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4.xml" ContentType="application/vnd.openxmlformats-officedocument.wordprocessingml.header+xml"/>
  <Override PartName="/word/header5.xml" ContentType="application/vnd.openxmlformats-officedocument.wordprocessingml.header+xml"/>
  <Override PartName="/word/footer7.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FC9DD58" w14:textId="77777777" w:rsidR="007B0D5F" w:rsidRPr="00926083" w:rsidRDefault="007B0D5F" w:rsidP="007B0D5F">
      <w:pPr>
        <w:pStyle w:val="Title"/>
      </w:pPr>
      <w:r w:rsidRPr="00007036">
        <w:t xml:space="preserve">Clinical </w:t>
      </w:r>
      <w:r w:rsidR="00955805">
        <w:t>R</w:t>
      </w:r>
      <w:r w:rsidRPr="00007036">
        <w:t xml:space="preserve">ehabilitation </w:t>
      </w:r>
      <w:r w:rsidR="00955805">
        <w:t>G</w:t>
      </w:r>
      <w:r w:rsidRPr="00007036">
        <w:t xml:space="preserve">uideline for </w:t>
      </w:r>
      <w:r w:rsidR="00955805">
        <w:t>P</w:t>
      </w:r>
      <w:r w:rsidRPr="00007036">
        <w:t xml:space="preserve">eople with </w:t>
      </w:r>
      <w:r w:rsidR="00955805">
        <w:t>L</w:t>
      </w:r>
      <w:r w:rsidRPr="00007036">
        <w:t>ong COVID (</w:t>
      </w:r>
      <w:r w:rsidR="00955805">
        <w:t>C</w:t>
      </w:r>
      <w:r w:rsidRPr="00007036">
        <w:t>orona</w:t>
      </w:r>
      <w:r w:rsidR="0008181A">
        <w:t>v</w:t>
      </w:r>
      <w:r w:rsidRPr="00007036">
        <w:t xml:space="preserve">irus </w:t>
      </w:r>
      <w:r w:rsidR="00955805">
        <w:t>D</w:t>
      </w:r>
      <w:r w:rsidRPr="00007036">
        <w:t>isease) in Aotearoa New Zealand</w:t>
      </w:r>
    </w:p>
    <w:p w14:paraId="5E3D5FEB" w14:textId="50C0B1EB" w:rsidR="007B0D5F" w:rsidRPr="00531E12" w:rsidRDefault="006536D6" w:rsidP="007B0D5F">
      <w:pPr>
        <w:pStyle w:val="Year"/>
      </w:pPr>
      <w:r>
        <w:t xml:space="preserve">Revised </w:t>
      </w:r>
      <w:r w:rsidR="00B114EF">
        <w:t xml:space="preserve">December </w:t>
      </w:r>
      <w:r w:rsidR="007B0D5F">
        <w:t>2022</w:t>
      </w:r>
    </w:p>
    <w:p w14:paraId="7395AA3C" w14:textId="77777777" w:rsidR="00C05132" w:rsidRDefault="00C05132" w:rsidP="00A06BE4"/>
    <w:p w14:paraId="4FB0C744" w14:textId="77777777" w:rsidR="00142954" w:rsidRPr="00142954" w:rsidRDefault="00142954" w:rsidP="00142954">
      <w:pPr>
        <w:sectPr w:rsidR="00142954" w:rsidRPr="00142954" w:rsidSect="007B0D5F">
          <w:headerReference w:type="default" r:id="rId11"/>
          <w:footerReference w:type="default" r:id="rId12"/>
          <w:footerReference w:type="first" r:id="rId13"/>
          <w:pgSz w:w="11907" w:h="16834" w:code="9"/>
          <w:pgMar w:top="4962" w:right="1134" w:bottom="1134" w:left="1134" w:header="567" w:footer="851" w:gutter="0"/>
          <w:pgNumType w:start="1"/>
          <w:cols w:space="720"/>
        </w:sectPr>
      </w:pPr>
    </w:p>
    <w:p w14:paraId="4BD96520" w14:textId="201D5895" w:rsidR="007B0D5F" w:rsidRPr="00543769" w:rsidRDefault="007B0D5F" w:rsidP="00543769">
      <w:pPr>
        <w:spacing w:before="120"/>
        <w:rPr>
          <w:rFonts w:cs="Segoe UI"/>
          <w:sz w:val="20"/>
        </w:rPr>
      </w:pPr>
      <w:r w:rsidRPr="00C05132">
        <w:rPr>
          <w:rFonts w:cs="Segoe UI"/>
        </w:rPr>
        <w:lastRenderedPageBreak/>
        <w:t xml:space="preserve">Citation: Ministry of Health. </w:t>
      </w:r>
      <w:r>
        <w:rPr>
          <w:rFonts w:cs="Segoe UI"/>
        </w:rPr>
        <w:t>2022</w:t>
      </w:r>
      <w:r w:rsidRPr="00C05132">
        <w:rPr>
          <w:rFonts w:cs="Segoe UI"/>
        </w:rPr>
        <w:t xml:space="preserve">. </w:t>
      </w:r>
      <w:r w:rsidRPr="00007036">
        <w:rPr>
          <w:rFonts w:cs="Segoe UI"/>
          <w:i/>
        </w:rPr>
        <w:t xml:space="preserve">Clinical </w:t>
      </w:r>
      <w:r w:rsidR="00955805">
        <w:rPr>
          <w:rFonts w:cs="Segoe UI"/>
          <w:i/>
        </w:rPr>
        <w:t>R</w:t>
      </w:r>
      <w:r w:rsidRPr="00007036">
        <w:rPr>
          <w:rFonts w:cs="Segoe UI"/>
          <w:i/>
        </w:rPr>
        <w:t xml:space="preserve">ehabilitation </w:t>
      </w:r>
      <w:r w:rsidR="00955805">
        <w:rPr>
          <w:rFonts w:cs="Segoe UI"/>
          <w:i/>
        </w:rPr>
        <w:t>G</w:t>
      </w:r>
      <w:r w:rsidRPr="00007036">
        <w:rPr>
          <w:rFonts w:cs="Segoe UI"/>
          <w:i/>
        </w:rPr>
        <w:t xml:space="preserve">uideline for </w:t>
      </w:r>
      <w:r w:rsidR="00955805">
        <w:rPr>
          <w:rFonts w:cs="Segoe UI"/>
          <w:i/>
        </w:rPr>
        <w:t>P</w:t>
      </w:r>
      <w:r w:rsidRPr="00007036">
        <w:rPr>
          <w:rFonts w:cs="Segoe UI"/>
          <w:i/>
        </w:rPr>
        <w:t xml:space="preserve">eople with </w:t>
      </w:r>
      <w:r w:rsidR="00955805">
        <w:rPr>
          <w:rFonts w:cs="Segoe UI"/>
          <w:i/>
        </w:rPr>
        <w:t>L</w:t>
      </w:r>
      <w:r w:rsidRPr="00007036">
        <w:rPr>
          <w:rFonts w:cs="Segoe UI"/>
          <w:i/>
        </w:rPr>
        <w:t>ong COVID (</w:t>
      </w:r>
      <w:r w:rsidR="00955805">
        <w:rPr>
          <w:rFonts w:cs="Segoe UI"/>
          <w:i/>
        </w:rPr>
        <w:t>C</w:t>
      </w:r>
      <w:r w:rsidRPr="00007036">
        <w:rPr>
          <w:rFonts w:cs="Segoe UI"/>
          <w:i/>
        </w:rPr>
        <w:t>orona</w:t>
      </w:r>
      <w:r w:rsidR="00330932">
        <w:rPr>
          <w:rFonts w:cs="Segoe UI"/>
          <w:i/>
        </w:rPr>
        <w:t>v</w:t>
      </w:r>
      <w:r w:rsidRPr="00007036">
        <w:rPr>
          <w:rFonts w:cs="Segoe UI"/>
          <w:i/>
        </w:rPr>
        <w:t xml:space="preserve">irus </w:t>
      </w:r>
      <w:r w:rsidR="00955805">
        <w:rPr>
          <w:rFonts w:cs="Segoe UI"/>
          <w:i/>
        </w:rPr>
        <w:t>D</w:t>
      </w:r>
      <w:r w:rsidRPr="00007036">
        <w:rPr>
          <w:rFonts w:cs="Segoe UI"/>
          <w:i/>
        </w:rPr>
        <w:t>isease) in Aotearoa New Zealand</w:t>
      </w:r>
      <w:r w:rsidR="00B114EF">
        <w:rPr>
          <w:rFonts w:cs="Segoe UI"/>
          <w:i/>
        </w:rPr>
        <w:t>: Revised December 2022</w:t>
      </w:r>
      <w:r w:rsidRPr="00C05132">
        <w:rPr>
          <w:rFonts w:cs="Segoe UI"/>
        </w:rPr>
        <w:t>. Wellington: Ministry of Health.</w:t>
      </w:r>
      <w:r w:rsidR="00F26B71">
        <w:rPr>
          <w:rFonts w:cs="Segoe UI"/>
        </w:rPr>
        <w:br/>
      </w:r>
    </w:p>
    <w:p w14:paraId="6E096C44" w14:textId="40207161" w:rsidR="007B0D5F" w:rsidRPr="00B114EF" w:rsidRDefault="007B0D5F" w:rsidP="007B0D5F">
      <w:pPr>
        <w:pStyle w:val="Imprint"/>
      </w:pPr>
      <w:r w:rsidRPr="00B114EF">
        <w:t xml:space="preserve">Published in </w:t>
      </w:r>
      <w:r w:rsidR="00432D6B">
        <w:t>December</w:t>
      </w:r>
      <w:r w:rsidR="00955805" w:rsidRPr="00B114EF">
        <w:t xml:space="preserve"> </w:t>
      </w:r>
      <w:r w:rsidRPr="00B114EF">
        <w:t>2022 by the Ministry of Health</w:t>
      </w:r>
      <w:r w:rsidRPr="00B114EF">
        <w:br/>
        <w:t>PO Box 5013, Wellington 6140, New Zealand</w:t>
      </w:r>
    </w:p>
    <w:p w14:paraId="7A8B5F44" w14:textId="49029C00" w:rsidR="007B0D5F" w:rsidRPr="009C0F2D" w:rsidRDefault="007B0D5F" w:rsidP="007B0D5F">
      <w:pPr>
        <w:pStyle w:val="Imprint"/>
      </w:pPr>
      <w:r w:rsidRPr="00B114EF">
        <w:t xml:space="preserve">ISBN </w:t>
      </w:r>
      <w:r w:rsidR="009660D8" w:rsidRPr="009660D8">
        <w:t>978-1-991075-00-0</w:t>
      </w:r>
      <w:r w:rsidRPr="00B114EF">
        <w:t xml:space="preserve"> (online)</w:t>
      </w:r>
      <w:r w:rsidRPr="00B114EF">
        <w:br/>
        <w:t xml:space="preserve">HP </w:t>
      </w:r>
      <w:r w:rsidR="00C81D31" w:rsidRPr="00C81D31">
        <w:t>8651</w:t>
      </w:r>
    </w:p>
    <w:p w14:paraId="4FD2A991" w14:textId="77777777" w:rsidR="00D3124A" w:rsidRDefault="00D3124A" w:rsidP="00D3124A">
      <w:r>
        <w:rPr>
          <w:noProof/>
          <w:lang w:eastAsia="en-NZ"/>
        </w:rPr>
        <w:drawing>
          <wp:inline distT="0" distB="0" distL="0" distR="0" wp14:anchorId="38570B25" wp14:editId="7E534ED9">
            <wp:extent cx="1216825" cy="576270"/>
            <wp:effectExtent l="0" t="0" r="2540" b="0"/>
            <wp:docPr id="2" name="Picture 2" descr="Ministry of Health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Ministry of Health logo"/>
                    <pic:cNvPicPr>
                      <a:picLocks noChangeAspect="1" noChangeArrowheads="1"/>
                    </pic:cNvPicPr>
                  </pic:nvPicPr>
                  <pic:blipFill>
                    <a:blip r:embed="rId14" cstate="print">
                      <a:extLst>
                        <a:ext uri="{28A0092B-C50C-407E-A947-70E740481C1C}">
                          <a14:useLocalDpi xmlns:a14="http://schemas.microsoft.com/office/drawing/2010/main" val="0"/>
                        </a:ext>
                      </a:extLst>
                    </a:blip>
                    <a:stretch>
                      <a:fillRect/>
                    </a:stretch>
                  </pic:blipFill>
                  <pic:spPr bwMode="auto">
                    <a:xfrm>
                      <a:off x="0" y="0"/>
                      <a:ext cx="1216825" cy="576270"/>
                    </a:xfrm>
                    <a:prstGeom prst="rect">
                      <a:avLst/>
                    </a:prstGeom>
                    <a:noFill/>
                    <a:ln>
                      <a:noFill/>
                    </a:ln>
                  </pic:spPr>
                </pic:pic>
              </a:graphicData>
            </a:graphic>
          </wp:inline>
        </w:drawing>
      </w:r>
    </w:p>
    <w:p w14:paraId="5FBFEEE0" w14:textId="77777777" w:rsidR="00D3124A" w:rsidRDefault="00D3124A" w:rsidP="00D3124A">
      <w:pPr>
        <w:pStyle w:val="Imprint"/>
        <w:spacing w:before="240" w:after="480"/>
      </w:pPr>
      <w:r>
        <w:t xml:space="preserve">This document is available at </w:t>
      </w:r>
      <w:proofErr w:type="gramStart"/>
      <w:r>
        <w:t>health.govt.nz</w:t>
      </w:r>
      <w:proofErr w:type="gramEnd"/>
    </w:p>
    <w:tbl>
      <w:tblPr>
        <w:tblStyle w:val="TableGrid"/>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526"/>
        <w:gridCol w:w="6061"/>
      </w:tblGrid>
      <w:tr w:rsidR="00D3124A" w:rsidRPr="00A63DFF" w14:paraId="3353BE63" w14:textId="77777777" w:rsidTr="00085641">
        <w:trPr>
          <w:cantSplit/>
        </w:trPr>
        <w:tc>
          <w:tcPr>
            <w:tcW w:w="1526" w:type="dxa"/>
          </w:tcPr>
          <w:p w14:paraId="613BE0FD" w14:textId="77777777" w:rsidR="00D3124A" w:rsidRPr="00A63DFF" w:rsidRDefault="00D3124A" w:rsidP="00085641">
            <w:pPr>
              <w:rPr>
                <w:rFonts w:cs="Segoe UI"/>
                <w:sz w:val="15"/>
                <w:szCs w:val="15"/>
              </w:rPr>
            </w:pPr>
            <w:r w:rsidRPr="00A63DFF">
              <w:rPr>
                <w:rFonts w:cs="Segoe UI"/>
                <w:b/>
                <w:noProof/>
                <w:sz w:val="15"/>
                <w:szCs w:val="15"/>
                <w:lang w:eastAsia="en-NZ"/>
              </w:rPr>
              <w:drawing>
                <wp:inline distT="0" distB="0" distL="0" distR="0" wp14:anchorId="5D04D4D0" wp14:editId="1D6524AE">
                  <wp:extent cx="809625" cy="285750"/>
                  <wp:effectExtent l="0" t="0" r="9525" b="0"/>
                  <wp:docPr id="3" name="Picture 3" descr="CCB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CBY"/>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809625" cy="285750"/>
                          </a:xfrm>
                          <a:prstGeom prst="rect">
                            <a:avLst/>
                          </a:prstGeom>
                          <a:noFill/>
                          <a:ln>
                            <a:noFill/>
                          </a:ln>
                        </pic:spPr>
                      </pic:pic>
                    </a:graphicData>
                  </a:graphic>
                </wp:inline>
              </w:drawing>
            </w:r>
          </w:p>
        </w:tc>
        <w:tc>
          <w:tcPr>
            <w:tcW w:w="6061" w:type="dxa"/>
          </w:tcPr>
          <w:p w14:paraId="51332D0A" w14:textId="77777777" w:rsidR="00D3124A" w:rsidRPr="00A63DFF" w:rsidRDefault="00D3124A" w:rsidP="00085641">
            <w:pPr>
              <w:rPr>
                <w:rFonts w:cs="Segoe UI"/>
                <w:sz w:val="15"/>
                <w:szCs w:val="15"/>
              </w:rPr>
            </w:pPr>
            <w:r w:rsidRPr="00A63DFF">
              <w:rPr>
                <w:rFonts w:cs="Segoe UI"/>
                <w:sz w:val="15"/>
                <w:szCs w:val="15"/>
              </w:rPr>
              <w:t xml:space="preserve">This work is licensed under the Creative Commons Attribution 4.0 International licence. In essence, </w:t>
            </w:r>
            <w:r w:rsidRPr="00A63DFF">
              <w:rPr>
                <w:rFonts w:cs="Segoe UI"/>
                <w:bCs/>
                <w:sz w:val="15"/>
                <w:szCs w:val="15"/>
              </w:rPr>
              <w:t xml:space="preserve">you are free to: </w:t>
            </w:r>
            <w:r w:rsidRPr="00A63DFF">
              <w:rPr>
                <w:rFonts w:cs="Segoe UI"/>
                <w:sz w:val="15"/>
                <w:szCs w:val="15"/>
              </w:rPr>
              <w:t xml:space="preserve">share </w:t>
            </w:r>
            <w:proofErr w:type="spellStart"/>
            <w:r w:rsidRPr="00A63DFF">
              <w:rPr>
                <w:rFonts w:cs="Segoe UI"/>
                <w:sz w:val="15"/>
                <w:szCs w:val="15"/>
              </w:rPr>
              <w:t>ie</w:t>
            </w:r>
            <w:proofErr w:type="spellEnd"/>
            <w:r w:rsidRPr="00A63DFF">
              <w:rPr>
                <w:rFonts w:cs="Segoe UI"/>
                <w:sz w:val="15"/>
                <w:szCs w:val="15"/>
              </w:rPr>
              <w:t xml:space="preserve">, copy and redistribute the material in any medium or format; adapt </w:t>
            </w:r>
            <w:proofErr w:type="spellStart"/>
            <w:r w:rsidRPr="00A63DFF">
              <w:rPr>
                <w:rFonts w:cs="Segoe UI"/>
                <w:sz w:val="15"/>
                <w:szCs w:val="15"/>
              </w:rPr>
              <w:t>ie</w:t>
            </w:r>
            <w:proofErr w:type="spellEnd"/>
            <w:r w:rsidRPr="00A63DFF">
              <w:rPr>
                <w:rFonts w:cs="Segoe UI"/>
                <w:sz w:val="15"/>
                <w:szCs w:val="15"/>
              </w:rPr>
              <w:t xml:space="preserve">, remix, transform and build upon the material. </w:t>
            </w:r>
            <w:r w:rsidRPr="00A63DFF">
              <w:rPr>
                <w:rFonts w:cs="Segoe UI"/>
                <w:bCs/>
                <w:sz w:val="15"/>
                <w:szCs w:val="15"/>
              </w:rPr>
              <w:t>You must give appropriate credit, provide a link to the licence and indicate if changes were made.</w:t>
            </w:r>
          </w:p>
        </w:tc>
      </w:tr>
    </w:tbl>
    <w:p w14:paraId="2EBBA911" w14:textId="77777777" w:rsidR="007E74F1" w:rsidRPr="001F45A7" w:rsidRDefault="007E74F1" w:rsidP="006E2886">
      <w:pPr>
        <w:pStyle w:val="Imprint"/>
      </w:pPr>
    </w:p>
    <w:p w14:paraId="7051C77E" w14:textId="77777777" w:rsidR="00C86248" w:rsidRDefault="00C86248">
      <w:pPr>
        <w:jc w:val="center"/>
        <w:sectPr w:rsidR="00C86248" w:rsidSect="00925892">
          <w:footerReference w:type="even" r:id="rId16"/>
          <w:footerReference w:type="default" r:id="rId17"/>
          <w:pgSz w:w="11907" w:h="16834" w:code="9"/>
          <w:pgMar w:top="1701" w:right="2268" w:bottom="1134" w:left="2268" w:header="0" w:footer="0" w:gutter="0"/>
          <w:cols w:space="720"/>
          <w:vAlign w:val="bottom"/>
        </w:sectPr>
      </w:pPr>
    </w:p>
    <w:p w14:paraId="0C5F1035" w14:textId="77777777" w:rsidR="00302869" w:rsidRPr="00A63DFF" w:rsidRDefault="00302869" w:rsidP="00302869">
      <w:pPr>
        <w:pStyle w:val="Heading1-nonumbering"/>
      </w:pPr>
      <w:bookmarkStart w:id="1" w:name="_Toc120545277"/>
      <w:bookmarkStart w:id="2" w:name="_Toc405792991"/>
      <w:bookmarkStart w:id="3" w:name="_Toc405793224"/>
      <w:r w:rsidRPr="00A63DFF">
        <w:lastRenderedPageBreak/>
        <w:t>Acknowledgements</w:t>
      </w:r>
      <w:bookmarkEnd w:id="1"/>
    </w:p>
    <w:p w14:paraId="35FD763B" w14:textId="77777777" w:rsidR="00302869" w:rsidRDefault="00302869" w:rsidP="00302869">
      <w:r w:rsidRPr="007B0D5F">
        <w:t>Manatū Hauora (</w:t>
      </w:r>
      <w:r w:rsidR="00955805">
        <w:t>t</w:t>
      </w:r>
      <w:r w:rsidRPr="007B0D5F">
        <w:t xml:space="preserve">he Ministry of Health) acknowledges and appreciates the communities, individuals and wider health sector who contributed to the development of </w:t>
      </w:r>
      <w:r>
        <w:t>th</w:t>
      </w:r>
      <w:r w:rsidR="009321F3">
        <w:t>is</w:t>
      </w:r>
      <w:r>
        <w:t xml:space="preserve"> </w:t>
      </w:r>
      <w:r w:rsidR="004B6C33">
        <w:t>second</w:t>
      </w:r>
      <w:r w:rsidR="009321F3">
        <w:t xml:space="preserve"> iteration of the </w:t>
      </w:r>
      <w:r w:rsidRPr="004B6C33">
        <w:rPr>
          <w:i/>
          <w:iCs/>
        </w:rPr>
        <w:t xml:space="preserve">Clinical </w:t>
      </w:r>
      <w:r w:rsidR="009321F3" w:rsidRPr="004B6C33">
        <w:rPr>
          <w:i/>
          <w:iCs/>
        </w:rPr>
        <w:t>R</w:t>
      </w:r>
      <w:r w:rsidRPr="004B6C33">
        <w:rPr>
          <w:i/>
          <w:iCs/>
        </w:rPr>
        <w:t xml:space="preserve">ehabilitation </w:t>
      </w:r>
      <w:r w:rsidR="009321F3" w:rsidRPr="004B6C33">
        <w:rPr>
          <w:i/>
          <w:iCs/>
        </w:rPr>
        <w:t>G</w:t>
      </w:r>
      <w:r w:rsidRPr="004B6C33">
        <w:rPr>
          <w:i/>
          <w:iCs/>
        </w:rPr>
        <w:t xml:space="preserve">uideline for </w:t>
      </w:r>
      <w:r w:rsidR="009321F3" w:rsidRPr="004B6C33">
        <w:rPr>
          <w:i/>
          <w:iCs/>
        </w:rPr>
        <w:t>P</w:t>
      </w:r>
      <w:r w:rsidRPr="004B6C33">
        <w:rPr>
          <w:i/>
          <w:iCs/>
        </w:rPr>
        <w:t xml:space="preserve">eople with </w:t>
      </w:r>
      <w:r w:rsidR="009321F3" w:rsidRPr="004B6C33">
        <w:rPr>
          <w:i/>
          <w:iCs/>
        </w:rPr>
        <w:t>L</w:t>
      </w:r>
      <w:r w:rsidRPr="004B6C33">
        <w:rPr>
          <w:i/>
          <w:iCs/>
        </w:rPr>
        <w:t>ong COVID (</w:t>
      </w:r>
      <w:r w:rsidR="009321F3" w:rsidRPr="004B6C33">
        <w:rPr>
          <w:i/>
          <w:iCs/>
        </w:rPr>
        <w:t>C</w:t>
      </w:r>
      <w:r w:rsidRPr="004B6C33">
        <w:rPr>
          <w:i/>
          <w:iCs/>
        </w:rPr>
        <w:t xml:space="preserve">oronavirus </w:t>
      </w:r>
      <w:r w:rsidR="009321F3" w:rsidRPr="004B6C33">
        <w:rPr>
          <w:i/>
          <w:iCs/>
        </w:rPr>
        <w:t>D</w:t>
      </w:r>
      <w:r w:rsidRPr="004B6C33">
        <w:rPr>
          <w:i/>
          <w:iCs/>
        </w:rPr>
        <w:t>isease) in Aotearoa New Zealand</w:t>
      </w:r>
      <w:r w:rsidRPr="007B0D5F">
        <w:t xml:space="preserve">. We thank each one of you for your input and efforts. </w:t>
      </w:r>
    </w:p>
    <w:p w14:paraId="57AD7905" w14:textId="77777777" w:rsidR="00302869" w:rsidRDefault="00302869" w:rsidP="00302869"/>
    <w:p w14:paraId="35088883" w14:textId="77777777" w:rsidR="00302869" w:rsidRDefault="00302869" w:rsidP="00302869">
      <w:r w:rsidRPr="007B0D5F">
        <w:t xml:space="preserve">The Ministry would also like to acknowledge the Expert Advisory Group members and colleagues across the organisation for </w:t>
      </w:r>
      <w:r w:rsidR="009321F3">
        <w:t xml:space="preserve">their </w:t>
      </w:r>
      <w:r w:rsidRPr="007B0D5F">
        <w:t xml:space="preserve">invaluable support and advice. </w:t>
      </w:r>
    </w:p>
    <w:p w14:paraId="0F3F2E50" w14:textId="77777777" w:rsidR="006F197E" w:rsidRDefault="006F197E" w:rsidP="006F197E"/>
    <w:p w14:paraId="2369DF4F" w14:textId="5088129F" w:rsidR="00302869" w:rsidRPr="006F197E" w:rsidRDefault="00302869" w:rsidP="006F197E">
      <w:pPr>
        <w:rPr>
          <w:b/>
          <w:bCs/>
        </w:rPr>
      </w:pPr>
      <w:r w:rsidRPr="006F197E">
        <w:rPr>
          <w:b/>
          <w:bCs/>
        </w:rPr>
        <w:t xml:space="preserve">Expert Advisory Group </w:t>
      </w:r>
      <w:r w:rsidR="009321F3" w:rsidRPr="006F197E">
        <w:rPr>
          <w:b/>
          <w:bCs/>
        </w:rPr>
        <w:t>m</w:t>
      </w:r>
      <w:r w:rsidRPr="006F197E">
        <w:rPr>
          <w:b/>
          <w:bCs/>
        </w:rPr>
        <w:t xml:space="preserve">embers: </w:t>
      </w:r>
    </w:p>
    <w:p w14:paraId="2FA8ABBF" w14:textId="77777777" w:rsidR="00302869" w:rsidRPr="00543769" w:rsidRDefault="00302869" w:rsidP="00302869">
      <w:pPr>
        <w:spacing w:before="160" w:after="160"/>
      </w:pPr>
      <w:r w:rsidRPr="00543769">
        <w:t>Dr Martin Chadwick (</w:t>
      </w:r>
      <w:r w:rsidR="009321F3">
        <w:t>c</w:t>
      </w:r>
      <w:r w:rsidRPr="00543769">
        <w:t>hair) </w:t>
      </w:r>
      <w:r w:rsidR="009321F3">
        <w:t xml:space="preserve">– </w:t>
      </w:r>
      <w:r w:rsidRPr="00543769">
        <w:t>Chief Allied Health Professions Officer</w:t>
      </w:r>
      <w:r w:rsidR="00B9770F">
        <w:t>,</w:t>
      </w:r>
      <w:r w:rsidRPr="00543769">
        <w:t xml:space="preserve"> Ministry of Health </w:t>
      </w:r>
    </w:p>
    <w:p w14:paraId="74D19440" w14:textId="77777777" w:rsidR="00302869" w:rsidRPr="00543769" w:rsidRDefault="00302869" w:rsidP="00302869">
      <w:pPr>
        <w:spacing w:before="160" w:after="160"/>
      </w:pPr>
      <w:r w:rsidRPr="00543769">
        <w:t>Dr Arran Culver</w:t>
      </w:r>
      <w:r w:rsidR="00B9770F">
        <w:t xml:space="preserve"> </w:t>
      </w:r>
      <w:r w:rsidRPr="00543769">
        <w:t xml:space="preserve"> – Deputy Director-General, Mental Health and Addiction Directorate, Ministry of Health </w:t>
      </w:r>
    </w:p>
    <w:p w14:paraId="27316199" w14:textId="77777777" w:rsidR="00302869" w:rsidRPr="00543769" w:rsidRDefault="00302869" w:rsidP="00302869">
      <w:pPr>
        <w:spacing w:before="160" w:after="160"/>
      </w:pPr>
      <w:r w:rsidRPr="00543769">
        <w:t xml:space="preserve">Jo </w:t>
      </w:r>
      <w:proofErr w:type="spellStart"/>
      <w:r w:rsidRPr="00543769">
        <w:t>Hikaka</w:t>
      </w:r>
      <w:proofErr w:type="spellEnd"/>
      <w:r w:rsidRPr="00543769">
        <w:t> (</w:t>
      </w:r>
      <w:proofErr w:type="spellStart"/>
      <w:r w:rsidRPr="00543769">
        <w:t>Ngāruahine</w:t>
      </w:r>
      <w:proofErr w:type="spellEnd"/>
      <w:r w:rsidRPr="00543769">
        <w:t xml:space="preserve">) </w:t>
      </w:r>
      <w:r w:rsidR="009321F3" w:rsidRPr="00543769">
        <w:t>–</w:t>
      </w:r>
      <w:r w:rsidRPr="00543769">
        <w:t xml:space="preserve"> </w:t>
      </w:r>
      <w:r w:rsidR="00B9770F">
        <w:t>r</w:t>
      </w:r>
      <w:r w:rsidRPr="00543769">
        <w:t>esearch fellow</w:t>
      </w:r>
      <w:r w:rsidR="00B9770F">
        <w:t>,</w:t>
      </w:r>
      <w:r w:rsidRPr="00543769">
        <w:t xml:space="preserve"> University of Auckland </w:t>
      </w:r>
    </w:p>
    <w:p w14:paraId="2C79F849" w14:textId="77777777" w:rsidR="00302869" w:rsidRPr="00543769" w:rsidRDefault="00302869" w:rsidP="00302869">
      <w:pPr>
        <w:spacing w:before="160" w:after="160"/>
      </w:pPr>
      <w:proofErr w:type="spellStart"/>
      <w:r w:rsidRPr="00543769">
        <w:t>Rāwā</w:t>
      </w:r>
      <w:proofErr w:type="spellEnd"/>
      <w:r w:rsidRPr="00543769">
        <w:t xml:space="preserve"> Karetai Wood Bradley </w:t>
      </w:r>
      <w:r w:rsidR="00B9770F">
        <w:t xml:space="preserve"> </w:t>
      </w:r>
      <w:r w:rsidRPr="00543769">
        <w:t xml:space="preserve">– Principal Advisor to Deputy Chief Executive, Strategy, Policy and Performance, </w:t>
      </w:r>
      <w:proofErr w:type="spellStart"/>
      <w:r w:rsidRPr="00543769">
        <w:t>Whaikaha</w:t>
      </w:r>
      <w:proofErr w:type="spellEnd"/>
      <w:r w:rsidRPr="00543769">
        <w:t xml:space="preserve">, Ministry of Disabled People and lived experience with </w:t>
      </w:r>
      <w:proofErr w:type="gramStart"/>
      <w:r w:rsidRPr="00543769">
        <w:t>disability</w:t>
      </w:r>
      <w:proofErr w:type="gramEnd"/>
      <w:r w:rsidRPr="00543769">
        <w:t xml:space="preserve"> </w:t>
      </w:r>
    </w:p>
    <w:p w14:paraId="5E36C9DB" w14:textId="77777777" w:rsidR="00302869" w:rsidRPr="00543769" w:rsidRDefault="00302869" w:rsidP="00302869">
      <w:pPr>
        <w:spacing w:before="160" w:after="160"/>
      </w:pPr>
      <w:proofErr w:type="spellStart"/>
      <w:r w:rsidRPr="00543769">
        <w:t>Rawiri</w:t>
      </w:r>
      <w:proofErr w:type="spellEnd"/>
      <w:r w:rsidRPr="00543769">
        <w:t xml:space="preserve"> Keenan (</w:t>
      </w:r>
      <w:proofErr w:type="spellStart"/>
      <w:r w:rsidRPr="00543769">
        <w:t>Te</w:t>
      </w:r>
      <w:proofErr w:type="spellEnd"/>
      <w:r w:rsidRPr="00543769">
        <w:t xml:space="preserve"> </w:t>
      </w:r>
      <w:proofErr w:type="spellStart"/>
      <w:r w:rsidRPr="00543769">
        <w:t>Ati</w:t>
      </w:r>
      <w:proofErr w:type="spellEnd"/>
      <w:r w:rsidRPr="00543769">
        <w:t xml:space="preserve"> Awa/Taranaki) </w:t>
      </w:r>
      <w:r w:rsidR="00B9770F" w:rsidRPr="00543769">
        <w:t>–</w:t>
      </w:r>
      <w:r w:rsidRPr="00543769">
        <w:t xml:space="preserve"> </w:t>
      </w:r>
      <w:r w:rsidR="00B9770F">
        <w:t>l</w:t>
      </w:r>
      <w:r w:rsidRPr="00543769">
        <w:t xml:space="preserve">eader and educator of Māori general practitioners </w:t>
      </w:r>
    </w:p>
    <w:p w14:paraId="76EABF61" w14:textId="2A3852A9" w:rsidR="00302869" w:rsidRPr="00543769" w:rsidRDefault="00302869" w:rsidP="00302869">
      <w:pPr>
        <w:spacing w:before="160" w:after="160"/>
      </w:pPr>
      <w:r w:rsidRPr="00543769">
        <w:t>Luke Maclean-McMahon</w:t>
      </w:r>
      <w:r w:rsidR="00B9770F">
        <w:t xml:space="preserve"> (Cook Island </w:t>
      </w:r>
      <w:r w:rsidR="00B9770F" w:rsidRPr="00543769">
        <w:t>Māori</w:t>
      </w:r>
      <w:r w:rsidR="00B9770F">
        <w:t>)</w:t>
      </w:r>
      <w:r w:rsidR="00B9770F" w:rsidRPr="00543769">
        <w:t xml:space="preserve"> </w:t>
      </w:r>
      <w:r w:rsidRPr="00543769">
        <w:t xml:space="preserve"> – </w:t>
      </w:r>
      <w:r w:rsidR="00B9770F">
        <w:t>l</w:t>
      </w:r>
      <w:r w:rsidRPr="00543769">
        <w:t xml:space="preserve">ived experience of long </w:t>
      </w:r>
      <w:proofErr w:type="gramStart"/>
      <w:r w:rsidRPr="00543769">
        <w:t>COVID</w:t>
      </w:r>
      <w:proofErr w:type="gramEnd"/>
    </w:p>
    <w:p w14:paraId="26BCF0DD" w14:textId="4DC7EE64" w:rsidR="00302869" w:rsidRPr="00543769" w:rsidRDefault="00302869" w:rsidP="00302869">
      <w:pPr>
        <w:spacing w:before="160" w:after="160"/>
      </w:pPr>
      <w:r w:rsidRPr="00543769">
        <w:t>Jen Mepham </w:t>
      </w:r>
      <w:r w:rsidR="00B9770F" w:rsidRPr="00543769">
        <w:t>–</w:t>
      </w:r>
      <w:r w:rsidRPr="00543769">
        <w:t xml:space="preserve"> Chair Physiotherapy NZ, Cardiorespiratory Special Interest group and physiotherapist</w:t>
      </w:r>
      <w:r w:rsidR="00037A78">
        <w:t>,</w:t>
      </w:r>
      <w:r w:rsidRPr="00543769">
        <w:t xml:space="preserve"> Mercy Hospital, Dunedin </w:t>
      </w:r>
    </w:p>
    <w:p w14:paraId="3971153E" w14:textId="77777777" w:rsidR="00302869" w:rsidRPr="00543769" w:rsidRDefault="00302869" w:rsidP="00302869">
      <w:pPr>
        <w:spacing w:before="160" w:after="160"/>
      </w:pPr>
      <w:r w:rsidRPr="00543769">
        <w:t>Cathy O’Malley </w:t>
      </w:r>
      <w:r w:rsidR="00037A78" w:rsidRPr="00543769">
        <w:t>–</w:t>
      </w:r>
      <w:r w:rsidRPr="00543769">
        <w:t xml:space="preserve"> </w:t>
      </w:r>
      <w:r w:rsidR="00037A78">
        <w:t>g</w:t>
      </w:r>
      <w:r w:rsidRPr="00543769">
        <w:t>eneral manager strategy, primary and community</w:t>
      </w:r>
      <w:r w:rsidR="00037A78">
        <w:t>,</w:t>
      </w:r>
      <w:r w:rsidRPr="00543769">
        <w:t xml:space="preserve"> </w:t>
      </w:r>
      <w:proofErr w:type="spellStart"/>
      <w:r w:rsidRPr="00543769">
        <w:t>Te</w:t>
      </w:r>
      <w:proofErr w:type="spellEnd"/>
      <w:r w:rsidRPr="00543769">
        <w:t xml:space="preserve"> </w:t>
      </w:r>
      <w:proofErr w:type="spellStart"/>
      <w:r w:rsidRPr="00543769">
        <w:t>Whatu</w:t>
      </w:r>
      <w:proofErr w:type="spellEnd"/>
      <w:r w:rsidRPr="00543769">
        <w:t xml:space="preserve"> Ora Nelson Marlborough </w:t>
      </w:r>
    </w:p>
    <w:p w14:paraId="4248C5E3" w14:textId="77777777" w:rsidR="00302869" w:rsidRPr="00543769" w:rsidRDefault="00302869" w:rsidP="00302869">
      <w:pPr>
        <w:spacing w:before="160" w:after="160"/>
      </w:pPr>
      <w:r w:rsidRPr="00543769">
        <w:t>Sharon Russell</w:t>
      </w:r>
      <w:r w:rsidR="00037A78">
        <w:t xml:space="preserve"> </w:t>
      </w:r>
      <w:r w:rsidRPr="00543769">
        <w:t> </w:t>
      </w:r>
      <w:r w:rsidR="00037A78" w:rsidRPr="00543769">
        <w:t>–</w:t>
      </w:r>
      <w:r w:rsidRPr="00543769">
        <w:t xml:space="preserve"> Associate Chief of Allied Health Scientific and Technical professions officer</w:t>
      </w:r>
      <w:r w:rsidR="00037A78">
        <w:t>,</w:t>
      </w:r>
      <w:r w:rsidRPr="00543769">
        <w:t xml:space="preserve"> </w:t>
      </w:r>
      <w:proofErr w:type="spellStart"/>
      <w:r w:rsidRPr="00543769">
        <w:t>Te</w:t>
      </w:r>
      <w:proofErr w:type="spellEnd"/>
      <w:r w:rsidRPr="00543769">
        <w:t xml:space="preserve"> </w:t>
      </w:r>
      <w:proofErr w:type="spellStart"/>
      <w:r w:rsidRPr="00543769">
        <w:t>Whatu</w:t>
      </w:r>
      <w:proofErr w:type="spellEnd"/>
      <w:r w:rsidRPr="00543769">
        <w:t xml:space="preserve"> Ora </w:t>
      </w:r>
      <w:proofErr w:type="spellStart"/>
      <w:r w:rsidRPr="00543769">
        <w:t>Waitematā</w:t>
      </w:r>
      <w:proofErr w:type="spellEnd"/>
      <w:r w:rsidRPr="00543769">
        <w:t xml:space="preserve"> </w:t>
      </w:r>
    </w:p>
    <w:p w14:paraId="7CDC718C" w14:textId="77777777" w:rsidR="00302869" w:rsidRPr="00543769" w:rsidRDefault="00302869" w:rsidP="00302869">
      <w:pPr>
        <w:spacing w:before="160" w:after="160"/>
      </w:pPr>
      <w:r w:rsidRPr="00543769">
        <w:t xml:space="preserve">Emily </w:t>
      </w:r>
      <w:proofErr w:type="spellStart"/>
      <w:r w:rsidRPr="00543769">
        <w:t>Sorby</w:t>
      </w:r>
      <w:proofErr w:type="spellEnd"/>
      <w:r w:rsidRPr="00543769">
        <w:t> </w:t>
      </w:r>
      <w:r w:rsidR="00037A78">
        <w:t xml:space="preserve"> </w:t>
      </w:r>
      <w:r w:rsidR="00037A78" w:rsidRPr="00543769">
        <w:t>–</w:t>
      </w:r>
      <w:r w:rsidRPr="00543769">
        <w:t xml:space="preserve"> Māori Director Starship Community</w:t>
      </w:r>
      <w:r w:rsidR="00037A78">
        <w:t>,</w:t>
      </w:r>
      <w:r w:rsidRPr="00543769">
        <w:t xml:space="preserve"> </w:t>
      </w:r>
      <w:proofErr w:type="spellStart"/>
      <w:r w:rsidRPr="00543769">
        <w:t>Te</w:t>
      </w:r>
      <w:proofErr w:type="spellEnd"/>
      <w:r w:rsidRPr="00543769">
        <w:t xml:space="preserve"> </w:t>
      </w:r>
      <w:proofErr w:type="spellStart"/>
      <w:r w:rsidRPr="00543769">
        <w:t>Whatu</w:t>
      </w:r>
      <w:proofErr w:type="spellEnd"/>
      <w:r w:rsidRPr="00543769">
        <w:t xml:space="preserve"> Ora Auckland  </w:t>
      </w:r>
    </w:p>
    <w:p w14:paraId="2FFD1121" w14:textId="77777777" w:rsidR="00302869" w:rsidRPr="00543769" w:rsidRDefault="00302869" w:rsidP="00302869">
      <w:pPr>
        <w:spacing w:before="160" w:after="160"/>
      </w:pPr>
      <w:r w:rsidRPr="00543769">
        <w:t>Robyn Whittaker </w:t>
      </w:r>
      <w:r w:rsidR="00037A78">
        <w:t xml:space="preserve"> </w:t>
      </w:r>
      <w:r w:rsidR="00037A78" w:rsidRPr="00543769">
        <w:t>–</w:t>
      </w:r>
      <w:r w:rsidRPr="00543769">
        <w:t xml:space="preserve"> Clinical Director of Innovation</w:t>
      </w:r>
      <w:r w:rsidR="00037A78">
        <w:t>,</w:t>
      </w:r>
      <w:r w:rsidRPr="00543769">
        <w:t xml:space="preserve"> Institute for Innovation and Improvement, </w:t>
      </w:r>
      <w:proofErr w:type="spellStart"/>
      <w:r w:rsidRPr="00543769">
        <w:t>Te</w:t>
      </w:r>
      <w:proofErr w:type="spellEnd"/>
      <w:r w:rsidRPr="00543769">
        <w:t xml:space="preserve"> </w:t>
      </w:r>
      <w:proofErr w:type="spellStart"/>
      <w:r w:rsidRPr="00543769">
        <w:t>Whatu</w:t>
      </w:r>
      <w:proofErr w:type="spellEnd"/>
      <w:r w:rsidRPr="00543769">
        <w:t xml:space="preserve"> Ora </w:t>
      </w:r>
      <w:proofErr w:type="spellStart"/>
      <w:r w:rsidRPr="00543769">
        <w:t>Waitematā</w:t>
      </w:r>
      <w:proofErr w:type="spellEnd"/>
      <w:r w:rsidRPr="00543769">
        <w:t xml:space="preserve"> </w:t>
      </w:r>
    </w:p>
    <w:p w14:paraId="1A86EFD7" w14:textId="77777777" w:rsidR="00302869" w:rsidRDefault="00302869" w:rsidP="00302869">
      <w:pPr>
        <w:spacing w:before="160" w:after="160"/>
      </w:pPr>
      <w:r w:rsidRPr="00543769">
        <w:t>Juanita Woodhouse </w:t>
      </w:r>
      <w:r w:rsidR="00037A78" w:rsidRPr="00543769">
        <w:t>–</w:t>
      </w:r>
      <w:r w:rsidRPr="00543769">
        <w:t xml:space="preserve"> </w:t>
      </w:r>
      <w:r w:rsidR="00037A78">
        <w:t>(</w:t>
      </w:r>
      <w:r w:rsidR="00037A78" w:rsidRPr="00543769">
        <w:t>New Zealand Māori</w:t>
      </w:r>
      <w:r w:rsidR="00037A78">
        <w:t>) l</w:t>
      </w:r>
      <w:r w:rsidRPr="00543769">
        <w:t xml:space="preserve">ived experience of long </w:t>
      </w:r>
      <w:proofErr w:type="gramStart"/>
      <w:r w:rsidRPr="00543769">
        <w:t>COVID</w:t>
      </w:r>
      <w:proofErr w:type="gramEnd"/>
      <w:r w:rsidRPr="00543769">
        <w:t xml:space="preserve"> </w:t>
      </w:r>
    </w:p>
    <w:p w14:paraId="45ABBE35" w14:textId="77777777" w:rsidR="00302869" w:rsidRDefault="00302869" w:rsidP="00025A6F">
      <w:pPr>
        <w:pStyle w:val="IntroHead"/>
        <w:sectPr w:rsidR="00302869" w:rsidSect="00D3124A">
          <w:headerReference w:type="even" r:id="rId18"/>
          <w:headerReference w:type="default" r:id="rId19"/>
          <w:footerReference w:type="even" r:id="rId20"/>
          <w:footerReference w:type="default" r:id="rId21"/>
          <w:pgSz w:w="11907" w:h="16840" w:code="9"/>
          <w:pgMar w:top="1418" w:right="1701" w:bottom="1134" w:left="1843" w:header="284" w:footer="425" w:gutter="284"/>
          <w:pgNumType w:fmt="lowerRoman"/>
          <w:cols w:space="720"/>
        </w:sectPr>
      </w:pPr>
    </w:p>
    <w:p w14:paraId="68ACCC72" w14:textId="77777777" w:rsidR="00C86248" w:rsidRDefault="00C86248" w:rsidP="00025A6F">
      <w:pPr>
        <w:pStyle w:val="IntroHead"/>
      </w:pPr>
      <w:r>
        <w:t>Contents</w:t>
      </w:r>
      <w:bookmarkEnd w:id="2"/>
      <w:bookmarkEnd w:id="3"/>
    </w:p>
    <w:p w14:paraId="3873C3D2" w14:textId="6EB0C665" w:rsidR="00231E10" w:rsidRDefault="00222736">
      <w:pPr>
        <w:pStyle w:val="TOC1"/>
        <w:rPr>
          <w:rFonts w:asciiTheme="minorHAnsi" w:eastAsiaTheme="minorEastAsia" w:hAnsiTheme="minorHAnsi" w:cstheme="minorBidi"/>
          <w:noProof/>
          <w:sz w:val="22"/>
          <w:szCs w:val="22"/>
          <w:lang w:val="en-AU" w:eastAsia="en-AU"/>
        </w:rPr>
      </w:pPr>
      <w:r>
        <w:rPr>
          <w:b/>
        </w:rPr>
        <w:fldChar w:fldCharType="begin"/>
      </w:r>
      <w:r>
        <w:rPr>
          <w:b/>
        </w:rPr>
        <w:instrText xml:space="preserve"> TOC \o "1-2" \h \z </w:instrText>
      </w:r>
      <w:r>
        <w:rPr>
          <w:b/>
        </w:rPr>
        <w:fldChar w:fldCharType="separate"/>
      </w:r>
      <w:hyperlink w:anchor="_Toc120545277" w:history="1">
        <w:r w:rsidR="00231E10" w:rsidRPr="00E43B1A">
          <w:rPr>
            <w:rStyle w:val="Hyperlink"/>
            <w:noProof/>
          </w:rPr>
          <w:t>Acknowledgements</w:t>
        </w:r>
        <w:r w:rsidR="00231E10">
          <w:rPr>
            <w:noProof/>
            <w:webHidden/>
          </w:rPr>
          <w:tab/>
        </w:r>
        <w:r w:rsidR="00231E10">
          <w:rPr>
            <w:noProof/>
            <w:webHidden/>
          </w:rPr>
          <w:fldChar w:fldCharType="begin"/>
        </w:r>
        <w:r w:rsidR="00231E10">
          <w:rPr>
            <w:noProof/>
            <w:webHidden/>
          </w:rPr>
          <w:instrText xml:space="preserve"> PAGEREF _Toc120545277 \h </w:instrText>
        </w:r>
        <w:r w:rsidR="00231E10">
          <w:rPr>
            <w:noProof/>
            <w:webHidden/>
          </w:rPr>
        </w:r>
        <w:r w:rsidR="00231E10">
          <w:rPr>
            <w:noProof/>
            <w:webHidden/>
          </w:rPr>
          <w:fldChar w:fldCharType="separate"/>
        </w:r>
        <w:r w:rsidR="00227CE5">
          <w:rPr>
            <w:noProof/>
            <w:webHidden/>
          </w:rPr>
          <w:t>iii</w:t>
        </w:r>
        <w:r w:rsidR="00231E10">
          <w:rPr>
            <w:noProof/>
            <w:webHidden/>
          </w:rPr>
          <w:fldChar w:fldCharType="end"/>
        </w:r>
      </w:hyperlink>
    </w:p>
    <w:p w14:paraId="4C2C2453" w14:textId="2FD0331D" w:rsidR="00231E10" w:rsidRDefault="00227CE5">
      <w:pPr>
        <w:pStyle w:val="TOC1"/>
        <w:rPr>
          <w:rFonts w:asciiTheme="minorHAnsi" w:eastAsiaTheme="minorEastAsia" w:hAnsiTheme="minorHAnsi" w:cstheme="minorBidi"/>
          <w:noProof/>
          <w:sz w:val="22"/>
          <w:szCs w:val="22"/>
          <w:lang w:val="en-AU" w:eastAsia="en-AU"/>
        </w:rPr>
      </w:pPr>
      <w:hyperlink w:anchor="_Toc120545278" w:history="1">
        <w:r w:rsidR="00231E10" w:rsidRPr="00E43B1A">
          <w:rPr>
            <w:rStyle w:val="Hyperlink"/>
            <w:noProof/>
          </w:rPr>
          <w:t>Executive summary</w:t>
        </w:r>
        <w:r w:rsidR="00231E10">
          <w:rPr>
            <w:noProof/>
            <w:webHidden/>
          </w:rPr>
          <w:tab/>
        </w:r>
        <w:r w:rsidR="00231E10">
          <w:rPr>
            <w:noProof/>
            <w:webHidden/>
          </w:rPr>
          <w:fldChar w:fldCharType="begin"/>
        </w:r>
        <w:r w:rsidR="00231E10">
          <w:rPr>
            <w:noProof/>
            <w:webHidden/>
          </w:rPr>
          <w:instrText xml:space="preserve"> PAGEREF _Toc120545278 \h </w:instrText>
        </w:r>
        <w:r w:rsidR="00231E10">
          <w:rPr>
            <w:noProof/>
            <w:webHidden/>
          </w:rPr>
        </w:r>
        <w:r w:rsidR="00231E10">
          <w:rPr>
            <w:noProof/>
            <w:webHidden/>
          </w:rPr>
          <w:fldChar w:fldCharType="separate"/>
        </w:r>
        <w:r>
          <w:rPr>
            <w:noProof/>
            <w:webHidden/>
          </w:rPr>
          <w:t>1</w:t>
        </w:r>
        <w:r w:rsidR="00231E10">
          <w:rPr>
            <w:noProof/>
            <w:webHidden/>
          </w:rPr>
          <w:fldChar w:fldCharType="end"/>
        </w:r>
      </w:hyperlink>
    </w:p>
    <w:p w14:paraId="547A54ED" w14:textId="4B724336" w:rsidR="00231E10" w:rsidRDefault="00227CE5">
      <w:pPr>
        <w:pStyle w:val="TOC2"/>
        <w:rPr>
          <w:rFonts w:asciiTheme="minorHAnsi" w:eastAsiaTheme="minorEastAsia" w:hAnsiTheme="minorHAnsi" w:cstheme="minorBidi"/>
          <w:noProof/>
          <w:sz w:val="22"/>
          <w:szCs w:val="22"/>
          <w:lang w:val="en-AU" w:eastAsia="en-AU"/>
        </w:rPr>
      </w:pPr>
      <w:hyperlink w:anchor="_Toc120545279" w:history="1">
        <w:r w:rsidR="00231E10" w:rsidRPr="00E43B1A">
          <w:rPr>
            <w:rStyle w:val="Hyperlink"/>
            <w:noProof/>
          </w:rPr>
          <w:t>Purpose</w:t>
        </w:r>
        <w:r w:rsidR="00231E10">
          <w:rPr>
            <w:noProof/>
            <w:webHidden/>
          </w:rPr>
          <w:tab/>
        </w:r>
        <w:r w:rsidR="00231E10">
          <w:rPr>
            <w:noProof/>
            <w:webHidden/>
          </w:rPr>
          <w:fldChar w:fldCharType="begin"/>
        </w:r>
        <w:r w:rsidR="00231E10">
          <w:rPr>
            <w:noProof/>
            <w:webHidden/>
          </w:rPr>
          <w:instrText xml:space="preserve"> PAGEREF _Toc120545279 \h </w:instrText>
        </w:r>
        <w:r w:rsidR="00231E10">
          <w:rPr>
            <w:noProof/>
            <w:webHidden/>
          </w:rPr>
        </w:r>
        <w:r w:rsidR="00231E10">
          <w:rPr>
            <w:noProof/>
            <w:webHidden/>
          </w:rPr>
          <w:fldChar w:fldCharType="separate"/>
        </w:r>
        <w:r>
          <w:rPr>
            <w:noProof/>
            <w:webHidden/>
          </w:rPr>
          <w:t>1</w:t>
        </w:r>
        <w:r w:rsidR="00231E10">
          <w:rPr>
            <w:noProof/>
            <w:webHidden/>
          </w:rPr>
          <w:fldChar w:fldCharType="end"/>
        </w:r>
      </w:hyperlink>
    </w:p>
    <w:p w14:paraId="7418DA97" w14:textId="2118346A" w:rsidR="00231E10" w:rsidRDefault="00227CE5">
      <w:pPr>
        <w:pStyle w:val="TOC2"/>
        <w:rPr>
          <w:rFonts w:asciiTheme="minorHAnsi" w:eastAsiaTheme="minorEastAsia" w:hAnsiTheme="minorHAnsi" w:cstheme="minorBidi"/>
          <w:noProof/>
          <w:sz w:val="22"/>
          <w:szCs w:val="22"/>
          <w:lang w:val="en-AU" w:eastAsia="en-AU"/>
        </w:rPr>
      </w:pPr>
      <w:hyperlink w:anchor="_Toc120545280" w:history="1">
        <w:r w:rsidR="00231E10" w:rsidRPr="00E43B1A">
          <w:rPr>
            <w:rStyle w:val="Hyperlink"/>
            <w:noProof/>
          </w:rPr>
          <w:t>Background</w:t>
        </w:r>
        <w:r w:rsidR="00231E10">
          <w:rPr>
            <w:noProof/>
            <w:webHidden/>
          </w:rPr>
          <w:tab/>
        </w:r>
        <w:r w:rsidR="00231E10">
          <w:rPr>
            <w:noProof/>
            <w:webHidden/>
          </w:rPr>
          <w:fldChar w:fldCharType="begin"/>
        </w:r>
        <w:r w:rsidR="00231E10">
          <w:rPr>
            <w:noProof/>
            <w:webHidden/>
          </w:rPr>
          <w:instrText xml:space="preserve"> PAGEREF _Toc120545280 \h </w:instrText>
        </w:r>
        <w:r w:rsidR="00231E10">
          <w:rPr>
            <w:noProof/>
            <w:webHidden/>
          </w:rPr>
        </w:r>
        <w:r w:rsidR="00231E10">
          <w:rPr>
            <w:noProof/>
            <w:webHidden/>
          </w:rPr>
          <w:fldChar w:fldCharType="separate"/>
        </w:r>
        <w:r>
          <w:rPr>
            <w:noProof/>
            <w:webHidden/>
          </w:rPr>
          <w:t>2</w:t>
        </w:r>
        <w:r w:rsidR="00231E10">
          <w:rPr>
            <w:noProof/>
            <w:webHidden/>
          </w:rPr>
          <w:fldChar w:fldCharType="end"/>
        </w:r>
      </w:hyperlink>
    </w:p>
    <w:p w14:paraId="7886D288" w14:textId="59E0C12A" w:rsidR="00231E10" w:rsidRDefault="00227CE5">
      <w:pPr>
        <w:pStyle w:val="TOC1"/>
        <w:rPr>
          <w:rFonts w:asciiTheme="minorHAnsi" w:eastAsiaTheme="minorEastAsia" w:hAnsiTheme="minorHAnsi" w:cstheme="minorBidi"/>
          <w:noProof/>
          <w:sz w:val="22"/>
          <w:szCs w:val="22"/>
          <w:lang w:val="en-AU" w:eastAsia="en-AU"/>
        </w:rPr>
      </w:pPr>
      <w:hyperlink w:anchor="_Toc120545281" w:history="1">
        <w:r w:rsidR="00231E10" w:rsidRPr="00E43B1A">
          <w:rPr>
            <w:rStyle w:val="Hyperlink"/>
            <w:noProof/>
          </w:rPr>
          <w:t>1</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Care pathway for long COVID</w:t>
        </w:r>
        <w:r w:rsidR="00231E10">
          <w:rPr>
            <w:noProof/>
            <w:webHidden/>
          </w:rPr>
          <w:tab/>
        </w:r>
        <w:r w:rsidR="00231E10">
          <w:rPr>
            <w:noProof/>
            <w:webHidden/>
          </w:rPr>
          <w:fldChar w:fldCharType="begin"/>
        </w:r>
        <w:r w:rsidR="00231E10">
          <w:rPr>
            <w:noProof/>
            <w:webHidden/>
          </w:rPr>
          <w:instrText xml:space="preserve"> PAGEREF _Toc120545281 \h </w:instrText>
        </w:r>
        <w:r w:rsidR="00231E10">
          <w:rPr>
            <w:noProof/>
            <w:webHidden/>
          </w:rPr>
        </w:r>
        <w:r w:rsidR="00231E10">
          <w:rPr>
            <w:noProof/>
            <w:webHidden/>
          </w:rPr>
          <w:fldChar w:fldCharType="separate"/>
        </w:r>
        <w:r>
          <w:rPr>
            <w:noProof/>
            <w:webHidden/>
          </w:rPr>
          <w:t>4</w:t>
        </w:r>
        <w:r w:rsidR="00231E10">
          <w:rPr>
            <w:noProof/>
            <w:webHidden/>
          </w:rPr>
          <w:fldChar w:fldCharType="end"/>
        </w:r>
      </w:hyperlink>
    </w:p>
    <w:p w14:paraId="67479906" w14:textId="4A296BB7"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82" w:history="1">
        <w:r w:rsidR="00231E10" w:rsidRPr="00E43B1A">
          <w:rPr>
            <w:rStyle w:val="Hyperlink"/>
            <w:noProof/>
          </w:rPr>
          <w:t>1.1</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Models of care</w:t>
        </w:r>
        <w:r w:rsidR="00231E10">
          <w:rPr>
            <w:noProof/>
            <w:webHidden/>
          </w:rPr>
          <w:tab/>
        </w:r>
        <w:r w:rsidR="00231E10">
          <w:rPr>
            <w:noProof/>
            <w:webHidden/>
          </w:rPr>
          <w:fldChar w:fldCharType="begin"/>
        </w:r>
        <w:r w:rsidR="00231E10">
          <w:rPr>
            <w:noProof/>
            <w:webHidden/>
          </w:rPr>
          <w:instrText xml:space="preserve"> PAGEREF _Toc120545282 \h </w:instrText>
        </w:r>
        <w:r w:rsidR="00231E10">
          <w:rPr>
            <w:noProof/>
            <w:webHidden/>
          </w:rPr>
        </w:r>
        <w:r w:rsidR="00231E10">
          <w:rPr>
            <w:noProof/>
            <w:webHidden/>
          </w:rPr>
          <w:fldChar w:fldCharType="separate"/>
        </w:r>
        <w:r>
          <w:rPr>
            <w:noProof/>
            <w:webHidden/>
          </w:rPr>
          <w:t>4</w:t>
        </w:r>
        <w:r w:rsidR="00231E10">
          <w:rPr>
            <w:noProof/>
            <w:webHidden/>
          </w:rPr>
          <w:fldChar w:fldCharType="end"/>
        </w:r>
      </w:hyperlink>
    </w:p>
    <w:p w14:paraId="40C6717E" w14:textId="17D33EC1"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83" w:history="1">
        <w:r w:rsidR="00231E10" w:rsidRPr="00E43B1A">
          <w:rPr>
            <w:rStyle w:val="Hyperlink"/>
            <w:noProof/>
          </w:rPr>
          <w:t>1.2</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Supports</w:t>
        </w:r>
        <w:r w:rsidR="00231E10">
          <w:rPr>
            <w:noProof/>
            <w:webHidden/>
          </w:rPr>
          <w:tab/>
        </w:r>
        <w:r w:rsidR="00231E10">
          <w:rPr>
            <w:noProof/>
            <w:webHidden/>
          </w:rPr>
          <w:fldChar w:fldCharType="begin"/>
        </w:r>
        <w:r w:rsidR="00231E10">
          <w:rPr>
            <w:noProof/>
            <w:webHidden/>
          </w:rPr>
          <w:instrText xml:space="preserve"> PAGEREF _Toc120545283 \h </w:instrText>
        </w:r>
        <w:r w:rsidR="00231E10">
          <w:rPr>
            <w:noProof/>
            <w:webHidden/>
          </w:rPr>
        </w:r>
        <w:r w:rsidR="00231E10">
          <w:rPr>
            <w:noProof/>
            <w:webHidden/>
          </w:rPr>
          <w:fldChar w:fldCharType="separate"/>
        </w:r>
        <w:r>
          <w:rPr>
            <w:noProof/>
            <w:webHidden/>
          </w:rPr>
          <w:t>5</w:t>
        </w:r>
        <w:r w:rsidR="00231E10">
          <w:rPr>
            <w:noProof/>
            <w:webHidden/>
          </w:rPr>
          <w:fldChar w:fldCharType="end"/>
        </w:r>
      </w:hyperlink>
    </w:p>
    <w:p w14:paraId="17FCC159" w14:textId="15F33BB3"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84" w:history="1">
        <w:r w:rsidR="00231E10" w:rsidRPr="00E43B1A">
          <w:rPr>
            <w:rStyle w:val="Hyperlink"/>
            <w:noProof/>
          </w:rPr>
          <w:t>1.3</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Māori population and communities</w:t>
        </w:r>
        <w:r w:rsidR="00231E10">
          <w:rPr>
            <w:noProof/>
            <w:webHidden/>
          </w:rPr>
          <w:tab/>
        </w:r>
        <w:r w:rsidR="00231E10">
          <w:rPr>
            <w:noProof/>
            <w:webHidden/>
          </w:rPr>
          <w:fldChar w:fldCharType="begin"/>
        </w:r>
        <w:r w:rsidR="00231E10">
          <w:rPr>
            <w:noProof/>
            <w:webHidden/>
          </w:rPr>
          <w:instrText xml:space="preserve"> PAGEREF _Toc120545284 \h </w:instrText>
        </w:r>
        <w:r w:rsidR="00231E10">
          <w:rPr>
            <w:noProof/>
            <w:webHidden/>
          </w:rPr>
        </w:r>
        <w:r w:rsidR="00231E10">
          <w:rPr>
            <w:noProof/>
            <w:webHidden/>
          </w:rPr>
          <w:fldChar w:fldCharType="separate"/>
        </w:r>
        <w:r>
          <w:rPr>
            <w:noProof/>
            <w:webHidden/>
          </w:rPr>
          <w:t>6</w:t>
        </w:r>
        <w:r w:rsidR="00231E10">
          <w:rPr>
            <w:noProof/>
            <w:webHidden/>
          </w:rPr>
          <w:fldChar w:fldCharType="end"/>
        </w:r>
      </w:hyperlink>
    </w:p>
    <w:p w14:paraId="56922D40" w14:textId="29586E01"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85" w:history="1">
        <w:r w:rsidR="00231E10" w:rsidRPr="00E43B1A">
          <w:rPr>
            <w:rStyle w:val="Hyperlink"/>
            <w:noProof/>
          </w:rPr>
          <w:t>1.4</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Pacific populations and communities</w:t>
        </w:r>
        <w:r w:rsidR="00231E10">
          <w:rPr>
            <w:noProof/>
            <w:webHidden/>
          </w:rPr>
          <w:tab/>
        </w:r>
        <w:r w:rsidR="00231E10">
          <w:rPr>
            <w:noProof/>
            <w:webHidden/>
          </w:rPr>
          <w:fldChar w:fldCharType="begin"/>
        </w:r>
        <w:r w:rsidR="00231E10">
          <w:rPr>
            <w:noProof/>
            <w:webHidden/>
          </w:rPr>
          <w:instrText xml:space="preserve"> PAGEREF _Toc120545285 \h </w:instrText>
        </w:r>
        <w:r w:rsidR="00231E10">
          <w:rPr>
            <w:noProof/>
            <w:webHidden/>
          </w:rPr>
        </w:r>
        <w:r w:rsidR="00231E10">
          <w:rPr>
            <w:noProof/>
            <w:webHidden/>
          </w:rPr>
          <w:fldChar w:fldCharType="separate"/>
        </w:r>
        <w:r>
          <w:rPr>
            <w:noProof/>
            <w:webHidden/>
          </w:rPr>
          <w:t>7</w:t>
        </w:r>
        <w:r w:rsidR="00231E10">
          <w:rPr>
            <w:noProof/>
            <w:webHidden/>
          </w:rPr>
          <w:fldChar w:fldCharType="end"/>
        </w:r>
      </w:hyperlink>
    </w:p>
    <w:p w14:paraId="40DED9C0" w14:textId="2AC324FC"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86" w:history="1">
        <w:r w:rsidR="00231E10" w:rsidRPr="00E43B1A">
          <w:rPr>
            <w:rStyle w:val="Hyperlink"/>
            <w:noProof/>
          </w:rPr>
          <w:t>1.5</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Disabled peoples’ perspectives</w:t>
        </w:r>
        <w:r w:rsidR="00231E10">
          <w:rPr>
            <w:noProof/>
            <w:webHidden/>
          </w:rPr>
          <w:tab/>
        </w:r>
        <w:r w:rsidR="00231E10">
          <w:rPr>
            <w:noProof/>
            <w:webHidden/>
          </w:rPr>
          <w:fldChar w:fldCharType="begin"/>
        </w:r>
        <w:r w:rsidR="00231E10">
          <w:rPr>
            <w:noProof/>
            <w:webHidden/>
          </w:rPr>
          <w:instrText xml:space="preserve"> PAGEREF _Toc120545286 \h </w:instrText>
        </w:r>
        <w:r w:rsidR="00231E10">
          <w:rPr>
            <w:noProof/>
            <w:webHidden/>
          </w:rPr>
        </w:r>
        <w:r w:rsidR="00231E10">
          <w:rPr>
            <w:noProof/>
            <w:webHidden/>
          </w:rPr>
          <w:fldChar w:fldCharType="separate"/>
        </w:r>
        <w:r>
          <w:rPr>
            <w:noProof/>
            <w:webHidden/>
          </w:rPr>
          <w:t>8</w:t>
        </w:r>
        <w:r w:rsidR="00231E10">
          <w:rPr>
            <w:noProof/>
            <w:webHidden/>
          </w:rPr>
          <w:fldChar w:fldCharType="end"/>
        </w:r>
      </w:hyperlink>
    </w:p>
    <w:p w14:paraId="40546B00" w14:textId="7C1FE81B"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87" w:history="1">
        <w:r w:rsidR="00231E10" w:rsidRPr="00E43B1A">
          <w:rPr>
            <w:rStyle w:val="Hyperlink"/>
            <w:noProof/>
          </w:rPr>
          <w:t>1.6</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Rural and remote locations</w:t>
        </w:r>
        <w:r w:rsidR="00231E10">
          <w:rPr>
            <w:noProof/>
            <w:webHidden/>
          </w:rPr>
          <w:tab/>
        </w:r>
        <w:r w:rsidR="00231E10">
          <w:rPr>
            <w:noProof/>
            <w:webHidden/>
          </w:rPr>
          <w:fldChar w:fldCharType="begin"/>
        </w:r>
        <w:r w:rsidR="00231E10">
          <w:rPr>
            <w:noProof/>
            <w:webHidden/>
          </w:rPr>
          <w:instrText xml:space="preserve"> PAGEREF _Toc120545287 \h </w:instrText>
        </w:r>
        <w:r w:rsidR="00231E10">
          <w:rPr>
            <w:noProof/>
            <w:webHidden/>
          </w:rPr>
        </w:r>
        <w:r w:rsidR="00231E10">
          <w:rPr>
            <w:noProof/>
            <w:webHidden/>
          </w:rPr>
          <w:fldChar w:fldCharType="separate"/>
        </w:r>
        <w:r>
          <w:rPr>
            <w:noProof/>
            <w:webHidden/>
          </w:rPr>
          <w:t>9</w:t>
        </w:r>
        <w:r w:rsidR="00231E10">
          <w:rPr>
            <w:noProof/>
            <w:webHidden/>
          </w:rPr>
          <w:fldChar w:fldCharType="end"/>
        </w:r>
      </w:hyperlink>
    </w:p>
    <w:p w14:paraId="0199A716" w14:textId="11E059E9"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88" w:history="1">
        <w:r w:rsidR="00231E10" w:rsidRPr="00E43B1A">
          <w:rPr>
            <w:rStyle w:val="Hyperlink"/>
            <w:noProof/>
          </w:rPr>
          <w:t>1.7</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OIder people and aged residential care perspectives</w:t>
        </w:r>
        <w:r w:rsidR="00231E10">
          <w:rPr>
            <w:noProof/>
            <w:webHidden/>
          </w:rPr>
          <w:tab/>
        </w:r>
        <w:r w:rsidR="00231E10">
          <w:rPr>
            <w:noProof/>
            <w:webHidden/>
          </w:rPr>
          <w:fldChar w:fldCharType="begin"/>
        </w:r>
        <w:r w:rsidR="00231E10">
          <w:rPr>
            <w:noProof/>
            <w:webHidden/>
          </w:rPr>
          <w:instrText xml:space="preserve"> PAGEREF _Toc120545288 \h </w:instrText>
        </w:r>
        <w:r w:rsidR="00231E10">
          <w:rPr>
            <w:noProof/>
            <w:webHidden/>
          </w:rPr>
        </w:r>
        <w:r w:rsidR="00231E10">
          <w:rPr>
            <w:noProof/>
            <w:webHidden/>
          </w:rPr>
          <w:fldChar w:fldCharType="separate"/>
        </w:r>
        <w:r>
          <w:rPr>
            <w:noProof/>
            <w:webHidden/>
          </w:rPr>
          <w:t>9</w:t>
        </w:r>
        <w:r w:rsidR="00231E10">
          <w:rPr>
            <w:noProof/>
            <w:webHidden/>
          </w:rPr>
          <w:fldChar w:fldCharType="end"/>
        </w:r>
      </w:hyperlink>
    </w:p>
    <w:p w14:paraId="7EABA06D" w14:textId="20B226A8"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89" w:history="1">
        <w:r w:rsidR="00231E10" w:rsidRPr="00E43B1A">
          <w:rPr>
            <w:rStyle w:val="Hyperlink"/>
            <w:noProof/>
          </w:rPr>
          <w:t>1.8</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Medication management</w:t>
        </w:r>
        <w:r w:rsidR="00231E10">
          <w:rPr>
            <w:noProof/>
            <w:webHidden/>
          </w:rPr>
          <w:tab/>
        </w:r>
        <w:r w:rsidR="00231E10">
          <w:rPr>
            <w:noProof/>
            <w:webHidden/>
          </w:rPr>
          <w:fldChar w:fldCharType="begin"/>
        </w:r>
        <w:r w:rsidR="00231E10">
          <w:rPr>
            <w:noProof/>
            <w:webHidden/>
          </w:rPr>
          <w:instrText xml:space="preserve"> PAGEREF _Toc120545289 \h </w:instrText>
        </w:r>
        <w:r w:rsidR="00231E10">
          <w:rPr>
            <w:noProof/>
            <w:webHidden/>
          </w:rPr>
        </w:r>
        <w:r w:rsidR="00231E10">
          <w:rPr>
            <w:noProof/>
            <w:webHidden/>
          </w:rPr>
          <w:fldChar w:fldCharType="separate"/>
        </w:r>
        <w:r>
          <w:rPr>
            <w:noProof/>
            <w:webHidden/>
          </w:rPr>
          <w:t>10</w:t>
        </w:r>
        <w:r w:rsidR="00231E10">
          <w:rPr>
            <w:noProof/>
            <w:webHidden/>
          </w:rPr>
          <w:fldChar w:fldCharType="end"/>
        </w:r>
      </w:hyperlink>
    </w:p>
    <w:p w14:paraId="19366099" w14:textId="26D097B5" w:rsidR="00231E10" w:rsidRDefault="00227CE5">
      <w:pPr>
        <w:pStyle w:val="TOC1"/>
        <w:rPr>
          <w:rFonts w:asciiTheme="minorHAnsi" w:eastAsiaTheme="minorEastAsia" w:hAnsiTheme="minorHAnsi" w:cstheme="minorBidi"/>
          <w:noProof/>
          <w:sz w:val="22"/>
          <w:szCs w:val="22"/>
          <w:lang w:val="en-AU" w:eastAsia="en-AU"/>
        </w:rPr>
      </w:pPr>
      <w:hyperlink w:anchor="_Toc120545290" w:history="1">
        <w:r w:rsidR="00231E10" w:rsidRPr="00E43B1A">
          <w:rPr>
            <w:rStyle w:val="Hyperlink"/>
            <w:noProof/>
          </w:rPr>
          <w:t>2</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Clinical case definition, diagnosis, and red and yellow flags</w:t>
        </w:r>
        <w:r w:rsidR="00231E10">
          <w:rPr>
            <w:noProof/>
            <w:webHidden/>
          </w:rPr>
          <w:tab/>
        </w:r>
        <w:r w:rsidR="00231E10">
          <w:rPr>
            <w:noProof/>
            <w:webHidden/>
          </w:rPr>
          <w:fldChar w:fldCharType="begin"/>
        </w:r>
        <w:r w:rsidR="00231E10">
          <w:rPr>
            <w:noProof/>
            <w:webHidden/>
          </w:rPr>
          <w:instrText xml:space="preserve"> PAGEREF _Toc120545290 \h </w:instrText>
        </w:r>
        <w:r w:rsidR="00231E10">
          <w:rPr>
            <w:noProof/>
            <w:webHidden/>
          </w:rPr>
        </w:r>
        <w:r w:rsidR="00231E10">
          <w:rPr>
            <w:noProof/>
            <w:webHidden/>
          </w:rPr>
          <w:fldChar w:fldCharType="separate"/>
        </w:r>
        <w:r>
          <w:rPr>
            <w:noProof/>
            <w:webHidden/>
          </w:rPr>
          <w:t>11</w:t>
        </w:r>
        <w:r w:rsidR="00231E10">
          <w:rPr>
            <w:noProof/>
            <w:webHidden/>
          </w:rPr>
          <w:fldChar w:fldCharType="end"/>
        </w:r>
      </w:hyperlink>
    </w:p>
    <w:p w14:paraId="56249B48" w14:textId="04C1D7DE"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91" w:history="1">
        <w:r w:rsidR="00231E10" w:rsidRPr="00E43B1A">
          <w:rPr>
            <w:rStyle w:val="Hyperlink"/>
            <w:noProof/>
          </w:rPr>
          <w:t>2.1</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Presenting issue</w:t>
        </w:r>
        <w:r w:rsidR="00231E10">
          <w:rPr>
            <w:noProof/>
            <w:webHidden/>
          </w:rPr>
          <w:tab/>
        </w:r>
        <w:r w:rsidR="00231E10">
          <w:rPr>
            <w:noProof/>
            <w:webHidden/>
          </w:rPr>
          <w:fldChar w:fldCharType="begin"/>
        </w:r>
        <w:r w:rsidR="00231E10">
          <w:rPr>
            <w:noProof/>
            <w:webHidden/>
          </w:rPr>
          <w:instrText xml:space="preserve"> PAGEREF _Toc120545291 \h </w:instrText>
        </w:r>
        <w:r w:rsidR="00231E10">
          <w:rPr>
            <w:noProof/>
            <w:webHidden/>
          </w:rPr>
        </w:r>
        <w:r w:rsidR="00231E10">
          <w:rPr>
            <w:noProof/>
            <w:webHidden/>
          </w:rPr>
          <w:fldChar w:fldCharType="separate"/>
        </w:r>
        <w:r>
          <w:rPr>
            <w:noProof/>
            <w:webHidden/>
          </w:rPr>
          <w:t>11</w:t>
        </w:r>
        <w:r w:rsidR="00231E10">
          <w:rPr>
            <w:noProof/>
            <w:webHidden/>
          </w:rPr>
          <w:fldChar w:fldCharType="end"/>
        </w:r>
      </w:hyperlink>
    </w:p>
    <w:p w14:paraId="556600DB" w14:textId="0E59461C"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92" w:history="1">
        <w:r w:rsidR="00231E10" w:rsidRPr="00E43B1A">
          <w:rPr>
            <w:rStyle w:val="Hyperlink"/>
            <w:noProof/>
          </w:rPr>
          <w:t>2.2</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Acute COVID-19</w:t>
        </w:r>
        <w:r w:rsidR="00231E10">
          <w:rPr>
            <w:noProof/>
            <w:webHidden/>
          </w:rPr>
          <w:tab/>
        </w:r>
        <w:r w:rsidR="00231E10">
          <w:rPr>
            <w:noProof/>
            <w:webHidden/>
          </w:rPr>
          <w:fldChar w:fldCharType="begin"/>
        </w:r>
        <w:r w:rsidR="00231E10">
          <w:rPr>
            <w:noProof/>
            <w:webHidden/>
          </w:rPr>
          <w:instrText xml:space="preserve"> PAGEREF _Toc120545292 \h </w:instrText>
        </w:r>
        <w:r w:rsidR="00231E10">
          <w:rPr>
            <w:noProof/>
            <w:webHidden/>
          </w:rPr>
        </w:r>
        <w:r w:rsidR="00231E10">
          <w:rPr>
            <w:noProof/>
            <w:webHidden/>
          </w:rPr>
          <w:fldChar w:fldCharType="separate"/>
        </w:r>
        <w:r>
          <w:rPr>
            <w:noProof/>
            <w:webHidden/>
          </w:rPr>
          <w:t>11</w:t>
        </w:r>
        <w:r w:rsidR="00231E10">
          <w:rPr>
            <w:noProof/>
            <w:webHidden/>
          </w:rPr>
          <w:fldChar w:fldCharType="end"/>
        </w:r>
      </w:hyperlink>
    </w:p>
    <w:p w14:paraId="453BBA62" w14:textId="5BE13863"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93" w:history="1">
        <w:r w:rsidR="00231E10" w:rsidRPr="00E43B1A">
          <w:rPr>
            <w:rStyle w:val="Hyperlink"/>
            <w:noProof/>
          </w:rPr>
          <w:t>2.3</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Long COVID clinical case definitions</w:t>
        </w:r>
        <w:r w:rsidR="00231E10">
          <w:rPr>
            <w:noProof/>
            <w:webHidden/>
          </w:rPr>
          <w:tab/>
        </w:r>
        <w:r w:rsidR="00231E10">
          <w:rPr>
            <w:noProof/>
            <w:webHidden/>
          </w:rPr>
          <w:fldChar w:fldCharType="begin"/>
        </w:r>
        <w:r w:rsidR="00231E10">
          <w:rPr>
            <w:noProof/>
            <w:webHidden/>
          </w:rPr>
          <w:instrText xml:space="preserve"> PAGEREF _Toc120545293 \h </w:instrText>
        </w:r>
        <w:r w:rsidR="00231E10">
          <w:rPr>
            <w:noProof/>
            <w:webHidden/>
          </w:rPr>
        </w:r>
        <w:r w:rsidR="00231E10">
          <w:rPr>
            <w:noProof/>
            <w:webHidden/>
          </w:rPr>
          <w:fldChar w:fldCharType="separate"/>
        </w:r>
        <w:r>
          <w:rPr>
            <w:noProof/>
            <w:webHidden/>
          </w:rPr>
          <w:t>11</w:t>
        </w:r>
        <w:r w:rsidR="00231E10">
          <w:rPr>
            <w:noProof/>
            <w:webHidden/>
          </w:rPr>
          <w:fldChar w:fldCharType="end"/>
        </w:r>
      </w:hyperlink>
    </w:p>
    <w:p w14:paraId="1F6A1FDD" w14:textId="41E880F1"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94" w:history="1">
        <w:r w:rsidR="00231E10" w:rsidRPr="00E43B1A">
          <w:rPr>
            <w:rStyle w:val="Hyperlink"/>
            <w:noProof/>
          </w:rPr>
          <w:t>2.4</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Diagnosis and red and yellow flags</w:t>
        </w:r>
        <w:r w:rsidR="00231E10">
          <w:rPr>
            <w:noProof/>
            <w:webHidden/>
          </w:rPr>
          <w:tab/>
        </w:r>
        <w:r w:rsidR="00231E10">
          <w:rPr>
            <w:noProof/>
            <w:webHidden/>
          </w:rPr>
          <w:fldChar w:fldCharType="begin"/>
        </w:r>
        <w:r w:rsidR="00231E10">
          <w:rPr>
            <w:noProof/>
            <w:webHidden/>
          </w:rPr>
          <w:instrText xml:space="preserve"> PAGEREF _Toc120545294 \h </w:instrText>
        </w:r>
        <w:r w:rsidR="00231E10">
          <w:rPr>
            <w:noProof/>
            <w:webHidden/>
          </w:rPr>
        </w:r>
        <w:r w:rsidR="00231E10">
          <w:rPr>
            <w:noProof/>
            <w:webHidden/>
          </w:rPr>
          <w:fldChar w:fldCharType="separate"/>
        </w:r>
        <w:r>
          <w:rPr>
            <w:noProof/>
            <w:webHidden/>
          </w:rPr>
          <w:t>12</w:t>
        </w:r>
        <w:r w:rsidR="00231E10">
          <w:rPr>
            <w:noProof/>
            <w:webHidden/>
          </w:rPr>
          <w:fldChar w:fldCharType="end"/>
        </w:r>
      </w:hyperlink>
    </w:p>
    <w:p w14:paraId="45552818" w14:textId="23BC2A1C"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95" w:history="1">
        <w:r w:rsidR="00231E10" w:rsidRPr="00E43B1A">
          <w:rPr>
            <w:rStyle w:val="Hyperlink"/>
            <w:noProof/>
          </w:rPr>
          <w:t>2.5</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The impact of vaccination</w:t>
        </w:r>
        <w:r w:rsidR="00231E10">
          <w:rPr>
            <w:noProof/>
            <w:webHidden/>
          </w:rPr>
          <w:tab/>
        </w:r>
        <w:r w:rsidR="00231E10">
          <w:rPr>
            <w:noProof/>
            <w:webHidden/>
          </w:rPr>
          <w:fldChar w:fldCharType="begin"/>
        </w:r>
        <w:r w:rsidR="00231E10">
          <w:rPr>
            <w:noProof/>
            <w:webHidden/>
          </w:rPr>
          <w:instrText xml:space="preserve"> PAGEREF _Toc120545295 \h </w:instrText>
        </w:r>
        <w:r w:rsidR="00231E10">
          <w:rPr>
            <w:noProof/>
            <w:webHidden/>
          </w:rPr>
        </w:r>
        <w:r w:rsidR="00231E10">
          <w:rPr>
            <w:noProof/>
            <w:webHidden/>
          </w:rPr>
          <w:fldChar w:fldCharType="separate"/>
        </w:r>
        <w:r>
          <w:rPr>
            <w:noProof/>
            <w:webHidden/>
          </w:rPr>
          <w:t>14</w:t>
        </w:r>
        <w:r w:rsidR="00231E10">
          <w:rPr>
            <w:noProof/>
            <w:webHidden/>
          </w:rPr>
          <w:fldChar w:fldCharType="end"/>
        </w:r>
      </w:hyperlink>
    </w:p>
    <w:p w14:paraId="6EEFED25" w14:textId="44D47CA5"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96" w:history="1">
        <w:r w:rsidR="00231E10" w:rsidRPr="00E43B1A">
          <w:rPr>
            <w:rStyle w:val="Hyperlink"/>
            <w:noProof/>
          </w:rPr>
          <w:t>2.6</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Pharmacology</w:t>
        </w:r>
        <w:r w:rsidR="00231E10">
          <w:rPr>
            <w:noProof/>
            <w:webHidden/>
          </w:rPr>
          <w:tab/>
        </w:r>
        <w:r w:rsidR="00231E10">
          <w:rPr>
            <w:noProof/>
            <w:webHidden/>
          </w:rPr>
          <w:fldChar w:fldCharType="begin"/>
        </w:r>
        <w:r w:rsidR="00231E10">
          <w:rPr>
            <w:noProof/>
            <w:webHidden/>
          </w:rPr>
          <w:instrText xml:space="preserve"> PAGEREF _Toc120545296 \h </w:instrText>
        </w:r>
        <w:r w:rsidR="00231E10">
          <w:rPr>
            <w:noProof/>
            <w:webHidden/>
          </w:rPr>
        </w:r>
        <w:r w:rsidR="00231E10">
          <w:rPr>
            <w:noProof/>
            <w:webHidden/>
          </w:rPr>
          <w:fldChar w:fldCharType="separate"/>
        </w:r>
        <w:r>
          <w:rPr>
            <w:noProof/>
            <w:webHidden/>
          </w:rPr>
          <w:t>15</w:t>
        </w:r>
        <w:r w:rsidR="00231E10">
          <w:rPr>
            <w:noProof/>
            <w:webHidden/>
          </w:rPr>
          <w:fldChar w:fldCharType="end"/>
        </w:r>
      </w:hyperlink>
    </w:p>
    <w:p w14:paraId="056988C6" w14:textId="7AC80488" w:rsidR="00231E10" w:rsidRDefault="00227CE5">
      <w:pPr>
        <w:pStyle w:val="TOC1"/>
        <w:rPr>
          <w:rFonts w:asciiTheme="minorHAnsi" w:eastAsiaTheme="minorEastAsia" w:hAnsiTheme="minorHAnsi" w:cstheme="minorBidi"/>
          <w:noProof/>
          <w:sz w:val="22"/>
          <w:szCs w:val="22"/>
          <w:lang w:val="en-AU" w:eastAsia="en-AU"/>
        </w:rPr>
      </w:pPr>
      <w:hyperlink w:anchor="_Toc120545297" w:history="1">
        <w:r w:rsidR="00231E10" w:rsidRPr="00E43B1A">
          <w:rPr>
            <w:rStyle w:val="Hyperlink"/>
            <w:noProof/>
          </w:rPr>
          <w:t>3</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Symptomology and management</w:t>
        </w:r>
        <w:r w:rsidR="00231E10">
          <w:rPr>
            <w:noProof/>
            <w:webHidden/>
          </w:rPr>
          <w:tab/>
        </w:r>
        <w:r w:rsidR="00231E10">
          <w:rPr>
            <w:noProof/>
            <w:webHidden/>
          </w:rPr>
          <w:fldChar w:fldCharType="begin"/>
        </w:r>
        <w:r w:rsidR="00231E10">
          <w:rPr>
            <w:noProof/>
            <w:webHidden/>
          </w:rPr>
          <w:instrText xml:space="preserve"> PAGEREF _Toc120545297 \h </w:instrText>
        </w:r>
        <w:r w:rsidR="00231E10">
          <w:rPr>
            <w:noProof/>
            <w:webHidden/>
          </w:rPr>
        </w:r>
        <w:r w:rsidR="00231E10">
          <w:rPr>
            <w:noProof/>
            <w:webHidden/>
          </w:rPr>
          <w:fldChar w:fldCharType="separate"/>
        </w:r>
        <w:r>
          <w:rPr>
            <w:noProof/>
            <w:webHidden/>
          </w:rPr>
          <w:t>16</w:t>
        </w:r>
        <w:r w:rsidR="00231E10">
          <w:rPr>
            <w:noProof/>
            <w:webHidden/>
          </w:rPr>
          <w:fldChar w:fldCharType="end"/>
        </w:r>
      </w:hyperlink>
    </w:p>
    <w:p w14:paraId="3CB0CFCC" w14:textId="76D7E85E"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98" w:history="1">
        <w:r w:rsidR="00231E10" w:rsidRPr="00E43B1A">
          <w:rPr>
            <w:rStyle w:val="Hyperlink"/>
            <w:noProof/>
          </w:rPr>
          <w:t>3.1</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Body systems</w:t>
        </w:r>
        <w:r w:rsidR="00231E10">
          <w:rPr>
            <w:noProof/>
            <w:webHidden/>
          </w:rPr>
          <w:tab/>
        </w:r>
        <w:r w:rsidR="00231E10">
          <w:rPr>
            <w:noProof/>
            <w:webHidden/>
          </w:rPr>
          <w:fldChar w:fldCharType="begin"/>
        </w:r>
        <w:r w:rsidR="00231E10">
          <w:rPr>
            <w:noProof/>
            <w:webHidden/>
          </w:rPr>
          <w:instrText xml:space="preserve"> PAGEREF _Toc120545298 \h </w:instrText>
        </w:r>
        <w:r w:rsidR="00231E10">
          <w:rPr>
            <w:noProof/>
            <w:webHidden/>
          </w:rPr>
        </w:r>
        <w:r w:rsidR="00231E10">
          <w:rPr>
            <w:noProof/>
            <w:webHidden/>
          </w:rPr>
          <w:fldChar w:fldCharType="separate"/>
        </w:r>
        <w:r>
          <w:rPr>
            <w:noProof/>
            <w:webHidden/>
          </w:rPr>
          <w:t>17</w:t>
        </w:r>
        <w:r w:rsidR="00231E10">
          <w:rPr>
            <w:noProof/>
            <w:webHidden/>
          </w:rPr>
          <w:fldChar w:fldCharType="end"/>
        </w:r>
      </w:hyperlink>
    </w:p>
    <w:p w14:paraId="6620A3F7" w14:textId="448CF0B1"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299" w:history="1">
        <w:r w:rsidR="00231E10" w:rsidRPr="00E43B1A">
          <w:rPr>
            <w:rStyle w:val="Hyperlink"/>
            <w:noProof/>
          </w:rPr>
          <w:t>3.2</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Symptomology and management</w:t>
        </w:r>
        <w:r w:rsidR="00231E10">
          <w:rPr>
            <w:noProof/>
            <w:webHidden/>
          </w:rPr>
          <w:tab/>
        </w:r>
        <w:r w:rsidR="00231E10">
          <w:rPr>
            <w:noProof/>
            <w:webHidden/>
          </w:rPr>
          <w:fldChar w:fldCharType="begin"/>
        </w:r>
        <w:r w:rsidR="00231E10">
          <w:rPr>
            <w:noProof/>
            <w:webHidden/>
          </w:rPr>
          <w:instrText xml:space="preserve"> PAGEREF _Toc120545299 \h </w:instrText>
        </w:r>
        <w:r w:rsidR="00231E10">
          <w:rPr>
            <w:noProof/>
            <w:webHidden/>
          </w:rPr>
        </w:r>
        <w:r w:rsidR="00231E10">
          <w:rPr>
            <w:noProof/>
            <w:webHidden/>
          </w:rPr>
          <w:fldChar w:fldCharType="separate"/>
        </w:r>
        <w:r>
          <w:rPr>
            <w:noProof/>
            <w:webHidden/>
          </w:rPr>
          <w:t>17</w:t>
        </w:r>
        <w:r w:rsidR="00231E10">
          <w:rPr>
            <w:noProof/>
            <w:webHidden/>
          </w:rPr>
          <w:fldChar w:fldCharType="end"/>
        </w:r>
      </w:hyperlink>
    </w:p>
    <w:p w14:paraId="0D3F394A" w14:textId="3DACC6F4"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00" w:history="1">
        <w:r w:rsidR="00231E10" w:rsidRPr="00E43B1A">
          <w:rPr>
            <w:rStyle w:val="Hyperlink"/>
            <w:noProof/>
          </w:rPr>
          <w:t>3.3</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Living with long COVID</w:t>
        </w:r>
        <w:r w:rsidR="00231E10">
          <w:rPr>
            <w:noProof/>
            <w:webHidden/>
          </w:rPr>
          <w:tab/>
        </w:r>
        <w:r w:rsidR="00231E10">
          <w:rPr>
            <w:noProof/>
            <w:webHidden/>
          </w:rPr>
          <w:fldChar w:fldCharType="begin"/>
        </w:r>
        <w:r w:rsidR="00231E10">
          <w:rPr>
            <w:noProof/>
            <w:webHidden/>
          </w:rPr>
          <w:instrText xml:space="preserve"> PAGEREF _Toc120545300 \h </w:instrText>
        </w:r>
        <w:r w:rsidR="00231E10">
          <w:rPr>
            <w:noProof/>
            <w:webHidden/>
          </w:rPr>
        </w:r>
        <w:r w:rsidR="00231E10">
          <w:rPr>
            <w:noProof/>
            <w:webHidden/>
          </w:rPr>
          <w:fldChar w:fldCharType="separate"/>
        </w:r>
        <w:r>
          <w:rPr>
            <w:noProof/>
            <w:webHidden/>
          </w:rPr>
          <w:t>23</w:t>
        </w:r>
        <w:r w:rsidR="00231E10">
          <w:rPr>
            <w:noProof/>
            <w:webHidden/>
          </w:rPr>
          <w:fldChar w:fldCharType="end"/>
        </w:r>
      </w:hyperlink>
    </w:p>
    <w:p w14:paraId="4D857757" w14:textId="052309B0"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01" w:history="1">
        <w:r w:rsidR="00231E10" w:rsidRPr="00E43B1A">
          <w:rPr>
            <w:rStyle w:val="Hyperlink"/>
            <w:noProof/>
          </w:rPr>
          <w:t>3.4</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Support and service needs</w:t>
        </w:r>
        <w:r w:rsidR="00231E10">
          <w:rPr>
            <w:noProof/>
            <w:webHidden/>
          </w:rPr>
          <w:tab/>
        </w:r>
        <w:r w:rsidR="00231E10">
          <w:rPr>
            <w:noProof/>
            <w:webHidden/>
          </w:rPr>
          <w:fldChar w:fldCharType="begin"/>
        </w:r>
        <w:r w:rsidR="00231E10">
          <w:rPr>
            <w:noProof/>
            <w:webHidden/>
          </w:rPr>
          <w:instrText xml:space="preserve"> PAGEREF _Toc120545301 \h </w:instrText>
        </w:r>
        <w:r w:rsidR="00231E10">
          <w:rPr>
            <w:noProof/>
            <w:webHidden/>
          </w:rPr>
        </w:r>
        <w:r w:rsidR="00231E10">
          <w:rPr>
            <w:noProof/>
            <w:webHidden/>
          </w:rPr>
          <w:fldChar w:fldCharType="separate"/>
        </w:r>
        <w:r>
          <w:rPr>
            <w:noProof/>
            <w:webHidden/>
          </w:rPr>
          <w:t>23</w:t>
        </w:r>
        <w:r w:rsidR="00231E10">
          <w:rPr>
            <w:noProof/>
            <w:webHidden/>
          </w:rPr>
          <w:fldChar w:fldCharType="end"/>
        </w:r>
      </w:hyperlink>
    </w:p>
    <w:p w14:paraId="14402BEF" w14:textId="647B12D4"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02" w:history="1">
        <w:r w:rsidR="00231E10" w:rsidRPr="00E43B1A">
          <w:rPr>
            <w:rStyle w:val="Hyperlink"/>
            <w:noProof/>
          </w:rPr>
          <w:t>3.5</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Vocational rehabilitation</w:t>
        </w:r>
        <w:r w:rsidR="00231E10">
          <w:rPr>
            <w:noProof/>
            <w:webHidden/>
          </w:rPr>
          <w:tab/>
        </w:r>
        <w:r w:rsidR="00231E10">
          <w:rPr>
            <w:noProof/>
            <w:webHidden/>
          </w:rPr>
          <w:fldChar w:fldCharType="begin"/>
        </w:r>
        <w:r w:rsidR="00231E10">
          <w:rPr>
            <w:noProof/>
            <w:webHidden/>
          </w:rPr>
          <w:instrText xml:space="preserve"> PAGEREF _Toc120545302 \h </w:instrText>
        </w:r>
        <w:r w:rsidR="00231E10">
          <w:rPr>
            <w:noProof/>
            <w:webHidden/>
          </w:rPr>
        </w:r>
        <w:r w:rsidR="00231E10">
          <w:rPr>
            <w:noProof/>
            <w:webHidden/>
          </w:rPr>
          <w:fldChar w:fldCharType="separate"/>
        </w:r>
        <w:r>
          <w:rPr>
            <w:noProof/>
            <w:webHidden/>
          </w:rPr>
          <w:t>24</w:t>
        </w:r>
        <w:r w:rsidR="00231E10">
          <w:rPr>
            <w:noProof/>
            <w:webHidden/>
          </w:rPr>
          <w:fldChar w:fldCharType="end"/>
        </w:r>
      </w:hyperlink>
    </w:p>
    <w:p w14:paraId="7CE235CE" w14:textId="4E202D6A"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03" w:history="1">
        <w:r w:rsidR="00231E10" w:rsidRPr="00E43B1A">
          <w:rPr>
            <w:rStyle w:val="Hyperlink"/>
            <w:noProof/>
          </w:rPr>
          <w:t>3.6</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Children and young people</w:t>
        </w:r>
        <w:r w:rsidR="00231E10">
          <w:rPr>
            <w:noProof/>
            <w:webHidden/>
          </w:rPr>
          <w:tab/>
        </w:r>
        <w:r w:rsidR="00231E10">
          <w:rPr>
            <w:noProof/>
            <w:webHidden/>
          </w:rPr>
          <w:fldChar w:fldCharType="begin"/>
        </w:r>
        <w:r w:rsidR="00231E10">
          <w:rPr>
            <w:noProof/>
            <w:webHidden/>
          </w:rPr>
          <w:instrText xml:space="preserve"> PAGEREF _Toc120545303 \h </w:instrText>
        </w:r>
        <w:r w:rsidR="00231E10">
          <w:rPr>
            <w:noProof/>
            <w:webHidden/>
          </w:rPr>
        </w:r>
        <w:r w:rsidR="00231E10">
          <w:rPr>
            <w:noProof/>
            <w:webHidden/>
          </w:rPr>
          <w:fldChar w:fldCharType="separate"/>
        </w:r>
        <w:r>
          <w:rPr>
            <w:noProof/>
            <w:webHidden/>
          </w:rPr>
          <w:t>25</w:t>
        </w:r>
        <w:r w:rsidR="00231E10">
          <w:rPr>
            <w:noProof/>
            <w:webHidden/>
          </w:rPr>
          <w:fldChar w:fldCharType="end"/>
        </w:r>
      </w:hyperlink>
    </w:p>
    <w:p w14:paraId="0D3712B4" w14:textId="61DDE0CC"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04" w:history="1">
        <w:r w:rsidR="00231E10" w:rsidRPr="00E43B1A">
          <w:rPr>
            <w:rStyle w:val="Hyperlink"/>
            <w:noProof/>
          </w:rPr>
          <w:t>3.7</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Summary of symptoms and management resources for people and whānau</w:t>
        </w:r>
        <w:r w:rsidR="00231E10">
          <w:rPr>
            <w:noProof/>
            <w:webHidden/>
          </w:rPr>
          <w:tab/>
        </w:r>
        <w:r w:rsidR="00231E10">
          <w:rPr>
            <w:noProof/>
            <w:webHidden/>
          </w:rPr>
          <w:fldChar w:fldCharType="begin"/>
        </w:r>
        <w:r w:rsidR="00231E10">
          <w:rPr>
            <w:noProof/>
            <w:webHidden/>
          </w:rPr>
          <w:instrText xml:space="preserve"> PAGEREF _Toc120545304 \h </w:instrText>
        </w:r>
        <w:r w:rsidR="00231E10">
          <w:rPr>
            <w:noProof/>
            <w:webHidden/>
          </w:rPr>
        </w:r>
        <w:r w:rsidR="00231E10">
          <w:rPr>
            <w:noProof/>
            <w:webHidden/>
          </w:rPr>
          <w:fldChar w:fldCharType="separate"/>
        </w:r>
        <w:r>
          <w:rPr>
            <w:noProof/>
            <w:webHidden/>
          </w:rPr>
          <w:t>27</w:t>
        </w:r>
        <w:r w:rsidR="00231E10">
          <w:rPr>
            <w:noProof/>
            <w:webHidden/>
          </w:rPr>
          <w:fldChar w:fldCharType="end"/>
        </w:r>
      </w:hyperlink>
    </w:p>
    <w:p w14:paraId="14D54867" w14:textId="35C38908"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05" w:history="1">
        <w:r w:rsidR="00231E10" w:rsidRPr="00E43B1A">
          <w:rPr>
            <w:rStyle w:val="Hyperlink"/>
            <w:noProof/>
          </w:rPr>
          <w:t>3.8</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Summary of symptoms and management resources for clinicians</w:t>
        </w:r>
        <w:r w:rsidR="00231E10">
          <w:rPr>
            <w:noProof/>
            <w:webHidden/>
          </w:rPr>
          <w:tab/>
        </w:r>
        <w:r w:rsidR="00231E10">
          <w:rPr>
            <w:noProof/>
            <w:webHidden/>
          </w:rPr>
          <w:fldChar w:fldCharType="begin"/>
        </w:r>
        <w:r w:rsidR="00231E10">
          <w:rPr>
            <w:noProof/>
            <w:webHidden/>
          </w:rPr>
          <w:instrText xml:space="preserve"> PAGEREF _Toc120545305 \h </w:instrText>
        </w:r>
        <w:r w:rsidR="00231E10">
          <w:rPr>
            <w:noProof/>
            <w:webHidden/>
          </w:rPr>
        </w:r>
        <w:r w:rsidR="00231E10">
          <w:rPr>
            <w:noProof/>
            <w:webHidden/>
          </w:rPr>
          <w:fldChar w:fldCharType="separate"/>
        </w:r>
        <w:r>
          <w:rPr>
            <w:noProof/>
            <w:webHidden/>
          </w:rPr>
          <w:t>30</w:t>
        </w:r>
        <w:r w:rsidR="00231E10">
          <w:rPr>
            <w:noProof/>
            <w:webHidden/>
          </w:rPr>
          <w:fldChar w:fldCharType="end"/>
        </w:r>
      </w:hyperlink>
    </w:p>
    <w:p w14:paraId="5547560F" w14:textId="4BF9FD9D"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06" w:history="1">
        <w:r w:rsidR="00231E10" w:rsidRPr="00E43B1A">
          <w:rPr>
            <w:rStyle w:val="Hyperlink"/>
            <w:noProof/>
          </w:rPr>
          <w:t>3.9</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Long COVID symptom map</w:t>
        </w:r>
        <w:r w:rsidR="00231E10">
          <w:rPr>
            <w:noProof/>
            <w:webHidden/>
          </w:rPr>
          <w:tab/>
        </w:r>
        <w:r w:rsidR="00231E10">
          <w:rPr>
            <w:noProof/>
            <w:webHidden/>
          </w:rPr>
          <w:fldChar w:fldCharType="begin"/>
        </w:r>
        <w:r w:rsidR="00231E10">
          <w:rPr>
            <w:noProof/>
            <w:webHidden/>
          </w:rPr>
          <w:instrText xml:space="preserve"> PAGEREF _Toc120545306 \h </w:instrText>
        </w:r>
        <w:r w:rsidR="00231E10">
          <w:rPr>
            <w:noProof/>
            <w:webHidden/>
          </w:rPr>
        </w:r>
        <w:r w:rsidR="00231E10">
          <w:rPr>
            <w:noProof/>
            <w:webHidden/>
          </w:rPr>
          <w:fldChar w:fldCharType="separate"/>
        </w:r>
        <w:r>
          <w:rPr>
            <w:noProof/>
            <w:webHidden/>
          </w:rPr>
          <w:t>32</w:t>
        </w:r>
        <w:r w:rsidR="00231E10">
          <w:rPr>
            <w:noProof/>
            <w:webHidden/>
          </w:rPr>
          <w:fldChar w:fldCharType="end"/>
        </w:r>
      </w:hyperlink>
    </w:p>
    <w:p w14:paraId="2CBD5198" w14:textId="58DB1ADB" w:rsidR="00231E10" w:rsidRDefault="00227CE5">
      <w:pPr>
        <w:pStyle w:val="TOC1"/>
        <w:rPr>
          <w:rStyle w:val="Hyperlink"/>
          <w:noProof/>
        </w:rPr>
      </w:pPr>
      <w:hyperlink w:anchor="_Toc120545307" w:history="1">
        <w:r w:rsidR="00231E10" w:rsidRPr="00E43B1A">
          <w:rPr>
            <w:rStyle w:val="Hyperlink"/>
            <w:noProof/>
          </w:rPr>
          <w:t>4</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Guideline feedback</w:t>
        </w:r>
        <w:r w:rsidR="00231E10">
          <w:rPr>
            <w:noProof/>
            <w:webHidden/>
          </w:rPr>
          <w:tab/>
        </w:r>
        <w:r w:rsidR="00231E10">
          <w:rPr>
            <w:noProof/>
            <w:webHidden/>
          </w:rPr>
          <w:fldChar w:fldCharType="begin"/>
        </w:r>
        <w:r w:rsidR="00231E10">
          <w:rPr>
            <w:noProof/>
            <w:webHidden/>
          </w:rPr>
          <w:instrText xml:space="preserve"> PAGEREF _Toc120545307 \h </w:instrText>
        </w:r>
        <w:r w:rsidR="00231E10">
          <w:rPr>
            <w:noProof/>
            <w:webHidden/>
          </w:rPr>
        </w:r>
        <w:r w:rsidR="00231E10">
          <w:rPr>
            <w:noProof/>
            <w:webHidden/>
          </w:rPr>
          <w:fldChar w:fldCharType="separate"/>
        </w:r>
        <w:r>
          <w:rPr>
            <w:noProof/>
            <w:webHidden/>
          </w:rPr>
          <w:t>35</w:t>
        </w:r>
        <w:r w:rsidR="00231E10">
          <w:rPr>
            <w:noProof/>
            <w:webHidden/>
          </w:rPr>
          <w:fldChar w:fldCharType="end"/>
        </w:r>
      </w:hyperlink>
    </w:p>
    <w:p w14:paraId="134F9258" w14:textId="77777777" w:rsidR="00231E10" w:rsidRPr="00231E10" w:rsidRDefault="00231E10" w:rsidP="00231E10">
      <w:pPr>
        <w:rPr>
          <w:rFonts w:eastAsiaTheme="minorEastAsia"/>
          <w:noProof/>
        </w:rPr>
      </w:pPr>
    </w:p>
    <w:p w14:paraId="75F00D61" w14:textId="2E7CA1A9" w:rsidR="00231E10" w:rsidRDefault="00227CE5">
      <w:pPr>
        <w:pStyle w:val="TOC1"/>
        <w:rPr>
          <w:rFonts w:asciiTheme="minorHAnsi" w:eastAsiaTheme="minorEastAsia" w:hAnsiTheme="minorHAnsi" w:cstheme="minorBidi"/>
          <w:noProof/>
          <w:sz w:val="22"/>
          <w:szCs w:val="22"/>
          <w:lang w:val="en-AU" w:eastAsia="en-AU"/>
        </w:rPr>
      </w:pPr>
      <w:hyperlink w:anchor="_Toc120545308" w:history="1">
        <w:r w:rsidR="00231E10" w:rsidRPr="00E43B1A">
          <w:rPr>
            <w:rStyle w:val="Hyperlink"/>
            <w:noProof/>
          </w:rPr>
          <w:t>5</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References</w:t>
        </w:r>
        <w:r w:rsidR="00231E10">
          <w:rPr>
            <w:noProof/>
            <w:webHidden/>
          </w:rPr>
          <w:tab/>
        </w:r>
        <w:r w:rsidR="00231E10">
          <w:rPr>
            <w:noProof/>
            <w:webHidden/>
          </w:rPr>
          <w:fldChar w:fldCharType="begin"/>
        </w:r>
        <w:r w:rsidR="00231E10">
          <w:rPr>
            <w:noProof/>
            <w:webHidden/>
          </w:rPr>
          <w:instrText xml:space="preserve"> PAGEREF _Toc120545308 \h </w:instrText>
        </w:r>
        <w:r w:rsidR="00231E10">
          <w:rPr>
            <w:noProof/>
            <w:webHidden/>
          </w:rPr>
        </w:r>
        <w:r w:rsidR="00231E10">
          <w:rPr>
            <w:noProof/>
            <w:webHidden/>
          </w:rPr>
          <w:fldChar w:fldCharType="separate"/>
        </w:r>
        <w:r>
          <w:rPr>
            <w:noProof/>
            <w:webHidden/>
          </w:rPr>
          <w:t>37</w:t>
        </w:r>
        <w:r w:rsidR="00231E10">
          <w:rPr>
            <w:noProof/>
            <w:webHidden/>
          </w:rPr>
          <w:fldChar w:fldCharType="end"/>
        </w:r>
      </w:hyperlink>
    </w:p>
    <w:p w14:paraId="153E484A" w14:textId="402681D6"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09" w:history="1">
        <w:r w:rsidR="00231E10" w:rsidRPr="00E43B1A">
          <w:rPr>
            <w:rStyle w:val="Hyperlink"/>
            <w:noProof/>
          </w:rPr>
          <w:t>5.1</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Purpose</w:t>
        </w:r>
        <w:r w:rsidR="00231E10">
          <w:rPr>
            <w:noProof/>
            <w:webHidden/>
          </w:rPr>
          <w:tab/>
        </w:r>
        <w:r w:rsidR="00231E10">
          <w:rPr>
            <w:noProof/>
            <w:webHidden/>
          </w:rPr>
          <w:fldChar w:fldCharType="begin"/>
        </w:r>
        <w:r w:rsidR="00231E10">
          <w:rPr>
            <w:noProof/>
            <w:webHidden/>
          </w:rPr>
          <w:instrText xml:space="preserve"> PAGEREF _Toc120545309 \h </w:instrText>
        </w:r>
        <w:r w:rsidR="00231E10">
          <w:rPr>
            <w:noProof/>
            <w:webHidden/>
          </w:rPr>
        </w:r>
        <w:r w:rsidR="00231E10">
          <w:rPr>
            <w:noProof/>
            <w:webHidden/>
          </w:rPr>
          <w:fldChar w:fldCharType="separate"/>
        </w:r>
        <w:r>
          <w:rPr>
            <w:noProof/>
            <w:webHidden/>
          </w:rPr>
          <w:t>37</w:t>
        </w:r>
        <w:r w:rsidR="00231E10">
          <w:rPr>
            <w:noProof/>
            <w:webHidden/>
          </w:rPr>
          <w:fldChar w:fldCharType="end"/>
        </w:r>
      </w:hyperlink>
    </w:p>
    <w:p w14:paraId="1167F0B7" w14:textId="30C042F0"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10" w:history="1">
        <w:r w:rsidR="00231E10" w:rsidRPr="00E43B1A">
          <w:rPr>
            <w:rStyle w:val="Hyperlink"/>
            <w:noProof/>
          </w:rPr>
          <w:t>5.2</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Model of care</w:t>
        </w:r>
        <w:r w:rsidR="00231E10">
          <w:rPr>
            <w:noProof/>
            <w:webHidden/>
          </w:rPr>
          <w:tab/>
        </w:r>
        <w:r w:rsidR="00231E10">
          <w:rPr>
            <w:noProof/>
            <w:webHidden/>
          </w:rPr>
          <w:fldChar w:fldCharType="begin"/>
        </w:r>
        <w:r w:rsidR="00231E10">
          <w:rPr>
            <w:noProof/>
            <w:webHidden/>
          </w:rPr>
          <w:instrText xml:space="preserve"> PAGEREF _Toc120545310 \h </w:instrText>
        </w:r>
        <w:r w:rsidR="00231E10">
          <w:rPr>
            <w:noProof/>
            <w:webHidden/>
          </w:rPr>
        </w:r>
        <w:r w:rsidR="00231E10">
          <w:rPr>
            <w:noProof/>
            <w:webHidden/>
          </w:rPr>
          <w:fldChar w:fldCharType="separate"/>
        </w:r>
        <w:r>
          <w:rPr>
            <w:noProof/>
            <w:webHidden/>
          </w:rPr>
          <w:t>37</w:t>
        </w:r>
        <w:r w:rsidR="00231E10">
          <w:rPr>
            <w:noProof/>
            <w:webHidden/>
          </w:rPr>
          <w:fldChar w:fldCharType="end"/>
        </w:r>
      </w:hyperlink>
    </w:p>
    <w:p w14:paraId="5B8A47F0" w14:textId="3049DF8B"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11" w:history="1">
        <w:r w:rsidR="00231E10" w:rsidRPr="00E43B1A">
          <w:rPr>
            <w:rStyle w:val="Hyperlink"/>
            <w:noProof/>
          </w:rPr>
          <w:t>5.3</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Supports and service needs</w:t>
        </w:r>
        <w:r w:rsidR="00231E10">
          <w:rPr>
            <w:noProof/>
            <w:webHidden/>
          </w:rPr>
          <w:tab/>
        </w:r>
        <w:r w:rsidR="00231E10">
          <w:rPr>
            <w:noProof/>
            <w:webHidden/>
          </w:rPr>
          <w:fldChar w:fldCharType="begin"/>
        </w:r>
        <w:r w:rsidR="00231E10">
          <w:rPr>
            <w:noProof/>
            <w:webHidden/>
          </w:rPr>
          <w:instrText xml:space="preserve"> PAGEREF _Toc120545311 \h </w:instrText>
        </w:r>
        <w:r w:rsidR="00231E10">
          <w:rPr>
            <w:noProof/>
            <w:webHidden/>
          </w:rPr>
        </w:r>
        <w:r w:rsidR="00231E10">
          <w:rPr>
            <w:noProof/>
            <w:webHidden/>
          </w:rPr>
          <w:fldChar w:fldCharType="separate"/>
        </w:r>
        <w:r>
          <w:rPr>
            <w:noProof/>
            <w:webHidden/>
          </w:rPr>
          <w:t>37</w:t>
        </w:r>
        <w:r w:rsidR="00231E10">
          <w:rPr>
            <w:noProof/>
            <w:webHidden/>
          </w:rPr>
          <w:fldChar w:fldCharType="end"/>
        </w:r>
      </w:hyperlink>
    </w:p>
    <w:p w14:paraId="62F6A983" w14:textId="4A5A0716"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12" w:history="1">
        <w:r w:rsidR="00231E10" w:rsidRPr="00E43B1A">
          <w:rPr>
            <w:rStyle w:val="Hyperlink"/>
            <w:noProof/>
          </w:rPr>
          <w:t>5.4</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Māori population and communities</w:t>
        </w:r>
        <w:r w:rsidR="00231E10">
          <w:rPr>
            <w:noProof/>
            <w:webHidden/>
          </w:rPr>
          <w:tab/>
        </w:r>
        <w:r w:rsidR="00231E10">
          <w:rPr>
            <w:noProof/>
            <w:webHidden/>
          </w:rPr>
          <w:fldChar w:fldCharType="begin"/>
        </w:r>
        <w:r w:rsidR="00231E10">
          <w:rPr>
            <w:noProof/>
            <w:webHidden/>
          </w:rPr>
          <w:instrText xml:space="preserve"> PAGEREF _Toc120545312 \h </w:instrText>
        </w:r>
        <w:r w:rsidR="00231E10">
          <w:rPr>
            <w:noProof/>
            <w:webHidden/>
          </w:rPr>
        </w:r>
        <w:r w:rsidR="00231E10">
          <w:rPr>
            <w:noProof/>
            <w:webHidden/>
          </w:rPr>
          <w:fldChar w:fldCharType="separate"/>
        </w:r>
        <w:r>
          <w:rPr>
            <w:noProof/>
            <w:webHidden/>
          </w:rPr>
          <w:t>38</w:t>
        </w:r>
        <w:r w:rsidR="00231E10">
          <w:rPr>
            <w:noProof/>
            <w:webHidden/>
          </w:rPr>
          <w:fldChar w:fldCharType="end"/>
        </w:r>
      </w:hyperlink>
    </w:p>
    <w:p w14:paraId="2BD1F2F0" w14:textId="68065A2B"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13" w:history="1">
        <w:r w:rsidR="00231E10" w:rsidRPr="00E43B1A">
          <w:rPr>
            <w:rStyle w:val="Hyperlink"/>
            <w:noProof/>
          </w:rPr>
          <w:t>5.5</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Disabled people’s perspectives</w:t>
        </w:r>
        <w:r w:rsidR="00231E10">
          <w:rPr>
            <w:noProof/>
            <w:webHidden/>
          </w:rPr>
          <w:tab/>
        </w:r>
        <w:r w:rsidR="00231E10">
          <w:rPr>
            <w:noProof/>
            <w:webHidden/>
          </w:rPr>
          <w:fldChar w:fldCharType="begin"/>
        </w:r>
        <w:r w:rsidR="00231E10">
          <w:rPr>
            <w:noProof/>
            <w:webHidden/>
          </w:rPr>
          <w:instrText xml:space="preserve"> PAGEREF _Toc120545313 \h </w:instrText>
        </w:r>
        <w:r w:rsidR="00231E10">
          <w:rPr>
            <w:noProof/>
            <w:webHidden/>
          </w:rPr>
        </w:r>
        <w:r w:rsidR="00231E10">
          <w:rPr>
            <w:noProof/>
            <w:webHidden/>
          </w:rPr>
          <w:fldChar w:fldCharType="separate"/>
        </w:r>
        <w:r>
          <w:rPr>
            <w:noProof/>
            <w:webHidden/>
          </w:rPr>
          <w:t>38</w:t>
        </w:r>
        <w:r w:rsidR="00231E10">
          <w:rPr>
            <w:noProof/>
            <w:webHidden/>
          </w:rPr>
          <w:fldChar w:fldCharType="end"/>
        </w:r>
      </w:hyperlink>
    </w:p>
    <w:p w14:paraId="3061ADB1" w14:textId="5371D55D"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14" w:history="1">
        <w:r w:rsidR="00231E10" w:rsidRPr="00E43B1A">
          <w:rPr>
            <w:rStyle w:val="Hyperlink"/>
            <w:noProof/>
          </w:rPr>
          <w:t>5.6</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Rural and remote locations</w:t>
        </w:r>
        <w:r w:rsidR="00231E10">
          <w:rPr>
            <w:noProof/>
            <w:webHidden/>
          </w:rPr>
          <w:tab/>
        </w:r>
        <w:r w:rsidR="00231E10">
          <w:rPr>
            <w:noProof/>
            <w:webHidden/>
          </w:rPr>
          <w:fldChar w:fldCharType="begin"/>
        </w:r>
        <w:r w:rsidR="00231E10">
          <w:rPr>
            <w:noProof/>
            <w:webHidden/>
          </w:rPr>
          <w:instrText xml:space="preserve"> PAGEREF _Toc120545314 \h </w:instrText>
        </w:r>
        <w:r w:rsidR="00231E10">
          <w:rPr>
            <w:noProof/>
            <w:webHidden/>
          </w:rPr>
        </w:r>
        <w:r w:rsidR="00231E10">
          <w:rPr>
            <w:noProof/>
            <w:webHidden/>
          </w:rPr>
          <w:fldChar w:fldCharType="separate"/>
        </w:r>
        <w:r>
          <w:rPr>
            <w:noProof/>
            <w:webHidden/>
          </w:rPr>
          <w:t>39</w:t>
        </w:r>
        <w:r w:rsidR="00231E10">
          <w:rPr>
            <w:noProof/>
            <w:webHidden/>
          </w:rPr>
          <w:fldChar w:fldCharType="end"/>
        </w:r>
      </w:hyperlink>
    </w:p>
    <w:p w14:paraId="2E51243C" w14:textId="68AA3E89"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15" w:history="1">
        <w:r w:rsidR="00231E10" w:rsidRPr="00E43B1A">
          <w:rPr>
            <w:rStyle w:val="Hyperlink"/>
            <w:noProof/>
          </w:rPr>
          <w:t>5.7</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Older adults and aged residential care</w:t>
        </w:r>
        <w:r w:rsidR="00231E10">
          <w:rPr>
            <w:noProof/>
            <w:webHidden/>
          </w:rPr>
          <w:tab/>
        </w:r>
        <w:r w:rsidR="00231E10">
          <w:rPr>
            <w:noProof/>
            <w:webHidden/>
          </w:rPr>
          <w:fldChar w:fldCharType="begin"/>
        </w:r>
        <w:r w:rsidR="00231E10">
          <w:rPr>
            <w:noProof/>
            <w:webHidden/>
          </w:rPr>
          <w:instrText xml:space="preserve"> PAGEREF _Toc120545315 \h </w:instrText>
        </w:r>
        <w:r w:rsidR="00231E10">
          <w:rPr>
            <w:noProof/>
            <w:webHidden/>
          </w:rPr>
        </w:r>
        <w:r w:rsidR="00231E10">
          <w:rPr>
            <w:noProof/>
            <w:webHidden/>
          </w:rPr>
          <w:fldChar w:fldCharType="separate"/>
        </w:r>
        <w:r>
          <w:rPr>
            <w:noProof/>
            <w:webHidden/>
          </w:rPr>
          <w:t>39</w:t>
        </w:r>
        <w:r w:rsidR="00231E10">
          <w:rPr>
            <w:noProof/>
            <w:webHidden/>
          </w:rPr>
          <w:fldChar w:fldCharType="end"/>
        </w:r>
      </w:hyperlink>
    </w:p>
    <w:p w14:paraId="79E7EFD4" w14:textId="0BE708A8"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16" w:history="1">
        <w:r w:rsidR="00231E10" w:rsidRPr="00E43B1A">
          <w:rPr>
            <w:rStyle w:val="Hyperlink"/>
            <w:noProof/>
          </w:rPr>
          <w:t>5.8</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Definition</w:t>
        </w:r>
        <w:r w:rsidR="00231E10">
          <w:rPr>
            <w:noProof/>
            <w:webHidden/>
          </w:rPr>
          <w:tab/>
        </w:r>
        <w:r w:rsidR="00231E10">
          <w:rPr>
            <w:noProof/>
            <w:webHidden/>
          </w:rPr>
          <w:fldChar w:fldCharType="begin"/>
        </w:r>
        <w:r w:rsidR="00231E10">
          <w:rPr>
            <w:noProof/>
            <w:webHidden/>
          </w:rPr>
          <w:instrText xml:space="preserve"> PAGEREF _Toc120545316 \h </w:instrText>
        </w:r>
        <w:r w:rsidR="00231E10">
          <w:rPr>
            <w:noProof/>
            <w:webHidden/>
          </w:rPr>
        </w:r>
        <w:r w:rsidR="00231E10">
          <w:rPr>
            <w:noProof/>
            <w:webHidden/>
          </w:rPr>
          <w:fldChar w:fldCharType="separate"/>
        </w:r>
        <w:r>
          <w:rPr>
            <w:noProof/>
            <w:webHidden/>
          </w:rPr>
          <w:t>39</w:t>
        </w:r>
        <w:r w:rsidR="00231E10">
          <w:rPr>
            <w:noProof/>
            <w:webHidden/>
          </w:rPr>
          <w:fldChar w:fldCharType="end"/>
        </w:r>
      </w:hyperlink>
    </w:p>
    <w:p w14:paraId="51E896A5" w14:textId="774AC216" w:rsidR="00231E10" w:rsidRDefault="00227CE5">
      <w:pPr>
        <w:pStyle w:val="TOC2"/>
        <w:tabs>
          <w:tab w:val="left" w:pos="1134"/>
        </w:tabs>
        <w:rPr>
          <w:rFonts w:asciiTheme="minorHAnsi" w:eastAsiaTheme="minorEastAsia" w:hAnsiTheme="minorHAnsi" w:cstheme="minorBidi"/>
          <w:noProof/>
          <w:sz w:val="22"/>
          <w:szCs w:val="22"/>
          <w:lang w:val="en-AU" w:eastAsia="en-AU"/>
        </w:rPr>
      </w:pPr>
      <w:hyperlink w:anchor="_Toc120545317" w:history="1">
        <w:r w:rsidR="00231E10" w:rsidRPr="00E43B1A">
          <w:rPr>
            <w:rStyle w:val="Hyperlink"/>
            <w:noProof/>
          </w:rPr>
          <w:t>5.9</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Diagnosis and red and yellow flags</w:t>
        </w:r>
        <w:r w:rsidR="00231E10">
          <w:rPr>
            <w:noProof/>
            <w:webHidden/>
          </w:rPr>
          <w:tab/>
        </w:r>
        <w:r w:rsidR="00231E10">
          <w:rPr>
            <w:noProof/>
            <w:webHidden/>
          </w:rPr>
          <w:fldChar w:fldCharType="begin"/>
        </w:r>
        <w:r w:rsidR="00231E10">
          <w:rPr>
            <w:noProof/>
            <w:webHidden/>
          </w:rPr>
          <w:instrText xml:space="preserve"> PAGEREF _Toc120545317 \h </w:instrText>
        </w:r>
        <w:r w:rsidR="00231E10">
          <w:rPr>
            <w:noProof/>
            <w:webHidden/>
          </w:rPr>
        </w:r>
        <w:r w:rsidR="00231E10">
          <w:rPr>
            <w:noProof/>
            <w:webHidden/>
          </w:rPr>
          <w:fldChar w:fldCharType="separate"/>
        </w:r>
        <w:r>
          <w:rPr>
            <w:noProof/>
            <w:webHidden/>
          </w:rPr>
          <w:t>40</w:t>
        </w:r>
        <w:r w:rsidR="00231E10">
          <w:rPr>
            <w:noProof/>
            <w:webHidden/>
          </w:rPr>
          <w:fldChar w:fldCharType="end"/>
        </w:r>
      </w:hyperlink>
    </w:p>
    <w:p w14:paraId="62E810E1" w14:textId="73E3C187"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18" w:history="1">
        <w:r w:rsidR="00231E10" w:rsidRPr="00E43B1A">
          <w:rPr>
            <w:rStyle w:val="Hyperlink"/>
            <w:noProof/>
          </w:rPr>
          <w:t>5.10</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Vaccination</w:t>
        </w:r>
        <w:r w:rsidR="00231E10">
          <w:rPr>
            <w:noProof/>
            <w:webHidden/>
          </w:rPr>
          <w:tab/>
        </w:r>
        <w:r w:rsidR="00231E10">
          <w:rPr>
            <w:noProof/>
            <w:webHidden/>
          </w:rPr>
          <w:fldChar w:fldCharType="begin"/>
        </w:r>
        <w:r w:rsidR="00231E10">
          <w:rPr>
            <w:noProof/>
            <w:webHidden/>
          </w:rPr>
          <w:instrText xml:space="preserve"> PAGEREF _Toc120545318 \h </w:instrText>
        </w:r>
        <w:r w:rsidR="00231E10">
          <w:rPr>
            <w:noProof/>
            <w:webHidden/>
          </w:rPr>
        </w:r>
        <w:r w:rsidR="00231E10">
          <w:rPr>
            <w:noProof/>
            <w:webHidden/>
          </w:rPr>
          <w:fldChar w:fldCharType="separate"/>
        </w:r>
        <w:r>
          <w:rPr>
            <w:noProof/>
            <w:webHidden/>
          </w:rPr>
          <w:t>40</w:t>
        </w:r>
        <w:r w:rsidR="00231E10">
          <w:rPr>
            <w:noProof/>
            <w:webHidden/>
          </w:rPr>
          <w:fldChar w:fldCharType="end"/>
        </w:r>
      </w:hyperlink>
    </w:p>
    <w:p w14:paraId="7BDC78E0" w14:textId="083FCEF2"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19" w:history="1">
        <w:r w:rsidR="00231E10" w:rsidRPr="00E43B1A">
          <w:rPr>
            <w:rStyle w:val="Hyperlink"/>
            <w:noProof/>
          </w:rPr>
          <w:t>5.11</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Pharmacology</w:t>
        </w:r>
        <w:r w:rsidR="00231E10">
          <w:rPr>
            <w:noProof/>
            <w:webHidden/>
          </w:rPr>
          <w:tab/>
        </w:r>
        <w:r w:rsidR="00231E10">
          <w:rPr>
            <w:noProof/>
            <w:webHidden/>
          </w:rPr>
          <w:fldChar w:fldCharType="begin"/>
        </w:r>
        <w:r w:rsidR="00231E10">
          <w:rPr>
            <w:noProof/>
            <w:webHidden/>
          </w:rPr>
          <w:instrText xml:space="preserve"> PAGEREF _Toc120545319 \h </w:instrText>
        </w:r>
        <w:r w:rsidR="00231E10">
          <w:rPr>
            <w:noProof/>
            <w:webHidden/>
          </w:rPr>
        </w:r>
        <w:r w:rsidR="00231E10">
          <w:rPr>
            <w:noProof/>
            <w:webHidden/>
          </w:rPr>
          <w:fldChar w:fldCharType="separate"/>
        </w:r>
        <w:r>
          <w:rPr>
            <w:noProof/>
            <w:webHidden/>
          </w:rPr>
          <w:t>41</w:t>
        </w:r>
        <w:r w:rsidR="00231E10">
          <w:rPr>
            <w:noProof/>
            <w:webHidden/>
          </w:rPr>
          <w:fldChar w:fldCharType="end"/>
        </w:r>
      </w:hyperlink>
    </w:p>
    <w:p w14:paraId="54163437" w14:textId="054E8311"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0" w:history="1">
        <w:r w:rsidR="00231E10" w:rsidRPr="00E43B1A">
          <w:rPr>
            <w:rStyle w:val="Hyperlink"/>
            <w:noProof/>
          </w:rPr>
          <w:t>5.12</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Symptomology and management</w:t>
        </w:r>
        <w:r w:rsidR="00231E10">
          <w:rPr>
            <w:noProof/>
            <w:webHidden/>
          </w:rPr>
          <w:tab/>
        </w:r>
        <w:r w:rsidR="00231E10">
          <w:rPr>
            <w:noProof/>
            <w:webHidden/>
          </w:rPr>
          <w:fldChar w:fldCharType="begin"/>
        </w:r>
        <w:r w:rsidR="00231E10">
          <w:rPr>
            <w:noProof/>
            <w:webHidden/>
          </w:rPr>
          <w:instrText xml:space="preserve"> PAGEREF _Toc120545320 \h </w:instrText>
        </w:r>
        <w:r w:rsidR="00231E10">
          <w:rPr>
            <w:noProof/>
            <w:webHidden/>
          </w:rPr>
        </w:r>
        <w:r w:rsidR="00231E10">
          <w:rPr>
            <w:noProof/>
            <w:webHidden/>
          </w:rPr>
          <w:fldChar w:fldCharType="separate"/>
        </w:r>
        <w:r>
          <w:rPr>
            <w:noProof/>
            <w:webHidden/>
          </w:rPr>
          <w:t>41</w:t>
        </w:r>
        <w:r w:rsidR="00231E10">
          <w:rPr>
            <w:noProof/>
            <w:webHidden/>
          </w:rPr>
          <w:fldChar w:fldCharType="end"/>
        </w:r>
      </w:hyperlink>
    </w:p>
    <w:p w14:paraId="72DE1225" w14:textId="131D628E"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1" w:history="1">
        <w:r w:rsidR="00231E10" w:rsidRPr="00E43B1A">
          <w:rPr>
            <w:rStyle w:val="Hyperlink"/>
            <w:noProof/>
          </w:rPr>
          <w:t>5.13</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Symptom diaries</w:t>
        </w:r>
        <w:r w:rsidR="00231E10">
          <w:rPr>
            <w:noProof/>
            <w:webHidden/>
          </w:rPr>
          <w:tab/>
        </w:r>
        <w:r w:rsidR="00231E10">
          <w:rPr>
            <w:noProof/>
            <w:webHidden/>
          </w:rPr>
          <w:fldChar w:fldCharType="begin"/>
        </w:r>
        <w:r w:rsidR="00231E10">
          <w:rPr>
            <w:noProof/>
            <w:webHidden/>
          </w:rPr>
          <w:instrText xml:space="preserve"> PAGEREF _Toc120545321 \h </w:instrText>
        </w:r>
        <w:r w:rsidR="00231E10">
          <w:rPr>
            <w:noProof/>
            <w:webHidden/>
          </w:rPr>
        </w:r>
        <w:r w:rsidR="00231E10">
          <w:rPr>
            <w:noProof/>
            <w:webHidden/>
          </w:rPr>
          <w:fldChar w:fldCharType="separate"/>
        </w:r>
        <w:r>
          <w:rPr>
            <w:noProof/>
            <w:webHidden/>
          </w:rPr>
          <w:t>42</w:t>
        </w:r>
        <w:r w:rsidR="00231E10">
          <w:rPr>
            <w:noProof/>
            <w:webHidden/>
          </w:rPr>
          <w:fldChar w:fldCharType="end"/>
        </w:r>
      </w:hyperlink>
    </w:p>
    <w:p w14:paraId="4C6B126C" w14:textId="5642D3E2"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2" w:history="1">
        <w:r w:rsidR="00231E10" w:rsidRPr="00E43B1A">
          <w:rPr>
            <w:rStyle w:val="Hyperlink"/>
            <w:noProof/>
          </w:rPr>
          <w:t>5.14</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Fatigue</w:t>
        </w:r>
        <w:r w:rsidR="00231E10">
          <w:rPr>
            <w:noProof/>
            <w:webHidden/>
          </w:rPr>
          <w:tab/>
        </w:r>
        <w:r w:rsidR="00231E10">
          <w:rPr>
            <w:noProof/>
            <w:webHidden/>
          </w:rPr>
          <w:fldChar w:fldCharType="begin"/>
        </w:r>
        <w:r w:rsidR="00231E10">
          <w:rPr>
            <w:noProof/>
            <w:webHidden/>
          </w:rPr>
          <w:instrText xml:space="preserve"> PAGEREF _Toc120545322 \h </w:instrText>
        </w:r>
        <w:r w:rsidR="00231E10">
          <w:rPr>
            <w:noProof/>
            <w:webHidden/>
          </w:rPr>
        </w:r>
        <w:r w:rsidR="00231E10">
          <w:rPr>
            <w:noProof/>
            <w:webHidden/>
          </w:rPr>
          <w:fldChar w:fldCharType="separate"/>
        </w:r>
        <w:r>
          <w:rPr>
            <w:noProof/>
            <w:webHidden/>
          </w:rPr>
          <w:t>42</w:t>
        </w:r>
        <w:r w:rsidR="00231E10">
          <w:rPr>
            <w:noProof/>
            <w:webHidden/>
          </w:rPr>
          <w:fldChar w:fldCharType="end"/>
        </w:r>
      </w:hyperlink>
    </w:p>
    <w:p w14:paraId="42AE922D" w14:textId="6AF34E4B"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3" w:history="1">
        <w:r w:rsidR="00231E10" w:rsidRPr="00E43B1A">
          <w:rPr>
            <w:rStyle w:val="Hyperlink"/>
            <w:noProof/>
          </w:rPr>
          <w:t>5.15</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Breathing patterns dysfunction</w:t>
        </w:r>
        <w:r w:rsidR="00231E10">
          <w:rPr>
            <w:noProof/>
            <w:webHidden/>
          </w:rPr>
          <w:tab/>
        </w:r>
        <w:r w:rsidR="00231E10">
          <w:rPr>
            <w:noProof/>
            <w:webHidden/>
          </w:rPr>
          <w:fldChar w:fldCharType="begin"/>
        </w:r>
        <w:r w:rsidR="00231E10">
          <w:rPr>
            <w:noProof/>
            <w:webHidden/>
          </w:rPr>
          <w:instrText xml:space="preserve"> PAGEREF _Toc120545323 \h </w:instrText>
        </w:r>
        <w:r w:rsidR="00231E10">
          <w:rPr>
            <w:noProof/>
            <w:webHidden/>
          </w:rPr>
        </w:r>
        <w:r w:rsidR="00231E10">
          <w:rPr>
            <w:noProof/>
            <w:webHidden/>
          </w:rPr>
          <w:fldChar w:fldCharType="separate"/>
        </w:r>
        <w:r>
          <w:rPr>
            <w:noProof/>
            <w:webHidden/>
          </w:rPr>
          <w:t>43</w:t>
        </w:r>
        <w:r w:rsidR="00231E10">
          <w:rPr>
            <w:noProof/>
            <w:webHidden/>
          </w:rPr>
          <w:fldChar w:fldCharType="end"/>
        </w:r>
      </w:hyperlink>
    </w:p>
    <w:p w14:paraId="3E2A9320" w14:textId="559BAB7D"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4" w:history="1">
        <w:r w:rsidR="00231E10" w:rsidRPr="00E43B1A">
          <w:rPr>
            <w:rStyle w:val="Hyperlink"/>
            <w:noProof/>
          </w:rPr>
          <w:t>5.16</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Cough</w:t>
        </w:r>
        <w:r w:rsidR="00231E10">
          <w:rPr>
            <w:noProof/>
            <w:webHidden/>
          </w:rPr>
          <w:tab/>
        </w:r>
        <w:r w:rsidR="00231E10">
          <w:rPr>
            <w:noProof/>
            <w:webHidden/>
          </w:rPr>
          <w:fldChar w:fldCharType="begin"/>
        </w:r>
        <w:r w:rsidR="00231E10">
          <w:rPr>
            <w:noProof/>
            <w:webHidden/>
          </w:rPr>
          <w:instrText xml:space="preserve"> PAGEREF _Toc120545324 \h </w:instrText>
        </w:r>
        <w:r w:rsidR="00231E10">
          <w:rPr>
            <w:noProof/>
            <w:webHidden/>
          </w:rPr>
        </w:r>
        <w:r w:rsidR="00231E10">
          <w:rPr>
            <w:noProof/>
            <w:webHidden/>
          </w:rPr>
          <w:fldChar w:fldCharType="separate"/>
        </w:r>
        <w:r>
          <w:rPr>
            <w:noProof/>
            <w:webHidden/>
          </w:rPr>
          <w:t>43</w:t>
        </w:r>
        <w:r w:rsidR="00231E10">
          <w:rPr>
            <w:noProof/>
            <w:webHidden/>
          </w:rPr>
          <w:fldChar w:fldCharType="end"/>
        </w:r>
      </w:hyperlink>
    </w:p>
    <w:p w14:paraId="025B171C" w14:textId="613F54BC"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5" w:history="1">
        <w:r w:rsidR="00231E10" w:rsidRPr="00E43B1A">
          <w:rPr>
            <w:rStyle w:val="Hyperlink"/>
            <w:noProof/>
          </w:rPr>
          <w:t>5.17</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Taste or smell issues</w:t>
        </w:r>
        <w:r w:rsidR="00231E10">
          <w:rPr>
            <w:noProof/>
            <w:webHidden/>
          </w:rPr>
          <w:tab/>
        </w:r>
        <w:r w:rsidR="00231E10">
          <w:rPr>
            <w:noProof/>
            <w:webHidden/>
          </w:rPr>
          <w:fldChar w:fldCharType="begin"/>
        </w:r>
        <w:r w:rsidR="00231E10">
          <w:rPr>
            <w:noProof/>
            <w:webHidden/>
          </w:rPr>
          <w:instrText xml:space="preserve"> PAGEREF _Toc120545325 \h </w:instrText>
        </w:r>
        <w:r w:rsidR="00231E10">
          <w:rPr>
            <w:noProof/>
            <w:webHidden/>
          </w:rPr>
        </w:r>
        <w:r w:rsidR="00231E10">
          <w:rPr>
            <w:noProof/>
            <w:webHidden/>
          </w:rPr>
          <w:fldChar w:fldCharType="separate"/>
        </w:r>
        <w:r>
          <w:rPr>
            <w:noProof/>
            <w:webHidden/>
          </w:rPr>
          <w:t>43</w:t>
        </w:r>
        <w:r w:rsidR="00231E10">
          <w:rPr>
            <w:noProof/>
            <w:webHidden/>
          </w:rPr>
          <w:fldChar w:fldCharType="end"/>
        </w:r>
      </w:hyperlink>
    </w:p>
    <w:p w14:paraId="7B923089" w14:textId="5CC756C4"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6" w:history="1">
        <w:r w:rsidR="00231E10" w:rsidRPr="00E43B1A">
          <w:rPr>
            <w:rStyle w:val="Hyperlink"/>
            <w:noProof/>
          </w:rPr>
          <w:t>5.18</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Muscle/joint pain</w:t>
        </w:r>
        <w:r w:rsidR="00231E10">
          <w:rPr>
            <w:noProof/>
            <w:webHidden/>
          </w:rPr>
          <w:tab/>
        </w:r>
        <w:r w:rsidR="00231E10">
          <w:rPr>
            <w:noProof/>
            <w:webHidden/>
          </w:rPr>
          <w:fldChar w:fldCharType="begin"/>
        </w:r>
        <w:r w:rsidR="00231E10">
          <w:rPr>
            <w:noProof/>
            <w:webHidden/>
          </w:rPr>
          <w:instrText xml:space="preserve"> PAGEREF _Toc120545326 \h </w:instrText>
        </w:r>
        <w:r w:rsidR="00231E10">
          <w:rPr>
            <w:noProof/>
            <w:webHidden/>
          </w:rPr>
        </w:r>
        <w:r w:rsidR="00231E10">
          <w:rPr>
            <w:noProof/>
            <w:webHidden/>
          </w:rPr>
          <w:fldChar w:fldCharType="separate"/>
        </w:r>
        <w:r>
          <w:rPr>
            <w:noProof/>
            <w:webHidden/>
          </w:rPr>
          <w:t>44</w:t>
        </w:r>
        <w:r w:rsidR="00231E10">
          <w:rPr>
            <w:noProof/>
            <w:webHidden/>
          </w:rPr>
          <w:fldChar w:fldCharType="end"/>
        </w:r>
      </w:hyperlink>
    </w:p>
    <w:p w14:paraId="325CEDC9" w14:textId="6D8AB3C2"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7" w:history="1">
        <w:r w:rsidR="00231E10" w:rsidRPr="00E43B1A">
          <w:rPr>
            <w:rStyle w:val="Hyperlink"/>
            <w:noProof/>
          </w:rPr>
          <w:t>5.19</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Living with long COVID</w:t>
        </w:r>
        <w:r w:rsidR="00231E10">
          <w:rPr>
            <w:noProof/>
            <w:webHidden/>
          </w:rPr>
          <w:tab/>
        </w:r>
        <w:r w:rsidR="00231E10">
          <w:rPr>
            <w:noProof/>
            <w:webHidden/>
          </w:rPr>
          <w:fldChar w:fldCharType="begin"/>
        </w:r>
        <w:r w:rsidR="00231E10">
          <w:rPr>
            <w:noProof/>
            <w:webHidden/>
          </w:rPr>
          <w:instrText xml:space="preserve"> PAGEREF _Toc120545327 \h </w:instrText>
        </w:r>
        <w:r w:rsidR="00231E10">
          <w:rPr>
            <w:noProof/>
            <w:webHidden/>
          </w:rPr>
        </w:r>
        <w:r w:rsidR="00231E10">
          <w:rPr>
            <w:noProof/>
            <w:webHidden/>
          </w:rPr>
          <w:fldChar w:fldCharType="separate"/>
        </w:r>
        <w:r>
          <w:rPr>
            <w:noProof/>
            <w:webHidden/>
          </w:rPr>
          <w:t>44</w:t>
        </w:r>
        <w:r w:rsidR="00231E10">
          <w:rPr>
            <w:noProof/>
            <w:webHidden/>
          </w:rPr>
          <w:fldChar w:fldCharType="end"/>
        </w:r>
      </w:hyperlink>
    </w:p>
    <w:p w14:paraId="321B05B9" w14:textId="29380747"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8" w:history="1">
        <w:r w:rsidR="00231E10" w:rsidRPr="00E43B1A">
          <w:rPr>
            <w:rStyle w:val="Hyperlink"/>
            <w:noProof/>
          </w:rPr>
          <w:t>5.20</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Complementary medicines</w:t>
        </w:r>
        <w:r w:rsidR="00231E10">
          <w:rPr>
            <w:noProof/>
            <w:webHidden/>
          </w:rPr>
          <w:tab/>
        </w:r>
        <w:r w:rsidR="00231E10">
          <w:rPr>
            <w:noProof/>
            <w:webHidden/>
          </w:rPr>
          <w:fldChar w:fldCharType="begin"/>
        </w:r>
        <w:r w:rsidR="00231E10">
          <w:rPr>
            <w:noProof/>
            <w:webHidden/>
          </w:rPr>
          <w:instrText xml:space="preserve"> PAGEREF _Toc120545328 \h </w:instrText>
        </w:r>
        <w:r w:rsidR="00231E10">
          <w:rPr>
            <w:noProof/>
            <w:webHidden/>
          </w:rPr>
        </w:r>
        <w:r w:rsidR="00231E10">
          <w:rPr>
            <w:noProof/>
            <w:webHidden/>
          </w:rPr>
          <w:fldChar w:fldCharType="separate"/>
        </w:r>
        <w:r>
          <w:rPr>
            <w:noProof/>
            <w:webHidden/>
          </w:rPr>
          <w:t>44</w:t>
        </w:r>
        <w:r w:rsidR="00231E10">
          <w:rPr>
            <w:noProof/>
            <w:webHidden/>
          </w:rPr>
          <w:fldChar w:fldCharType="end"/>
        </w:r>
      </w:hyperlink>
    </w:p>
    <w:p w14:paraId="51B74B8B" w14:textId="60A394B2"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29" w:history="1">
        <w:r w:rsidR="00231E10" w:rsidRPr="00E43B1A">
          <w:rPr>
            <w:rStyle w:val="Hyperlink"/>
            <w:noProof/>
          </w:rPr>
          <w:t>5.21</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Psychological wellbeing</w:t>
        </w:r>
        <w:r w:rsidR="00231E10">
          <w:rPr>
            <w:noProof/>
            <w:webHidden/>
          </w:rPr>
          <w:tab/>
        </w:r>
        <w:r w:rsidR="00231E10">
          <w:rPr>
            <w:noProof/>
            <w:webHidden/>
          </w:rPr>
          <w:fldChar w:fldCharType="begin"/>
        </w:r>
        <w:r w:rsidR="00231E10">
          <w:rPr>
            <w:noProof/>
            <w:webHidden/>
          </w:rPr>
          <w:instrText xml:space="preserve"> PAGEREF _Toc120545329 \h </w:instrText>
        </w:r>
        <w:r w:rsidR="00231E10">
          <w:rPr>
            <w:noProof/>
            <w:webHidden/>
          </w:rPr>
        </w:r>
        <w:r w:rsidR="00231E10">
          <w:rPr>
            <w:noProof/>
            <w:webHidden/>
          </w:rPr>
          <w:fldChar w:fldCharType="separate"/>
        </w:r>
        <w:r>
          <w:rPr>
            <w:noProof/>
            <w:webHidden/>
          </w:rPr>
          <w:t>44</w:t>
        </w:r>
        <w:r w:rsidR="00231E10">
          <w:rPr>
            <w:noProof/>
            <w:webHidden/>
          </w:rPr>
          <w:fldChar w:fldCharType="end"/>
        </w:r>
      </w:hyperlink>
    </w:p>
    <w:p w14:paraId="7FD9FC51" w14:textId="6B5D1721"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30" w:history="1">
        <w:r w:rsidR="00231E10" w:rsidRPr="00E43B1A">
          <w:rPr>
            <w:rStyle w:val="Hyperlink"/>
            <w:noProof/>
          </w:rPr>
          <w:t>5.22</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Vocational rehabilitation</w:t>
        </w:r>
        <w:r w:rsidR="00231E10">
          <w:rPr>
            <w:noProof/>
            <w:webHidden/>
          </w:rPr>
          <w:tab/>
        </w:r>
        <w:r w:rsidR="00231E10">
          <w:rPr>
            <w:noProof/>
            <w:webHidden/>
          </w:rPr>
          <w:fldChar w:fldCharType="begin"/>
        </w:r>
        <w:r w:rsidR="00231E10">
          <w:rPr>
            <w:noProof/>
            <w:webHidden/>
          </w:rPr>
          <w:instrText xml:space="preserve"> PAGEREF _Toc120545330 \h </w:instrText>
        </w:r>
        <w:r w:rsidR="00231E10">
          <w:rPr>
            <w:noProof/>
            <w:webHidden/>
          </w:rPr>
        </w:r>
        <w:r w:rsidR="00231E10">
          <w:rPr>
            <w:noProof/>
            <w:webHidden/>
          </w:rPr>
          <w:fldChar w:fldCharType="separate"/>
        </w:r>
        <w:r>
          <w:rPr>
            <w:noProof/>
            <w:webHidden/>
          </w:rPr>
          <w:t>45</w:t>
        </w:r>
        <w:r w:rsidR="00231E10">
          <w:rPr>
            <w:noProof/>
            <w:webHidden/>
          </w:rPr>
          <w:fldChar w:fldCharType="end"/>
        </w:r>
      </w:hyperlink>
    </w:p>
    <w:p w14:paraId="68B1B40C" w14:textId="495225A7" w:rsidR="00231E10" w:rsidRDefault="00227CE5">
      <w:pPr>
        <w:pStyle w:val="TOC2"/>
        <w:tabs>
          <w:tab w:val="left" w:pos="1320"/>
        </w:tabs>
        <w:rPr>
          <w:rFonts w:asciiTheme="minorHAnsi" w:eastAsiaTheme="minorEastAsia" w:hAnsiTheme="minorHAnsi" w:cstheme="minorBidi"/>
          <w:noProof/>
          <w:sz w:val="22"/>
          <w:szCs w:val="22"/>
          <w:lang w:val="en-AU" w:eastAsia="en-AU"/>
        </w:rPr>
      </w:pPr>
      <w:hyperlink w:anchor="_Toc120545331" w:history="1">
        <w:r w:rsidR="00231E10" w:rsidRPr="00E43B1A">
          <w:rPr>
            <w:rStyle w:val="Hyperlink"/>
            <w:noProof/>
          </w:rPr>
          <w:t>5.23</w:t>
        </w:r>
        <w:r w:rsidR="00231E10">
          <w:rPr>
            <w:rFonts w:asciiTheme="minorHAnsi" w:eastAsiaTheme="minorEastAsia" w:hAnsiTheme="minorHAnsi" w:cstheme="minorBidi"/>
            <w:noProof/>
            <w:sz w:val="22"/>
            <w:szCs w:val="22"/>
            <w:lang w:val="en-AU" w:eastAsia="en-AU"/>
          </w:rPr>
          <w:tab/>
        </w:r>
        <w:r w:rsidR="00231E10" w:rsidRPr="00E43B1A">
          <w:rPr>
            <w:rStyle w:val="Hyperlink"/>
            <w:noProof/>
          </w:rPr>
          <w:t>Children and young people</w:t>
        </w:r>
        <w:r w:rsidR="00231E10">
          <w:rPr>
            <w:noProof/>
            <w:webHidden/>
          </w:rPr>
          <w:tab/>
        </w:r>
        <w:r w:rsidR="00231E10">
          <w:rPr>
            <w:noProof/>
            <w:webHidden/>
          </w:rPr>
          <w:fldChar w:fldCharType="begin"/>
        </w:r>
        <w:r w:rsidR="00231E10">
          <w:rPr>
            <w:noProof/>
            <w:webHidden/>
          </w:rPr>
          <w:instrText xml:space="preserve"> PAGEREF _Toc120545331 \h </w:instrText>
        </w:r>
        <w:r w:rsidR="00231E10">
          <w:rPr>
            <w:noProof/>
            <w:webHidden/>
          </w:rPr>
        </w:r>
        <w:r w:rsidR="00231E10">
          <w:rPr>
            <w:noProof/>
            <w:webHidden/>
          </w:rPr>
          <w:fldChar w:fldCharType="separate"/>
        </w:r>
        <w:r>
          <w:rPr>
            <w:noProof/>
            <w:webHidden/>
          </w:rPr>
          <w:t>45</w:t>
        </w:r>
        <w:r w:rsidR="00231E10">
          <w:rPr>
            <w:noProof/>
            <w:webHidden/>
          </w:rPr>
          <w:fldChar w:fldCharType="end"/>
        </w:r>
      </w:hyperlink>
    </w:p>
    <w:p w14:paraId="05A7FAFD" w14:textId="04551DAF" w:rsidR="00D3124A" w:rsidRDefault="00222736" w:rsidP="00D3124A">
      <w:r>
        <w:rPr>
          <w:rFonts w:ascii="Segoe UI Semibold" w:hAnsi="Segoe UI Semibold"/>
          <w:b/>
          <w:sz w:val="24"/>
        </w:rPr>
        <w:fldChar w:fldCharType="end"/>
      </w:r>
    </w:p>
    <w:p w14:paraId="18546FC3" w14:textId="77777777" w:rsidR="00D3124A" w:rsidRDefault="00D3124A" w:rsidP="00D3124A"/>
    <w:p w14:paraId="49EF51B2" w14:textId="3CEA66B4" w:rsidR="008A0B8F" w:rsidRDefault="008A0B8F" w:rsidP="00D3124A">
      <w:pPr>
        <w:spacing w:before="120"/>
        <w:ind w:left="992" w:right="567" w:hanging="992"/>
        <w:sectPr w:rsidR="008A0B8F" w:rsidSect="00D3124A">
          <w:pgSz w:w="11907" w:h="16840" w:code="9"/>
          <w:pgMar w:top="1418" w:right="1701" w:bottom="1134" w:left="1843" w:header="284" w:footer="425" w:gutter="284"/>
          <w:pgNumType w:fmt="lowerRoman"/>
          <w:cols w:space="720"/>
        </w:sectPr>
      </w:pPr>
    </w:p>
    <w:p w14:paraId="7D1E082E" w14:textId="77777777" w:rsidR="007B0D5F" w:rsidRDefault="007B0D5F" w:rsidP="007B0D5F">
      <w:pPr>
        <w:pStyle w:val="Heading1"/>
        <w:numPr>
          <w:ilvl w:val="0"/>
          <w:numId w:val="0"/>
        </w:numPr>
        <w:ind w:left="1134" w:hanging="1134"/>
      </w:pPr>
      <w:bookmarkStart w:id="4" w:name="_Toc120545278"/>
      <w:bookmarkStart w:id="5" w:name="_Toc94156142"/>
      <w:r>
        <w:t>Executive summary</w:t>
      </w:r>
      <w:bookmarkEnd w:id="4"/>
    </w:p>
    <w:p w14:paraId="042CC9D8" w14:textId="77777777" w:rsidR="005C426C" w:rsidRPr="000D67DC" w:rsidRDefault="00037A78" w:rsidP="00890F68">
      <w:pPr>
        <w:rPr>
          <w:color w:val="000000" w:themeColor="text1"/>
        </w:rPr>
      </w:pPr>
      <w:r w:rsidRPr="007B0D5F">
        <w:t>Manatū Hauora (</w:t>
      </w:r>
      <w:r>
        <w:t>t</w:t>
      </w:r>
      <w:r w:rsidRPr="007B0D5F">
        <w:t xml:space="preserve">he Ministry of Health) </w:t>
      </w:r>
      <w:r>
        <w:t xml:space="preserve">has </w:t>
      </w:r>
      <w:r w:rsidRPr="000D67DC">
        <w:rPr>
          <w:color w:val="000000" w:themeColor="text1"/>
        </w:rPr>
        <w:t>developed t</w:t>
      </w:r>
      <w:r w:rsidR="00890F68" w:rsidRPr="000D67DC">
        <w:rPr>
          <w:color w:val="000000" w:themeColor="text1"/>
        </w:rPr>
        <w:t xml:space="preserve">his </w:t>
      </w:r>
      <w:r w:rsidR="00507FDC" w:rsidRPr="000D67DC">
        <w:rPr>
          <w:color w:val="000000" w:themeColor="text1"/>
        </w:rPr>
        <w:t xml:space="preserve">clinical </w:t>
      </w:r>
      <w:r w:rsidR="00890F68" w:rsidRPr="000D67DC">
        <w:rPr>
          <w:color w:val="000000" w:themeColor="text1"/>
        </w:rPr>
        <w:t xml:space="preserve">guideline to provide clinical guidance on the identification, assessment and diagnosis of long </w:t>
      </w:r>
      <w:r w:rsidR="001D3DFF" w:rsidRPr="000D67DC">
        <w:rPr>
          <w:color w:val="000000" w:themeColor="text1"/>
        </w:rPr>
        <w:t xml:space="preserve">COVID </w:t>
      </w:r>
      <w:r w:rsidR="00890F68" w:rsidRPr="000D67DC">
        <w:rPr>
          <w:color w:val="000000" w:themeColor="text1"/>
        </w:rPr>
        <w:t xml:space="preserve">and the </w:t>
      </w:r>
      <w:r w:rsidRPr="000D67DC">
        <w:rPr>
          <w:color w:val="000000" w:themeColor="text1"/>
        </w:rPr>
        <w:t xml:space="preserve">best </w:t>
      </w:r>
      <w:r w:rsidR="00890F68" w:rsidRPr="000D67DC">
        <w:rPr>
          <w:color w:val="000000" w:themeColor="text1"/>
        </w:rPr>
        <w:t xml:space="preserve">interventions, supports and care pathways for rehabilitation of </w:t>
      </w:r>
      <w:r w:rsidR="00D84015" w:rsidRPr="000D67DC">
        <w:rPr>
          <w:color w:val="000000" w:themeColor="text1"/>
        </w:rPr>
        <w:t xml:space="preserve">people </w:t>
      </w:r>
      <w:r w:rsidR="00890F68" w:rsidRPr="000D67DC">
        <w:rPr>
          <w:color w:val="000000" w:themeColor="text1"/>
        </w:rPr>
        <w:t xml:space="preserve">with long COVID. </w:t>
      </w:r>
      <w:r w:rsidRPr="000D67DC">
        <w:rPr>
          <w:color w:val="000000" w:themeColor="text1"/>
        </w:rPr>
        <w:t xml:space="preserve">We </w:t>
      </w:r>
      <w:r w:rsidR="00B52D84" w:rsidRPr="000D67DC">
        <w:rPr>
          <w:color w:val="000000" w:themeColor="text1"/>
        </w:rPr>
        <w:t xml:space="preserve">recognise </w:t>
      </w:r>
      <w:r w:rsidRPr="000D67DC">
        <w:rPr>
          <w:color w:val="000000" w:themeColor="text1"/>
        </w:rPr>
        <w:t xml:space="preserve">that </w:t>
      </w:r>
      <w:r w:rsidR="00507FDC" w:rsidRPr="000D67DC">
        <w:rPr>
          <w:color w:val="000000" w:themeColor="text1"/>
        </w:rPr>
        <w:t xml:space="preserve">long COVID imposes impairment on </w:t>
      </w:r>
      <w:r w:rsidRPr="000D67DC">
        <w:rPr>
          <w:color w:val="000000" w:themeColor="text1"/>
        </w:rPr>
        <w:t xml:space="preserve">people </w:t>
      </w:r>
      <w:r w:rsidR="00507FDC" w:rsidRPr="000D67DC">
        <w:rPr>
          <w:color w:val="000000" w:themeColor="text1"/>
        </w:rPr>
        <w:t xml:space="preserve">affected and </w:t>
      </w:r>
      <w:r w:rsidRPr="000D67DC">
        <w:rPr>
          <w:color w:val="000000" w:themeColor="text1"/>
        </w:rPr>
        <w:t xml:space="preserve">also affects </w:t>
      </w:r>
      <w:r w:rsidR="00D84015" w:rsidRPr="000D67DC">
        <w:rPr>
          <w:color w:val="000000" w:themeColor="text1"/>
        </w:rPr>
        <w:t>their whānau</w:t>
      </w:r>
      <w:r w:rsidR="00507FDC" w:rsidRPr="000D67DC">
        <w:rPr>
          <w:color w:val="000000" w:themeColor="text1"/>
        </w:rPr>
        <w:t xml:space="preserve">. </w:t>
      </w:r>
    </w:p>
    <w:p w14:paraId="45482422" w14:textId="77777777" w:rsidR="005C426C" w:rsidRPr="000D67DC" w:rsidRDefault="005C426C" w:rsidP="00890F68">
      <w:pPr>
        <w:rPr>
          <w:color w:val="000000" w:themeColor="text1"/>
        </w:rPr>
      </w:pPr>
    </w:p>
    <w:p w14:paraId="7B9EFCD2" w14:textId="77777777" w:rsidR="005C426C" w:rsidRPr="000D67DC" w:rsidRDefault="005C426C" w:rsidP="00890F68">
      <w:pPr>
        <w:rPr>
          <w:color w:val="000000" w:themeColor="text1"/>
        </w:rPr>
      </w:pPr>
      <w:r w:rsidRPr="000D67DC">
        <w:rPr>
          <w:color w:val="000000" w:themeColor="text1"/>
        </w:rPr>
        <w:t>C</w:t>
      </w:r>
      <w:r w:rsidR="00890F68" w:rsidRPr="000D67DC">
        <w:rPr>
          <w:color w:val="000000" w:themeColor="text1"/>
        </w:rPr>
        <w:t xml:space="preserve">are pathways for rehabilitation are organised into </w:t>
      </w:r>
      <w:r w:rsidRPr="000D67DC">
        <w:rPr>
          <w:color w:val="000000" w:themeColor="text1"/>
        </w:rPr>
        <w:t xml:space="preserve">3 </w:t>
      </w:r>
      <w:r w:rsidR="00890F68" w:rsidRPr="000D67DC">
        <w:rPr>
          <w:color w:val="000000" w:themeColor="text1"/>
        </w:rPr>
        <w:t>tiers</w:t>
      </w:r>
      <w:r w:rsidRPr="000D67DC">
        <w:rPr>
          <w:color w:val="000000" w:themeColor="text1"/>
        </w:rPr>
        <w:t>:</w:t>
      </w:r>
      <w:r w:rsidR="00890F68" w:rsidRPr="000D67DC">
        <w:rPr>
          <w:color w:val="000000" w:themeColor="text1"/>
        </w:rPr>
        <w:t xml:space="preserve"> </w:t>
      </w:r>
    </w:p>
    <w:p w14:paraId="1D5607A4" w14:textId="77777777" w:rsidR="005C426C" w:rsidRPr="004B6C33" w:rsidRDefault="00890F68" w:rsidP="006F197E">
      <w:pPr>
        <w:pStyle w:val="Bullet"/>
      </w:pPr>
      <w:r w:rsidRPr="004B6C33">
        <w:t xml:space="preserve">self-management </w:t>
      </w:r>
    </w:p>
    <w:p w14:paraId="086FE218" w14:textId="77777777" w:rsidR="005C426C" w:rsidRPr="004B6C33" w:rsidRDefault="00890F68" w:rsidP="006F197E">
      <w:pPr>
        <w:pStyle w:val="Bullet"/>
      </w:pPr>
      <w:r w:rsidRPr="004B6C33">
        <w:t xml:space="preserve">supported management by a multi-disciplinary team of allied health </w:t>
      </w:r>
      <w:proofErr w:type="gramStart"/>
      <w:r w:rsidRPr="004B6C33">
        <w:t>professionals</w:t>
      </w:r>
      <w:proofErr w:type="gramEnd"/>
      <w:r w:rsidRPr="004B6C33">
        <w:t xml:space="preserve"> </w:t>
      </w:r>
    </w:p>
    <w:p w14:paraId="47415915" w14:textId="77777777" w:rsidR="005C426C" w:rsidRPr="004B6C33" w:rsidRDefault="00890F68" w:rsidP="006F197E">
      <w:pPr>
        <w:pStyle w:val="Bullet"/>
      </w:pPr>
      <w:r w:rsidRPr="004B6C33">
        <w:t xml:space="preserve">specialist care. </w:t>
      </w:r>
    </w:p>
    <w:p w14:paraId="31035478" w14:textId="77777777" w:rsidR="005C426C" w:rsidRPr="000D67DC" w:rsidRDefault="005C426C" w:rsidP="00890F68">
      <w:pPr>
        <w:rPr>
          <w:color w:val="000000" w:themeColor="text1"/>
        </w:rPr>
      </w:pPr>
    </w:p>
    <w:p w14:paraId="67CC5143" w14:textId="77777777" w:rsidR="00890F68" w:rsidRPr="000D67DC" w:rsidRDefault="005C426C" w:rsidP="00890F68">
      <w:pPr>
        <w:rPr>
          <w:color w:val="000000" w:themeColor="text1"/>
        </w:rPr>
      </w:pPr>
      <w:r w:rsidRPr="000D67DC">
        <w:rPr>
          <w:color w:val="000000" w:themeColor="text1"/>
        </w:rPr>
        <w:t xml:space="preserve">This </w:t>
      </w:r>
      <w:r w:rsidR="00890F68" w:rsidRPr="000D67DC">
        <w:rPr>
          <w:color w:val="000000" w:themeColor="text1"/>
        </w:rPr>
        <w:t>guidance includes resources for health</w:t>
      </w:r>
      <w:r w:rsidRPr="000D67DC">
        <w:rPr>
          <w:color w:val="000000" w:themeColor="text1"/>
        </w:rPr>
        <w:t xml:space="preserve"> </w:t>
      </w:r>
      <w:r w:rsidR="00890F68" w:rsidRPr="000D67DC">
        <w:rPr>
          <w:color w:val="000000" w:themeColor="text1"/>
        </w:rPr>
        <w:t xml:space="preserve">care practitioners </w:t>
      </w:r>
      <w:r w:rsidR="00D84015" w:rsidRPr="000D67DC">
        <w:rPr>
          <w:color w:val="000000" w:themeColor="text1"/>
        </w:rPr>
        <w:t xml:space="preserve">and for </w:t>
      </w:r>
      <w:r w:rsidRPr="000D67DC">
        <w:rPr>
          <w:color w:val="000000" w:themeColor="text1"/>
        </w:rPr>
        <w:t xml:space="preserve">people </w:t>
      </w:r>
      <w:r w:rsidR="00890F68" w:rsidRPr="000D67DC">
        <w:rPr>
          <w:color w:val="000000" w:themeColor="text1"/>
        </w:rPr>
        <w:t xml:space="preserve">affected by long </w:t>
      </w:r>
      <w:r w:rsidR="001D3DFF" w:rsidRPr="000D67DC">
        <w:rPr>
          <w:color w:val="000000" w:themeColor="text1"/>
        </w:rPr>
        <w:t xml:space="preserve">COVID </w:t>
      </w:r>
      <w:r w:rsidR="00890F68" w:rsidRPr="000D67DC">
        <w:rPr>
          <w:color w:val="000000" w:themeColor="text1"/>
        </w:rPr>
        <w:t xml:space="preserve">and </w:t>
      </w:r>
      <w:r w:rsidR="00D84015" w:rsidRPr="000D67DC">
        <w:rPr>
          <w:color w:val="000000" w:themeColor="text1"/>
        </w:rPr>
        <w:t>their whānau</w:t>
      </w:r>
      <w:r w:rsidR="00890F68" w:rsidRPr="000D67DC">
        <w:rPr>
          <w:color w:val="000000" w:themeColor="text1"/>
        </w:rPr>
        <w:t>.</w:t>
      </w:r>
    </w:p>
    <w:p w14:paraId="24567718" w14:textId="77777777" w:rsidR="00651DE4" w:rsidRPr="000D67DC" w:rsidRDefault="00651DE4" w:rsidP="00651DE4">
      <w:pPr>
        <w:rPr>
          <w:color w:val="000000" w:themeColor="text1"/>
        </w:rPr>
      </w:pPr>
    </w:p>
    <w:p w14:paraId="2423A1F2" w14:textId="0772CA15" w:rsidR="00220640" w:rsidRDefault="005C426C" w:rsidP="007B0D5F">
      <w:r w:rsidRPr="000D67DC">
        <w:rPr>
          <w:color w:val="000000" w:themeColor="text1"/>
        </w:rPr>
        <w:t xml:space="preserve">COVID-19 disproportionally affected </w:t>
      </w:r>
      <w:r w:rsidR="00B80EF3" w:rsidRPr="000D67DC">
        <w:rPr>
          <w:color w:val="000000" w:themeColor="text1"/>
        </w:rPr>
        <w:t>Māori</w:t>
      </w:r>
      <w:r w:rsidR="00D966D0">
        <w:rPr>
          <w:color w:val="000000" w:themeColor="text1"/>
        </w:rPr>
        <w:t xml:space="preserve"> and Pacific people</w:t>
      </w:r>
      <w:r w:rsidR="00B80EF3" w:rsidRPr="000D67DC">
        <w:rPr>
          <w:color w:val="000000" w:themeColor="text1"/>
        </w:rPr>
        <w:t xml:space="preserve"> through both the Delta and Omicron outbreaks. </w:t>
      </w:r>
      <w:r w:rsidR="006243F4">
        <w:rPr>
          <w:color w:val="000000" w:themeColor="text1"/>
        </w:rPr>
        <w:t>Therefore</w:t>
      </w:r>
      <w:r w:rsidR="009177F7">
        <w:rPr>
          <w:color w:val="000000" w:themeColor="text1"/>
        </w:rPr>
        <w:t>,</w:t>
      </w:r>
      <w:r w:rsidR="006243F4">
        <w:rPr>
          <w:color w:val="000000" w:themeColor="text1"/>
        </w:rPr>
        <w:t xml:space="preserve"> the likelihood these people will also be disproportionally affected by long COVID. This must be </w:t>
      </w:r>
      <w:proofErr w:type="gramStart"/>
      <w:r w:rsidR="006243F4">
        <w:rPr>
          <w:color w:val="000000" w:themeColor="text1"/>
        </w:rPr>
        <w:t>taken into account</w:t>
      </w:r>
      <w:proofErr w:type="gramEnd"/>
      <w:r w:rsidR="006243F4">
        <w:rPr>
          <w:color w:val="000000" w:themeColor="text1"/>
        </w:rPr>
        <w:t xml:space="preserve"> in the delivery of services and any future updates to guidance on rehabilitation for people living with long COVID. </w:t>
      </w:r>
    </w:p>
    <w:p w14:paraId="06088CAC" w14:textId="77777777" w:rsidR="007B0D5F" w:rsidRPr="00C068B3" w:rsidRDefault="007B0D5F" w:rsidP="006F197E">
      <w:pPr>
        <w:pStyle w:val="Heading2"/>
        <w:numPr>
          <w:ilvl w:val="0"/>
          <w:numId w:val="0"/>
        </w:numPr>
        <w:ind w:left="1134" w:hanging="1134"/>
      </w:pPr>
      <w:bookmarkStart w:id="6" w:name="_Toc113013187"/>
      <w:bookmarkStart w:id="7" w:name="_Toc120545279"/>
      <w:r w:rsidRPr="00C068B3">
        <w:t>Purpose</w:t>
      </w:r>
      <w:bookmarkEnd w:id="6"/>
      <w:bookmarkEnd w:id="7"/>
      <w:r w:rsidRPr="00C068B3">
        <w:t xml:space="preserve"> </w:t>
      </w:r>
    </w:p>
    <w:p w14:paraId="1109481A" w14:textId="77777777" w:rsidR="007B0D5F" w:rsidRDefault="007B0D5F" w:rsidP="007B0D5F">
      <w:r w:rsidRPr="00C068B3">
        <w:t>This guideline provide</w:t>
      </w:r>
      <w:r w:rsidR="000A4424">
        <w:t>s</w:t>
      </w:r>
      <w:r w:rsidRPr="00C068B3">
        <w:t xml:space="preserve"> clinical guidance </w:t>
      </w:r>
      <w:r w:rsidRPr="000D67DC">
        <w:rPr>
          <w:color w:val="000000" w:themeColor="text1"/>
        </w:rPr>
        <w:t xml:space="preserve">on </w:t>
      </w:r>
      <w:r w:rsidR="00220640" w:rsidRPr="000D67DC">
        <w:rPr>
          <w:color w:val="000000" w:themeColor="text1"/>
        </w:rPr>
        <w:t xml:space="preserve">diagnosing and treating </w:t>
      </w:r>
      <w:r w:rsidRPr="000D67DC">
        <w:rPr>
          <w:color w:val="000000" w:themeColor="text1"/>
        </w:rPr>
        <w:t xml:space="preserve">long COVID </w:t>
      </w:r>
      <w:r w:rsidRPr="00C068B3">
        <w:t xml:space="preserve">conditions in children and adults in Aotearoa New Zealand. </w:t>
      </w:r>
      <w:r w:rsidR="002C125E">
        <w:t xml:space="preserve">It </w:t>
      </w:r>
      <w:r w:rsidRPr="00C068B3">
        <w:t xml:space="preserve">is an evidence-based summary that </w:t>
      </w:r>
      <w:r w:rsidR="002C125E">
        <w:t xml:space="preserve">sets out a </w:t>
      </w:r>
      <w:r w:rsidRPr="00C068B3">
        <w:t>definition and diagnosis of long COVID</w:t>
      </w:r>
      <w:r w:rsidR="002C125E">
        <w:t xml:space="preserve"> and then outlines </w:t>
      </w:r>
      <w:r w:rsidRPr="00C068B3">
        <w:t xml:space="preserve">the best evidence currently available to assist </w:t>
      </w:r>
      <w:r w:rsidR="002C125E">
        <w:t xml:space="preserve">practitioners in their </w:t>
      </w:r>
      <w:r w:rsidRPr="00C068B3">
        <w:t xml:space="preserve">informed decision-making to improve the health, vocational and social outcomes for </w:t>
      </w:r>
      <w:r w:rsidR="002C125E">
        <w:t xml:space="preserve">people </w:t>
      </w:r>
      <w:r w:rsidRPr="00C068B3">
        <w:t xml:space="preserve">with long COVID. </w:t>
      </w:r>
    </w:p>
    <w:p w14:paraId="2C1FC7F7" w14:textId="77777777" w:rsidR="007B0D5F" w:rsidRPr="00C068B3" w:rsidRDefault="007B0D5F" w:rsidP="007B0D5F"/>
    <w:p w14:paraId="5A472340" w14:textId="77777777" w:rsidR="007B0D5F" w:rsidRDefault="007B0D5F" w:rsidP="007B0D5F">
      <w:pPr>
        <w:rPr>
          <w:lang w:val="de-DE"/>
        </w:rPr>
      </w:pPr>
      <w:r w:rsidRPr="00C068B3">
        <w:rPr>
          <w:lang w:val="de-DE"/>
        </w:rPr>
        <w:t xml:space="preserve">The guideline </w:t>
      </w:r>
      <w:r w:rsidR="002C125E">
        <w:rPr>
          <w:lang w:val="de-DE"/>
        </w:rPr>
        <w:t xml:space="preserve">will assist </w:t>
      </w:r>
      <w:r w:rsidRPr="00C068B3">
        <w:rPr>
          <w:lang w:val="de-DE"/>
        </w:rPr>
        <w:t>primary care practitioners, community and hospital clinicians, policy</w:t>
      </w:r>
      <w:r w:rsidR="002C125E">
        <w:rPr>
          <w:lang w:val="de-DE"/>
        </w:rPr>
        <w:t>-</w:t>
      </w:r>
      <w:r w:rsidRPr="00C068B3">
        <w:rPr>
          <w:lang w:val="de-DE"/>
        </w:rPr>
        <w:t xml:space="preserve">makers, funders, parents, carers, specialists, </w:t>
      </w:r>
      <w:r w:rsidR="002C125E">
        <w:rPr>
          <w:lang w:val="de-DE"/>
        </w:rPr>
        <w:t>people</w:t>
      </w:r>
      <w:r w:rsidR="002C125E" w:rsidRPr="00C068B3">
        <w:rPr>
          <w:lang w:val="de-DE"/>
        </w:rPr>
        <w:t xml:space="preserve"> </w:t>
      </w:r>
      <w:r w:rsidRPr="00C068B3">
        <w:rPr>
          <w:lang w:val="de-DE"/>
        </w:rPr>
        <w:t xml:space="preserve">with long COVID </w:t>
      </w:r>
      <w:r w:rsidR="002C125E">
        <w:rPr>
          <w:lang w:val="de-DE"/>
        </w:rPr>
        <w:t xml:space="preserve">and </w:t>
      </w:r>
      <w:r w:rsidRPr="00C068B3">
        <w:rPr>
          <w:lang w:val="de-DE"/>
        </w:rPr>
        <w:t xml:space="preserve">whānau </w:t>
      </w:r>
      <w:r w:rsidR="002C125E">
        <w:rPr>
          <w:lang w:val="de-DE"/>
        </w:rPr>
        <w:t>of affected people</w:t>
      </w:r>
      <w:r w:rsidRPr="00C068B3">
        <w:rPr>
          <w:lang w:val="de-DE"/>
        </w:rPr>
        <w:t>.</w:t>
      </w:r>
    </w:p>
    <w:p w14:paraId="762023E4" w14:textId="77777777" w:rsidR="007B0D5F" w:rsidRPr="00C068B3" w:rsidRDefault="007B0D5F" w:rsidP="007B0D5F"/>
    <w:p w14:paraId="4A0DD345" w14:textId="77777777" w:rsidR="007B0D5F" w:rsidRDefault="007B0D5F" w:rsidP="007B0D5F">
      <w:pPr>
        <w:rPr>
          <w:lang w:val="de-DE"/>
        </w:rPr>
      </w:pPr>
      <w:r w:rsidRPr="00C068B3">
        <w:rPr>
          <w:lang w:val="de-DE"/>
        </w:rPr>
        <w:t xml:space="preserve">This document </w:t>
      </w:r>
      <w:r w:rsidR="002C125E">
        <w:rPr>
          <w:lang w:val="de-DE"/>
        </w:rPr>
        <w:t xml:space="preserve">does </w:t>
      </w:r>
      <w:r w:rsidRPr="00C068B3">
        <w:rPr>
          <w:lang w:val="de-DE"/>
        </w:rPr>
        <w:t>not address prevention of COVID-19 infection or reinfection</w:t>
      </w:r>
      <w:r w:rsidR="002C125E">
        <w:rPr>
          <w:lang w:val="de-DE"/>
        </w:rPr>
        <w:t>,</w:t>
      </w:r>
      <w:r w:rsidRPr="00C068B3">
        <w:rPr>
          <w:lang w:val="de-DE"/>
        </w:rPr>
        <w:t xml:space="preserve"> but </w:t>
      </w:r>
      <w:r w:rsidR="002C125E">
        <w:rPr>
          <w:lang w:val="de-DE"/>
        </w:rPr>
        <w:t xml:space="preserve">sets out </w:t>
      </w:r>
      <w:r w:rsidRPr="00C068B3">
        <w:rPr>
          <w:lang w:val="de-DE"/>
        </w:rPr>
        <w:t>a mitigation strategy to prevent/reduce the severity of long COVID</w:t>
      </w:r>
      <w:r>
        <w:rPr>
          <w:lang w:val="de-DE"/>
        </w:rPr>
        <w:t>.</w:t>
      </w:r>
    </w:p>
    <w:p w14:paraId="0F6ED835" w14:textId="77777777" w:rsidR="007B0D5F" w:rsidRDefault="007B0D5F" w:rsidP="007B0D5F">
      <w:pPr>
        <w:rPr>
          <w:lang w:val="de-DE"/>
        </w:rPr>
      </w:pPr>
    </w:p>
    <w:p w14:paraId="2A693070" w14:textId="77777777" w:rsidR="007B0D5F" w:rsidRPr="00A34E6C" w:rsidRDefault="002C125E" w:rsidP="007B0D5F">
      <w:r>
        <w:t>The Ministry published t</w:t>
      </w:r>
      <w:r w:rsidR="007B0D5F" w:rsidRPr="00A34E6C">
        <w:t>he COVID-19 Māori Health Protection Plan (the Protection Plan) in December 2021</w:t>
      </w:r>
      <w:r w:rsidR="00FD1774">
        <w:t xml:space="preserve"> (</w:t>
      </w:r>
      <w:r w:rsidR="00FD1774" w:rsidRPr="00614B14">
        <w:t>Ministry of Health. 2022</w:t>
      </w:r>
      <w:r w:rsidR="00FD1774">
        <w:t>a</w:t>
      </w:r>
      <w:r w:rsidR="00FD1774" w:rsidRPr="00614B14">
        <w:t>.</w:t>
      </w:r>
      <w:r w:rsidR="00FD1774">
        <w:t>)</w:t>
      </w:r>
      <w:r w:rsidR="007C1879">
        <w:t>,</w:t>
      </w:r>
      <w:r w:rsidR="007B0D5F" w:rsidRPr="00A34E6C">
        <w:t xml:space="preserve"> </w:t>
      </w:r>
      <w:r w:rsidR="007C1879">
        <w:t xml:space="preserve">in response </w:t>
      </w:r>
      <w:r w:rsidR="007B0D5F" w:rsidRPr="00A34E6C">
        <w:t xml:space="preserve">to community-wide transmission of the Omicron variant. The Protection Plan helps guide </w:t>
      </w:r>
      <w:r w:rsidR="007C1879">
        <w:t xml:space="preserve">response actions within the </w:t>
      </w:r>
      <w:r w:rsidR="007B0D5F" w:rsidRPr="00A34E6C">
        <w:t xml:space="preserve">health and disability system for Māori through the next </w:t>
      </w:r>
      <w:r w:rsidR="005C426C">
        <w:t xml:space="preserve">3–12 </w:t>
      </w:r>
      <w:r w:rsidR="007B0D5F" w:rsidRPr="00A34E6C">
        <w:t>months. The Ministry continues to monitor the impact of the COVID-19 pandemic on Māori</w:t>
      </w:r>
      <w:r w:rsidR="007C1879">
        <w:t>,</w:t>
      </w:r>
      <w:r w:rsidR="007B0D5F" w:rsidRPr="00A34E6C">
        <w:t xml:space="preserve"> to ensure the health and disability system </w:t>
      </w:r>
      <w:r w:rsidR="007C1879">
        <w:t xml:space="preserve">continues to </w:t>
      </w:r>
      <w:r w:rsidR="007B0D5F" w:rsidRPr="00A34E6C">
        <w:t xml:space="preserve">give effect to the principles of </w:t>
      </w:r>
      <w:proofErr w:type="spellStart"/>
      <w:r w:rsidR="007B0D5F" w:rsidRPr="00A34E6C">
        <w:t>Te</w:t>
      </w:r>
      <w:proofErr w:type="spellEnd"/>
      <w:r w:rsidR="007B0D5F" w:rsidRPr="00A34E6C">
        <w:t xml:space="preserve"> </w:t>
      </w:r>
      <w:proofErr w:type="spellStart"/>
      <w:r w:rsidR="007B0D5F" w:rsidRPr="00A34E6C">
        <w:t>Tiriti</w:t>
      </w:r>
      <w:proofErr w:type="spellEnd"/>
      <w:r w:rsidR="007B0D5F" w:rsidRPr="00A34E6C">
        <w:t xml:space="preserve"> o Waitangi.</w:t>
      </w:r>
    </w:p>
    <w:p w14:paraId="20740198" w14:textId="77777777" w:rsidR="007C1879" w:rsidRDefault="007C1879" w:rsidP="007B0D5F"/>
    <w:p w14:paraId="1D6DF3F2" w14:textId="77777777" w:rsidR="007B0D5F" w:rsidRDefault="007B0D5F" w:rsidP="007B0D5F">
      <w:r w:rsidRPr="00A34E6C">
        <w:t xml:space="preserve">The May 2022 Monitoring Report of the Protection Plan highlighted </w:t>
      </w:r>
      <w:r w:rsidR="00760F38">
        <w:t xml:space="preserve">the ongoing need to </w:t>
      </w:r>
      <w:r w:rsidRPr="00A34E6C">
        <w:t>improv</w:t>
      </w:r>
      <w:r w:rsidR="00760F38">
        <w:t>e</w:t>
      </w:r>
      <w:r w:rsidRPr="00A34E6C">
        <w:t xml:space="preserve"> Māori vaccination uptake and </w:t>
      </w:r>
      <w:r w:rsidR="00760F38">
        <w:t xml:space="preserve">improve </w:t>
      </w:r>
      <w:r w:rsidRPr="00A34E6C">
        <w:t>Māori community resilience. It showed that</w:t>
      </w:r>
      <w:r w:rsidR="00760F38">
        <w:t>,</w:t>
      </w:r>
      <w:r w:rsidRPr="00A34E6C">
        <w:t xml:space="preserve"> since December 2021, targeted communications had improved, funding to Māori providers to lead local responses had increased, Māori access to testing had improved and a joined</w:t>
      </w:r>
      <w:r w:rsidR="00760F38">
        <w:t>-</w:t>
      </w:r>
      <w:r w:rsidRPr="00A34E6C">
        <w:t xml:space="preserve">up approach for </w:t>
      </w:r>
      <w:r w:rsidR="00760F38">
        <w:t xml:space="preserve">supporting </w:t>
      </w:r>
      <w:r w:rsidRPr="00A34E6C">
        <w:t>whānau isolating at home</w:t>
      </w:r>
      <w:r w:rsidR="00760F38">
        <w:t xml:space="preserve"> had been enabled</w:t>
      </w:r>
      <w:r w:rsidRPr="00A34E6C">
        <w:t>. Despite these improvements, persistent inequities remain</w:t>
      </w:r>
      <w:r w:rsidR="00760F38">
        <w:t>, evident</w:t>
      </w:r>
      <w:r w:rsidRPr="00A34E6C">
        <w:t xml:space="preserve"> in COVID-19 infection and hospitalisation rates, COVID-19 third (booster) dose</w:t>
      </w:r>
      <w:r w:rsidR="00760F38">
        <w:t xml:space="preserve"> rates</w:t>
      </w:r>
      <w:r w:rsidRPr="00A34E6C">
        <w:t xml:space="preserve"> and child immunisation rates for Māori.</w:t>
      </w:r>
    </w:p>
    <w:p w14:paraId="1E344895" w14:textId="77777777" w:rsidR="007B0D5F" w:rsidRPr="00A34E6C" w:rsidRDefault="007B0D5F" w:rsidP="007B0D5F"/>
    <w:p w14:paraId="56D14269" w14:textId="77777777" w:rsidR="007B0D5F" w:rsidRDefault="007B0D5F" w:rsidP="007B0D5F">
      <w:r w:rsidRPr="00A34E6C">
        <w:t xml:space="preserve">The Waitangi Tribunal’s </w:t>
      </w:r>
      <w:proofErr w:type="spellStart"/>
      <w:r w:rsidRPr="00286259">
        <w:rPr>
          <w:i/>
          <w:iCs/>
        </w:rPr>
        <w:t>Haumaru</w:t>
      </w:r>
      <w:proofErr w:type="spellEnd"/>
      <w:r w:rsidR="00760F38" w:rsidRPr="00286259">
        <w:rPr>
          <w:i/>
          <w:iCs/>
        </w:rPr>
        <w:t>: The</w:t>
      </w:r>
      <w:r w:rsidRPr="00286259">
        <w:rPr>
          <w:i/>
          <w:iCs/>
        </w:rPr>
        <w:t xml:space="preserve"> COVID-19 Priority Report</w:t>
      </w:r>
      <w:r w:rsidRPr="00A34E6C">
        <w:t xml:space="preserve"> </w:t>
      </w:r>
      <w:r w:rsidR="00FD1774">
        <w:t xml:space="preserve">(Waitangi Tribunal. 2021) </w:t>
      </w:r>
      <w:r w:rsidRPr="00A34E6C">
        <w:t xml:space="preserve">reaffirmed the </w:t>
      </w:r>
      <w:r w:rsidR="00760F38">
        <w:t xml:space="preserve">need to adhere to the </w:t>
      </w:r>
      <w:proofErr w:type="spellStart"/>
      <w:r w:rsidRPr="00A34E6C">
        <w:t>Te</w:t>
      </w:r>
      <w:proofErr w:type="spellEnd"/>
      <w:r w:rsidRPr="00A34E6C">
        <w:t xml:space="preserve"> </w:t>
      </w:r>
      <w:proofErr w:type="spellStart"/>
      <w:r w:rsidRPr="00A34E6C">
        <w:t>Tiriti</w:t>
      </w:r>
      <w:proofErr w:type="spellEnd"/>
      <w:r w:rsidRPr="00A34E6C">
        <w:t xml:space="preserve"> principles of </w:t>
      </w:r>
      <w:proofErr w:type="spellStart"/>
      <w:r w:rsidRPr="00A34E6C">
        <w:t>tino</w:t>
      </w:r>
      <w:proofErr w:type="spellEnd"/>
      <w:r w:rsidRPr="00A34E6C">
        <w:t xml:space="preserve"> rangatiratanga, partnership, equity, active protection and options. The Tribunal </w:t>
      </w:r>
      <w:r w:rsidR="00760F38">
        <w:t xml:space="preserve">stated </w:t>
      </w:r>
      <w:r w:rsidRPr="00A34E6C">
        <w:t>that the Crown’s response needed to work better for Māori</w:t>
      </w:r>
      <w:r w:rsidR="00760F38">
        <w:t>,</w:t>
      </w:r>
      <w:r w:rsidRPr="00A34E6C">
        <w:t xml:space="preserve"> and provided a spotlight on systemic and structural issues that stand in the way of effective Māori</w:t>
      </w:r>
      <w:r w:rsidR="00760F38">
        <w:t>–</w:t>
      </w:r>
      <w:r w:rsidRPr="00A34E6C">
        <w:t xml:space="preserve">Crown partnership. The </w:t>
      </w:r>
      <w:r w:rsidR="009C57EA">
        <w:t xml:space="preserve">report </w:t>
      </w:r>
      <w:r w:rsidRPr="00A34E6C">
        <w:t xml:space="preserve">included </w:t>
      </w:r>
      <w:r w:rsidR="001D3DFF">
        <w:t>5</w:t>
      </w:r>
      <w:r w:rsidR="001D3DFF" w:rsidRPr="00A34E6C">
        <w:t xml:space="preserve"> </w:t>
      </w:r>
      <w:r w:rsidRPr="00A34E6C">
        <w:t>recommendations</w:t>
      </w:r>
      <w:r w:rsidR="009C57EA">
        <w:t>;</w:t>
      </w:r>
      <w:r w:rsidRPr="00A34E6C">
        <w:t xml:space="preserve"> work is currently under</w:t>
      </w:r>
      <w:r w:rsidR="001D3DFF">
        <w:t xml:space="preserve"> </w:t>
      </w:r>
      <w:r w:rsidRPr="00A34E6C">
        <w:t>way to address these across government.</w:t>
      </w:r>
    </w:p>
    <w:p w14:paraId="34ED9E85" w14:textId="77777777" w:rsidR="007B0D5F" w:rsidRPr="00A34E6C" w:rsidRDefault="007B0D5F" w:rsidP="007B0D5F"/>
    <w:p w14:paraId="1AE72F22" w14:textId="77777777" w:rsidR="007B0D5F" w:rsidRPr="00A34E6C" w:rsidRDefault="007B0D5F" w:rsidP="007B0D5F">
      <w:r w:rsidRPr="00A34E6C">
        <w:t xml:space="preserve">The </w:t>
      </w:r>
      <w:r w:rsidR="00286259">
        <w:t xml:space="preserve">second </w:t>
      </w:r>
      <w:r w:rsidRPr="00A34E6C">
        <w:t xml:space="preserve">iteration of </w:t>
      </w:r>
      <w:r w:rsidR="009C57EA">
        <w:t xml:space="preserve">this </w:t>
      </w:r>
      <w:r w:rsidRPr="00A34E6C">
        <w:t>guideline has a clinical focus</w:t>
      </w:r>
      <w:r w:rsidR="009C57EA">
        <w:t>. F</w:t>
      </w:r>
      <w:r w:rsidRPr="00A34E6C">
        <w:t xml:space="preserve">uture iterations will include more holistic models of wellbeing to prevent further failures </w:t>
      </w:r>
      <w:r w:rsidR="009C57EA">
        <w:t xml:space="preserve">experienced by </w:t>
      </w:r>
      <w:r w:rsidRPr="00A34E6C">
        <w:t xml:space="preserve">Māori, Pacific </w:t>
      </w:r>
      <w:r w:rsidR="009C57EA">
        <w:t>p</w:t>
      </w:r>
      <w:r w:rsidRPr="00A34E6C">
        <w:t>eople</w:t>
      </w:r>
      <w:r w:rsidR="009C57EA">
        <w:t>s</w:t>
      </w:r>
      <w:r w:rsidRPr="00A34E6C">
        <w:t xml:space="preserve">, </w:t>
      </w:r>
      <w:r w:rsidR="009C57EA">
        <w:t>d</w:t>
      </w:r>
      <w:r w:rsidRPr="00A34E6C">
        <w:t>isabled people</w:t>
      </w:r>
      <w:r>
        <w:t xml:space="preserve"> and other priority populations.</w:t>
      </w:r>
    </w:p>
    <w:p w14:paraId="3207E486" w14:textId="77777777" w:rsidR="007B0D5F" w:rsidRPr="00FB1F87" w:rsidRDefault="007B0D5F" w:rsidP="006F197E">
      <w:pPr>
        <w:pStyle w:val="Heading2"/>
        <w:numPr>
          <w:ilvl w:val="0"/>
          <w:numId w:val="0"/>
        </w:numPr>
        <w:ind w:left="1134" w:hanging="1134"/>
      </w:pPr>
      <w:bookmarkStart w:id="8" w:name="_Toc113013188"/>
      <w:bookmarkStart w:id="9" w:name="_Toc120545280"/>
      <w:r w:rsidRPr="00FB1F87">
        <w:t>Background</w:t>
      </w:r>
      <w:bookmarkEnd w:id="8"/>
      <w:bookmarkEnd w:id="9"/>
      <w:r w:rsidRPr="00FB1F87">
        <w:t xml:space="preserve"> </w:t>
      </w:r>
    </w:p>
    <w:p w14:paraId="73D6B2DB" w14:textId="77777777" w:rsidR="00853D73" w:rsidRDefault="00853D73" w:rsidP="007B0D5F">
      <w:pPr>
        <w:rPr>
          <w:lang w:val="de-DE"/>
        </w:rPr>
      </w:pPr>
      <w:r>
        <w:rPr>
          <w:lang w:val="de-DE"/>
        </w:rPr>
        <w:t xml:space="preserve">Inherent in </w:t>
      </w:r>
      <w:r w:rsidR="007B0D5F" w:rsidRPr="00C068B3">
        <w:rPr>
          <w:lang w:val="de-DE"/>
        </w:rPr>
        <w:t>th</w:t>
      </w:r>
      <w:r>
        <w:rPr>
          <w:lang w:val="de-DE"/>
        </w:rPr>
        <w:t>is</w:t>
      </w:r>
      <w:r w:rsidR="007B0D5F" w:rsidRPr="00C068B3">
        <w:rPr>
          <w:lang w:val="de-DE"/>
        </w:rPr>
        <w:t xml:space="preserve"> guideline is an expectation that communities acknowledge </w:t>
      </w:r>
      <w:r w:rsidR="001D062C">
        <w:rPr>
          <w:lang w:val="de-DE"/>
        </w:rPr>
        <w:t xml:space="preserve">their </w:t>
      </w:r>
      <w:r w:rsidR="007B0D5F" w:rsidRPr="00C068B3">
        <w:rPr>
          <w:lang w:val="de-DE"/>
        </w:rPr>
        <w:t>Te Tiriti  obligations and develop a flexible, local response to support</w:t>
      </w:r>
      <w:r w:rsidR="007B0D5F">
        <w:rPr>
          <w:lang w:val="de-DE"/>
        </w:rPr>
        <w:t xml:space="preserve"> </w:t>
      </w:r>
      <w:r w:rsidR="007B0D5F" w:rsidRPr="00C068B3">
        <w:rPr>
          <w:lang w:val="de-DE"/>
        </w:rPr>
        <w:t xml:space="preserve">people with long COVID and </w:t>
      </w:r>
      <w:r>
        <w:rPr>
          <w:lang w:val="de-DE"/>
        </w:rPr>
        <w:t xml:space="preserve">their </w:t>
      </w:r>
      <w:r w:rsidR="007B0D5F" w:rsidRPr="00C068B3">
        <w:rPr>
          <w:lang w:val="de-DE"/>
        </w:rPr>
        <w:t xml:space="preserve">whānau safely, effectively and equitably in the community, </w:t>
      </w:r>
      <w:r>
        <w:rPr>
          <w:lang w:val="de-DE"/>
        </w:rPr>
        <w:t xml:space="preserve">making use of </w:t>
      </w:r>
      <w:r w:rsidR="007B0D5F" w:rsidRPr="00C068B3">
        <w:rPr>
          <w:lang w:val="de-DE"/>
        </w:rPr>
        <w:t xml:space="preserve">existing district and local plans and processes. </w:t>
      </w:r>
    </w:p>
    <w:p w14:paraId="0E987505" w14:textId="77777777" w:rsidR="00853D73" w:rsidRDefault="00853D73" w:rsidP="007B0D5F">
      <w:pPr>
        <w:rPr>
          <w:lang w:val="de-DE"/>
        </w:rPr>
      </w:pPr>
    </w:p>
    <w:p w14:paraId="09CE053B" w14:textId="77777777" w:rsidR="007B0D5F" w:rsidRDefault="007B0D5F" w:rsidP="007B0D5F">
      <w:pPr>
        <w:rPr>
          <w:lang w:val="de-DE"/>
        </w:rPr>
      </w:pPr>
      <w:r w:rsidRPr="00C068B3">
        <w:rPr>
          <w:lang w:val="de-DE"/>
        </w:rPr>
        <w:t>This document support</w:t>
      </w:r>
      <w:r w:rsidR="002C125E">
        <w:rPr>
          <w:lang w:val="de-DE"/>
        </w:rPr>
        <w:t>s the</w:t>
      </w:r>
      <w:r w:rsidRPr="00C068B3">
        <w:rPr>
          <w:lang w:val="de-DE"/>
        </w:rPr>
        <w:t xml:space="preserve"> management of </w:t>
      </w:r>
      <w:r w:rsidR="002C125E">
        <w:rPr>
          <w:lang w:val="de-DE"/>
        </w:rPr>
        <w:t xml:space="preserve">people </w:t>
      </w:r>
      <w:r w:rsidRPr="00C068B3">
        <w:rPr>
          <w:lang w:val="de-DE"/>
        </w:rPr>
        <w:t>with long COVID</w:t>
      </w:r>
      <w:r w:rsidR="002C125E">
        <w:rPr>
          <w:lang w:val="de-DE"/>
        </w:rPr>
        <w:t xml:space="preserve"> </w:t>
      </w:r>
      <w:r w:rsidR="002C125E" w:rsidRPr="00C068B3">
        <w:rPr>
          <w:lang w:val="de-DE"/>
        </w:rPr>
        <w:t xml:space="preserve">and </w:t>
      </w:r>
      <w:r w:rsidR="002C125E">
        <w:rPr>
          <w:lang w:val="de-DE"/>
        </w:rPr>
        <w:t xml:space="preserve">their </w:t>
      </w:r>
      <w:r w:rsidR="002C125E" w:rsidRPr="00C068B3">
        <w:rPr>
          <w:lang w:val="de-DE"/>
        </w:rPr>
        <w:t>whānau</w:t>
      </w:r>
      <w:r w:rsidR="002C125E">
        <w:rPr>
          <w:lang w:val="de-DE"/>
        </w:rPr>
        <w:t>.</w:t>
      </w:r>
      <w:r w:rsidRPr="00C068B3">
        <w:rPr>
          <w:lang w:val="de-DE"/>
        </w:rPr>
        <w:t xml:space="preserve"> </w:t>
      </w:r>
      <w:r w:rsidR="002C125E">
        <w:rPr>
          <w:lang w:val="de-DE"/>
        </w:rPr>
        <w:t>T</w:t>
      </w:r>
      <w:r w:rsidRPr="00C068B3">
        <w:rPr>
          <w:lang w:val="de-DE"/>
        </w:rPr>
        <w:t xml:space="preserve">he CCCM is a provider tool </w:t>
      </w:r>
      <w:r w:rsidR="00853D73">
        <w:rPr>
          <w:lang w:val="de-DE"/>
        </w:rPr>
        <w:t xml:space="preserve">that assists providers to </w:t>
      </w:r>
      <w:r w:rsidRPr="00C068B3">
        <w:rPr>
          <w:lang w:val="de-DE"/>
        </w:rPr>
        <w:t xml:space="preserve">support </w:t>
      </w:r>
      <w:r w:rsidR="00853D73">
        <w:rPr>
          <w:lang w:val="de-DE"/>
        </w:rPr>
        <w:t xml:space="preserve">people </w:t>
      </w:r>
      <w:r w:rsidRPr="00C068B3">
        <w:rPr>
          <w:lang w:val="de-DE"/>
        </w:rPr>
        <w:t>with acute COVID</w:t>
      </w:r>
      <w:r w:rsidR="002C125E">
        <w:rPr>
          <w:lang w:val="de-DE"/>
        </w:rPr>
        <w:t>-19</w:t>
      </w:r>
      <w:r w:rsidRPr="00C068B3">
        <w:rPr>
          <w:lang w:val="de-DE"/>
        </w:rPr>
        <w:t>.</w:t>
      </w:r>
    </w:p>
    <w:p w14:paraId="3FAB55B1" w14:textId="77777777" w:rsidR="007B0D5F" w:rsidRDefault="007B0D5F" w:rsidP="007B0D5F">
      <w:pPr>
        <w:rPr>
          <w:lang w:val="de-DE"/>
        </w:rPr>
      </w:pPr>
      <w:r w:rsidRPr="00C068B3">
        <w:rPr>
          <w:lang w:val="de-DE"/>
        </w:rPr>
        <w:t xml:space="preserve">  </w:t>
      </w:r>
    </w:p>
    <w:p w14:paraId="2B03360D" w14:textId="77777777" w:rsidR="007B0D5F" w:rsidRDefault="007B0D5F" w:rsidP="007B0D5F">
      <w:r>
        <w:t xml:space="preserve">Since its first description just over </w:t>
      </w:r>
      <w:r w:rsidR="005C426C">
        <w:t xml:space="preserve">2 </w:t>
      </w:r>
      <w:r>
        <w:t>years ago, long COVID has been the subject of intense research</w:t>
      </w:r>
      <w:r w:rsidR="005C426C">
        <w:t>.</w:t>
      </w:r>
      <w:r>
        <w:t xml:space="preserve"> </w:t>
      </w:r>
      <w:r w:rsidR="005C426C">
        <w:t>H</w:t>
      </w:r>
      <w:r>
        <w:t>owever</w:t>
      </w:r>
      <w:r w:rsidR="005C426C">
        <w:t>,</w:t>
      </w:r>
      <w:r>
        <w:t xml:space="preserve"> a great deal is still </w:t>
      </w:r>
      <w:r w:rsidR="00853D73">
        <w:t>unknown</w:t>
      </w:r>
      <w:r>
        <w:t xml:space="preserve">. </w:t>
      </w:r>
    </w:p>
    <w:p w14:paraId="353D66E4" w14:textId="77777777" w:rsidR="007B0D5F" w:rsidRDefault="007B0D5F" w:rsidP="007B0D5F"/>
    <w:p w14:paraId="0FA10E53" w14:textId="77777777" w:rsidR="007B0D5F" w:rsidRDefault="00853D73" w:rsidP="007B0D5F">
      <w:r>
        <w:t>L</w:t>
      </w:r>
      <w:r w:rsidR="007B0D5F" w:rsidRPr="00FC6B46">
        <w:t xml:space="preserve">ong COVID </w:t>
      </w:r>
      <w:r w:rsidR="00037A78">
        <w:t xml:space="preserve">affects </w:t>
      </w:r>
      <w:r w:rsidR="007B0D5F" w:rsidRPr="00FC6B46">
        <w:t>the body and mind as a whole</w:t>
      </w:r>
      <w:r>
        <w:t>. Practitioners need to treat</w:t>
      </w:r>
      <w:r w:rsidR="007B0D5F" w:rsidRPr="00FC6B46">
        <w:t xml:space="preserve"> </w:t>
      </w:r>
      <w:r w:rsidR="007B0D5F">
        <w:t>symptoms</w:t>
      </w:r>
      <w:r w:rsidR="007B0D5F" w:rsidRPr="00FC6B46">
        <w:t xml:space="preserve"> holistically and in person</w:t>
      </w:r>
      <w:r>
        <w:t>-</w:t>
      </w:r>
      <w:r w:rsidR="007B0D5F" w:rsidRPr="00FC6B46">
        <w:t>/whānau</w:t>
      </w:r>
      <w:r w:rsidR="007B0D5F">
        <w:t>-</w:t>
      </w:r>
      <w:r w:rsidR="007B0D5F" w:rsidRPr="00FC6B46">
        <w:t>centred ways. Long</w:t>
      </w:r>
      <w:r>
        <w:t>-</w:t>
      </w:r>
      <w:r w:rsidR="007B0D5F" w:rsidRPr="00FC6B46">
        <w:t xml:space="preserve">term consequences of COVID-19 infection can decrease </w:t>
      </w:r>
      <w:r w:rsidR="003A0128">
        <w:t xml:space="preserve">a person’s </w:t>
      </w:r>
      <w:r w:rsidR="007B0D5F" w:rsidRPr="00FC6B46">
        <w:t>quality of life</w:t>
      </w:r>
      <w:r w:rsidR="007B0D5F">
        <w:t>,</w:t>
      </w:r>
      <w:r w:rsidR="007B0D5F" w:rsidRPr="00FC6B46">
        <w:t xml:space="preserve"> may cause emotional distress and </w:t>
      </w:r>
      <w:r w:rsidR="003A0128">
        <w:t xml:space="preserve">may </w:t>
      </w:r>
      <w:r w:rsidR="007B0D5F" w:rsidRPr="00FC6B46">
        <w:t>have psychological implications</w:t>
      </w:r>
      <w:r w:rsidR="007B0D5F">
        <w:t xml:space="preserve"> </w:t>
      </w:r>
      <w:r w:rsidR="003A0128">
        <w:t xml:space="preserve">for </w:t>
      </w:r>
      <w:r w:rsidR="00D84015" w:rsidRPr="000D67DC">
        <w:rPr>
          <w:color w:val="000000" w:themeColor="text1"/>
        </w:rPr>
        <w:t xml:space="preserve">people </w:t>
      </w:r>
      <w:r w:rsidR="006720C8" w:rsidRPr="000D67DC">
        <w:rPr>
          <w:color w:val="000000" w:themeColor="text1"/>
        </w:rPr>
        <w:t xml:space="preserve">and </w:t>
      </w:r>
      <w:r w:rsidR="00D84015" w:rsidRPr="000D67DC">
        <w:rPr>
          <w:color w:val="000000" w:themeColor="text1"/>
        </w:rPr>
        <w:t xml:space="preserve">their </w:t>
      </w:r>
      <w:r w:rsidR="007B0D5F">
        <w:t xml:space="preserve">whānau. </w:t>
      </w:r>
    </w:p>
    <w:p w14:paraId="30AF434C" w14:textId="77777777" w:rsidR="007B0D5F" w:rsidRDefault="007B0D5F" w:rsidP="007B0D5F"/>
    <w:p w14:paraId="4EB5767A" w14:textId="77777777" w:rsidR="007B0D5F" w:rsidRDefault="007B0D5F" w:rsidP="007B0D5F">
      <w:r>
        <w:t>Currently, there is no known ‘cure’</w:t>
      </w:r>
      <w:r w:rsidR="00D84015">
        <w:t xml:space="preserve"> for long COVID</w:t>
      </w:r>
      <w:r>
        <w:t xml:space="preserve">. This guideline addresses identification, assessment, diagnosis, interventions, supports and care pathways for rehabilitation of </w:t>
      </w:r>
      <w:r w:rsidR="00D84015">
        <w:t xml:space="preserve">people </w:t>
      </w:r>
      <w:r>
        <w:t xml:space="preserve">with long COVID. </w:t>
      </w:r>
      <w:r w:rsidR="00CC5DB5">
        <w:t>Separate parts of the guideline cover t</w:t>
      </w:r>
      <w:r>
        <w:t xml:space="preserve">hese topics </w:t>
      </w:r>
      <w:r w:rsidR="00CC5DB5">
        <w:t>respectively</w:t>
      </w:r>
      <w:r>
        <w:t>.</w:t>
      </w:r>
    </w:p>
    <w:p w14:paraId="228F052F" w14:textId="77777777" w:rsidR="007B0D5F" w:rsidRDefault="007B0D5F" w:rsidP="007B0D5F"/>
    <w:p w14:paraId="63C68DE6" w14:textId="77777777" w:rsidR="007B0D5F" w:rsidRDefault="007B0D5F" w:rsidP="007B0D5F">
      <w:pPr>
        <w:rPr>
          <w:lang w:val="de-DE"/>
        </w:rPr>
      </w:pPr>
      <w:r w:rsidRPr="00FB1F87">
        <w:rPr>
          <w:lang w:val="de-DE"/>
        </w:rPr>
        <w:t xml:space="preserve">In 2022, </w:t>
      </w:r>
      <w:r w:rsidR="00D84015" w:rsidRPr="00FB1F87">
        <w:rPr>
          <w:lang w:val="de-DE"/>
        </w:rPr>
        <w:t xml:space="preserve">Manatū Hauora </w:t>
      </w:r>
      <w:r w:rsidR="00D84015">
        <w:rPr>
          <w:lang w:val="de-DE"/>
        </w:rPr>
        <w:t>initi</w:t>
      </w:r>
      <w:r w:rsidR="009B489C">
        <w:rPr>
          <w:lang w:val="de-DE"/>
        </w:rPr>
        <w:t>at</w:t>
      </w:r>
      <w:r w:rsidR="00D84015">
        <w:rPr>
          <w:lang w:val="de-DE"/>
        </w:rPr>
        <w:t xml:space="preserve">ed </w:t>
      </w:r>
      <w:r w:rsidRPr="00FB1F87">
        <w:rPr>
          <w:lang w:val="de-DE"/>
        </w:rPr>
        <w:t>a programme of work for long COVID</w:t>
      </w:r>
      <w:r w:rsidR="003638CF">
        <w:rPr>
          <w:lang w:val="de-DE"/>
        </w:rPr>
        <w:t xml:space="preserve"> that </w:t>
      </w:r>
      <w:r w:rsidRPr="00FB1F87">
        <w:rPr>
          <w:lang w:val="de-DE"/>
        </w:rPr>
        <w:t xml:space="preserve">included </w:t>
      </w:r>
      <w:r w:rsidR="00E04E60">
        <w:rPr>
          <w:lang w:val="de-DE"/>
        </w:rPr>
        <w:t xml:space="preserve">developing </w:t>
      </w:r>
      <w:r w:rsidRPr="00FB1F87">
        <w:rPr>
          <w:lang w:val="de-DE"/>
        </w:rPr>
        <w:t>this clinical guideline, review</w:t>
      </w:r>
      <w:r w:rsidR="00E04E60">
        <w:rPr>
          <w:lang w:val="de-DE"/>
        </w:rPr>
        <w:t>ing</w:t>
      </w:r>
      <w:r w:rsidRPr="00FB1F87">
        <w:rPr>
          <w:lang w:val="de-DE"/>
        </w:rPr>
        <w:t xml:space="preserve"> current and emerging research, identify</w:t>
      </w:r>
      <w:r w:rsidR="00E04E60">
        <w:rPr>
          <w:lang w:val="de-DE"/>
        </w:rPr>
        <w:t>ing</w:t>
      </w:r>
      <w:r w:rsidRPr="00FB1F87">
        <w:rPr>
          <w:lang w:val="de-DE"/>
        </w:rPr>
        <w:t xml:space="preserve"> gaps </w:t>
      </w:r>
      <w:r w:rsidR="00E04E60">
        <w:rPr>
          <w:lang w:val="de-DE"/>
        </w:rPr>
        <w:t xml:space="preserve">in the </w:t>
      </w:r>
      <w:r w:rsidRPr="00FB1F87">
        <w:rPr>
          <w:lang w:val="de-DE"/>
        </w:rPr>
        <w:t>research and establish</w:t>
      </w:r>
      <w:r w:rsidR="00E04E60">
        <w:rPr>
          <w:lang w:val="de-DE"/>
        </w:rPr>
        <w:t>ing</w:t>
      </w:r>
      <w:r w:rsidRPr="00FB1F87">
        <w:rPr>
          <w:lang w:val="de-DE"/>
        </w:rPr>
        <w:t xml:space="preserve"> an expert advisory group to provide guidance </w:t>
      </w:r>
      <w:r w:rsidR="00E04E60">
        <w:rPr>
          <w:lang w:val="de-DE"/>
        </w:rPr>
        <w:t xml:space="preserve">on </w:t>
      </w:r>
      <w:r w:rsidRPr="00FB1F87">
        <w:rPr>
          <w:lang w:val="de-DE"/>
        </w:rPr>
        <w:t>the guideline, with representation from Māori, Pacific peoples, researchers, disabled people</w:t>
      </w:r>
      <w:r w:rsidR="000E63B2">
        <w:rPr>
          <w:lang w:val="de-DE"/>
        </w:rPr>
        <w:t>‘s</w:t>
      </w:r>
      <w:r w:rsidRPr="00FB1F87">
        <w:rPr>
          <w:lang w:val="de-DE"/>
        </w:rPr>
        <w:t xml:space="preserve"> organisations, clinicians, service providers and </w:t>
      </w:r>
      <w:r w:rsidR="00D84015">
        <w:rPr>
          <w:lang w:val="de-DE"/>
        </w:rPr>
        <w:t xml:space="preserve">people with </w:t>
      </w:r>
      <w:r w:rsidRPr="00FB1F87">
        <w:rPr>
          <w:lang w:val="de-DE"/>
        </w:rPr>
        <w:t>lived experience of long COVID.</w:t>
      </w:r>
    </w:p>
    <w:p w14:paraId="533EA8BD" w14:textId="77777777" w:rsidR="007B0D5F" w:rsidRPr="00FB1F87" w:rsidRDefault="007B0D5F" w:rsidP="007B0D5F"/>
    <w:p w14:paraId="25DC41FD" w14:textId="77777777" w:rsidR="007B0D5F" w:rsidRDefault="000E63B2" w:rsidP="007B0D5F">
      <w:pPr>
        <w:rPr>
          <w:lang w:val="de-DE"/>
        </w:rPr>
      </w:pPr>
      <w:r>
        <w:rPr>
          <w:lang w:val="de-DE"/>
        </w:rPr>
        <w:t xml:space="preserve">This </w:t>
      </w:r>
      <w:r w:rsidR="007B0D5F" w:rsidRPr="00FB1F87">
        <w:rPr>
          <w:lang w:val="de-DE"/>
        </w:rPr>
        <w:t xml:space="preserve">guideline </w:t>
      </w:r>
      <w:r>
        <w:rPr>
          <w:lang w:val="de-DE"/>
        </w:rPr>
        <w:t xml:space="preserve">grades its </w:t>
      </w:r>
      <w:r w:rsidR="007B0D5F" w:rsidRPr="00FB1F87">
        <w:rPr>
          <w:lang w:val="de-DE"/>
        </w:rPr>
        <w:t xml:space="preserve">recommendations according to the system below. </w:t>
      </w:r>
      <w:r>
        <w:rPr>
          <w:lang w:val="de-DE"/>
        </w:rPr>
        <w:t>We note that t</w:t>
      </w:r>
      <w:r w:rsidR="007B0D5F" w:rsidRPr="00FB1F87">
        <w:rPr>
          <w:lang w:val="de-DE"/>
        </w:rPr>
        <w:t>he literature on the topic is still emerging</w:t>
      </w:r>
      <w:r>
        <w:rPr>
          <w:lang w:val="de-DE"/>
        </w:rPr>
        <w:t>. We will update</w:t>
      </w:r>
      <w:r w:rsidR="007B0D5F" w:rsidRPr="00FB1F87">
        <w:rPr>
          <w:lang w:val="de-DE"/>
        </w:rPr>
        <w:t xml:space="preserve"> th</w:t>
      </w:r>
      <w:r>
        <w:rPr>
          <w:lang w:val="de-DE"/>
        </w:rPr>
        <w:t>is</w:t>
      </w:r>
      <w:r w:rsidR="007B0D5F" w:rsidRPr="00FB1F87">
        <w:rPr>
          <w:lang w:val="de-DE"/>
        </w:rPr>
        <w:t xml:space="preserve"> guideline as new evidence relevant to the Aotearoa New Zealand situation becomes available.</w:t>
      </w:r>
    </w:p>
    <w:p w14:paraId="0DDC4CE6" w14:textId="77777777" w:rsidR="007B0D5F" w:rsidRDefault="007B0D5F" w:rsidP="007B0D5F">
      <w:pPr>
        <w:rPr>
          <w:lang w:val="de-DE"/>
        </w:rPr>
      </w:pPr>
    </w:p>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7B0D5F" w:rsidRPr="00007036" w14:paraId="1B52199F" w14:textId="77777777" w:rsidTr="007B0D5F">
        <w:trPr>
          <w:cantSplit/>
        </w:trPr>
        <w:tc>
          <w:tcPr>
            <w:tcW w:w="6887" w:type="dxa"/>
            <w:tcBorders>
              <w:top w:val="nil"/>
              <w:bottom w:val="nil"/>
            </w:tcBorders>
            <w:shd w:val="clear" w:color="auto" w:fill="D9D9D9" w:themeFill="background1" w:themeFillShade="D9"/>
            <w:tcMar>
              <w:top w:w="0" w:type="dxa"/>
              <w:left w:w="85" w:type="dxa"/>
              <w:right w:w="85" w:type="dxa"/>
            </w:tcMar>
          </w:tcPr>
          <w:p w14:paraId="577EB9B1" w14:textId="77777777" w:rsidR="007B0D5F" w:rsidRPr="00007036" w:rsidRDefault="00F873EC" w:rsidP="00085641">
            <w:pPr>
              <w:pStyle w:val="TableText"/>
              <w:rPr>
                <w:b/>
                <w:bCs/>
              </w:rPr>
            </w:pPr>
            <w:bookmarkStart w:id="10" w:name="_Hlk109286642"/>
            <w:r>
              <w:rPr>
                <w:b/>
                <w:bCs/>
              </w:rPr>
              <w:t>Status of the r</w:t>
            </w:r>
            <w:r w:rsidR="007B0D5F" w:rsidRPr="00007036">
              <w:rPr>
                <w:b/>
                <w:bCs/>
              </w:rPr>
              <w:t>ecommendation</w:t>
            </w:r>
          </w:p>
        </w:tc>
        <w:tc>
          <w:tcPr>
            <w:tcW w:w="1198" w:type="dxa"/>
            <w:tcBorders>
              <w:top w:val="nil"/>
              <w:bottom w:val="nil"/>
            </w:tcBorders>
            <w:shd w:val="clear" w:color="auto" w:fill="D9D9D9" w:themeFill="background1" w:themeFillShade="D9"/>
            <w:tcMar>
              <w:top w:w="0" w:type="dxa"/>
              <w:left w:w="85" w:type="dxa"/>
              <w:right w:w="85" w:type="dxa"/>
            </w:tcMar>
          </w:tcPr>
          <w:p w14:paraId="33A6A699" w14:textId="77777777" w:rsidR="007B0D5F" w:rsidRPr="00007036" w:rsidRDefault="007B0D5F" w:rsidP="006F197E">
            <w:pPr>
              <w:pStyle w:val="TableText"/>
              <w:rPr>
                <w:b/>
                <w:bCs/>
              </w:rPr>
            </w:pPr>
            <w:r w:rsidRPr="00007036">
              <w:rPr>
                <w:b/>
                <w:bCs/>
              </w:rPr>
              <w:t>Grade</w:t>
            </w:r>
          </w:p>
        </w:tc>
      </w:tr>
      <w:tr w:rsidR="007B0D5F" w:rsidRPr="00FB1F87" w14:paraId="70399210" w14:textId="77777777" w:rsidTr="007B0D5F">
        <w:trPr>
          <w:cantSplit/>
        </w:trPr>
        <w:tc>
          <w:tcPr>
            <w:tcW w:w="6887" w:type="dxa"/>
            <w:tcBorders>
              <w:top w:val="nil"/>
            </w:tcBorders>
            <w:tcMar>
              <w:top w:w="0" w:type="dxa"/>
              <w:left w:w="85" w:type="dxa"/>
              <w:right w:w="85" w:type="dxa"/>
            </w:tcMar>
          </w:tcPr>
          <w:p w14:paraId="37AD9AAA" w14:textId="77777777" w:rsidR="007B0D5F" w:rsidRPr="00FB1F87" w:rsidRDefault="007B0D5F" w:rsidP="00085641">
            <w:pPr>
              <w:pStyle w:val="TableText"/>
            </w:pPr>
            <w:r w:rsidRPr="00FB1F87">
              <w:t xml:space="preserve">The recommendation is supported by </w:t>
            </w:r>
            <w:r w:rsidR="00F873EC" w:rsidRPr="00286259">
              <w:rPr>
                <w:b/>
                <w:bCs/>
              </w:rPr>
              <w:t>good</w:t>
            </w:r>
            <w:r w:rsidR="00F873EC">
              <w:t xml:space="preserve"> </w:t>
            </w:r>
            <w:r w:rsidRPr="00FB1F87">
              <w:t>evidence (where there are a number of studies that are valid, applicable and clinically relevant)</w:t>
            </w:r>
          </w:p>
        </w:tc>
        <w:tc>
          <w:tcPr>
            <w:tcW w:w="1198" w:type="dxa"/>
            <w:tcBorders>
              <w:top w:val="nil"/>
            </w:tcBorders>
            <w:tcMar>
              <w:top w:w="0" w:type="dxa"/>
              <w:left w:w="85" w:type="dxa"/>
              <w:right w:w="85" w:type="dxa"/>
            </w:tcMar>
          </w:tcPr>
          <w:p w14:paraId="1A13448D" w14:textId="77777777" w:rsidR="007B0D5F" w:rsidRPr="00FB1F87" w:rsidRDefault="007B0D5F" w:rsidP="006F197E">
            <w:pPr>
              <w:pStyle w:val="TableText"/>
            </w:pPr>
            <w:r w:rsidRPr="00FB1F87">
              <w:t>A</w:t>
            </w:r>
          </w:p>
        </w:tc>
      </w:tr>
      <w:tr w:rsidR="007B0D5F" w:rsidRPr="00FB1F87" w14:paraId="25E7C864" w14:textId="77777777" w:rsidTr="007B0D5F">
        <w:trPr>
          <w:cantSplit/>
        </w:trPr>
        <w:tc>
          <w:tcPr>
            <w:tcW w:w="6887" w:type="dxa"/>
            <w:tcMar>
              <w:top w:w="0" w:type="dxa"/>
              <w:left w:w="85" w:type="dxa"/>
              <w:right w:w="85" w:type="dxa"/>
            </w:tcMar>
          </w:tcPr>
          <w:p w14:paraId="6BA55C88" w14:textId="77777777" w:rsidR="007B0D5F" w:rsidRPr="00FB1F87" w:rsidRDefault="007B0D5F" w:rsidP="00085641">
            <w:pPr>
              <w:pStyle w:val="TableText"/>
            </w:pPr>
            <w:r w:rsidRPr="00FB1F87">
              <w:t xml:space="preserve">The recommendation is supported by </w:t>
            </w:r>
            <w:r w:rsidR="00F873EC" w:rsidRPr="00286259">
              <w:rPr>
                <w:b/>
                <w:bCs/>
              </w:rPr>
              <w:t>fair</w:t>
            </w:r>
            <w:r w:rsidR="00F873EC">
              <w:t xml:space="preserve"> </w:t>
            </w:r>
            <w:r w:rsidRPr="00FB1F87">
              <w:t>evidence (based on studies that are mostly valid</w:t>
            </w:r>
            <w:r w:rsidR="00F873EC">
              <w:t xml:space="preserve"> and not likely to be overturned by other evidence)</w:t>
            </w:r>
            <w:r w:rsidRPr="00FB1F87">
              <w:t xml:space="preserve">, but there are some concerns about the volume, consistency, applicability and/or clinical relevance of the evidence that may cause some uncertainty </w:t>
            </w:r>
          </w:p>
        </w:tc>
        <w:tc>
          <w:tcPr>
            <w:tcW w:w="1198" w:type="dxa"/>
            <w:tcMar>
              <w:top w:w="0" w:type="dxa"/>
              <w:left w:w="85" w:type="dxa"/>
              <w:right w:w="85" w:type="dxa"/>
            </w:tcMar>
          </w:tcPr>
          <w:p w14:paraId="41DBBCD3" w14:textId="77777777" w:rsidR="007B0D5F" w:rsidRPr="00FB1F87" w:rsidRDefault="007B0D5F" w:rsidP="006F197E">
            <w:pPr>
              <w:pStyle w:val="TableText"/>
            </w:pPr>
            <w:r w:rsidRPr="00FB1F87">
              <w:t>B</w:t>
            </w:r>
          </w:p>
        </w:tc>
      </w:tr>
      <w:tr w:rsidR="007B0D5F" w:rsidRPr="00FB1F87" w14:paraId="2C90CC9B" w14:textId="77777777" w:rsidTr="007B0D5F">
        <w:trPr>
          <w:cantSplit/>
        </w:trPr>
        <w:tc>
          <w:tcPr>
            <w:tcW w:w="6887" w:type="dxa"/>
            <w:tcMar>
              <w:top w:w="0" w:type="dxa"/>
              <w:left w:w="85" w:type="dxa"/>
              <w:right w:w="85" w:type="dxa"/>
            </w:tcMar>
          </w:tcPr>
          <w:p w14:paraId="47FF60B8" w14:textId="77777777" w:rsidR="007B0D5F" w:rsidRPr="00FB1F87" w:rsidRDefault="007B0D5F" w:rsidP="00085641">
            <w:pPr>
              <w:pStyle w:val="TableText"/>
            </w:pPr>
            <w:r w:rsidRPr="00FB1F87">
              <w:t xml:space="preserve">The recommendation is supported by </w:t>
            </w:r>
            <w:r w:rsidR="00F873EC" w:rsidRPr="00286259">
              <w:rPr>
                <w:b/>
                <w:bCs/>
              </w:rPr>
              <w:t>expert opinion</w:t>
            </w:r>
            <w:r w:rsidR="00F873EC">
              <w:t xml:space="preserve"> </w:t>
            </w:r>
            <w:r w:rsidRPr="00FB1F87">
              <w:t xml:space="preserve">only (from external opinion, published or </w:t>
            </w:r>
            <w:proofErr w:type="gramStart"/>
            <w:r w:rsidRPr="00FB1F87">
              <w:t>unpublished</w:t>
            </w:r>
            <w:r w:rsidR="00BE5B9A">
              <w:t>;</w:t>
            </w:r>
            <w:proofErr w:type="gramEnd"/>
            <w:r w:rsidRPr="00FB1F87">
              <w:t xml:space="preserve"> </w:t>
            </w:r>
            <w:proofErr w:type="spellStart"/>
            <w:r w:rsidRPr="00FB1F87">
              <w:t>eg</w:t>
            </w:r>
            <w:proofErr w:type="spellEnd"/>
            <w:r w:rsidR="00BE5B9A">
              <w:t>,</w:t>
            </w:r>
            <w:r w:rsidRPr="00FB1F87">
              <w:t xml:space="preserve"> consensus guidelines).</w:t>
            </w:r>
          </w:p>
        </w:tc>
        <w:tc>
          <w:tcPr>
            <w:tcW w:w="1198" w:type="dxa"/>
            <w:tcMar>
              <w:top w:w="0" w:type="dxa"/>
              <w:left w:w="85" w:type="dxa"/>
              <w:right w:w="85" w:type="dxa"/>
            </w:tcMar>
          </w:tcPr>
          <w:p w14:paraId="2B2E5C1F" w14:textId="77777777" w:rsidR="007B0D5F" w:rsidRPr="00FB1F87" w:rsidRDefault="007B0D5F" w:rsidP="006F197E">
            <w:pPr>
              <w:pStyle w:val="TableText"/>
            </w:pPr>
            <w:r w:rsidRPr="00FB1F87">
              <w:t>C</w:t>
            </w:r>
          </w:p>
        </w:tc>
      </w:tr>
      <w:tr w:rsidR="007B0D5F" w:rsidRPr="00FB1F87" w14:paraId="2CC8A095" w14:textId="77777777" w:rsidTr="007B0D5F">
        <w:trPr>
          <w:cantSplit/>
        </w:trPr>
        <w:tc>
          <w:tcPr>
            <w:tcW w:w="6887" w:type="dxa"/>
            <w:tcMar>
              <w:top w:w="0" w:type="dxa"/>
              <w:left w:w="85" w:type="dxa"/>
              <w:right w:w="85" w:type="dxa"/>
            </w:tcMar>
          </w:tcPr>
          <w:p w14:paraId="4A062AC1" w14:textId="77777777" w:rsidR="007B0D5F" w:rsidRPr="00FB1F87" w:rsidRDefault="007B0D5F" w:rsidP="00085641">
            <w:pPr>
              <w:pStyle w:val="TableText"/>
            </w:pPr>
            <w:r w:rsidRPr="00FB1F87">
              <w:t xml:space="preserve">No recommendation can be made. The evidence is insufficient (either </w:t>
            </w:r>
            <w:r w:rsidR="00BE5B9A">
              <w:t xml:space="preserve">it is </w:t>
            </w:r>
            <w:r w:rsidRPr="00FB1F87">
              <w:t xml:space="preserve">lacking, </w:t>
            </w:r>
            <w:r w:rsidR="00BE5B9A">
              <w:t xml:space="preserve">it is </w:t>
            </w:r>
            <w:r w:rsidRPr="00FB1F87">
              <w:t>of poor quality or conflicting or the balance of benefits and harms cannot be determined)</w:t>
            </w:r>
          </w:p>
        </w:tc>
        <w:tc>
          <w:tcPr>
            <w:tcW w:w="1198" w:type="dxa"/>
            <w:tcMar>
              <w:top w:w="0" w:type="dxa"/>
              <w:left w:w="85" w:type="dxa"/>
              <w:right w:w="85" w:type="dxa"/>
            </w:tcMar>
          </w:tcPr>
          <w:p w14:paraId="69A2FCC9" w14:textId="77777777" w:rsidR="007B0D5F" w:rsidRPr="00FB1F87" w:rsidRDefault="007B0D5F" w:rsidP="006F197E">
            <w:pPr>
              <w:pStyle w:val="TableText"/>
            </w:pPr>
            <w:r w:rsidRPr="00FB1F87">
              <w:t>I</w:t>
            </w:r>
          </w:p>
        </w:tc>
      </w:tr>
    </w:tbl>
    <w:bookmarkEnd w:id="10"/>
    <w:p w14:paraId="27C54DBF" w14:textId="77777777" w:rsidR="007B0D5F" w:rsidRPr="00FB1F87" w:rsidRDefault="007B0D5F" w:rsidP="007B0D5F">
      <w:r w:rsidRPr="00FB1F87">
        <w:rPr>
          <w:lang w:val="de-DE"/>
        </w:rPr>
        <w:t xml:space="preserve"> </w:t>
      </w:r>
    </w:p>
    <w:p w14:paraId="57445527" w14:textId="77777777" w:rsidR="007B0D5F" w:rsidRDefault="007B0D5F" w:rsidP="007B0D5F">
      <w:pPr>
        <w:rPr>
          <w:rFonts w:eastAsia="Arial Unicode MS"/>
        </w:rPr>
      </w:pPr>
      <w:r w:rsidRPr="00007036">
        <w:rPr>
          <w:rFonts w:eastAsia="Arial Unicode MS"/>
        </w:rPr>
        <w:t xml:space="preserve">Where a recommendation is based on the clinical and lived experiences of members of the Expert Advisory Group, </w:t>
      </w:r>
      <w:r w:rsidR="00BE30B5">
        <w:rPr>
          <w:rFonts w:eastAsia="Arial Unicode MS"/>
        </w:rPr>
        <w:t xml:space="preserve">this guideline </w:t>
      </w:r>
      <w:r w:rsidRPr="00007036">
        <w:rPr>
          <w:rFonts w:eastAsia="Arial Unicode MS"/>
        </w:rPr>
        <w:t>refer</w:t>
      </w:r>
      <w:r w:rsidR="00BE30B5">
        <w:rPr>
          <w:rFonts w:eastAsia="Arial Unicode MS"/>
        </w:rPr>
        <w:t>s</w:t>
      </w:r>
      <w:r w:rsidRPr="00007036">
        <w:rPr>
          <w:rFonts w:eastAsia="Arial Unicode MS"/>
        </w:rPr>
        <w:t xml:space="preserve"> to </w:t>
      </w:r>
      <w:r w:rsidR="00BE30B5">
        <w:rPr>
          <w:rFonts w:eastAsia="Arial Unicode MS"/>
        </w:rPr>
        <w:t xml:space="preserve">it </w:t>
      </w:r>
      <w:r w:rsidRPr="00007036">
        <w:rPr>
          <w:rFonts w:eastAsia="Arial Unicode MS"/>
        </w:rPr>
        <w:t xml:space="preserve">as a </w:t>
      </w:r>
      <w:r w:rsidR="00BE30B5">
        <w:rPr>
          <w:rFonts w:eastAsia="Arial Unicode MS"/>
        </w:rPr>
        <w:t>‘</w:t>
      </w:r>
      <w:r w:rsidRPr="00007036">
        <w:rPr>
          <w:rFonts w:eastAsia="Arial Unicode MS"/>
        </w:rPr>
        <w:t>good practice point</w:t>
      </w:r>
      <w:r w:rsidR="00BE30B5">
        <w:rPr>
          <w:rFonts w:eastAsia="Arial Unicode MS"/>
        </w:rPr>
        <w:t>’</w:t>
      </w:r>
      <w:r w:rsidRPr="00007036">
        <w:rPr>
          <w:rFonts w:eastAsia="Arial Unicode MS"/>
        </w:rPr>
        <w:t>.</w:t>
      </w:r>
    </w:p>
    <w:p w14:paraId="73839EEB" w14:textId="77777777" w:rsidR="00907335" w:rsidRPr="006720C8" w:rsidRDefault="007B0D5F" w:rsidP="007B0D5F">
      <w:pPr>
        <w:spacing w:before="90"/>
      </w:pPr>
      <w:r w:rsidRPr="00C068B3">
        <w:t xml:space="preserve"> </w:t>
      </w:r>
    </w:p>
    <w:p w14:paraId="1B7490D7" w14:textId="77777777" w:rsidR="007B0D5F" w:rsidRDefault="007B0D5F" w:rsidP="002C0E3E">
      <w:pPr>
        <w:pStyle w:val="Heading1"/>
        <w:sectPr w:rsidR="007B0D5F" w:rsidSect="007B0D5F">
          <w:pgSz w:w="11906" w:h="16838"/>
          <w:pgMar w:top="1418" w:right="1701" w:bottom="1134" w:left="1843" w:header="709" w:footer="425" w:gutter="284"/>
          <w:pgNumType w:start="1"/>
          <w:cols w:space="708"/>
          <w:docGrid w:linePitch="360"/>
        </w:sectPr>
      </w:pPr>
    </w:p>
    <w:p w14:paraId="61E53822" w14:textId="77777777" w:rsidR="008C2973" w:rsidRPr="009E583C" w:rsidRDefault="007B0D5F" w:rsidP="007B0D5F">
      <w:pPr>
        <w:pStyle w:val="Heading1"/>
      </w:pPr>
      <w:bookmarkStart w:id="11" w:name="_Toc120545281"/>
      <w:bookmarkEnd w:id="5"/>
      <w:r w:rsidRPr="007B0D5F">
        <w:t xml:space="preserve">Care pathway for long </w:t>
      </w:r>
      <w:proofErr w:type="gramStart"/>
      <w:r w:rsidRPr="007B0D5F">
        <w:t>COVID</w:t>
      </w:r>
      <w:bookmarkEnd w:id="11"/>
      <w:proofErr w:type="gramEnd"/>
    </w:p>
    <w:p w14:paraId="31A75AC0" w14:textId="77777777" w:rsidR="007B0D5F" w:rsidRPr="00302869" w:rsidRDefault="007B0D5F" w:rsidP="00E54644">
      <w:pPr>
        <w:pStyle w:val="Heading2"/>
      </w:pPr>
      <w:bookmarkStart w:id="12" w:name="_Toc113013191"/>
      <w:r w:rsidRPr="00302869">
        <w:tab/>
      </w:r>
      <w:bookmarkStart w:id="13" w:name="_Toc120545282"/>
      <w:r w:rsidRPr="00302869">
        <w:t xml:space="preserve">Models of </w:t>
      </w:r>
      <w:r w:rsidR="001D3DFF">
        <w:t>c</w:t>
      </w:r>
      <w:r w:rsidRPr="00302869">
        <w:t>are</w:t>
      </w:r>
      <w:bookmarkEnd w:id="12"/>
      <w:bookmarkEnd w:id="13"/>
      <w:r w:rsidRPr="00302869">
        <w:t xml:space="preserve"> </w:t>
      </w:r>
    </w:p>
    <w:p w14:paraId="7C514EE3" w14:textId="77777777" w:rsidR="007B0D5F" w:rsidRPr="00EF1BAE" w:rsidRDefault="007B0D5F" w:rsidP="007B0D5F"/>
    <w:p w14:paraId="564C642F" w14:textId="41CF8E62" w:rsidR="007B0D5F" w:rsidRDefault="007B0D5F" w:rsidP="007B0D5F">
      <w:r>
        <w:t xml:space="preserve">Internationally, models of care developed for </w:t>
      </w:r>
      <w:r w:rsidR="005A6C32">
        <w:t xml:space="preserve">people </w:t>
      </w:r>
      <w:r>
        <w:t xml:space="preserve">with long COVID include a care pathway integrating primary care, community rehabilitation services and specialised clinics for medical assessment. The entry into care pathway is through a centralised referral system. </w:t>
      </w:r>
      <w:r w:rsidR="005A6C32">
        <w:t>C</w:t>
      </w:r>
      <w:r>
        <w:t>are is multi-disciplinary, and delivered via clinic, community</w:t>
      </w:r>
      <w:r w:rsidR="005A6C32">
        <w:t>-</w:t>
      </w:r>
      <w:r>
        <w:t xml:space="preserve">based or telehealth methods </w:t>
      </w:r>
      <w:r w:rsidR="005A6C32">
        <w:t xml:space="preserve">tailored </w:t>
      </w:r>
      <w:r>
        <w:t xml:space="preserve">to </w:t>
      </w:r>
      <w:r w:rsidR="005A6C32">
        <w:t xml:space="preserve">the needs of </w:t>
      </w:r>
      <w:r>
        <w:t>individuals</w:t>
      </w:r>
      <w:r w:rsidR="00D84015">
        <w:t xml:space="preserve"> and their</w:t>
      </w:r>
      <w:r>
        <w:t xml:space="preserve"> whānau. </w:t>
      </w:r>
      <w:r w:rsidR="006D40B2">
        <w:t xml:space="preserve">In </w:t>
      </w:r>
      <w:r w:rsidRPr="004F68D3">
        <w:t xml:space="preserve">the Aotearoa New Zealand context, </w:t>
      </w:r>
      <w:proofErr w:type="spellStart"/>
      <w:r w:rsidRPr="004F68D3">
        <w:t>Te</w:t>
      </w:r>
      <w:proofErr w:type="spellEnd"/>
      <w:r w:rsidRPr="004F68D3">
        <w:t xml:space="preserve"> </w:t>
      </w:r>
      <w:proofErr w:type="spellStart"/>
      <w:r w:rsidRPr="004F68D3">
        <w:t>Tiriti</w:t>
      </w:r>
      <w:proofErr w:type="spellEnd"/>
      <w:r w:rsidRPr="004F68D3">
        <w:t xml:space="preserve"> O Waitangi relationships and partnerships with local communities </w:t>
      </w:r>
      <w:r w:rsidR="006D40B2">
        <w:t xml:space="preserve">need to be </w:t>
      </w:r>
      <w:r w:rsidRPr="004F68D3">
        <w:t>paramount</w:t>
      </w:r>
      <w:r w:rsidR="006D40B2">
        <w:t xml:space="preserve"> in models of care</w:t>
      </w:r>
      <w:r w:rsidRPr="004F68D3">
        <w:t xml:space="preserve">. </w:t>
      </w:r>
      <w:r w:rsidR="006D40B2">
        <w:t>In terms of equity, t</w:t>
      </w:r>
      <w:r w:rsidRPr="004F68D3">
        <w:t xml:space="preserve">he availability of specialised and culturally </w:t>
      </w:r>
      <w:r>
        <w:t>safe</w:t>
      </w:r>
      <w:r w:rsidRPr="004F68D3">
        <w:t xml:space="preserve"> services is particularly important. </w:t>
      </w:r>
      <w:r w:rsidR="006D40B2">
        <w:t xml:space="preserve">We also need to </w:t>
      </w:r>
      <w:r w:rsidR="00572A57">
        <w:t xml:space="preserve">ensure that </w:t>
      </w:r>
      <w:r w:rsidRPr="001864BA">
        <w:t>model</w:t>
      </w:r>
      <w:r w:rsidR="00572A57">
        <w:t>s</w:t>
      </w:r>
      <w:r w:rsidRPr="001864BA">
        <w:t xml:space="preserve"> of care follow universal design principles</w:t>
      </w:r>
      <w:r w:rsidR="00450DE0">
        <w:rPr>
          <w:rStyle w:val="FootnoteReference"/>
        </w:rPr>
        <w:footnoteReference w:id="2"/>
      </w:r>
      <w:r w:rsidRPr="001864BA">
        <w:t xml:space="preserve"> complemented by specialised approaches for those who need </w:t>
      </w:r>
      <w:r w:rsidR="00572A57">
        <w:t xml:space="preserve">assistance </w:t>
      </w:r>
      <w:r w:rsidRPr="001864BA">
        <w:t xml:space="preserve">to equitably access the service </w:t>
      </w:r>
      <w:r w:rsidR="00572A57">
        <w:t>(</w:t>
      </w:r>
      <w:r w:rsidRPr="001864BA">
        <w:t>for example</w:t>
      </w:r>
      <w:r w:rsidR="00572A57">
        <w:t>,</w:t>
      </w:r>
      <w:r w:rsidRPr="001864BA">
        <w:t xml:space="preserve"> some disabled people</w:t>
      </w:r>
      <w:r w:rsidR="00572A57">
        <w:t>)</w:t>
      </w:r>
      <w:r w:rsidRPr="001864BA">
        <w:t>.</w:t>
      </w:r>
    </w:p>
    <w:p w14:paraId="4BAC3385" w14:textId="77777777" w:rsidR="006243F4" w:rsidRDefault="006243F4" w:rsidP="007B0D5F"/>
    <w:p w14:paraId="284143FE" w14:textId="77777777" w:rsidR="006243F4" w:rsidRDefault="006243F4" w:rsidP="007B0D5F">
      <w:r>
        <w:t xml:space="preserve">Models of care should be based on the following general pathway. </w:t>
      </w:r>
    </w:p>
    <w:p w14:paraId="6ADA3678" w14:textId="77777777" w:rsidR="00117482" w:rsidRDefault="00117482" w:rsidP="007B0D5F"/>
    <w:p w14:paraId="50689992" w14:textId="77777777" w:rsidR="00117482" w:rsidRDefault="00117482" w:rsidP="007B0D5F">
      <w:r>
        <w:rPr>
          <w:noProof/>
          <w:lang w:eastAsia="en-NZ"/>
        </w:rPr>
        <w:drawing>
          <wp:inline distT="0" distB="0" distL="0" distR="0" wp14:anchorId="4C3CD704" wp14:editId="2CE76D71">
            <wp:extent cx="5619750" cy="1057275"/>
            <wp:effectExtent l="19050" t="0" r="19050" b="0"/>
            <wp:docPr id="5" name="Diagram 5" descr="Personalised community-based self-care: Long COVID multi-disciplinary team - hospital or community-based, localities dependent:  Specialist "/>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2" r:lo="rId23" r:qs="rId24" r:cs="rId25"/>
              </a:graphicData>
            </a:graphic>
          </wp:inline>
        </w:drawing>
      </w:r>
    </w:p>
    <w:p w14:paraId="57D8592B" w14:textId="094C5EF7" w:rsidR="007B0D5F" w:rsidRDefault="006F197E" w:rsidP="006F197E">
      <w:pPr>
        <w:pStyle w:val="Caption"/>
      </w:pPr>
      <w:r>
        <w:t xml:space="preserve">Figure </w:t>
      </w:r>
      <w:r>
        <w:fldChar w:fldCharType="begin"/>
      </w:r>
      <w:r>
        <w:instrText xml:space="preserve"> SEQ Figure \* ARABIC </w:instrText>
      </w:r>
      <w:r>
        <w:fldChar w:fldCharType="separate"/>
      </w:r>
      <w:r w:rsidR="00227CE5">
        <w:rPr>
          <w:noProof/>
        </w:rPr>
        <w:t>1</w:t>
      </w:r>
      <w:r>
        <w:rPr>
          <w:noProof/>
        </w:rPr>
        <w:fldChar w:fldCharType="end"/>
      </w:r>
      <w:r>
        <w:t xml:space="preserve">: </w:t>
      </w:r>
      <w:r w:rsidR="00C87A88">
        <w:t xml:space="preserve">Long COVID Care </w:t>
      </w:r>
      <w:proofErr w:type="gramStart"/>
      <w:r w:rsidR="00C87A88">
        <w:t>pathway</w:t>
      </w:r>
      <w:proofErr w:type="gramEnd"/>
      <w:r w:rsidR="00C87A88">
        <w:t xml:space="preserve"> </w:t>
      </w:r>
    </w:p>
    <w:p w14:paraId="21E1AC60" w14:textId="77777777" w:rsidR="00C87A88" w:rsidRDefault="00C87A88" w:rsidP="007B0D5F"/>
    <w:tbl>
      <w:tblPr>
        <w:tblStyle w:val="TableGrid"/>
        <w:tblW w:w="0" w:type="auto"/>
        <w:tblInd w:w="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2692"/>
        <w:gridCol w:w="2698"/>
        <w:gridCol w:w="2688"/>
      </w:tblGrid>
      <w:tr w:rsidR="007B0D5F" w:rsidRPr="007B0D5F" w14:paraId="08BD8CB5" w14:textId="77777777" w:rsidTr="006F197E">
        <w:trPr>
          <w:tblHeader/>
        </w:trPr>
        <w:tc>
          <w:tcPr>
            <w:tcW w:w="3116" w:type="dxa"/>
            <w:tcBorders>
              <w:top w:val="nil"/>
              <w:bottom w:val="nil"/>
            </w:tcBorders>
            <w:shd w:val="clear" w:color="auto" w:fill="D9D9D9" w:themeFill="background1" w:themeFillShade="D9"/>
          </w:tcPr>
          <w:p w14:paraId="699EABF9" w14:textId="77777777" w:rsidR="007B0D5F" w:rsidRPr="007B0D5F" w:rsidRDefault="007B0D5F" w:rsidP="007B0D5F">
            <w:pPr>
              <w:pStyle w:val="TableText"/>
              <w:rPr>
                <w:b/>
                <w:bCs/>
              </w:rPr>
            </w:pPr>
            <w:r w:rsidRPr="007B0D5F">
              <w:rPr>
                <w:b/>
                <w:bCs/>
              </w:rPr>
              <w:t xml:space="preserve">Personalised community-based self-care </w:t>
            </w:r>
          </w:p>
        </w:tc>
        <w:tc>
          <w:tcPr>
            <w:tcW w:w="3117" w:type="dxa"/>
            <w:tcBorders>
              <w:top w:val="nil"/>
              <w:bottom w:val="nil"/>
            </w:tcBorders>
            <w:shd w:val="clear" w:color="auto" w:fill="D9D9D9" w:themeFill="background1" w:themeFillShade="D9"/>
          </w:tcPr>
          <w:p w14:paraId="07386C24" w14:textId="77777777" w:rsidR="007B0D5F" w:rsidRPr="007B0D5F" w:rsidRDefault="00C87A88" w:rsidP="007B0D5F">
            <w:pPr>
              <w:pStyle w:val="TableText"/>
              <w:rPr>
                <w:b/>
                <w:bCs/>
              </w:rPr>
            </w:pPr>
            <w:r>
              <w:rPr>
                <w:b/>
                <w:bCs/>
              </w:rPr>
              <w:t>Long</w:t>
            </w:r>
            <w:r w:rsidR="007B0D5F" w:rsidRPr="007B0D5F">
              <w:rPr>
                <w:b/>
                <w:bCs/>
              </w:rPr>
              <w:t xml:space="preserve">-COVID </w:t>
            </w:r>
            <w:r w:rsidR="005C426C">
              <w:rPr>
                <w:b/>
                <w:bCs/>
              </w:rPr>
              <w:t xml:space="preserve">multi-disciplinary team </w:t>
            </w:r>
            <w:r w:rsidR="007B0D5F" w:rsidRPr="007B0D5F">
              <w:rPr>
                <w:b/>
                <w:bCs/>
              </w:rPr>
              <w:t xml:space="preserve">– hospital or community-based, localities dependent </w:t>
            </w:r>
          </w:p>
        </w:tc>
        <w:tc>
          <w:tcPr>
            <w:tcW w:w="3117" w:type="dxa"/>
            <w:tcBorders>
              <w:top w:val="nil"/>
              <w:bottom w:val="nil"/>
            </w:tcBorders>
            <w:shd w:val="clear" w:color="auto" w:fill="D9D9D9" w:themeFill="background1" w:themeFillShade="D9"/>
          </w:tcPr>
          <w:p w14:paraId="1A995E26" w14:textId="77777777" w:rsidR="007B0D5F" w:rsidRPr="007B0D5F" w:rsidRDefault="007B0D5F" w:rsidP="007B0D5F">
            <w:pPr>
              <w:pStyle w:val="TableText"/>
              <w:rPr>
                <w:b/>
                <w:bCs/>
              </w:rPr>
            </w:pPr>
            <w:r w:rsidRPr="007B0D5F">
              <w:rPr>
                <w:b/>
                <w:bCs/>
              </w:rPr>
              <w:t xml:space="preserve">Specialist </w:t>
            </w:r>
          </w:p>
        </w:tc>
      </w:tr>
      <w:tr w:rsidR="007B0D5F" w14:paraId="3A856533" w14:textId="77777777" w:rsidTr="007B0D5F">
        <w:tc>
          <w:tcPr>
            <w:tcW w:w="3116" w:type="dxa"/>
            <w:tcBorders>
              <w:top w:val="nil"/>
            </w:tcBorders>
          </w:tcPr>
          <w:p w14:paraId="6ACBB85E" w14:textId="77777777" w:rsidR="007B0D5F" w:rsidRDefault="007B0D5F" w:rsidP="007B0D5F">
            <w:pPr>
              <w:pStyle w:val="TableBullet"/>
            </w:pPr>
            <w:r>
              <w:t>Personalised management plan</w:t>
            </w:r>
          </w:p>
          <w:p w14:paraId="246CEC54" w14:textId="77777777" w:rsidR="007B0D5F" w:rsidRDefault="007B0D5F" w:rsidP="007B0D5F">
            <w:pPr>
              <w:pStyle w:val="TableBullet"/>
            </w:pPr>
            <w:r>
              <w:t xml:space="preserve">Access to resources </w:t>
            </w:r>
            <w:r w:rsidR="00894C69">
              <w:t xml:space="preserve">that allow </w:t>
            </w:r>
            <w:r>
              <w:t xml:space="preserve">for </w:t>
            </w:r>
            <w:r w:rsidR="00D84015">
              <w:t xml:space="preserve">people </w:t>
            </w:r>
            <w:r>
              <w:t>and whānau to learn to manage their symptoms with support and advice</w:t>
            </w:r>
            <w:r w:rsidR="00D84015">
              <w:t>,</w:t>
            </w:r>
            <w:r>
              <w:t xml:space="preserve"> </w:t>
            </w:r>
            <w:proofErr w:type="spellStart"/>
            <w:r>
              <w:t>eg</w:t>
            </w:r>
            <w:proofErr w:type="spellEnd"/>
            <w:r>
              <w:t xml:space="preserve">, Health Navigator and </w:t>
            </w:r>
            <w:proofErr w:type="spellStart"/>
            <w:r w:rsidR="00894C69" w:rsidRPr="00894C69">
              <w:t>Ā</w:t>
            </w:r>
            <w:r>
              <w:t>whina</w:t>
            </w:r>
            <w:proofErr w:type="spellEnd"/>
            <w:r>
              <w:t xml:space="preserve"> </w:t>
            </w:r>
            <w:proofErr w:type="gramStart"/>
            <w:r>
              <w:t>App</w:t>
            </w:r>
            <w:proofErr w:type="gramEnd"/>
          </w:p>
          <w:p w14:paraId="01B327DD" w14:textId="77777777" w:rsidR="007B0D5F" w:rsidRPr="00D01676" w:rsidRDefault="007B0D5F" w:rsidP="007B0D5F">
            <w:pPr>
              <w:pStyle w:val="TableBullet"/>
            </w:pPr>
            <w:r w:rsidRPr="00D01676">
              <w:t>Community</w:t>
            </w:r>
            <w:r w:rsidR="00894C69">
              <w:t>-</w:t>
            </w:r>
            <w:r w:rsidRPr="00D01676">
              <w:t>based face-to-face and non-face</w:t>
            </w:r>
            <w:r w:rsidR="00894C69">
              <w:t>-</w:t>
            </w:r>
            <w:r w:rsidRPr="00D01676">
              <w:t>to</w:t>
            </w:r>
            <w:r w:rsidR="00894C69">
              <w:t>-</w:t>
            </w:r>
            <w:r w:rsidRPr="00D01676">
              <w:t xml:space="preserve">face </w:t>
            </w:r>
            <w:proofErr w:type="gramStart"/>
            <w:r w:rsidRPr="00D01676">
              <w:t>supports</w:t>
            </w:r>
            <w:proofErr w:type="gramEnd"/>
            <w:r w:rsidRPr="00D01676">
              <w:t xml:space="preserve"> </w:t>
            </w:r>
          </w:p>
          <w:p w14:paraId="510CF87D" w14:textId="77777777" w:rsidR="007B0D5F" w:rsidRDefault="007B0D5F" w:rsidP="007B0D5F">
            <w:pPr>
              <w:pStyle w:val="TableBullet"/>
            </w:pPr>
            <w:r>
              <w:t>Virtual assistance</w:t>
            </w:r>
            <w:r w:rsidR="00894C69">
              <w:t>,</w:t>
            </w:r>
            <w:r>
              <w:t xml:space="preserve"> </w:t>
            </w:r>
            <w:proofErr w:type="spellStart"/>
            <w:r>
              <w:t>eg</w:t>
            </w:r>
            <w:proofErr w:type="spellEnd"/>
            <w:r>
              <w:t>, app</w:t>
            </w:r>
            <w:r w:rsidR="00894C69">
              <w:t>s</w:t>
            </w:r>
            <w:r>
              <w:t xml:space="preserve"> </w:t>
            </w:r>
          </w:p>
          <w:p w14:paraId="79A5BDE2" w14:textId="77777777" w:rsidR="007B0D5F" w:rsidRDefault="007B0D5F" w:rsidP="007B0D5F">
            <w:pPr>
              <w:pStyle w:val="TableBullet"/>
            </w:pPr>
            <w:r>
              <w:t>Adapt</w:t>
            </w:r>
            <w:r w:rsidR="00894C69">
              <w:t>ation</w:t>
            </w:r>
            <w:r>
              <w:t xml:space="preserve"> to peoples’ impairments </w:t>
            </w:r>
          </w:p>
        </w:tc>
        <w:tc>
          <w:tcPr>
            <w:tcW w:w="3117" w:type="dxa"/>
            <w:tcBorders>
              <w:top w:val="nil"/>
            </w:tcBorders>
          </w:tcPr>
          <w:p w14:paraId="66727C36" w14:textId="77777777" w:rsidR="007B0D5F" w:rsidRDefault="007B0D5F" w:rsidP="007B0D5F">
            <w:pPr>
              <w:pStyle w:val="TableBullet"/>
            </w:pPr>
            <w:r>
              <w:t xml:space="preserve">Holistic assessment </w:t>
            </w:r>
          </w:p>
          <w:p w14:paraId="51142039" w14:textId="77777777" w:rsidR="007B0D5F" w:rsidRDefault="007B0D5F" w:rsidP="007B0D5F">
            <w:pPr>
              <w:pStyle w:val="TableBullet"/>
            </w:pPr>
            <w:r>
              <w:t>Personalised management plan</w:t>
            </w:r>
            <w:r w:rsidR="005E3729">
              <w:t>s</w:t>
            </w:r>
            <w:r>
              <w:t xml:space="preserve"> </w:t>
            </w:r>
          </w:p>
          <w:p w14:paraId="0C25072C" w14:textId="77777777" w:rsidR="007B0D5F" w:rsidRDefault="007B0D5F" w:rsidP="007B0D5F">
            <w:pPr>
              <w:pStyle w:val="TableBullet"/>
            </w:pPr>
            <w:r>
              <w:t>Advice, rehabilitation and support for physical</w:t>
            </w:r>
            <w:r w:rsidR="005E3729">
              <w:t xml:space="preserve"> health</w:t>
            </w:r>
            <w:r>
              <w:t>, psychological</w:t>
            </w:r>
            <w:r w:rsidR="005E3729">
              <w:t xml:space="preserve"> health</w:t>
            </w:r>
            <w:r>
              <w:t>, mental wellbeing, and vocational improvement or recovery</w:t>
            </w:r>
          </w:p>
          <w:p w14:paraId="0390DC02" w14:textId="77777777" w:rsidR="007B0D5F" w:rsidRDefault="005E3729" w:rsidP="007B0D5F">
            <w:pPr>
              <w:pStyle w:val="TableBullet"/>
            </w:pPr>
            <w:r>
              <w:t>A n</w:t>
            </w:r>
            <w:r w:rsidR="007B0D5F">
              <w:t xml:space="preserve">ominated </w:t>
            </w:r>
            <w:proofErr w:type="spellStart"/>
            <w:r w:rsidR="007B0D5F">
              <w:t>kaiārahi</w:t>
            </w:r>
            <w:proofErr w:type="spellEnd"/>
            <w:r w:rsidR="007B0D5F">
              <w:t xml:space="preserve"> (guide) to support</w:t>
            </w:r>
            <w:r>
              <w:t xml:space="preserve"> the</w:t>
            </w:r>
            <w:r w:rsidR="007B0D5F">
              <w:t xml:space="preserve"> management </w:t>
            </w:r>
            <w:proofErr w:type="gramStart"/>
            <w:r w:rsidR="007B0D5F">
              <w:t>plan</w:t>
            </w:r>
            <w:proofErr w:type="gramEnd"/>
            <w:r w:rsidR="007B0D5F">
              <w:t xml:space="preserve">  </w:t>
            </w:r>
          </w:p>
          <w:p w14:paraId="6754F4F8" w14:textId="77777777" w:rsidR="007B0D5F" w:rsidRDefault="007B0D5F" w:rsidP="007B0D5F">
            <w:pPr>
              <w:pStyle w:val="TableBullet"/>
            </w:pPr>
            <w:r>
              <w:t>Adapt</w:t>
            </w:r>
            <w:r w:rsidR="005E3729">
              <w:t>ation</w:t>
            </w:r>
            <w:r>
              <w:t xml:space="preserve"> to peoples’ impairments</w:t>
            </w:r>
          </w:p>
        </w:tc>
        <w:tc>
          <w:tcPr>
            <w:tcW w:w="3117" w:type="dxa"/>
            <w:tcBorders>
              <w:top w:val="nil"/>
            </w:tcBorders>
          </w:tcPr>
          <w:p w14:paraId="4146A96E" w14:textId="77777777" w:rsidR="007B0D5F" w:rsidRDefault="007B0D5F" w:rsidP="007B0D5F">
            <w:pPr>
              <w:pStyle w:val="TableBullet"/>
            </w:pPr>
            <w:r>
              <w:t xml:space="preserve">Referral for specific conditions </w:t>
            </w:r>
            <w:r w:rsidR="005E3729">
              <w:t xml:space="preserve">according to </w:t>
            </w:r>
            <w:r>
              <w:t>health pathways</w:t>
            </w:r>
          </w:p>
          <w:p w14:paraId="4EDECAE9" w14:textId="77777777" w:rsidR="007B0D5F" w:rsidRDefault="005E3729" w:rsidP="007B0D5F">
            <w:pPr>
              <w:pStyle w:val="TableBullet"/>
            </w:pPr>
            <w:r>
              <w:t xml:space="preserve">A </w:t>
            </w:r>
            <w:r w:rsidR="00C87A88">
              <w:t>long</w:t>
            </w:r>
            <w:r w:rsidR="007B0D5F">
              <w:t xml:space="preserve">-COVID </w:t>
            </w:r>
            <w:r w:rsidR="005C426C">
              <w:t xml:space="preserve">multi-disciplinary team </w:t>
            </w:r>
            <w:r w:rsidR="00CF218F">
              <w:t xml:space="preserve">that </w:t>
            </w:r>
            <w:r w:rsidR="007B0D5F">
              <w:t>continue</w:t>
            </w:r>
            <w:r w:rsidR="00CF218F">
              <w:t>s</w:t>
            </w:r>
            <w:r w:rsidR="007B0D5F">
              <w:t xml:space="preserve"> whil</w:t>
            </w:r>
            <w:r w:rsidR="00CF218F">
              <w:t>e</w:t>
            </w:r>
            <w:r w:rsidR="007B0D5F">
              <w:t xml:space="preserve"> specialist care </w:t>
            </w:r>
            <w:r w:rsidR="00CF218F">
              <w:t xml:space="preserve">is </w:t>
            </w:r>
            <w:proofErr w:type="gramStart"/>
            <w:r w:rsidR="007B0D5F">
              <w:t>undertaken</w:t>
            </w:r>
            <w:proofErr w:type="gramEnd"/>
          </w:p>
          <w:p w14:paraId="541B2057" w14:textId="77777777" w:rsidR="007B0D5F" w:rsidRDefault="007B0D5F" w:rsidP="007B0D5F">
            <w:pPr>
              <w:pStyle w:val="TableBullet"/>
            </w:pPr>
            <w:r>
              <w:t xml:space="preserve">Coordination between specialities </w:t>
            </w:r>
          </w:p>
          <w:p w14:paraId="2FB47F53" w14:textId="77777777" w:rsidR="007B0D5F" w:rsidRDefault="007B0D5F" w:rsidP="007B0D5F">
            <w:pPr>
              <w:pStyle w:val="TableBullet"/>
            </w:pPr>
            <w:r>
              <w:t>Adapt</w:t>
            </w:r>
            <w:r w:rsidR="005E3729">
              <w:t>ation</w:t>
            </w:r>
            <w:r>
              <w:t xml:space="preserve"> to peoples’ impairments</w:t>
            </w:r>
          </w:p>
        </w:tc>
      </w:tr>
    </w:tbl>
    <w:p w14:paraId="44F5A1AD" w14:textId="77777777" w:rsidR="008B72D3" w:rsidRPr="001A1709" w:rsidRDefault="008B72D3" w:rsidP="0065325A">
      <w:pPr>
        <w:rPr>
          <w:highlight w:val="yellow"/>
        </w:rPr>
      </w:pPr>
    </w:p>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7B0D5F" w:rsidRPr="00007036" w14:paraId="300535E2"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1E48377A" w14:textId="77777777" w:rsidR="007B0D5F" w:rsidRPr="00007036" w:rsidRDefault="007B0D5F" w:rsidP="00085641">
            <w:pPr>
              <w:pStyle w:val="TableText"/>
              <w:rPr>
                <w:b/>
                <w:bCs/>
              </w:rPr>
            </w:pPr>
            <w:bookmarkStart w:id="14" w:name="_Toc5897707"/>
            <w:bookmarkStart w:id="15" w:name="_Toc61960267"/>
            <w:bookmarkStart w:id="16" w:name="_Toc63240798"/>
            <w:bookmarkStart w:id="17" w:name="_Toc10554001"/>
            <w:bookmarkEnd w:id="14"/>
            <w:bookmarkEnd w:id="15"/>
            <w:bookmarkEnd w:id="16"/>
            <w:r w:rsidRPr="00007036">
              <w:rPr>
                <w:b/>
                <w:bCs/>
              </w:rPr>
              <w:t>Recommendations</w:t>
            </w:r>
          </w:p>
        </w:tc>
        <w:tc>
          <w:tcPr>
            <w:tcW w:w="1198" w:type="dxa"/>
            <w:tcBorders>
              <w:top w:val="nil"/>
              <w:bottom w:val="nil"/>
            </w:tcBorders>
            <w:shd w:val="clear" w:color="auto" w:fill="D9D9D9" w:themeFill="background1" w:themeFillShade="D9"/>
            <w:tcMar>
              <w:top w:w="0" w:type="dxa"/>
              <w:left w:w="85" w:type="dxa"/>
              <w:right w:w="85" w:type="dxa"/>
            </w:tcMar>
          </w:tcPr>
          <w:p w14:paraId="5384FDB0" w14:textId="77777777" w:rsidR="007B0D5F" w:rsidRPr="00007036" w:rsidRDefault="007B0D5F" w:rsidP="00085641">
            <w:pPr>
              <w:pStyle w:val="TableText"/>
              <w:rPr>
                <w:b/>
                <w:bCs/>
              </w:rPr>
            </w:pPr>
            <w:r w:rsidRPr="00007036">
              <w:rPr>
                <w:b/>
                <w:bCs/>
              </w:rPr>
              <w:t>Grade</w:t>
            </w:r>
          </w:p>
        </w:tc>
      </w:tr>
      <w:tr w:rsidR="007B0D5F" w:rsidRPr="00FB1F87" w14:paraId="25A5AC8F" w14:textId="77777777" w:rsidTr="00085641">
        <w:trPr>
          <w:cantSplit/>
        </w:trPr>
        <w:tc>
          <w:tcPr>
            <w:tcW w:w="6887" w:type="dxa"/>
            <w:tcBorders>
              <w:top w:val="nil"/>
            </w:tcBorders>
            <w:tcMar>
              <w:top w:w="0" w:type="dxa"/>
              <w:left w:w="85" w:type="dxa"/>
              <w:right w:w="85" w:type="dxa"/>
            </w:tcMar>
          </w:tcPr>
          <w:p w14:paraId="52F0FCFC" w14:textId="77777777" w:rsidR="007B0D5F" w:rsidRDefault="00D43EDB" w:rsidP="007B0D5F">
            <w:pPr>
              <w:pStyle w:val="TableText"/>
            </w:pPr>
            <w:r>
              <w:t>Acknowledge k</w:t>
            </w:r>
            <w:r w:rsidR="007B0D5F">
              <w:t xml:space="preserve">ey elements </w:t>
            </w:r>
            <w:r>
              <w:t xml:space="preserve">of </w:t>
            </w:r>
            <w:r w:rsidR="007B0D5F">
              <w:t>the care continuum</w:t>
            </w:r>
            <w:r>
              <w:t>,</w:t>
            </w:r>
            <w:r w:rsidR="007B0D5F">
              <w:t xml:space="preserve"> includ</w:t>
            </w:r>
            <w:r>
              <w:t>ing</w:t>
            </w:r>
            <w:r w:rsidR="007B0D5F">
              <w:t>:</w:t>
            </w:r>
          </w:p>
          <w:p w14:paraId="0226403E" w14:textId="77777777" w:rsidR="007B0D5F" w:rsidRDefault="007B0D5F" w:rsidP="007B0D5F">
            <w:pPr>
              <w:pStyle w:val="TableBullet"/>
            </w:pPr>
            <w:r>
              <w:t xml:space="preserve">the use of specific symptom screening and assessment tools to systematically identify </w:t>
            </w:r>
            <w:r w:rsidR="00C87A88">
              <w:t>long</w:t>
            </w:r>
            <w:r>
              <w:t xml:space="preserve">-COVID condition symptoms and functional </w:t>
            </w:r>
            <w:proofErr w:type="gramStart"/>
            <w:r>
              <w:t>impairments</w:t>
            </w:r>
            <w:proofErr w:type="gramEnd"/>
          </w:p>
          <w:p w14:paraId="107B4532" w14:textId="77777777" w:rsidR="007B0D5F" w:rsidRDefault="007B0D5F" w:rsidP="007B0D5F">
            <w:pPr>
              <w:pStyle w:val="TableBullet"/>
            </w:pPr>
            <w:r>
              <w:t xml:space="preserve">pathways to determine patients’ rehabilitation trajectory and guide their transition between care </w:t>
            </w:r>
            <w:proofErr w:type="gramStart"/>
            <w:r>
              <w:t>settings</w:t>
            </w:r>
            <w:proofErr w:type="gramEnd"/>
          </w:p>
          <w:p w14:paraId="641A4B42" w14:textId="77777777" w:rsidR="007B0D5F" w:rsidRDefault="000F073E" w:rsidP="007B0D5F">
            <w:pPr>
              <w:pStyle w:val="TableBullet"/>
            </w:pPr>
            <w:r>
              <w:t>c</w:t>
            </w:r>
            <w:r w:rsidR="007B0D5F" w:rsidRPr="002067A4">
              <w:t>ustomised, personalised</w:t>
            </w:r>
            <w:r>
              <w:t>, accessible</w:t>
            </w:r>
            <w:r w:rsidR="007B0D5F" w:rsidRPr="002067A4">
              <w:t xml:space="preserve"> management and education </w:t>
            </w:r>
            <w:proofErr w:type="gramStart"/>
            <w:r w:rsidR="007B0D5F" w:rsidRPr="002067A4">
              <w:t>resources</w:t>
            </w:r>
            <w:proofErr w:type="gramEnd"/>
            <w:r w:rsidR="007B0D5F" w:rsidRPr="002067A4">
              <w:t xml:space="preserve"> </w:t>
            </w:r>
          </w:p>
          <w:p w14:paraId="5FC60761" w14:textId="77777777" w:rsidR="007B0D5F" w:rsidRPr="00FB1F87" w:rsidRDefault="000F073E" w:rsidP="007B0D5F">
            <w:pPr>
              <w:pStyle w:val="TableBullet"/>
            </w:pPr>
            <w:r>
              <w:t>w</w:t>
            </w:r>
            <w:r w:rsidR="007B0D5F">
              <w:t xml:space="preserve">orking with whānau and iwi to develop </w:t>
            </w:r>
            <w:r w:rsidR="007B0D5F" w:rsidRPr="002067A4">
              <w:t>personalised management and education resources</w:t>
            </w:r>
            <w:r>
              <w:t>.</w:t>
            </w:r>
          </w:p>
        </w:tc>
        <w:tc>
          <w:tcPr>
            <w:tcW w:w="1198" w:type="dxa"/>
            <w:tcBorders>
              <w:top w:val="nil"/>
            </w:tcBorders>
            <w:tcMar>
              <w:top w:w="0" w:type="dxa"/>
              <w:left w:w="85" w:type="dxa"/>
              <w:right w:w="85" w:type="dxa"/>
            </w:tcMar>
          </w:tcPr>
          <w:p w14:paraId="4B15FD5D" w14:textId="77777777" w:rsidR="007B0D5F" w:rsidRPr="00FB1F87" w:rsidRDefault="007B0D5F" w:rsidP="00085641">
            <w:pPr>
              <w:pStyle w:val="TableText"/>
            </w:pPr>
            <w:r>
              <w:t>B</w:t>
            </w:r>
          </w:p>
        </w:tc>
      </w:tr>
    </w:tbl>
    <w:p w14:paraId="5FD9A045" w14:textId="77777777" w:rsidR="007B0D5F" w:rsidRPr="00302869" w:rsidRDefault="007B0D5F" w:rsidP="00E54644">
      <w:pPr>
        <w:pStyle w:val="Heading2"/>
      </w:pPr>
      <w:bookmarkStart w:id="18" w:name="_Toc113013192"/>
      <w:bookmarkStart w:id="19" w:name="_Toc120545283"/>
      <w:r w:rsidRPr="00302869">
        <w:t>Supports</w:t>
      </w:r>
      <w:bookmarkEnd w:id="18"/>
      <w:bookmarkEnd w:id="19"/>
    </w:p>
    <w:p w14:paraId="3AE66B5B" w14:textId="77777777" w:rsidR="007B0D5F" w:rsidRDefault="00D84015" w:rsidP="007B0D5F">
      <w:r>
        <w:t xml:space="preserve">Everyone has </w:t>
      </w:r>
      <w:r w:rsidR="007B0D5F" w:rsidRPr="002067A4">
        <w:t xml:space="preserve">unique personal needs and </w:t>
      </w:r>
      <w:r w:rsidR="00CC355B">
        <w:t xml:space="preserve">a unique </w:t>
      </w:r>
      <w:r w:rsidR="007B0D5F" w:rsidRPr="002067A4">
        <w:t>health status.</w:t>
      </w:r>
      <w:r w:rsidR="007B0D5F" w:rsidRPr="00D01676">
        <w:t xml:space="preserve"> </w:t>
      </w:r>
      <w:r w:rsidR="007B0D5F">
        <w:t xml:space="preserve">An individualised approach </w:t>
      </w:r>
      <w:r>
        <w:t xml:space="preserve">to service delivery </w:t>
      </w:r>
      <w:r w:rsidR="00CC355B">
        <w:t xml:space="preserve">is therefore </w:t>
      </w:r>
      <w:r w:rsidR="007B0D5F">
        <w:t xml:space="preserve">essential. </w:t>
      </w:r>
    </w:p>
    <w:p w14:paraId="34B1584D" w14:textId="77777777" w:rsidR="00E94B77" w:rsidRDefault="00E94B77" w:rsidP="007B0D5F"/>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E94B77" w:rsidRPr="00007036" w14:paraId="55B2AD5C" w14:textId="77777777" w:rsidTr="006F197E">
        <w:trPr>
          <w:cantSplit/>
          <w:tblHeader/>
        </w:trPr>
        <w:tc>
          <w:tcPr>
            <w:tcW w:w="6887" w:type="dxa"/>
            <w:tcBorders>
              <w:top w:val="nil"/>
              <w:bottom w:val="nil"/>
            </w:tcBorders>
            <w:shd w:val="clear" w:color="auto" w:fill="D9D9D9" w:themeFill="background1" w:themeFillShade="D9"/>
            <w:tcMar>
              <w:top w:w="0" w:type="dxa"/>
              <w:left w:w="85" w:type="dxa"/>
              <w:right w:w="85" w:type="dxa"/>
            </w:tcMar>
          </w:tcPr>
          <w:p w14:paraId="12955E70" w14:textId="77777777" w:rsidR="00E94B77" w:rsidRPr="00007036" w:rsidRDefault="00CC355B" w:rsidP="00085641">
            <w:pPr>
              <w:pStyle w:val="TableText"/>
              <w:rPr>
                <w:b/>
                <w:bCs/>
              </w:rPr>
            </w:pPr>
            <w:r>
              <w:rPr>
                <w:b/>
                <w:bCs/>
              </w:rPr>
              <w:t>R</w:t>
            </w:r>
            <w:r w:rsidR="00E94B77" w:rsidRPr="00E94B77">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0754A7B6" w14:textId="77777777" w:rsidR="00E94B77" w:rsidRPr="00007036" w:rsidRDefault="00E94B77" w:rsidP="00085641">
            <w:pPr>
              <w:pStyle w:val="TableText"/>
              <w:rPr>
                <w:b/>
                <w:bCs/>
              </w:rPr>
            </w:pPr>
            <w:r w:rsidRPr="00007036">
              <w:rPr>
                <w:b/>
                <w:bCs/>
              </w:rPr>
              <w:t>Grade</w:t>
            </w:r>
          </w:p>
        </w:tc>
      </w:tr>
      <w:tr w:rsidR="00E94B77" w:rsidRPr="00FB1F87" w14:paraId="5E69DA4B" w14:textId="77777777" w:rsidTr="00E94B77">
        <w:trPr>
          <w:cantSplit/>
        </w:trPr>
        <w:tc>
          <w:tcPr>
            <w:tcW w:w="6887" w:type="dxa"/>
            <w:tcBorders>
              <w:top w:val="nil"/>
              <w:bottom w:val="single" w:sz="4" w:space="0" w:color="A6A6A6" w:themeColor="background1" w:themeShade="A6"/>
            </w:tcBorders>
            <w:tcMar>
              <w:top w:w="0" w:type="dxa"/>
              <w:left w:w="85" w:type="dxa"/>
              <w:right w:w="85" w:type="dxa"/>
            </w:tcMar>
          </w:tcPr>
          <w:p w14:paraId="42B17DC2" w14:textId="77777777" w:rsidR="00E94B77" w:rsidRDefault="00D43EDB" w:rsidP="00E94B77">
            <w:pPr>
              <w:pStyle w:val="TableText"/>
            </w:pPr>
            <w:r>
              <w:t>Ensure that t</w:t>
            </w:r>
            <w:r w:rsidR="00E94B77">
              <w:t xml:space="preserve">he values, knowledge, preferences and cultural perspectives of the whānau </w:t>
            </w:r>
            <w:r>
              <w:t xml:space="preserve">are </w:t>
            </w:r>
            <w:r w:rsidR="00E94B77">
              <w:t>integrated, respected and evident in services and resources.</w:t>
            </w:r>
          </w:p>
        </w:tc>
        <w:tc>
          <w:tcPr>
            <w:tcW w:w="1198" w:type="dxa"/>
            <w:tcBorders>
              <w:top w:val="nil"/>
              <w:bottom w:val="single" w:sz="4" w:space="0" w:color="A6A6A6" w:themeColor="background1" w:themeShade="A6"/>
            </w:tcBorders>
            <w:tcMar>
              <w:top w:w="0" w:type="dxa"/>
              <w:left w:w="85" w:type="dxa"/>
              <w:right w:w="85" w:type="dxa"/>
            </w:tcMar>
          </w:tcPr>
          <w:p w14:paraId="2E32656D" w14:textId="77777777" w:rsidR="00E94B77" w:rsidRDefault="00E94B77" w:rsidP="00E94B77">
            <w:pPr>
              <w:pStyle w:val="TableText"/>
            </w:pPr>
            <w:r>
              <w:t>B</w:t>
            </w:r>
          </w:p>
        </w:tc>
      </w:tr>
      <w:tr w:rsidR="00E94B77" w:rsidRPr="00FB1F87" w14:paraId="13746D2A" w14:textId="77777777" w:rsidTr="00E94B77">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DE844F7" w14:textId="77777777" w:rsidR="00E94B77" w:rsidRDefault="00D43EDB" w:rsidP="00E94B77">
            <w:pPr>
              <w:pStyle w:val="TableText"/>
            </w:pPr>
            <w:r>
              <w:t>Ensure that p</w:t>
            </w:r>
            <w:r w:rsidR="00D84015">
              <w:t xml:space="preserve">eople and their </w:t>
            </w:r>
            <w:r w:rsidR="00E94B77">
              <w:t xml:space="preserve">whānau know how to access information and support. </w:t>
            </w:r>
            <w:r w:rsidR="00D4273F">
              <w:t xml:space="preserve">Work with </w:t>
            </w:r>
            <w:r w:rsidR="00E94B77">
              <w:t>support groups, whānau and iwi to develop appropriate support services.</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2AA89C6" w14:textId="77777777" w:rsidR="00E94B77" w:rsidRDefault="00E94B77" w:rsidP="00E94B77">
            <w:pPr>
              <w:pStyle w:val="TableText"/>
            </w:pPr>
            <w:r>
              <w:t>B</w:t>
            </w:r>
          </w:p>
        </w:tc>
      </w:tr>
      <w:tr w:rsidR="00E94B77" w:rsidRPr="00FB1F87" w14:paraId="349C3A73" w14:textId="77777777" w:rsidTr="00E94B77">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48C9E06" w14:textId="77777777" w:rsidR="00E94B77" w:rsidRDefault="00D4273F" w:rsidP="00E94B77">
            <w:pPr>
              <w:pStyle w:val="TableText"/>
            </w:pPr>
            <w:r>
              <w:t xml:space="preserve">Ensure </w:t>
            </w:r>
            <w:r w:rsidR="00E94B77">
              <w:t xml:space="preserve">the provision of </w:t>
            </w:r>
            <w:r>
              <w:t xml:space="preserve">accessible </w:t>
            </w:r>
            <w:r w:rsidR="00E94B77">
              <w:t xml:space="preserve">information about long COVID. </w:t>
            </w:r>
            <w:r>
              <w:t>F</w:t>
            </w:r>
            <w:r w:rsidR="00D43EDB">
              <w:t xml:space="preserve">or example, </w:t>
            </w:r>
            <w:r>
              <w:t xml:space="preserve">ensure information is </w:t>
            </w:r>
            <w:r w:rsidR="00D43EDB">
              <w:t>available in</w:t>
            </w:r>
            <w:r w:rsidR="00E94B77">
              <w:t xml:space="preserve"> translated </w:t>
            </w:r>
            <w:r w:rsidR="00D43EDB">
              <w:t xml:space="preserve">, </w:t>
            </w:r>
            <w:r w:rsidR="00E94B77">
              <w:t>easy</w:t>
            </w:r>
            <w:r w:rsidR="00E94B77" w:rsidRPr="073B861D">
              <w:rPr>
                <w:rFonts w:ascii="Cambria Math" w:hAnsi="Cambria Math" w:cs="Cambria Math"/>
              </w:rPr>
              <w:t>‑</w:t>
            </w:r>
            <w:r w:rsidR="00E94B77">
              <w:t xml:space="preserve">to-read and developmentally appropriate </w:t>
            </w:r>
            <w:r w:rsidR="00D43EDB">
              <w:t>versions</w:t>
            </w:r>
            <w:r w:rsidR="00E94B77">
              <w:t xml:space="preserve">. Support groups and government should </w:t>
            </w:r>
            <w:r w:rsidR="00D43EDB">
              <w:t xml:space="preserve">collaborate </w:t>
            </w:r>
            <w:r w:rsidR="00E94B77">
              <w:t xml:space="preserve">to ensure information is </w:t>
            </w:r>
            <w:r w:rsidR="00D43EDB">
              <w:t>current</w:t>
            </w:r>
            <w:r w:rsidR="00E94B77">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1974E1B" w14:textId="77777777" w:rsidR="00E94B77" w:rsidRDefault="00E94B77" w:rsidP="00E94B77">
            <w:pPr>
              <w:pStyle w:val="TableText"/>
            </w:pPr>
            <w:r>
              <w:t>B</w:t>
            </w:r>
          </w:p>
        </w:tc>
      </w:tr>
      <w:tr w:rsidR="00E94B77" w:rsidRPr="00FB1F87" w14:paraId="28E1129A" w14:textId="77777777" w:rsidTr="00E94B77">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87B230B" w14:textId="77777777" w:rsidR="00E94B77" w:rsidRDefault="00D4273F" w:rsidP="00E94B77">
            <w:pPr>
              <w:pStyle w:val="TableText"/>
            </w:pPr>
            <w:r>
              <w:t>Ensure i</w:t>
            </w:r>
            <w:r w:rsidR="00E94B77">
              <w:t xml:space="preserve">ndividualised support </w:t>
            </w:r>
            <w:r>
              <w:t xml:space="preserve">is </w:t>
            </w:r>
            <w:r w:rsidR="00E94B77">
              <w:t xml:space="preserve">available to people with long COVID </w:t>
            </w:r>
            <w:r w:rsidR="00D43EDB">
              <w:t xml:space="preserve">and </w:t>
            </w:r>
            <w:r w:rsidR="00E94B77">
              <w:t>their whānau</w:t>
            </w:r>
            <w:r w:rsidR="00D43EDB">
              <w:t>,</w:t>
            </w:r>
            <w:r w:rsidR="00E94B77">
              <w:t xml:space="preserve"> to </w:t>
            </w:r>
            <w:r w:rsidR="00D43EDB">
              <w:t xml:space="preserve">help them </w:t>
            </w:r>
            <w:r w:rsidR="00E94B77">
              <w:t>manage their physical and mental wellbeing and health care needs.</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6FC51F5" w14:textId="77777777" w:rsidR="00E94B77" w:rsidRDefault="00E94B77" w:rsidP="00E94B77">
            <w:pPr>
              <w:pStyle w:val="TableText"/>
            </w:pPr>
            <w:r>
              <w:t>B</w:t>
            </w:r>
          </w:p>
        </w:tc>
      </w:tr>
      <w:tr w:rsidR="00E94B77" w:rsidRPr="00FB1F87" w14:paraId="537DB8FC" w14:textId="77777777" w:rsidTr="00E94B77">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D935551" w14:textId="77777777" w:rsidR="00E94B77" w:rsidRDefault="00B36DC5" w:rsidP="00E94B77">
            <w:pPr>
              <w:pStyle w:val="TableText"/>
            </w:pPr>
            <w:proofErr w:type="gramStart"/>
            <w:r>
              <w:t>T</w:t>
            </w:r>
            <w:r w:rsidR="00E94B77">
              <w:t>ake into account</w:t>
            </w:r>
            <w:proofErr w:type="gramEnd"/>
            <w:r w:rsidR="00E94B77">
              <w:t xml:space="preserve"> the symptomatology of long COVID patients</w:t>
            </w:r>
            <w:r>
              <w:t>,</w:t>
            </w:r>
            <w:r w:rsidR="00E94B77">
              <w:t xml:space="preserve"> and adapt practices and procedures accordingly.</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83CE72E" w14:textId="77777777" w:rsidR="00E94B77" w:rsidRDefault="00E94B77" w:rsidP="00E94B77">
            <w:pPr>
              <w:pStyle w:val="TableText"/>
            </w:pPr>
            <w:r>
              <w:t>B</w:t>
            </w:r>
          </w:p>
        </w:tc>
      </w:tr>
      <w:tr w:rsidR="00E94B77" w:rsidRPr="00FB1F87" w14:paraId="14FDA704" w14:textId="77777777" w:rsidTr="00E94B77">
        <w:trPr>
          <w:cantSplit/>
        </w:trPr>
        <w:tc>
          <w:tcPr>
            <w:tcW w:w="6887" w:type="dxa"/>
            <w:tcBorders>
              <w:top w:val="single" w:sz="4" w:space="0" w:color="A6A6A6" w:themeColor="background1" w:themeShade="A6"/>
            </w:tcBorders>
            <w:tcMar>
              <w:top w:w="0" w:type="dxa"/>
              <w:left w:w="85" w:type="dxa"/>
              <w:right w:w="85" w:type="dxa"/>
            </w:tcMar>
          </w:tcPr>
          <w:p w14:paraId="192E7D55" w14:textId="77777777" w:rsidR="00E94B77" w:rsidRDefault="00B36DC5" w:rsidP="00E94B77">
            <w:pPr>
              <w:pStyle w:val="TableText"/>
            </w:pPr>
            <w:r>
              <w:t>Initiate v</w:t>
            </w:r>
            <w:r w:rsidR="00E94B77" w:rsidRPr="00D254A9">
              <w:t xml:space="preserve">accination </w:t>
            </w:r>
            <w:r w:rsidR="00E94B77">
              <w:t xml:space="preserve">discussions with whānau with respect to </w:t>
            </w:r>
            <w:r w:rsidR="00E94B77" w:rsidRPr="00D254A9">
              <w:t>start</w:t>
            </w:r>
            <w:r w:rsidR="00E94B77">
              <w:t>ing</w:t>
            </w:r>
            <w:r w:rsidR="00E94B77" w:rsidRPr="00D254A9">
              <w:t xml:space="preserve"> or continu</w:t>
            </w:r>
            <w:r w:rsidR="00E94B77">
              <w:t>ing</w:t>
            </w:r>
            <w:r w:rsidR="00E94B77" w:rsidRPr="00D254A9">
              <w:t xml:space="preserve"> </w:t>
            </w:r>
            <w:r w:rsidR="00E94B77">
              <w:t>childhood immunisation programmes</w:t>
            </w:r>
            <w:r w:rsidR="00E94B77" w:rsidRPr="00D254A9">
              <w:t xml:space="preserve"> 3 months following COVID-19</w:t>
            </w:r>
            <w:r>
              <w:t>.</w:t>
            </w:r>
          </w:p>
        </w:tc>
        <w:tc>
          <w:tcPr>
            <w:tcW w:w="1198" w:type="dxa"/>
            <w:tcBorders>
              <w:top w:val="single" w:sz="4" w:space="0" w:color="A6A6A6" w:themeColor="background1" w:themeShade="A6"/>
            </w:tcBorders>
            <w:tcMar>
              <w:top w:w="0" w:type="dxa"/>
              <w:left w:w="85" w:type="dxa"/>
              <w:right w:w="85" w:type="dxa"/>
            </w:tcMar>
          </w:tcPr>
          <w:p w14:paraId="278ADAEE" w14:textId="77777777" w:rsidR="00E94B77" w:rsidRDefault="00E94B77" w:rsidP="00E94B77">
            <w:pPr>
              <w:pStyle w:val="TableText"/>
            </w:pPr>
            <w:r>
              <w:t>A</w:t>
            </w:r>
          </w:p>
        </w:tc>
      </w:tr>
      <w:tr w:rsidR="00E94B77" w:rsidRPr="00FB1F87" w14:paraId="323509BE" w14:textId="77777777" w:rsidTr="00E94B77">
        <w:trPr>
          <w:cantSplit/>
        </w:trPr>
        <w:tc>
          <w:tcPr>
            <w:tcW w:w="6887" w:type="dxa"/>
            <w:tcBorders>
              <w:top w:val="single" w:sz="4" w:space="0" w:color="A6A6A6" w:themeColor="background1" w:themeShade="A6"/>
            </w:tcBorders>
            <w:tcMar>
              <w:top w:w="0" w:type="dxa"/>
              <w:left w:w="85" w:type="dxa"/>
              <w:right w:w="85" w:type="dxa"/>
            </w:tcMar>
          </w:tcPr>
          <w:p w14:paraId="61FD1406" w14:textId="77777777" w:rsidR="00E94B77" w:rsidRDefault="00B36DC5" w:rsidP="00E94B77">
            <w:pPr>
              <w:pStyle w:val="TableText"/>
            </w:pPr>
            <w:r>
              <w:t>Pursue m</w:t>
            </w:r>
            <w:r w:rsidR="00E94B77">
              <w:t>ethodologically rigorous research to examine the effectiveness of current evaluation methods and treatments used to address long COVID</w:t>
            </w:r>
            <w:r w:rsidR="00A734E0">
              <w:t>.</w:t>
            </w:r>
          </w:p>
        </w:tc>
        <w:tc>
          <w:tcPr>
            <w:tcW w:w="1198" w:type="dxa"/>
            <w:tcBorders>
              <w:top w:val="single" w:sz="4" w:space="0" w:color="A6A6A6" w:themeColor="background1" w:themeShade="A6"/>
            </w:tcBorders>
            <w:tcMar>
              <w:top w:w="0" w:type="dxa"/>
              <w:left w:w="85" w:type="dxa"/>
              <w:right w:w="85" w:type="dxa"/>
            </w:tcMar>
          </w:tcPr>
          <w:p w14:paraId="44F626A3" w14:textId="77777777" w:rsidR="00E94B77" w:rsidRDefault="00E94B77" w:rsidP="00E94B77">
            <w:pPr>
              <w:pStyle w:val="TableText"/>
            </w:pPr>
            <w:r>
              <w:t>B</w:t>
            </w:r>
          </w:p>
        </w:tc>
      </w:tr>
      <w:tr w:rsidR="00E94B77" w:rsidRPr="00FB1F87" w14:paraId="5A304641" w14:textId="77777777" w:rsidTr="00E94B77">
        <w:trPr>
          <w:cantSplit/>
        </w:trPr>
        <w:tc>
          <w:tcPr>
            <w:tcW w:w="6887" w:type="dxa"/>
            <w:tcBorders>
              <w:top w:val="single" w:sz="4" w:space="0" w:color="A6A6A6" w:themeColor="background1" w:themeShade="A6"/>
            </w:tcBorders>
            <w:tcMar>
              <w:top w:w="0" w:type="dxa"/>
              <w:left w:w="85" w:type="dxa"/>
              <w:right w:w="85" w:type="dxa"/>
            </w:tcMar>
          </w:tcPr>
          <w:p w14:paraId="37C37F49" w14:textId="77777777" w:rsidR="00E94B77" w:rsidRDefault="00A734E0" w:rsidP="00E94B77">
            <w:pPr>
              <w:pStyle w:val="TableText"/>
            </w:pPr>
            <w:r>
              <w:t>Develop a</w:t>
            </w:r>
            <w:r w:rsidR="00E94B77">
              <w:t xml:space="preserve"> coordinated approach to planning and implementing services to meet the identified needs of </w:t>
            </w:r>
            <w:r w:rsidR="0066512B">
              <w:t xml:space="preserve">people </w:t>
            </w:r>
            <w:r w:rsidR="00E94B77" w:rsidRPr="002067A4">
              <w:t xml:space="preserve">with </w:t>
            </w:r>
            <w:r w:rsidR="00E94B77">
              <w:t>long COVID</w:t>
            </w:r>
            <w:r w:rsidR="00D84015">
              <w:t xml:space="preserve"> and their </w:t>
            </w:r>
            <w:r w:rsidR="00D84015" w:rsidRPr="002067A4">
              <w:t>whānau</w:t>
            </w:r>
            <w:r w:rsidR="00E94B77">
              <w:t>, including linkage of multiple services.</w:t>
            </w:r>
          </w:p>
        </w:tc>
        <w:tc>
          <w:tcPr>
            <w:tcW w:w="1198" w:type="dxa"/>
            <w:tcBorders>
              <w:top w:val="single" w:sz="4" w:space="0" w:color="A6A6A6" w:themeColor="background1" w:themeShade="A6"/>
            </w:tcBorders>
            <w:tcMar>
              <w:top w:w="0" w:type="dxa"/>
              <w:left w:w="85" w:type="dxa"/>
              <w:right w:w="85" w:type="dxa"/>
            </w:tcMar>
          </w:tcPr>
          <w:p w14:paraId="61F6F560" w14:textId="77777777" w:rsidR="00E94B77" w:rsidRDefault="00E94B77" w:rsidP="00E94B77">
            <w:pPr>
              <w:pStyle w:val="TableText"/>
            </w:pPr>
            <w:r>
              <w:rPr>
                <w:rFonts w:eastAsia="Wingdings" w:cstheme="minorHAnsi"/>
              </w:rPr>
              <w:t>C</w:t>
            </w:r>
          </w:p>
        </w:tc>
      </w:tr>
      <w:tr w:rsidR="00E94B77" w:rsidRPr="00FB1F87" w14:paraId="588B3A50" w14:textId="77777777" w:rsidTr="00E94B77">
        <w:trPr>
          <w:cantSplit/>
        </w:trPr>
        <w:tc>
          <w:tcPr>
            <w:tcW w:w="6887" w:type="dxa"/>
            <w:tcBorders>
              <w:top w:val="single" w:sz="4" w:space="0" w:color="A6A6A6" w:themeColor="background1" w:themeShade="A6"/>
            </w:tcBorders>
            <w:tcMar>
              <w:top w:w="0" w:type="dxa"/>
              <w:left w:w="85" w:type="dxa"/>
              <w:right w:w="85" w:type="dxa"/>
            </w:tcMar>
          </w:tcPr>
          <w:p w14:paraId="0904186A" w14:textId="77777777" w:rsidR="00E94B77" w:rsidRPr="000D67DC" w:rsidRDefault="0066512B" w:rsidP="00E94B77">
            <w:pPr>
              <w:pStyle w:val="TableText"/>
              <w:rPr>
                <w:color w:val="000000" w:themeColor="text1"/>
              </w:rPr>
            </w:pPr>
            <w:r>
              <w:t>Ensure that t</w:t>
            </w:r>
            <w:r w:rsidR="00E94B77">
              <w:t>he use of specific outcomes measures align</w:t>
            </w:r>
            <w:r w:rsidR="003D660B">
              <w:t>s</w:t>
            </w:r>
            <w:r w:rsidR="00E94B77">
              <w:t xml:space="preserve"> with the recommendations from </w:t>
            </w:r>
            <w:r w:rsidR="003D660B">
              <w:t xml:space="preserve">the </w:t>
            </w:r>
            <w:r w:rsidR="00E94B77">
              <w:t>post-</w:t>
            </w:r>
            <w:r w:rsidR="00E94B77" w:rsidRPr="000D67DC">
              <w:rPr>
                <w:color w:val="000000" w:themeColor="text1"/>
              </w:rPr>
              <w:t xml:space="preserve">COVID </w:t>
            </w:r>
            <w:hyperlink r:id="rId27">
              <w:r w:rsidR="00E94B77" w:rsidRPr="000D67DC">
                <w:rPr>
                  <w:rStyle w:val="Hyperlink"/>
                  <w:color w:val="000000" w:themeColor="text1"/>
                </w:rPr>
                <w:t>core outcome set</w:t>
              </w:r>
            </w:hyperlink>
            <w:r w:rsidR="003D660B" w:rsidRPr="000D67DC">
              <w:rPr>
                <w:color w:val="000000" w:themeColor="text1"/>
              </w:rPr>
              <w:t>.</w:t>
            </w:r>
            <w:r w:rsidR="00E94B77" w:rsidRPr="000D67DC">
              <w:rPr>
                <w:color w:val="000000" w:themeColor="text1"/>
              </w:rPr>
              <w:t xml:space="preserve"> </w:t>
            </w:r>
          </w:p>
          <w:p w14:paraId="7D294417" w14:textId="77777777" w:rsidR="00E94B77" w:rsidRDefault="00E94B77" w:rsidP="00E94B77">
            <w:pPr>
              <w:pStyle w:val="TableText"/>
            </w:pPr>
            <w:r w:rsidRPr="002067A4">
              <w:t xml:space="preserve">Consider </w:t>
            </w:r>
            <w:r w:rsidR="003D660B">
              <w:t xml:space="preserve">using a </w:t>
            </w:r>
            <w:r w:rsidRPr="002067A4">
              <w:t>paediatric</w:t>
            </w:r>
            <w:r w:rsidR="003D660B">
              <w:t>-</w:t>
            </w:r>
            <w:r w:rsidRPr="002067A4">
              <w:t>specific core outcome</w:t>
            </w:r>
            <w:r>
              <w:t xml:space="preserve"> </w:t>
            </w:r>
            <w:hyperlink r:id="rId28" w:history="1">
              <w:r w:rsidRPr="00E94B77">
                <w:rPr>
                  <w:rStyle w:val="Hyperlink"/>
                </w:rPr>
                <w:t>set</w:t>
              </w:r>
            </w:hyperlink>
            <w:r w:rsidR="003D660B">
              <w:t>, if available.</w:t>
            </w:r>
            <w:r w:rsidRPr="00E94B77">
              <w:rPr>
                <w:rStyle w:val="Hyperlink"/>
              </w:rPr>
              <w:t xml:space="preserve"> </w:t>
            </w:r>
          </w:p>
        </w:tc>
        <w:tc>
          <w:tcPr>
            <w:tcW w:w="1198" w:type="dxa"/>
            <w:tcBorders>
              <w:top w:val="single" w:sz="4" w:space="0" w:color="A6A6A6" w:themeColor="background1" w:themeShade="A6"/>
            </w:tcBorders>
            <w:tcMar>
              <w:top w:w="0" w:type="dxa"/>
              <w:left w:w="85" w:type="dxa"/>
              <w:right w:w="85" w:type="dxa"/>
            </w:tcMar>
          </w:tcPr>
          <w:p w14:paraId="33261F4A" w14:textId="77777777" w:rsidR="00E94B77" w:rsidRDefault="00E94B77" w:rsidP="00E94B77">
            <w:pPr>
              <w:pStyle w:val="TableText"/>
            </w:pPr>
            <w:r>
              <w:t>C</w:t>
            </w:r>
          </w:p>
        </w:tc>
      </w:tr>
    </w:tbl>
    <w:p w14:paraId="41045822" w14:textId="77777777" w:rsidR="007B0D5F" w:rsidRPr="00302869" w:rsidRDefault="007B0D5F" w:rsidP="00E54644">
      <w:pPr>
        <w:pStyle w:val="Heading2"/>
      </w:pPr>
      <w:bookmarkStart w:id="20" w:name="_Toc69527673"/>
      <w:bookmarkStart w:id="21" w:name="_Toc69622431"/>
      <w:bookmarkStart w:id="22" w:name="_Toc69634365"/>
      <w:bookmarkStart w:id="23" w:name="_Toc196130838"/>
      <w:bookmarkStart w:id="24" w:name="_Toc331884384"/>
      <w:bookmarkStart w:id="25" w:name="_Toc113013193"/>
      <w:bookmarkStart w:id="26" w:name="_Toc120545284"/>
      <w:r w:rsidRPr="00302869">
        <w:t>Māori p</w:t>
      </w:r>
      <w:bookmarkEnd w:id="20"/>
      <w:bookmarkEnd w:id="21"/>
      <w:bookmarkEnd w:id="22"/>
      <w:bookmarkEnd w:id="23"/>
      <w:bookmarkEnd w:id="24"/>
      <w:r w:rsidRPr="00302869">
        <w:t>opulation and communities</w:t>
      </w:r>
      <w:bookmarkEnd w:id="25"/>
      <w:bookmarkEnd w:id="26"/>
    </w:p>
    <w:p w14:paraId="5EB5E013" w14:textId="77777777" w:rsidR="007B0D5F" w:rsidRDefault="00E63D5E" w:rsidP="007B0D5F">
      <w:r>
        <w:t>L</w:t>
      </w:r>
      <w:r w:rsidR="007B0D5F">
        <w:t xml:space="preserve">imited research is available </w:t>
      </w:r>
      <w:r w:rsidR="005630FB">
        <w:t xml:space="preserve">on </w:t>
      </w:r>
      <w:r w:rsidR="007B0D5F">
        <w:t>the specific impacts of the COVID</w:t>
      </w:r>
      <w:r w:rsidR="00037A78">
        <w:t>-</w:t>
      </w:r>
      <w:r w:rsidR="007B0D5F">
        <w:t xml:space="preserve">19 pandemic in relation to outcomes for Māori, </w:t>
      </w:r>
      <w:r w:rsidR="007B0D5F" w:rsidRPr="00FD6984">
        <w:t xml:space="preserve">including tāngata </w:t>
      </w:r>
      <w:proofErr w:type="spellStart"/>
      <w:r w:rsidR="007B0D5F" w:rsidRPr="00FD6984">
        <w:t>whaikaha</w:t>
      </w:r>
      <w:proofErr w:type="spellEnd"/>
      <w:r w:rsidR="007B0D5F" w:rsidRPr="00FD6984">
        <w:t xml:space="preserve"> Māori. </w:t>
      </w:r>
      <w:r w:rsidR="007B0D5F">
        <w:t>Studies conducted following the first outbreak of COVID</w:t>
      </w:r>
      <w:r w:rsidR="00037A78">
        <w:t>-</w:t>
      </w:r>
      <w:r w:rsidR="007B0D5F">
        <w:t xml:space="preserve">19 in 2020 examined the response from different </w:t>
      </w:r>
      <w:r w:rsidR="00F54A11">
        <w:t>i</w:t>
      </w:r>
      <w:r w:rsidR="007B0D5F">
        <w:t xml:space="preserve">wi around New Zealand and considered how Māori adapted their own cultural response in regard to the pandemic. </w:t>
      </w:r>
      <w:r w:rsidR="007B0D5F" w:rsidRPr="008143A4">
        <w:t>Initial</w:t>
      </w:r>
      <w:r w:rsidR="008143A4">
        <w:t>ly</w:t>
      </w:r>
      <w:r w:rsidR="007B0D5F" w:rsidRPr="008143A4">
        <w:t xml:space="preserve"> </w:t>
      </w:r>
      <w:r w:rsidR="007B0D5F">
        <w:t xml:space="preserve">Māori </w:t>
      </w:r>
      <w:r w:rsidR="008143A4">
        <w:t xml:space="preserve">were thought </w:t>
      </w:r>
      <w:r w:rsidR="007B0D5F">
        <w:t xml:space="preserve">to be at increased risk of mortality from COVID-19, yet research found some </w:t>
      </w:r>
      <w:r w:rsidR="007B0D5F" w:rsidRPr="002067A4">
        <w:t xml:space="preserve">Māori fared better </w:t>
      </w:r>
      <w:r w:rsidR="007B0D5F">
        <w:t>from engaging within their strong social connections and adapting their own cultural belie</w:t>
      </w:r>
      <w:r w:rsidR="008143A4">
        <w:t>f</w:t>
      </w:r>
      <w:r w:rsidR="007B0D5F">
        <w:t xml:space="preserve">s as means of protection (Sacha </w:t>
      </w:r>
      <w:r w:rsidR="00D75E9C">
        <w:t xml:space="preserve">and </w:t>
      </w:r>
      <w:r w:rsidR="007B0D5F">
        <w:t xml:space="preserve">Savage 2020; </w:t>
      </w:r>
      <w:proofErr w:type="spellStart"/>
      <w:r w:rsidR="007B0D5F">
        <w:t>Pihama</w:t>
      </w:r>
      <w:proofErr w:type="spellEnd"/>
      <w:r w:rsidR="00D75E9C">
        <w:t xml:space="preserve"> and </w:t>
      </w:r>
      <w:proofErr w:type="spellStart"/>
      <w:r w:rsidR="007B0D5F">
        <w:t>Lipsham</w:t>
      </w:r>
      <w:proofErr w:type="spellEnd"/>
      <w:r w:rsidR="007B0D5F">
        <w:t xml:space="preserve"> 2020).</w:t>
      </w:r>
    </w:p>
    <w:p w14:paraId="02621CF0" w14:textId="77777777" w:rsidR="00E94B77" w:rsidRDefault="00E94B77" w:rsidP="007B0D5F"/>
    <w:p w14:paraId="08FCC31C" w14:textId="77777777" w:rsidR="007B0D5F" w:rsidRDefault="007B0D5F" w:rsidP="007B0D5F">
      <w:r>
        <w:t xml:space="preserve">Preliminary results from </w:t>
      </w:r>
      <w:r w:rsidRPr="006243F4">
        <w:t>the</w:t>
      </w:r>
      <w:r w:rsidRPr="00F17E9C">
        <w:rPr>
          <w:i/>
          <w:iCs/>
        </w:rPr>
        <w:t xml:space="preserve"> </w:t>
      </w:r>
      <w:proofErr w:type="spellStart"/>
      <w:r w:rsidRPr="00F17E9C">
        <w:rPr>
          <w:i/>
          <w:iCs/>
        </w:rPr>
        <w:t>Ngā</w:t>
      </w:r>
      <w:proofErr w:type="spellEnd"/>
      <w:r w:rsidRPr="00F17E9C">
        <w:rPr>
          <w:i/>
          <w:iCs/>
        </w:rPr>
        <w:t xml:space="preserve"> </w:t>
      </w:r>
      <w:proofErr w:type="spellStart"/>
      <w:r w:rsidRPr="00F17E9C">
        <w:rPr>
          <w:i/>
          <w:iCs/>
        </w:rPr>
        <w:t>Kawekawe</w:t>
      </w:r>
      <w:proofErr w:type="spellEnd"/>
      <w:r w:rsidRPr="00F17E9C">
        <w:rPr>
          <w:i/>
          <w:iCs/>
        </w:rPr>
        <w:t xml:space="preserve"> o mate korona</w:t>
      </w:r>
      <w:r>
        <w:t xml:space="preserve"> study found </w:t>
      </w:r>
      <w:r w:rsidR="00DA6B1B">
        <w:t xml:space="preserve">that, of </w:t>
      </w:r>
      <w:r>
        <w:t xml:space="preserve">65 Māori participants, 43% (28 participants) reported </w:t>
      </w:r>
      <w:r w:rsidR="00DA6B1B">
        <w:t xml:space="preserve">experiencing </w:t>
      </w:r>
      <w:r>
        <w:t>symptoms for more than one month</w:t>
      </w:r>
      <w:r w:rsidR="00DA6B1B">
        <w:t>,</w:t>
      </w:r>
      <w:r>
        <w:t xml:space="preserve"> and of these</w:t>
      </w:r>
      <w:r w:rsidR="00DA6B1B">
        <w:t>,</w:t>
      </w:r>
      <w:r>
        <w:t xml:space="preserve"> 75% (21 participants) reported experiencing long COVID symptoms for more than </w:t>
      </w:r>
      <w:r w:rsidR="005C426C">
        <w:t xml:space="preserve">3 </w:t>
      </w:r>
      <w:r>
        <w:t xml:space="preserve">months post-infection. The data for the </w:t>
      </w:r>
      <w:r w:rsidRPr="00563634">
        <w:t xml:space="preserve">survey </w:t>
      </w:r>
      <w:r>
        <w:t xml:space="preserve">included </w:t>
      </w:r>
      <w:r w:rsidRPr="00563634">
        <w:t>people aged 16 and over who had COVID-19, or were a probable case, before 1 December 2021.</w:t>
      </w:r>
    </w:p>
    <w:p w14:paraId="63D5CB2F" w14:textId="77777777" w:rsidR="00E94B77" w:rsidRDefault="00E94B77" w:rsidP="007B0D5F"/>
    <w:p w14:paraId="1BE0BBE2" w14:textId="77777777" w:rsidR="006243F4" w:rsidRPr="006243F4" w:rsidRDefault="006243F4" w:rsidP="006243F4">
      <w:r w:rsidRPr="006243F4">
        <w:t xml:space="preserve">Since the beginning of the Delta outbreak (17 August 2021), more than 138,000 Māori have contracted COVID-19; 90% (125,000) of cases have occurred since 24 February 2022. Since the beginning of the Delta outbreak in August 2021, Māori have been 75% more likely to contract COVID-19 than non-Māori, non-Pacific peoples, and after accounting for age, Māori were 2.4 times more likely to contract COVID-19 compared with non-Māori, non-Pacific </w:t>
      </w:r>
      <w:proofErr w:type="gramStart"/>
      <w:r w:rsidRPr="006243F4">
        <w:t>peoples</w:t>
      </w:r>
      <w:proofErr w:type="gramEnd"/>
      <w:r w:rsidRPr="006243F4">
        <w:t xml:space="preserve"> </w:t>
      </w:r>
    </w:p>
    <w:p w14:paraId="17949449" w14:textId="77777777" w:rsidR="006243F4" w:rsidRDefault="006243F4" w:rsidP="007B0D5F"/>
    <w:p w14:paraId="3A097D6D" w14:textId="4487BCBD" w:rsidR="007B0D5F" w:rsidRDefault="007B0D5F" w:rsidP="007B0D5F">
      <w:r>
        <w:t xml:space="preserve">Modelling </w:t>
      </w:r>
      <w:r w:rsidRPr="002067A4">
        <w:t xml:space="preserve">and data from COVID-19 hospitalisations suggest </w:t>
      </w:r>
      <w:r>
        <w:t xml:space="preserve">Māori are at higher risk of hospitalisation with adverse effects </w:t>
      </w:r>
      <w:r w:rsidR="00545993">
        <w:t xml:space="preserve">from </w:t>
      </w:r>
      <w:r>
        <w:t xml:space="preserve">COVID-19. This indicates they may also be at higher risk of developing long COVID symptoms. </w:t>
      </w:r>
      <w:r w:rsidRPr="00C04C2F">
        <w:t xml:space="preserve">Māori </w:t>
      </w:r>
      <w:r>
        <w:t>populations and communities</w:t>
      </w:r>
      <w:r w:rsidRPr="00C04C2F">
        <w:t xml:space="preserve"> have protected themselves from this risk by </w:t>
      </w:r>
      <w:r w:rsidR="00545993">
        <w:t xml:space="preserve">strategies such as </w:t>
      </w:r>
      <w:r w:rsidRPr="00C04C2F">
        <w:t xml:space="preserve">adapting language, mobilising </w:t>
      </w:r>
      <w:r w:rsidR="00545993">
        <w:t>h</w:t>
      </w:r>
      <w:r w:rsidRPr="00C04C2F">
        <w:t>ap</w:t>
      </w:r>
      <w:r w:rsidR="00545993" w:rsidRPr="00545993">
        <w:t>ū</w:t>
      </w:r>
      <w:r w:rsidRPr="00C04C2F">
        <w:t xml:space="preserve"> and </w:t>
      </w:r>
      <w:r w:rsidR="00545993">
        <w:t>i</w:t>
      </w:r>
      <w:r w:rsidRPr="00C04C2F">
        <w:t xml:space="preserve">wi </w:t>
      </w:r>
      <w:r w:rsidR="00545993">
        <w:t xml:space="preserve">and </w:t>
      </w:r>
      <w:r w:rsidRPr="00C04C2F">
        <w:t xml:space="preserve">changing </w:t>
      </w:r>
      <w:r w:rsidR="00545993">
        <w:t xml:space="preserve">the </w:t>
      </w:r>
      <w:r w:rsidRPr="00C04C2F">
        <w:t xml:space="preserve">traditional greeting of </w:t>
      </w:r>
      <w:r w:rsidR="00545993">
        <w:t>h</w:t>
      </w:r>
      <w:r w:rsidRPr="00C04C2F">
        <w:t xml:space="preserve">ongi to </w:t>
      </w:r>
      <w:r w:rsidR="00545993">
        <w:t>a ‘</w:t>
      </w:r>
      <w:proofErr w:type="spellStart"/>
      <w:r w:rsidRPr="00C04C2F">
        <w:t>Kahungunu</w:t>
      </w:r>
      <w:proofErr w:type="spellEnd"/>
      <w:r w:rsidRPr="00C04C2F">
        <w:t xml:space="preserve"> Wave</w:t>
      </w:r>
      <w:r w:rsidR="00545993">
        <w:t>’</w:t>
      </w:r>
      <w:r w:rsidRPr="00C04C2F">
        <w:t xml:space="preserve"> (Ng</w:t>
      </w:r>
      <w:r w:rsidR="00545993" w:rsidRPr="00C04C2F">
        <w:t>ā</w:t>
      </w:r>
      <w:r w:rsidRPr="00C04C2F">
        <w:t xml:space="preserve">ti </w:t>
      </w:r>
      <w:proofErr w:type="spellStart"/>
      <w:r w:rsidRPr="00C04C2F">
        <w:t>Kahungunu</w:t>
      </w:r>
      <w:proofErr w:type="spellEnd"/>
      <w:r w:rsidRPr="00C04C2F">
        <w:t xml:space="preserve"> Iwi Inc 2020)</w:t>
      </w:r>
      <w:r w:rsidR="004B452E">
        <w:t>.</w:t>
      </w:r>
      <w:r w:rsidRPr="00C04C2F">
        <w:t xml:space="preserve"> Studies found </w:t>
      </w:r>
      <w:r w:rsidR="00123587">
        <w:t xml:space="preserve">that, </w:t>
      </w:r>
      <w:r w:rsidRPr="00C04C2F">
        <w:t>during the initial pandemic outbreak</w:t>
      </w:r>
      <w:r w:rsidR="00123587">
        <w:t>,</w:t>
      </w:r>
      <w:r w:rsidRPr="00C04C2F">
        <w:t xml:space="preserve"> regular wh</w:t>
      </w:r>
      <w:r>
        <w:t>ā</w:t>
      </w:r>
      <w:r w:rsidRPr="00C04C2F">
        <w:t>nau</w:t>
      </w:r>
      <w:r>
        <w:t xml:space="preserve"> and family</w:t>
      </w:r>
      <w:r w:rsidRPr="00C04C2F">
        <w:t xml:space="preserve"> </w:t>
      </w:r>
      <w:r>
        <w:t xml:space="preserve">connection </w:t>
      </w:r>
      <w:r w:rsidR="00123587">
        <w:t>online</w:t>
      </w:r>
      <w:r>
        <w:t xml:space="preserve">, food parcels delivered by </w:t>
      </w:r>
      <w:r w:rsidR="00123587">
        <w:t>i</w:t>
      </w:r>
      <w:r>
        <w:t xml:space="preserve">wi or friendly faces and regular phone check-ins from health care professionals supported Māori to maintain a sense of wellbeing </w:t>
      </w:r>
      <w:r w:rsidRPr="00B72A57">
        <w:t>(McMeeking and Savage 2020)</w:t>
      </w:r>
      <w:r w:rsidR="00DC71DD">
        <w:t>.</w:t>
      </w:r>
    </w:p>
    <w:p w14:paraId="191D8E53" w14:textId="77777777" w:rsidR="00E94B77" w:rsidRDefault="00E94B77" w:rsidP="007B0D5F"/>
    <w:p w14:paraId="1DE9C3D2" w14:textId="77777777" w:rsidR="007B0D5F" w:rsidRDefault="007B0D5F" w:rsidP="00E94B77">
      <w:pPr>
        <w:rPr>
          <w:rFonts w:eastAsia="Calibri"/>
        </w:rPr>
      </w:pPr>
      <w:r>
        <w:t xml:space="preserve">Submissions to the Human Rights Commission’s </w:t>
      </w:r>
      <w:r>
        <w:rPr>
          <w:rFonts w:eastAsia="Calibri"/>
          <w:i/>
          <w:iCs/>
        </w:rPr>
        <w:t>Inquiry into the Support of Disabled People and Whānau During Omicron</w:t>
      </w:r>
      <w:r>
        <w:rPr>
          <w:i/>
          <w:iCs/>
        </w:rPr>
        <w:t xml:space="preserve"> </w:t>
      </w:r>
      <w:r>
        <w:t xml:space="preserve">report </w:t>
      </w:r>
      <w:r>
        <w:rPr>
          <w:rFonts w:eastAsia="Calibri"/>
        </w:rPr>
        <w:t xml:space="preserve">highlighted the positive contributions of Māori and Pacific providers to better wellbeing outcomes for tāngata </w:t>
      </w:r>
      <w:proofErr w:type="spellStart"/>
      <w:r>
        <w:rPr>
          <w:rFonts w:eastAsia="Calibri"/>
        </w:rPr>
        <w:t>whaikaha</w:t>
      </w:r>
      <w:proofErr w:type="spellEnd"/>
      <w:r>
        <w:rPr>
          <w:rFonts w:eastAsia="Calibri"/>
        </w:rPr>
        <w:t xml:space="preserve"> Māori.</w:t>
      </w:r>
    </w:p>
    <w:p w14:paraId="56CBE574" w14:textId="77777777" w:rsidR="006F197E" w:rsidRDefault="006F197E" w:rsidP="00E94B77">
      <w:pPr>
        <w:rPr>
          <w:rFonts w:eastAsia="Calibri"/>
        </w:rPr>
        <w:sectPr w:rsidR="006F197E" w:rsidSect="00FE3720">
          <w:pgSz w:w="11906" w:h="16838"/>
          <w:pgMar w:top="1418" w:right="1701" w:bottom="1134" w:left="1843" w:header="709" w:footer="425" w:gutter="284"/>
          <w:cols w:space="708"/>
          <w:docGrid w:linePitch="360"/>
        </w:sectPr>
      </w:pPr>
    </w:p>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E94B77" w:rsidRPr="00007036" w14:paraId="37E70C53"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19EA6A6B" w14:textId="77777777" w:rsidR="00E94B77" w:rsidRPr="00007036" w:rsidRDefault="00DC71DD" w:rsidP="00085641">
            <w:pPr>
              <w:pStyle w:val="TableText"/>
              <w:rPr>
                <w:b/>
                <w:bCs/>
              </w:rPr>
            </w:pPr>
            <w:r>
              <w:rPr>
                <w:b/>
                <w:bCs/>
              </w:rPr>
              <w:t>R</w:t>
            </w:r>
            <w:r w:rsidR="00E94B77" w:rsidRPr="00E94B77">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51013F52" w14:textId="77777777" w:rsidR="00E94B77" w:rsidRPr="00007036" w:rsidRDefault="00E94B77" w:rsidP="00085641">
            <w:pPr>
              <w:pStyle w:val="TableText"/>
              <w:rPr>
                <w:b/>
                <w:bCs/>
              </w:rPr>
            </w:pPr>
            <w:r w:rsidRPr="00007036">
              <w:rPr>
                <w:b/>
                <w:bCs/>
              </w:rPr>
              <w:t>Grade</w:t>
            </w:r>
          </w:p>
        </w:tc>
      </w:tr>
      <w:tr w:rsidR="00E94B77" w:rsidRPr="00FB1F87" w14:paraId="6838F427"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35D09655" w14:textId="77777777" w:rsidR="00E94B77" w:rsidRDefault="00E94B77" w:rsidP="00E94B77">
            <w:pPr>
              <w:pStyle w:val="TableText"/>
            </w:pPr>
            <w:r w:rsidRPr="002F326A">
              <w:t xml:space="preserve">Support and fund community development of information in </w:t>
            </w:r>
            <w:proofErr w:type="spellStart"/>
            <w:r w:rsidR="00DC71DD">
              <w:t>t</w:t>
            </w:r>
            <w:r w:rsidRPr="002F326A">
              <w:t>e</w:t>
            </w:r>
            <w:proofErr w:type="spellEnd"/>
            <w:r w:rsidRPr="002F326A">
              <w:t xml:space="preserve"> </w:t>
            </w:r>
            <w:proofErr w:type="spellStart"/>
            <w:r w:rsidR="00DC71DD">
              <w:t>r</w:t>
            </w:r>
            <w:r w:rsidRPr="002F326A">
              <w:t>eo</w:t>
            </w:r>
            <w:proofErr w:type="spellEnd"/>
            <w:r w:rsidRPr="002F326A">
              <w:t xml:space="preserve"> Māori about long COVID </w:t>
            </w:r>
            <w:r w:rsidR="00DC71DD">
              <w:t xml:space="preserve">in </w:t>
            </w:r>
            <w:r w:rsidRPr="002F326A">
              <w:t>a range of media</w:t>
            </w:r>
            <w:r w:rsidR="00DC71DD">
              <w:t>.</w:t>
            </w:r>
            <w:r w:rsidRPr="002F326A">
              <w:t xml:space="preserve"> </w:t>
            </w:r>
          </w:p>
        </w:tc>
        <w:tc>
          <w:tcPr>
            <w:tcW w:w="1198" w:type="dxa"/>
            <w:tcBorders>
              <w:top w:val="nil"/>
              <w:bottom w:val="single" w:sz="4" w:space="0" w:color="A6A6A6" w:themeColor="background1" w:themeShade="A6"/>
            </w:tcBorders>
            <w:tcMar>
              <w:top w:w="0" w:type="dxa"/>
              <w:left w:w="85" w:type="dxa"/>
              <w:right w:w="85" w:type="dxa"/>
            </w:tcMar>
          </w:tcPr>
          <w:p w14:paraId="1E240DFA" w14:textId="77777777" w:rsidR="00E94B77" w:rsidRDefault="00E94B77" w:rsidP="00E94B77">
            <w:pPr>
              <w:pStyle w:val="TableText"/>
            </w:pPr>
            <w:r>
              <w:rPr>
                <w:rFonts w:eastAsia="Wingdings" w:cstheme="minorHAnsi"/>
              </w:rPr>
              <w:t>B</w:t>
            </w:r>
          </w:p>
        </w:tc>
      </w:tr>
      <w:tr w:rsidR="00E94B77" w:rsidRPr="00FB1F87" w14:paraId="1E9389DC"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BFB6F2E" w14:textId="77777777" w:rsidR="00E94B77" w:rsidRDefault="00E94B77" w:rsidP="00E94B77">
            <w:pPr>
              <w:pStyle w:val="TableText"/>
            </w:pPr>
            <w:r w:rsidRPr="003A4366">
              <w:t xml:space="preserve">Establish a </w:t>
            </w:r>
            <w:proofErr w:type="spellStart"/>
            <w:r w:rsidRPr="003A4366">
              <w:t>kaimanaaki</w:t>
            </w:r>
            <w:proofErr w:type="spellEnd"/>
            <w:r w:rsidRPr="003A4366">
              <w:t xml:space="preserve"> </w:t>
            </w:r>
            <w:r w:rsidR="00DC71DD">
              <w:t xml:space="preserve">role </w:t>
            </w:r>
            <w:r w:rsidRPr="003A4366">
              <w:t>who could work as a resource across sectors,</w:t>
            </w:r>
            <w:r>
              <w:t xml:space="preserve"> </w:t>
            </w:r>
            <w:r w:rsidRPr="003A4366">
              <w:t xml:space="preserve">to support </w:t>
            </w:r>
            <w:r w:rsidR="00D84015">
              <w:t xml:space="preserve">people </w:t>
            </w:r>
            <w:r w:rsidRPr="003A4366">
              <w:t>experiencing long COVID</w:t>
            </w:r>
            <w:r w:rsidR="00D84015">
              <w:t xml:space="preserve"> and their </w:t>
            </w:r>
            <w:r w:rsidR="00D84015" w:rsidRPr="003A4366">
              <w:t>whānau</w:t>
            </w:r>
            <w:r w:rsidRPr="003A4366">
              <w:t xml:space="preserve">. A national network </w:t>
            </w:r>
            <w:r w:rsidR="00DC71DD">
              <w:t xml:space="preserve">offering </w:t>
            </w:r>
            <w:r w:rsidRPr="003A4366">
              <w:t xml:space="preserve">professional support </w:t>
            </w:r>
            <w:r w:rsidR="00DC71DD">
              <w:t xml:space="preserve">to </w:t>
            </w:r>
            <w:proofErr w:type="spellStart"/>
            <w:r w:rsidRPr="003A4366">
              <w:t>kaimanaaki</w:t>
            </w:r>
            <w:proofErr w:type="spellEnd"/>
            <w:r w:rsidRPr="003A4366">
              <w:t xml:space="preserve"> may be useful</w:t>
            </w:r>
            <w:r w:rsidR="00DC71DD">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7E530F2" w14:textId="77777777" w:rsidR="00E94B77" w:rsidRDefault="00E94B77" w:rsidP="00E94B77">
            <w:pPr>
              <w:pStyle w:val="TableText"/>
            </w:pPr>
            <w:r>
              <w:t>B</w:t>
            </w:r>
          </w:p>
        </w:tc>
      </w:tr>
      <w:tr w:rsidR="00E94B77" w:rsidRPr="00FB1F87" w14:paraId="6C607DD3"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D1C7D83" w14:textId="77777777" w:rsidR="00E94B77" w:rsidRDefault="00E94B77" w:rsidP="00E94B77">
            <w:pPr>
              <w:pStyle w:val="TableText"/>
            </w:pPr>
            <w:r w:rsidRPr="003A4366">
              <w:t>Support Māori</w:t>
            </w:r>
            <w:r w:rsidR="00D84015">
              <w:t>-</w:t>
            </w:r>
            <w:r w:rsidRPr="003A4366">
              <w:t xml:space="preserve">led research </w:t>
            </w:r>
            <w:r w:rsidR="00DC71DD">
              <w:t xml:space="preserve">into </w:t>
            </w:r>
            <w:r w:rsidRPr="003A4366">
              <w:t>long COVID and institutionally develop</w:t>
            </w:r>
            <w:r w:rsidR="00DC71DD">
              <w:t xml:space="preserve"> it</w:t>
            </w:r>
            <w:r w:rsidRPr="003A4366">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907D418" w14:textId="77777777" w:rsidR="00E94B77" w:rsidRDefault="00E94B77" w:rsidP="00E94B77">
            <w:pPr>
              <w:pStyle w:val="TableText"/>
            </w:pPr>
            <w:r>
              <w:t>B</w:t>
            </w:r>
          </w:p>
        </w:tc>
      </w:tr>
      <w:tr w:rsidR="00E94B77" w:rsidRPr="00FB1F87" w14:paraId="7C7987EE"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CC7F113" w14:textId="77777777" w:rsidR="00E94B77" w:rsidRDefault="00E94B77" w:rsidP="00E94B77">
            <w:pPr>
              <w:pStyle w:val="TableText"/>
            </w:pPr>
            <w:r w:rsidRPr="003A4366">
              <w:t xml:space="preserve">Support a development strategy to facilitate increasing the capacity and capability of the Māori health and disability workforce </w:t>
            </w:r>
            <w:r w:rsidR="00EA011D">
              <w:t xml:space="preserve">involving </w:t>
            </w:r>
            <w:r w:rsidRPr="003A4366">
              <w:t>ongoing collaboration and access to specialist training</w:t>
            </w:r>
            <w:r w:rsidR="00EA011D">
              <w:t>.</w:t>
            </w:r>
            <w:r w:rsidRPr="003A4366">
              <w:t xml:space="preserve"> </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D78559F" w14:textId="77777777" w:rsidR="00E94B77" w:rsidRDefault="00E94B77" w:rsidP="00E94B77">
            <w:pPr>
              <w:pStyle w:val="TableText"/>
            </w:pPr>
            <w:r>
              <w:rPr>
                <w:rFonts w:eastAsia="Wingdings" w:cstheme="minorHAnsi"/>
              </w:rPr>
              <w:t>B</w:t>
            </w:r>
          </w:p>
        </w:tc>
      </w:tr>
      <w:tr w:rsidR="00E94B77" w:rsidRPr="00FB1F87" w14:paraId="575E526E"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D60A720" w14:textId="77777777" w:rsidR="00E94B77" w:rsidRDefault="00EA011D" w:rsidP="00E94B77">
            <w:pPr>
              <w:pStyle w:val="TableText"/>
            </w:pPr>
            <w:r>
              <w:t>Ensure s</w:t>
            </w:r>
            <w:r w:rsidR="00E94B77" w:rsidRPr="003A4366">
              <w:t xml:space="preserve">upport </w:t>
            </w:r>
            <w:proofErr w:type="spellStart"/>
            <w:r w:rsidR="005C426C">
              <w:t>r</w:t>
            </w:r>
            <w:r w:rsidR="00E94B77" w:rsidRPr="003A4366">
              <w:t>ongo</w:t>
            </w:r>
            <w:r w:rsidR="009F500D" w:rsidRPr="003A4366">
              <w:t>ā</w:t>
            </w:r>
            <w:proofErr w:type="spellEnd"/>
            <w:r w:rsidR="00E94B77" w:rsidRPr="003A4366">
              <w:t xml:space="preserve"> and traditional Māori health</w:t>
            </w:r>
            <w:r w:rsidR="005C426C">
              <w:t xml:space="preserve"> </w:t>
            </w:r>
            <w:r w:rsidR="00E94B77" w:rsidRPr="003A4366">
              <w:t>care</w:t>
            </w:r>
            <w:r>
              <w:t>.</w:t>
            </w:r>
            <w:r w:rsidR="00E94B77" w:rsidRPr="003A4366">
              <w:t xml:space="preserve"> </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FF86598" w14:textId="77777777" w:rsidR="00E94B77" w:rsidRDefault="00E94B77" w:rsidP="00E94B77">
            <w:pPr>
              <w:pStyle w:val="TableText"/>
            </w:pPr>
            <w:r>
              <w:rPr>
                <w:rFonts w:eastAsia="Wingdings" w:cstheme="minorHAnsi"/>
              </w:rPr>
              <w:t>C</w:t>
            </w:r>
          </w:p>
        </w:tc>
      </w:tr>
    </w:tbl>
    <w:p w14:paraId="588D3A79" w14:textId="77777777" w:rsidR="007B0D5F" w:rsidRPr="00302869" w:rsidRDefault="007B0D5F" w:rsidP="00E54644">
      <w:pPr>
        <w:pStyle w:val="Heading2"/>
      </w:pPr>
      <w:bookmarkStart w:id="27" w:name="_Toc69527674"/>
      <w:bookmarkStart w:id="28" w:name="_Toc69622432"/>
      <w:bookmarkStart w:id="29" w:name="_Toc69634366"/>
      <w:bookmarkStart w:id="30" w:name="_Toc196130839"/>
      <w:bookmarkStart w:id="31" w:name="_Toc331884385"/>
      <w:bookmarkStart w:id="32" w:name="_Toc113013194"/>
      <w:bookmarkStart w:id="33" w:name="_Toc120545285"/>
      <w:r w:rsidRPr="00302869">
        <w:t>Pacific p</w:t>
      </w:r>
      <w:bookmarkEnd w:id="27"/>
      <w:bookmarkEnd w:id="28"/>
      <w:bookmarkEnd w:id="29"/>
      <w:bookmarkEnd w:id="30"/>
      <w:bookmarkEnd w:id="31"/>
      <w:r w:rsidRPr="00302869">
        <w:t>opulations and communities</w:t>
      </w:r>
      <w:bookmarkEnd w:id="32"/>
      <w:bookmarkEnd w:id="33"/>
    </w:p>
    <w:p w14:paraId="3D091F1B" w14:textId="77777777" w:rsidR="007B0D5F" w:rsidRDefault="007B0D5F" w:rsidP="007B0D5F">
      <w:r>
        <w:t xml:space="preserve">This section identifies issues of concern to Pacific peoples. </w:t>
      </w:r>
      <w:r w:rsidR="008F2E38">
        <w:t>This guideline takes a</w:t>
      </w:r>
      <w:r>
        <w:t xml:space="preserve"> pan-Pacific approach to highlight broad principles, </w:t>
      </w:r>
      <w:r w:rsidR="008F2E38">
        <w:t xml:space="preserve">acknowledging </w:t>
      </w:r>
      <w:r>
        <w:t>the cultural diversity of Pacific cultures. Structural inequities and systemic racism in the health</w:t>
      </w:r>
      <w:r w:rsidR="005C426C">
        <w:t xml:space="preserve"> </w:t>
      </w:r>
      <w:r>
        <w:t xml:space="preserve">care system mean that Pacific communities face a much greater burden from COVID-19. </w:t>
      </w:r>
      <w:proofErr w:type="gramStart"/>
      <w:r>
        <w:t xml:space="preserve">Older </w:t>
      </w:r>
      <w:r w:rsidR="00FF7501">
        <w:t xml:space="preserve">Pacific </w:t>
      </w:r>
      <w:r>
        <w:t>people,</w:t>
      </w:r>
      <w:proofErr w:type="gramEnd"/>
      <w:r>
        <w:t xml:space="preserve"> disabled Pacific people and those with pre-existing health conditions are also at greater risk. </w:t>
      </w:r>
    </w:p>
    <w:p w14:paraId="21FB1EE9" w14:textId="77777777" w:rsidR="006243F4" w:rsidRDefault="006243F4" w:rsidP="007B0D5F"/>
    <w:p w14:paraId="39DD8ACA" w14:textId="77777777" w:rsidR="006243F4" w:rsidRDefault="006243F4" w:rsidP="007B0D5F">
      <w:r>
        <w:t>S</w:t>
      </w:r>
      <w:r w:rsidRPr="006243F4">
        <w:t xml:space="preserve">ince the beginning of the Delta outbreak, more than 148,000 Pacific people have contracted COVID-19. Pacific people were disproportionately represented in case numbers in the earlier stages of the pandemic, and have the highest COVID-19 hospitalisation and mortality rates. Pacific people are less likely to receive a clinical assessment within 24 hours when presenting with COVID-19 compared with non-Māori, non-Pacific peoples.  </w:t>
      </w:r>
    </w:p>
    <w:p w14:paraId="03223F6D" w14:textId="77777777" w:rsidR="00EF0BBF" w:rsidRDefault="00EF0BBF" w:rsidP="007B0D5F"/>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EF0BBF" w:rsidRPr="00007036" w14:paraId="47A09BDA"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53E7FC7B" w14:textId="77777777" w:rsidR="00EF0BBF" w:rsidRPr="00007036" w:rsidRDefault="00FF7501" w:rsidP="00085641">
            <w:pPr>
              <w:pStyle w:val="TableText"/>
              <w:rPr>
                <w:b/>
                <w:bCs/>
              </w:rPr>
            </w:pPr>
            <w:r>
              <w:rPr>
                <w:b/>
                <w:bCs/>
              </w:rPr>
              <w:t>R</w:t>
            </w:r>
            <w:r w:rsidR="00C07FF3" w:rsidRPr="00C07FF3">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05CDEA42" w14:textId="77777777" w:rsidR="00EF0BBF" w:rsidRPr="00007036" w:rsidRDefault="00EF0BBF" w:rsidP="00085641">
            <w:pPr>
              <w:pStyle w:val="TableText"/>
              <w:rPr>
                <w:b/>
                <w:bCs/>
              </w:rPr>
            </w:pPr>
            <w:r w:rsidRPr="00007036">
              <w:rPr>
                <w:b/>
                <w:bCs/>
              </w:rPr>
              <w:t>Grade</w:t>
            </w:r>
          </w:p>
        </w:tc>
      </w:tr>
      <w:tr w:rsidR="00EF0BBF" w:rsidRPr="00FB1F87" w14:paraId="0858E16F"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7787C4AC" w14:textId="77777777" w:rsidR="00EF0BBF" w:rsidRDefault="00FF7501" w:rsidP="00EF0BBF">
            <w:pPr>
              <w:pStyle w:val="TableText"/>
            </w:pPr>
            <w:r>
              <w:t>Develop l</w:t>
            </w:r>
            <w:r w:rsidR="00EF0BBF">
              <w:t>ong COVID i</w:t>
            </w:r>
            <w:r w:rsidR="00EF0BBF" w:rsidRPr="00C04C2F">
              <w:t xml:space="preserve">nformation packages in the widely spoken Pacific languages (Tongan, Samoan, Cook Island Māori, Niuean, Fijian, Tokelauan, Kiribati) </w:t>
            </w:r>
            <w:r>
              <w:t xml:space="preserve">in </w:t>
            </w:r>
            <w:r w:rsidR="00EF0BBF" w:rsidRPr="00C04C2F">
              <w:t xml:space="preserve">a range of media. </w:t>
            </w:r>
            <w:r>
              <w:t>Distribute t</w:t>
            </w:r>
            <w:r w:rsidR="00EF0BBF" w:rsidRPr="00C04C2F">
              <w:t xml:space="preserve">his information </w:t>
            </w:r>
            <w:r w:rsidR="00EF0BBF">
              <w:t>through mainstream and community providers of health, employment, education and disability services.</w:t>
            </w:r>
          </w:p>
        </w:tc>
        <w:tc>
          <w:tcPr>
            <w:tcW w:w="1198" w:type="dxa"/>
            <w:tcBorders>
              <w:top w:val="nil"/>
              <w:bottom w:val="single" w:sz="4" w:space="0" w:color="A6A6A6" w:themeColor="background1" w:themeShade="A6"/>
            </w:tcBorders>
            <w:tcMar>
              <w:top w:w="0" w:type="dxa"/>
              <w:left w:w="85" w:type="dxa"/>
              <w:right w:w="85" w:type="dxa"/>
            </w:tcMar>
          </w:tcPr>
          <w:p w14:paraId="2E90E974" w14:textId="77777777" w:rsidR="00EF0BBF" w:rsidRDefault="00EF0BBF" w:rsidP="00EF0BBF">
            <w:pPr>
              <w:pStyle w:val="TableText"/>
            </w:pPr>
            <w:r>
              <w:rPr>
                <w:rFonts w:eastAsia="Wingdings" w:cstheme="minorHAnsi"/>
              </w:rPr>
              <w:t>C</w:t>
            </w:r>
          </w:p>
        </w:tc>
      </w:tr>
      <w:tr w:rsidR="00EF0BBF" w:rsidRPr="00FB1F87" w14:paraId="365899B8"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4CD0E14" w14:textId="77777777" w:rsidR="00EF0BBF" w:rsidRDefault="00FF7501" w:rsidP="00EF0BBF">
            <w:pPr>
              <w:pStyle w:val="TableText"/>
            </w:pPr>
            <w:r>
              <w:t xml:space="preserve">Work with </w:t>
            </w:r>
            <w:r w:rsidR="00EF0BBF" w:rsidRPr="002B3C8B">
              <w:t xml:space="preserve">providers and community organisations </w:t>
            </w:r>
            <w:r>
              <w:t>(</w:t>
            </w:r>
            <w:proofErr w:type="spellStart"/>
            <w:r w:rsidR="00EF0BBF" w:rsidRPr="002B3C8B">
              <w:t>eg</w:t>
            </w:r>
            <w:proofErr w:type="spellEnd"/>
            <w:r>
              <w:t>,</w:t>
            </w:r>
            <w:r w:rsidR="00EF0BBF" w:rsidRPr="002B3C8B">
              <w:t xml:space="preserve"> </w:t>
            </w:r>
            <w:r>
              <w:t>c</w:t>
            </w:r>
            <w:r w:rsidR="00EF0BBF" w:rsidRPr="002B3C8B">
              <w:t>hurches</w:t>
            </w:r>
            <w:r>
              <w:t>)</w:t>
            </w:r>
            <w:r w:rsidR="00EF0BBF" w:rsidRPr="002B3C8B">
              <w:t xml:space="preserve"> </w:t>
            </w:r>
            <w:r w:rsidRPr="002B3C8B">
              <w:t>to support</w:t>
            </w:r>
            <w:r>
              <w:t xml:space="preserve"> </w:t>
            </w:r>
            <w:proofErr w:type="spellStart"/>
            <w:r>
              <w:t>fanau</w:t>
            </w:r>
            <w:proofErr w:type="spellEnd"/>
            <w:r>
              <w:t xml:space="preserve">-based models of care by providing </w:t>
            </w:r>
            <w:r w:rsidR="00EF0BBF" w:rsidRPr="002B3C8B">
              <w:t>expertise, resources and training</w:t>
            </w:r>
            <w:r>
              <w:t>.</w:t>
            </w:r>
            <w:r w:rsidR="00EF0BBF" w:rsidRPr="002B3C8B">
              <w:t xml:space="preserve"> </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9A1FC4A" w14:textId="77777777" w:rsidR="00EF0BBF" w:rsidRDefault="00EF0BBF" w:rsidP="00EF0BBF">
            <w:pPr>
              <w:pStyle w:val="TableText"/>
            </w:pPr>
            <w:r>
              <w:rPr>
                <w:rFonts w:eastAsia="Wingdings" w:cstheme="minorHAnsi"/>
              </w:rPr>
              <w:t>B</w:t>
            </w:r>
          </w:p>
        </w:tc>
      </w:tr>
      <w:tr w:rsidR="00EF0BBF" w:rsidRPr="00FB1F87" w14:paraId="7C3071AF"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00E04D6" w14:textId="77777777" w:rsidR="00EF0BBF" w:rsidRDefault="00FF7501" w:rsidP="00EF0BBF">
            <w:pPr>
              <w:pStyle w:val="TableText"/>
            </w:pPr>
            <w:r>
              <w:t xml:space="preserve">Develop a </w:t>
            </w:r>
            <w:r w:rsidR="00EF0BBF">
              <w:t>programme of research that would provide baseline information regarding long COVID and Pacific people.</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4DC22D1" w14:textId="77777777" w:rsidR="00EF0BBF" w:rsidRDefault="00EF0BBF" w:rsidP="00EF0BBF">
            <w:pPr>
              <w:pStyle w:val="TableText"/>
            </w:pPr>
            <w:r>
              <w:rPr>
                <w:rFonts w:eastAsia="Wingdings" w:cstheme="minorHAnsi"/>
              </w:rPr>
              <w:t>C</w:t>
            </w:r>
          </w:p>
        </w:tc>
      </w:tr>
      <w:tr w:rsidR="00EF0BBF" w:rsidRPr="00FB1F87" w14:paraId="0E584A31"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986322B" w14:textId="77777777" w:rsidR="00EF0BBF" w:rsidRDefault="00FF7501" w:rsidP="00EF0BBF">
            <w:pPr>
              <w:pStyle w:val="TableText"/>
            </w:pPr>
            <w:r>
              <w:t>Develop a</w:t>
            </w:r>
            <w:r w:rsidR="00EF0BBF">
              <w:t xml:space="preserve"> targeted recruitment and development strategy to support increasing the capacity and capability of the Pacific health and disability workforce.</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C3F9587" w14:textId="77777777" w:rsidR="00EF0BBF" w:rsidRDefault="00EF0BBF" w:rsidP="00EF0BBF">
            <w:pPr>
              <w:pStyle w:val="TableText"/>
            </w:pPr>
            <w:r>
              <w:rPr>
                <w:rFonts w:eastAsia="Wingdings" w:cstheme="minorHAnsi"/>
              </w:rPr>
              <w:t>C</w:t>
            </w:r>
          </w:p>
        </w:tc>
      </w:tr>
      <w:tr w:rsidR="00EF0BBF" w:rsidRPr="00FB1F87" w14:paraId="070DBFF8"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C22EDB9" w14:textId="77777777" w:rsidR="00EF0BBF" w:rsidRDefault="002F69EE" w:rsidP="00EF0BBF">
            <w:pPr>
              <w:pStyle w:val="TableText"/>
            </w:pPr>
            <w:r>
              <w:t>Develop a</w:t>
            </w:r>
            <w:r w:rsidR="00EF0BBF">
              <w:t xml:space="preserve"> whole</w:t>
            </w:r>
            <w:r>
              <w:t>-</w:t>
            </w:r>
            <w:r w:rsidR="00EF0BBF">
              <w:t>of</w:t>
            </w:r>
            <w:r>
              <w:t>-</w:t>
            </w:r>
            <w:r w:rsidR="00EF0BBF">
              <w:t>system response aimed at improving the cultural safety of the mainstream workforce</w:t>
            </w:r>
            <w:r w:rsidR="00563FEC">
              <w:t>, helping health care workers</w:t>
            </w:r>
            <w:r w:rsidR="00EF0BBF">
              <w:t xml:space="preserve"> to acquire knowledge and understanding of Pacific cultural values and world views and appropriately apply this to their work.</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306CDB1" w14:textId="77777777" w:rsidR="00EF0BBF" w:rsidRDefault="00EF0BBF" w:rsidP="00EF0BBF">
            <w:pPr>
              <w:pStyle w:val="TableText"/>
            </w:pPr>
            <w:r>
              <w:rPr>
                <w:rFonts w:eastAsia="Wingdings" w:cstheme="minorHAnsi"/>
              </w:rPr>
              <w:t>B</w:t>
            </w:r>
          </w:p>
        </w:tc>
      </w:tr>
    </w:tbl>
    <w:p w14:paraId="358A3734" w14:textId="77777777" w:rsidR="007B0D5F" w:rsidRPr="00302869" w:rsidRDefault="007B0D5F" w:rsidP="00E54644">
      <w:pPr>
        <w:pStyle w:val="Heading2"/>
      </w:pPr>
      <w:bookmarkStart w:id="34" w:name="_Toc120545286"/>
      <w:r w:rsidRPr="00302869">
        <w:t>Disabled peoples’ perspectives</w:t>
      </w:r>
      <w:bookmarkEnd w:id="34"/>
    </w:p>
    <w:p w14:paraId="1274A2E1" w14:textId="38269F28" w:rsidR="007B0D5F" w:rsidRDefault="007B0D5F" w:rsidP="007B0D5F">
      <w:r>
        <w:t>This section identifies issues of concern for disabled people. Disabled people are more likely to have health conditions associated with their impairment</w:t>
      </w:r>
      <w:r w:rsidR="006C3D18">
        <w:t xml:space="preserve">, which </w:t>
      </w:r>
      <w:r>
        <w:t xml:space="preserve">increase the level of risk </w:t>
      </w:r>
      <w:r w:rsidR="006C3D18">
        <w:t xml:space="preserve">from </w:t>
      </w:r>
      <w:r>
        <w:t xml:space="preserve">long COVID. Evidence tells us that many disabled people experience inequitable access to health services and that access is compromised by </w:t>
      </w:r>
      <w:r w:rsidR="00712489">
        <w:t xml:space="preserve">inaccessible </w:t>
      </w:r>
      <w:r>
        <w:t xml:space="preserve">services and </w:t>
      </w:r>
      <w:r w:rsidR="00712489">
        <w:t xml:space="preserve">a lack of </w:t>
      </w:r>
      <w:r>
        <w:t xml:space="preserve">information and communications in alternative formats. Data should be collected on the number of disabled people accessing services because of long COVID. </w:t>
      </w:r>
    </w:p>
    <w:p w14:paraId="1F99552D" w14:textId="77777777" w:rsidR="00EF0BBF" w:rsidRDefault="00EF0BBF" w:rsidP="007B0D5F"/>
    <w:p w14:paraId="5865651B" w14:textId="77777777" w:rsidR="007B0D5F" w:rsidRDefault="007B0D5F" w:rsidP="007B0D5F">
      <w:r w:rsidRPr="008F1FA5">
        <w:t xml:space="preserve">COVID-19 has exposed the vulnerabilities and inequalities that disabled people </w:t>
      </w:r>
      <w:r w:rsidR="00712489">
        <w:t xml:space="preserve">already </w:t>
      </w:r>
      <w:r w:rsidRPr="008F1FA5">
        <w:t>face in their everyday lives.</w:t>
      </w:r>
    </w:p>
    <w:p w14:paraId="44E49AC5" w14:textId="77777777" w:rsidR="007B0D5F" w:rsidRPr="008F1FA5" w:rsidRDefault="007B0D5F" w:rsidP="007B0D5F"/>
    <w:p w14:paraId="111248DE" w14:textId="77777777" w:rsidR="007B0D5F" w:rsidRPr="008F1FA5" w:rsidRDefault="007B0D5F" w:rsidP="007B0D5F">
      <w:r w:rsidRPr="008F1FA5">
        <w:t xml:space="preserve">The Human Rights Commission’s </w:t>
      </w:r>
      <w:r w:rsidRPr="00DC3697">
        <w:rPr>
          <w:i/>
          <w:iCs/>
        </w:rPr>
        <w:t>Inquiry into the</w:t>
      </w:r>
      <w:r w:rsidRPr="008F1FA5">
        <w:t xml:space="preserve"> </w:t>
      </w:r>
      <w:r w:rsidRPr="00FD03DB">
        <w:rPr>
          <w:i/>
          <w:iCs/>
        </w:rPr>
        <w:t>Support of Disabled People and Whānau During Omicron</w:t>
      </w:r>
      <w:r w:rsidRPr="008F1FA5">
        <w:t xml:space="preserve"> </w:t>
      </w:r>
      <w:r w:rsidRPr="00DC3697">
        <w:t>report</w:t>
      </w:r>
      <w:r w:rsidRPr="008F1FA5">
        <w:t xml:space="preserve"> identified </w:t>
      </w:r>
      <w:r w:rsidR="00712489">
        <w:t xml:space="preserve">that disabled people and their </w:t>
      </w:r>
      <w:r w:rsidR="00712489" w:rsidRPr="008F1FA5">
        <w:t xml:space="preserve">whānau </w:t>
      </w:r>
      <w:r w:rsidR="00712489">
        <w:t xml:space="preserve"> face </w:t>
      </w:r>
      <w:r w:rsidRPr="008F1FA5">
        <w:t xml:space="preserve">considerable difficulties in accessing support </w:t>
      </w:r>
      <w:r w:rsidR="00712489">
        <w:t xml:space="preserve">and information on COVID-19 </w:t>
      </w:r>
      <w:r w:rsidRPr="008F1FA5">
        <w:t xml:space="preserve">through mainstream general practice services. In addition, access to mental health supports has been limited, concerns have been raised about </w:t>
      </w:r>
      <w:r w:rsidR="00712489">
        <w:t xml:space="preserve">disabled people’s ability to </w:t>
      </w:r>
      <w:r w:rsidRPr="008F1FA5">
        <w:t xml:space="preserve">access essential hospital-based services, and messaging and approaches between </w:t>
      </w:r>
      <w:proofErr w:type="spellStart"/>
      <w:r>
        <w:t>Te</w:t>
      </w:r>
      <w:proofErr w:type="spellEnd"/>
      <w:r>
        <w:t xml:space="preserve"> </w:t>
      </w:r>
      <w:proofErr w:type="spellStart"/>
      <w:r>
        <w:t>Whatu</w:t>
      </w:r>
      <w:proofErr w:type="spellEnd"/>
      <w:r>
        <w:t xml:space="preserve"> Ora </w:t>
      </w:r>
      <w:r w:rsidR="00C2248D">
        <w:t>d</w:t>
      </w:r>
      <w:r>
        <w:t xml:space="preserve">istricts </w:t>
      </w:r>
      <w:r w:rsidRPr="008F1FA5">
        <w:t xml:space="preserve">throughout the country </w:t>
      </w:r>
      <w:r w:rsidR="00C2248D">
        <w:t xml:space="preserve">have </w:t>
      </w:r>
      <w:r w:rsidRPr="008F1FA5">
        <w:t>varied.</w:t>
      </w:r>
    </w:p>
    <w:p w14:paraId="05822333" w14:textId="77777777" w:rsidR="007B0D5F" w:rsidRDefault="007B0D5F" w:rsidP="007B0D5F"/>
    <w:p w14:paraId="6C8D17FE" w14:textId="77777777" w:rsidR="007B0D5F" w:rsidRDefault="007B0D5F" w:rsidP="007B0D5F">
      <w:r w:rsidRPr="008F1FA5">
        <w:t xml:space="preserve">The </w:t>
      </w:r>
      <w:r w:rsidR="00C2248D">
        <w:t xml:space="preserve">Human Rights Commission’s report </w:t>
      </w:r>
      <w:r w:rsidRPr="008F1FA5">
        <w:t xml:space="preserve">recommended </w:t>
      </w:r>
      <w:r w:rsidR="00C2248D">
        <w:t xml:space="preserve">that </w:t>
      </w:r>
      <w:r w:rsidRPr="008F1FA5">
        <w:t xml:space="preserve">government further consider how </w:t>
      </w:r>
      <w:r w:rsidR="00C2248D">
        <w:t xml:space="preserve">the whole health and disability system can respond to and support </w:t>
      </w:r>
      <w:r w:rsidRPr="008F1FA5">
        <w:t>people experiencing long</w:t>
      </w:r>
      <w:r w:rsidR="00853D73">
        <w:t>-</w:t>
      </w:r>
      <w:r w:rsidRPr="008F1FA5">
        <w:t xml:space="preserve">term health and disability impacts </w:t>
      </w:r>
      <w:r w:rsidR="00C2248D">
        <w:t xml:space="preserve">from </w:t>
      </w:r>
      <w:r w:rsidRPr="008F1FA5">
        <w:t xml:space="preserve">COVID-19, including long </w:t>
      </w:r>
      <w:r>
        <w:t>COVID</w:t>
      </w:r>
      <w:r w:rsidRPr="008F1FA5">
        <w:t xml:space="preserve"> and adverse events from vaccinations.</w:t>
      </w:r>
      <w:r w:rsidR="00EF0BBF">
        <w:t xml:space="preserve"> </w:t>
      </w:r>
      <w:r w:rsidRPr="008F1FA5">
        <w:t>People with physical disabilities commonly encounter daily challenges such as barriers to community mobility, reduced access to health</w:t>
      </w:r>
      <w:r w:rsidR="005C426C">
        <w:t xml:space="preserve"> </w:t>
      </w:r>
      <w:r w:rsidRPr="008F1FA5">
        <w:t xml:space="preserve">care services and </w:t>
      </w:r>
      <w:r w:rsidR="00C2248D">
        <w:t xml:space="preserve">a </w:t>
      </w:r>
      <w:r w:rsidRPr="008F1FA5">
        <w:t xml:space="preserve">higher risk of experiencing issues with </w:t>
      </w:r>
      <w:r w:rsidR="00C2248D">
        <w:t xml:space="preserve">their </w:t>
      </w:r>
      <w:r w:rsidRPr="008F1FA5">
        <w:t xml:space="preserve">mental health and wellbeing. </w:t>
      </w:r>
    </w:p>
    <w:p w14:paraId="7BDE5B83" w14:textId="77777777" w:rsidR="00EF0BBF" w:rsidRDefault="00EF0BBF" w:rsidP="007B0D5F"/>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EF0BBF" w:rsidRPr="00007036" w14:paraId="711B9D71"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1C69B4B1" w14:textId="77777777" w:rsidR="00EF0BBF" w:rsidRPr="00007036" w:rsidRDefault="00C2248D" w:rsidP="00085641">
            <w:pPr>
              <w:pStyle w:val="TableText"/>
              <w:rPr>
                <w:b/>
                <w:bCs/>
              </w:rPr>
            </w:pPr>
            <w:r>
              <w:rPr>
                <w:b/>
                <w:bCs/>
              </w:rPr>
              <w:t>R</w:t>
            </w:r>
            <w:r w:rsidR="00EF0BBF" w:rsidRPr="00EF0BBF">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1E45A6C5" w14:textId="77777777" w:rsidR="00EF0BBF" w:rsidRPr="00007036" w:rsidRDefault="00EF0BBF" w:rsidP="00085641">
            <w:pPr>
              <w:pStyle w:val="TableText"/>
              <w:rPr>
                <w:b/>
                <w:bCs/>
              </w:rPr>
            </w:pPr>
            <w:r w:rsidRPr="00007036">
              <w:rPr>
                <w:b/>
                <w:bCs/>
              </w:rPr>
              <w:t>Grade</w:t>
            </w:r>
          </w:p>
        </w:tc>
      </w:tr>
      <w:tr w:rsidR="00EF0BBF" w:rsidRPr="00FB1F87" w14:paraId="396D0350"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4B73FC00" w14:textId="77777777" w:rsidR="00EF0BBF" w:rsidRDefault="00C2248D" w:rsidP="00EF0BBF">
            <w:pPr>
              <w:pStyle w:val="TableText"/>
            </w:pPr>
            <w:r>
              <w:t>Work to r</w:t>
            </w:r>
            <w:r w:rsidR="00EF0BBF">
              <w:t xml:space="preserve">educe </w:t>
            </w:r>
            <w:r>
              <w:t xml:space="preserve">the </w:t>
            </w:r>
            <w:r w:rsidR="00EF0BBF">
              <w:t xml:space="preserve">barriers disabled people </w:t>
            </w:r>
            <w:r>
              <w:t xml:space="preserve">experience in </w:t>
            </w:r>
            <w:r w:rsidR="00EF0BBF">
              <w:t>access</w:t>
            </w:r>
            <w:r>
              <w:t>ing</w:t>
            </w:r>
            <w:r w:rsidR="00EF0BBF">
              <w:t xml:space="preserve"> community mobility and health care services</w:t>
            </w:r>
            <w:r>
              <w:t>.</w:t>
            </w:r>
          </w:p>
        </w:tc>
        <w:tc>
          <w:tcPr>
            <w:tcW w:w="1198" w:type="dxa"/>
            <w:tcBorders>
              <w:top w:val="nil"/>
              <w:bottom w:val="single" w:sz="4" w:space="0" w:color="A6A6A6" w:themeColor="background1" w:themeShade="A6"/>
            </w:tcBorders>
            <w:tcMar>
              <w:top w:w="0" w:type="dxa"/>
              <w:left w:w="85" w:type="dxa"/>
              <w:right w:w="85" w:type="dxa"/>
            </w:tcMar>
          </w:tcPr>
          <w:p w14:paraId="3B9760E5" w14:textId="77777777" w:rsidR="00EF0BBF" w:rsidRDefault="00EF0BBF" w:rsidP="00EF0BBF">
            <w:pPr>
              <w:pStyle w:val="TableText"/>
            </w:pPr>
            <w:r>
              <w:rPr>
                <w:rFonts w:eastAsia="Wingdings" w:cstheme="minorHAnsi"/>
              </w:rPr>
              <w:t>C</w:t>
            </w:r>
          </w:p>
        </w:tc>
      </w:tr>
      <w:tr w:rsidR="00EF0BBF" w:rsidRPr="00FB1F87" w14:paraId="49D06DDF"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624F0E7" w14:textId="77777777" w:rsidR="00EF0BBF" w:rsidRDefault="00EF0BBF" w:rsidP="00EF0BBF">
            <w:pPr>
              <w:pStyle w:val="TableText"/>
            </w:pPr>
            <w:r w:rsidRPr="00FB3537">
              <w:t>Apply an Enabling Good Lives approach</w:t>
            </w:r>
            <w:r>
              <w:t xml:space="preserve">; </w:t>
            </w:r>
            <w:r w:rsidR="00C2248D">
              <w:t xml:space="preserve">consider </w:t>
            </w:r>
            <w:r w:rsidRPr="00FB3537">
              <w:t>family support, living environment</w:t>
            </w:r>
            <w:r w:rsidR="00C2248D">
              <w:t>s</w:t>
            </w:r>
            <w:r w:rsidRPr="00FB3537">
              <w:t xml:space="preserve"> and </w:t>
            </w:r>
            <w:r w:rsidR="00C2248D">
              <w:t xml:space="preserve">the </w:t>
            </w:r>
            <w:r w:rsidRPr="00FB3537">
              <w:t xml:space="preserve">context of </w:t>
            </w:r>
            <w:r w:rsidR="00C2248D">
              <w:t>disabled people’s lives.</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23A836A" w14:textId="77777777" w:rsidR="00EF0BBF" w:rsidRDefault="00EF0BBF" w:rsidP="00EF0BBF">
            <w:pPr>
              <w:pStyle w:val="TableText"/>
            </w:pPr>
            <w:r>
              <w:rPr>
                <w:rFonts w:eastAsia="Wingdings" w:cstheme="minorHAnsi"/>
              </w:rPr>
              <w:t>C</w:t>
            </w:r>
          </w:p>
        </w:tc>
      </w:tr>
      <w:tr w:rsidR="00EF0BBF" w:rsidRPr="00FB1F87" w14:paraId="6484B602"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C13E14C" w14:textId="77777777" w:rsidR="00EF0BBF" w:rsidRDefault="00EF0BBF" w:rsidP="00EF0BBF">
            <w:pPr>
              <w:pStyle w:val="TableText"/>
            </w:pPr>
            <w:r>
              <w:t xml:space="preserve">Assess </w:t>
            </w:r>
            <w:r w:rsidR="00C2248D">
              <w:t xml:space="preserve">the </w:t>
            </w:r>
            <w:r>
              <w:t xml:space="preserve">impacts </w:t>
            </w:r>
            <w:r w:rsidR="00C2248D">
              <w:t xml:space="preserve">of long COVID on </w:t>
            </w:r>
            <w:r>
              <w:t>carers</w:t>
            </w:r>
            <w:r w:rsidR="00C2248D">
              <w:t>, and be aware that</w:t>
            </w:r>
            <w:r>
              <w:t xml:space="preserve"> </w:t>
            </w:r>
            <w:r w:rsidR="00C2248D">
              <w:t>p</w:t>
            </w:r>
            <w:r>
              <w:t xml:space="preserve">arents and </w:t>
            </w:r>
            <w:r w:rsidR="00C2248D">
              <w:t>c</w:t>
            </w:r>
            <w:r>
              <w:t>aregivers operate in environments that create additional risks</w:t>
            </w:r>
            <w:r w:rsidR="00C2248D">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1B6FFEC" w14:textId="77777777" w:rsidR="00EF0BBF" w:rsidRDefault="00EF0BBF" w:rsidP="00EF0BBF">
            <w:pPr>
              <w:pStyle w:val="TableText"/>
            </w:pPr>
            <w:r>
              <w:rPr>
                <w:rFonts w:eastAsia="Wingdings" w:cstheme="minorHAnsi"/>
              </w:rPr>
              <w:t>C</w:t>
            </w:r>
          </w:p>
        </w:tc>
      </w:tr>
      <w:tr w:rsidR="00EF0BBF" w:rsidRPr="00FB1F87" w14:paraId="5CAAEDD1"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2474A30" w14:textId="77777777" w:rsidR="00EF0BBF" w:rsidRDefault="00C2248D" w:rsidP="00EF0BBF">
            <w:pPr>
              <w:pStyle w:val="TableText"/>
            </w:pPr>
            <w:r>
              <w:t>Consider accessing e</w:t>
            </w:r>
            <w:r w:rsidR="00EF0BBF">
              <w:t xml:space="preserve">xisting peer support groups for </w:t>
            </w:r>
            <w:r w:rsidR="00D84015">
              <w:t xml:space="preserve">people </w:t>
            </w:r>
            <w:r w:rsidR="00EF0BBF">
              <w:t>requiring informal supports</w:t>
            </w:r>
            <w:r>
              <w:t>.</w:t>
            </w:r>
            <w:r w:rsidR="00EF0BBF">
              <w:t xml:space="preserve"> </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3F5EDA7" w14:textId="77777777" w:rsidR="00EF0BBF" w:rsidRDefault="00EF0BBF" w:rsidP="00EF0BBF">
            <w:pPr>
              <w:pStyle w:val="TableText"/>
            </w:pPr>
            <w:r>
              <w:rPr>
                <w:rFonts w:eastAsia="Wingdings" w:cstheme="minorHAnsi"/>
              </w:rPr>
              <w:t>C</w:t>
            </w:r>
          </w:p>
        </w:tc>
      </w:tr>
    </w:tbl>
    <w:p w14:paraId="24725613" w14:textId="77777777" w:rsidR="00EF0BBF" w:rsidRDefault="00EF0BBF" w:rsidP="007B0D5F"/>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EF0BBF" w:rsidRPr="00007036" w14:paraId="298A1245"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515CE700" w14:textId="77777777" w:rsidR="00EF0BBF" w:rsidRPr="00007036" w:rsidRDefault="00EF0BBF" w:rsidP="00085641">
            <w:pPr>
              <w:pStyle w:val="TableText"/>
              <w:rPr>
                <w:b/>
                <w:bCs/>
              </w:rPr>
            </w:pPr>
            <w:r w:rsidRPr="00EF0BBF">
              <w:rPr>
                <w:b/>
                <w:bCs/>
              </w:rPr>
              <w:t xml:space="preserve">Good </w:t>
            </w:r>
            <w:r w:rsidR="00D84015">
              <w:rPr>
                <w:b/>
                <w:bCs/>
              </w:rPr>
              <w:t>p</w:t>
            </w:r>
            <w:r w:rsidRPr="00EF0BBF">
              <w:rPr>
                <w:b/>
                <w:bCs/>
              </w:rPr>
              <w:t xml:space="preserve">ractice </w:t>
            </w:r>
            <w:r w:rsidR="00D84015">
              <w:rPr>
                <w:b/>
                <w:bCs/>
              </w:rPr>
              <w:t>p</w:t>
            </w:r>
            <w:r w:rsidRPr="00EF0BBF">
              <w:rPr>
                <w:b/>
                <w:bCs/>
              </w:rPr>
              <w:t>oint</w:t>
            </w:r>
            <w:r w:rsidR="00C3510C">
              <w:rPr>
                <w:b/>
                <w:bCs/>
              </w:rPr>
              <w:t>s</w:t>
            </w:r>
          </w:p>
        </w:tc>
        <w:tc>
          <w:tcPr>
            <w:tcW w:w="1198" w:type="dxa"/>
            <w:tcBorders>
              <w:top w:val="nil"/>
              <w:bottom w:val="nil"/>
            </w:tcBorders>
            <w:shd w:val="clear" w:color="auto" w:fill="D9D9D9" w:themeFill="background1" w:themeFillShade="D9"/>
            <w:tcMar>
              <w:top w:w="0" w:type="dxa"/>
              <w:left w:w="85" w:type="dxa"/>
              <w:right w:w="85" w:type="dxa"/>
            </w:tcMar>
          </w:tcPr>
          <w:p w14:paraId="7416CB81" w14:textId="77777777" w:rsidR="00EF0BBF" w:rsidRPr="00007036" w:rsidRDefault="00EF0BBF" w:rsidP="00085641">
            <w:pPr>
              <w:pStyle w:val="TableText"/>
              <w:rPr>
                <w:b/>
                <w:bCs/>
              </w:rPr>
            </w:pPr>
            <w:r w:rsidRPr="00007036">
              <w:rPr>
                <w:b/>
                <w:bCs/>
              </w:rPr>
              <w:t>Grade</w:t>
            </w:r>
          </w:p>
        </w:tc>
      </w:tr>
      <w:tr w:rsidR="00EF0BBF" w:rsidRPr="00FB1F87" w14:paraId="7AAECCF4"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30EBA507" w14:textId="0926552E" w:rsidR="00EF0BBF" w:rsidRDefault="00BE30B5" w:rsidP="00EF0BBF">
            <w:pPr>
              <w:pStyle w:val="TableText"/>
            </w:pPr>
            <w:r>
              <w:t>Customise i</w:t>
            </w:r>
            <w:r w:rsidR="00EF0BBF" w:rsidRPr="00A96276">
              <w:t xml:space="preserve">ndividualised supports for disabled </w:t>
            </w:r>
            <w:r w:rsidR="00F4220B" w:rsidRPr="00A96276">
              <w:t>people</w:t>
            </w:r>
            <w:r w:rsidR="00F4220B">
              <w:t>,</w:t>
            </w:r>
            <w:r w:rsidR="00EF0BBF" w:rsidRPr="00A96276">
              <w:t xml:space="preserve"> </w:t>
            </w:r>
            <w:proofErr w:type="spellStart"/>
            <w:r w:rsidR="00EF0BBF" w:rsidRPr="00A96276">
              <w:t>eg</w:t>
            </w:r>
            <w:proofErr w:type="spellEnd"/>
            <w:r w:rsidR="00EF0BBF" w:rsidRPr="00A96276">
              <w:t xml:space="preserve">, </w:t>
            </w:r>
            <w:r>
              <w:t xml:space="preserve">by involving </w:t>
            </w:r>
            <w:r w:rsidR="00EF0BBF" w:rsidRPr="00A96276">
              <w:t>experts in disabled rehabilitation</w:t>
            </w:r>
            <w:r>
              <w:t>.</w:t>
            </w:r>
            <w:r w:rsidR="00EF0BBF" w:rsidRPr="00A96276">
              <w:t xml:space="preserve"> </w:t>
            </w:r>
          </w:p>
        </w:tc>
        <w:tc>
          <w:tcPr>
            <w:tcW w:w="1198" w:type="dxa"/>
            <w:tcBorders>
              <w:top w:val="nil"/>
              <w:bottom w:val="single" w:sz="4" w:space="0" w:color="A6A6A6" w:themeColor="background1" w:themeShade="A6"/>
            </w:tcBorders>
            <w:tcMar>
              <w:top w:w="0" w:type="dxa"/>
              <w:left w:w="85" w:type="dxa"/>
              <w:right w:w="85" w:type="dxa"/>
            </w:tcMar>
          </w:tcPr>
          <w:p w14:paraId="5B26CDB7" w14:textId="77777777" w:rsidR="00EF0BBF" w:rsidRDefault="00EF0BBF" w:rsidP="00EF0BBF">
            <w:pPr>
              <w:pStyle w:val="TableText"/>
            </w:pPr>
            <w:r>
              <w:rPr>
                <w:rFonts w:eastAsia="Wingdings" w:cstheme="minorHAnsi"/>
              </w:rPr>
              <w:t>C</w:t>
            </w:r>
          </w:p>
        </w:tc>
      </w:tr>
      <w:tr w:rsidR="00EF0BBF" w:rsidRPr="00FB1F87" w14:paraId="21E60D1B"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EF9A6ED" w14:textId="77777777" w:rsidR="00EF0BBF" w:rsidRDefault="00BE30B5" w:rsidP="00EF0BBF">
            <w:pPr>
              <w:pStyle w:val="TableText"/>
            </w:pPr>
            <w:r>
              <w:t>Prioritise d</w:t>
            </w:r>
            <w:r w:rsidR="00EF0BBF" w:rsidRPr="00A96276">
              <w:t>isabled people for assessment and treatment.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A85965B" w14:textId="77777777" w:rsidR="00EF0BBF" w:rsidRDefault="00EF0BBF" w:rsidP="00EF0BBF">
            <w:pPr>
              <w:pStyle w:val="TableText"/>
            </w:pPr>
            <w:r>
              <w:rPr>
                <w:rFonts w:eastAsia="Wingdings" w:cstheme="minorHAnsi"/>
              </w:rPr>
              <w:t>C</w:t>
            </w:r>
          </w:p>
        </w:tc>
      </w:tr>
      <w:tr w:rsidR="00EF0BBF" w:rsidRPr="00FB1F87" w14:paraId="60B0F35D"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1919BCE" w14:textId="77777777" w:rsidR="00EF0BBF" w:rsidRDefault="00BE30B5" w:rsidP="00EF0BBF">
            <w:pPr>
              <w:pStyle w:val="TableText"/>
            </w:pPr>
            <w:r>
              <w:t>Plan a</w:t>
            </w:r>
            <w:r w:rsidR="00EF0BBF" w:rsidRPr="00A96276">
              <w:t xml:space="preserve">ccessible communication, information and treatment options and </w:t>
            </w:r>
            <w:r>
              <w:t xml:space="preserve">make them </w:t>
            </w:r>
            <w:r w:rsidR="00EF0BBF" w:rsidRPr="00A96276">
              <w:t xml:space="preserve">available, </w:t>
            </w:r>
            <w:r>
              <w:t xml:space="preserve">including </w:t>
            </w:r>
            <w:r w:rsidR="00EF0BBF" w:rsidRPr="00A96276">
              <w:t>digital modifications, ramps, transport</w:t>
            </w:r>
            <w:r>
              <w:t xml:space="preserve"> options</w:t>
            </w:r>
            <w:r w:rsidR="00EF0BBF" w:rsidRPr="00A96276">
              <w:t xml:space="preserve">, </w:t>
            </w:r>
            <w:r>
              <w:t>s</w:t>
            </w:r>
            <w:r w:rsidR="00EF0BBF" w:rsidRPr="00A96276">
              <w:t xml:space="preserve">peech </w:t>
            </w:r>
            <w:r>
              <w:t>l</w:t>
            </w:r>
            <w:r w:rsidR="00EF0BBF" w:rsidRPr="00A96276">
              <w:t xml:space="preserve">anguage therapy interpreters, Braille </w:t>
            </w:r>
            <w:r w:rsidR="0090271A">
              <w:t xml:space="preserve">and </w:t>
            </w:r>
            <w:r w:rsidR="00EF0BBF" w:rsidRPr="00A96276">
              <w:t>easy</w:t>
            </w:r>
            <w:r>
              <w:t>-</w:t>
            </w:r>
            <w:r w:rsidR="00EF0BBF" w:rsidRPr="00A96276">
              <w:t xml:space="preserve">read </w:t>
            </w:r>
            <w:r>
              <w:t>versions</w:t>
            </w:r>
            <w:r w:rsidR="00EF0BBF" w:rsidRPr="00A96276">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A12DCE5" w14:textId="77777777" w:rsidR="00EF0BBF" w:rsidRDefault="00EF0BBF" w:rsidP="00EF0BBF">
            <w:pPr>
              <w:pStyle w:val="TableText"/>
            </w:pPr>
            <w:r>
              <w:rPr>
                <w:rFonts w:eastAsia="Wingdings" w:cstheme="minorHAnsi"/>
              </w:rPr>
              <w:t>C</w:t>
            </w:r>
          </w:p>
        </w:tc>
      </w:tr>
    </w:tbl>
    <w:p w14:paraId="7F751D22" w14:textId="77777777" w:rsidR="007B0D5F" w:rsidRPr="00302869" w:rsidRDefault="007B0D5F" w:rsidP="00E54644">
      <w:pPr>
        <w:pStyle w:val="Heading2"/>
      </w:pPr>
      <w:bookmarkStart w:id="35" w:name="_Toc113013195"/>
      <w:bookmarkStart w:id="36" w:name="_Toc120545287"/>
      <w:r w:rsidRPr="00302869">
        <w:t>Rural and remote locations</w:t>
      </w:r>
      <w:bookmarkEnd w:id="35"/>
      <w:bookmarkEnd w:id="36"/>
      <w:r w:rsidRPr="00302869">
        <w:t xml:space="preserve"> </w:t>
      </w:r>
    </w:p>
    <w:p w14:paraId="4AEBA633" w14:textId="77777777" w:rsidR="007B0D5F" w:rsidRDefault="007B0D5F" w:rsidP="007B0D5F">
      <w:r w:rsidRPr="00A96276">
        <w:t xml:space="preserve">Rural </w:t>
      </w:r>
      <w:r w:rsidR="00D84015">
        <w:t>people and their</w:t>
      </w:r>
      <w:r w:rsidRPr="00A96276">
        <w:t xml:space="preserve"> whānau experience significant challenges and disadvantages (</w:t>
      </w:r>
      <w:proofErr w:type="spellStart"/>
      <w:r w:rsidRPr="00A96276">
        <w:t>eg</w:t>
      </w:r>
      <w:proofErr w:type="spellEnd"/>
      <w:r w:rsidRPr="00A96276">
        <w:t xml:space="preserve">, </w:t>
      </w:r>
      <w:r w:rsidR="00693E73">
        <w:t xml:space="preserve">less public </w:t>
      </w:r>
      <w:r w:rsidRPr="00A96276">
        <w:t xml:space="preserve">transport, </w:t>
      </w:r>
      <w:r w:rsidR="00693E73">
        <w:t xml:space="preserve">a </w:t>
      </w:r>
      <w:r w:rsidRPr="00A96276">
        <w:t xml:space="preserve">lack of local support, isolation, </w:t>
      </w:r>
      <w:r w:rsidR="00693E73">
        <w:t xml:space="preserve">lack of </w:t>
      </w:r>
      <w:r w:rsidRPr="00A96276">
        <w:t xml:space="preserve">financial resources, lack of employment opportunities) compared with urban dwellers. </w:t>
      </w:r>
    </w:p>
    <w:p w14:paraId="4D53CE50" w14:textId="77777777" w:rsidR="00EF0BBF" w:rsidRDefault="00EF0BBF" w:rsidP="007B0D5F"/>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EF0BBF" w:rsidRPr="00007036" w14:paraId="7FB3CEB4" w14:textId="77777777" w:rsidTr="00816EE5">
        <w:trPr>
          <w:cantSplit/>
          <w:tblHeader/>
        </w:trPr>
        <w:tc>
          <w:tcPr>
            <w:tcW w:w="6887" w:type="dxa"/>
            <w:tcBorders>
              <w:top w:val="nil"/>
              <w:bottom w:val="nil"/>
            </w:tcBorders>
            <w:shd w:val="clear" w:color="auto" w:fill="D9D9D9" w:themeFill="background1" w:themeFillShade="D9"/>
            <w:tcMar>
              <w:top w:w="0" w:type="dxa"/>
              <w:left w:w="85" w:type="dxa"/>
              <w:right w:w="85" w:type="dxa"/>
            </w:tcMar>
          </w:tcPr>
          <w:p w14:paraId="231EC076" w14:textId="77777777" w:rsidR="00EF0BBF" w:rsidRPr="00007036" w:rsidRDefault="00693E73" w:rsidP="00085641">
            <w:pPr>
              <w:pStyle w:val="TableText"/>
              <w:rPr>
                <w:b/>
                <w:bCs/>
              </w:rPr>
            </w:pPr>
            <w:r>
              <w:rPr>
                <w:b/>
                <w:bCs/>
              </w:rPr>
              <w:t>R</w:t>
            </w:r>
            <w:r w:rsidR="00EF0BBF" w:rsidRPr="00EF0BBF">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6DCA29D5" w14:textId="77777777" w:rsidR="00EF0BBF" w:rsidRPr="00007036" w:rsidRDefault="00EF0BBF" w:rsidP="00085641">
            <w:pPr>
              <w:pStyle w:val="TableText"/>
              <w:rPr>
                <w:b/>
                <w:bCs/>
              </w:rPr>
            </w:pPr>
            <w:r w:rsidRPr="00007036">
              <w:rPr>
                <w:b/>
                <w:bCs/>
              </w:rPr>
              <w:t>Grade</w:t>
            </w:r>
          </w:p>
        </w:tc>
      </w:tr>
      <w:tr w:rsidR="00EF0BBF" w:rsidRPr="00FB1F87" w14:paraId="408F9518"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300DD92F" w14:textId="77777777" w:rsidR="00EF0BBF" w:rsidRDefault="00EF0BBF" w:rsidP="00EF0BBF">
            <w:pPr>
              <w:pStyle w:val="TableText"/>
            </w:pPr>
            <w:r w:rsidRPr="001B36E7">
              <w:t xml:space="preserve">Reduce </w:t>
            </w:r>
            <w:r w:rsidR="00C44444">
              <w:t xml:space="preserve">the </w:t>
            </w:r>
            <w:r w:rsidRPr="001B36E7">
              <w:t xml:space="preserve">access barriers rural communities </w:t>
            </w:r>
            <w:r w:rsidR="00C44444">
              <w:t xml:space="preserve">experience </w:t>
            </w:r>
            <w:r w:rsidRPr="001B36E7">
              <w:t xml:space="preserve">by providing services through the services that are </w:t>
            </w:r>
            <w:r w:rsidR="00C44444">
              <w:t xml:space="preserve">already </w:t>
            </w:r>
            <w:r w:rsidRPr="001B36E7">
              <w:t>established in those communities</w:t>
            </w:r>
            <w:r w:rsidR="00C44444">
              <w:t>.</w:t>
            </w:r>
            <w:r w:rsidRPr="001B36E7">
              <w:t xml:space="preserve"> </w:t>
            </w:r>
          </w:p>
        </w:tc>
        <w:tc>
          <w:tcPr>
            <w:tcW w:w="1198" w:type="dxa"/>
            <w:tcBorders>
              <w:top w:val="nil"/>
              <w:bottom w:val="single" w:sz="4" w:space="0" w:color="A6A6A6" w:themeColor="background1" w:themeShade="A6"/>
            </w:tcBorders>
            <w:tcMar>
              <w:top w:w="0" w:type="dxa"/>
              <w:left w:w="85" w:type="dxa"/>
              <w:right w:w="85" w:type="dxa"/>
            </w:tcMar>
          </w:tcPr>
          <w:p w14:paraId="1E51BB6A" w14:textId="77777777" w:rsidR="00EF0BBF" w:rsidRDefault="00EF0BBF" w:rsidP="00EF0BBF">
            <w:pPr>
              <w:pStyle w:val="TableText"/>
            </w:pPr>
            <w:r>
              <w:rPr>
                <w:rFonts w:eastAsia="Wingdings" w:cstheme="minorHAnsi"/>
              </w:rPr>
              <w:t>C</w:t>
            </w:r>
          </w:p>
        </w:tc>
      </w:tr>
      <w:tr w:rsidR="00EF0BBF" w:rsidRPr="00FB1F87" w14:paraId="69AB101D"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F578D69" w14:textId="77777777" w:rsidR="00EF0BBF" w:rsidRDefault="00C44444" w:rsidP="00EF0BBF">
            <w:pPr>
              <w:pStyle w:val="TableText"/>
            </w:pPr>
            <w:r>
              <w:t xml:space="preserve">Make use of </w:t>
            </w:r>
            <w:r w:rsidR="00EF0BBF" w:rsidRPr="001B36E7">
              <w:t xml:space="preserve">mobile, telehealth and </w:t>
            </w:r>
            <w:r>
              <w:t>‘</w:t>
            </w:r>
            <w:r w:rsidR="00EF0BBF" w:rsidRPr="001B36E7">
              <w:t>pop</w:t>
            </w:r>
            <w:r>
              <w:t>-</w:t>
            </w:r>
            <w:r w:rsidR="00EF0BBF" w:rsidRPr="001B36E7">
              <w:t>up</w:t>
            </w:r>
            <w:r>
              <w:t>’</w:t>
            </w:r>
            <w:r w:rsidR="00EF0BBF" w:rsidRPr="001B36E7">
              <w:t xml:space="preserve"> services in rural communities where people face significant problems with transportation</w:t>
            </w:r>
            <w:r>
              <w:t>.</w:t>
            </w:r>
            <w:r w:rsidR="00EF0BBF" w:rsidRPr="001B36E7">
              <w:t xml:space="preserve"> </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CD8F13A" w14:textId="77777777" w:rsidR="00EF0BBF" w:rsidRDefault="00EF0BBF" w:rsidP="00EF0BBF">
            <w:pPr>
              <w:pStyle w:val="TableText"/>
            </w:pPr>
            <w:r>
              <w:rPr>
                <w:rFonts w:eastAsia="Wingdings" w:cstheme="minorHAnsi"/>
              </w:rPr>
              <w:t>C</w:t>
            </w:r>
          </w:p>
        </w:tc>
      </w:tr>
      <w:tr w:rsidR="00EF0BBF" w:rsidRPr="00FB1F87" w14:paraId="5B3D2610"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29624C4" w14:textId="77777777" w:rsidR="00EF0BBF" w:rsidRDefault="00EF0BBF" w:rsidP="00EF0BBF">
            <w:pPr>
              <w:pStyle w:val="TableText"/>
            </w:pPr>
            <w:r w:rsidRPr="001B36E7">
              <w:t>Provide supported transport and</w:t>
            </w:r>
            <w:r w:rsidR="00622D8C">
              <w:t>,</w:t>
            </w:r>
            <w:r w:rsidRPr="001B36E7">
              <w:t xml:space="preserve"> where appropriate</w:t>
            </w:r>
            <w:r w:rsidR="00622D8C">
              <w:t>,</w:t>
            </w:r>
            <w:r w:rsidRPr="001B36E7">
              <w:t xml:space="preserve"> accommodation services for </w:t>
            </w:r>
            <w:r w:rsidR="00622D8C">
              <w:t xml:space="preserve">rural </w:t>
            </w:r>
            <w:r w:rsidRPr="001B36E7">
              <w:t>people who must access urban services</w:t>
            </w:r>
            <w:r w:rsidR="00622D8C">
              <w:t>.</w:t>
            </w:r>
            <w:r w:rsidRPr="001B36E7">
              <w:t xml:space="preserve"> </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50D5330" w14:textId="77777777" w:rsidR="00EF0BBF" w:rsidRDefault="00EF0BBF" w:rsidP="00EF0BBF">
            <w:pPr>
              <w:pStyle w:val="TableText"/>
            </w:pPr>
            <w:r>
              <w:rPr>
                <w:rFonts w:eastAsia="Wingdings" w:cstheme="minorHAnsi"/>
              </w:rPr>
              <w:t>C</w:t>
            </w:r>
          </w:p>
        </w:tc>
      </w:tr>
      <w:tr w:rsidR="00EF0BBF" w:rsidRPr="00FB1F87" w14:paraId="18949DF0"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3EA148B" w14:textId="77777777" w:rsidR="00EF0BBF" w:rsidRPr="00A96276" w:rsidRDefault="00EF0BBF" w:rsidP="00EF0BBF">
            <w:pPr>
              <w:pStyle w:val="TableText"/>
            </w:pPr>
            <w:r w:rsidRPr="001B36E7">
              <w:t xml:space="preserve">Measure the impact of rural dwelling on </w:t>
            </w:r>
            <w:r w:rsidR="00622D8C">
              <w:t xml:space="preserve">people’s </w:t>
            </w:r>
            <w:r w:rsidRPr="001B36E7">
              <w:t>access to services</w:t>
            </w:r>
            <w:r w:rsidR="00622D8C">
              <w:t>,</w:t>
            </w:r>
            <w:r w:rsidRPr="001B36E7">
              <w:t xml:space="preserve"> and where access is identified as significant</w:t>
            </w:r>
            <w:r w:rsidR="00622D8C">
              <w:t>,</w:t>
            </w:r>
            <w:r w:rsidRPr="001B36E7">
              <w:t xml:space="preserve"> use rural communities and providers to find </w:t>
            </w:r>
            <w:r w:rsidR="00622D8C">
              <w:t>‘</w:t>
            </w:r>
            <w:r w:rsidRPr="001B36E7">
              <w:t>rural proof</w:t>
            </w:r>
            <w:r w:rsidR="00622D8C">
              <w:t>’</w:t>
            </w:r>
            <w:r w:rsidRPr="001B36E7">
              <w:t xml:space="preserve"> solutions</w:t>
            </w:r>
            <w:r w:rsidR="00622D8C">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6230571" w14:textId="77777777" w:rsidR="00EF0BBF" w:rsidRDefault="00EF0BBF" w:rsidP="00EF0BBF">
            <w:pPr>
              <w:pStyle w:val="TableText"/>
              <w:rPr>
                <w:rFonts w:eastAsia="Wingdings" w:cstheme="minorHAnsi"/>
              </w:rPr>
            </w:pPr>
            <w:r>
              <w:rPr>
                <w:rFonts w:eastAsia="Wingdings" w:cstheme="minorHAnsi"/>
              </w:rPr>
              <w:t>C</w:t>
            </w:r>
          </w:p>
        </w:tc>
      </w:tr>
    </w:tbl>
    <w:p w14:paraId="187BCA85" w14:textId="77777777" w:rsidR="00EF0BBF" w:rsidRDefault="00EF0BBF" w:rsidP="007B0D5F"/>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EF0BBF" w:rsidRPr="00007036" w14:paraId="6FFE1BC3"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60150AFC" w14:textId="77777777" w:rsidR="00EF0BBF" w:rsidRPr="00007036" w:rsidRDefault="00EF0BBF" w:rsidP="00085641">
            <w:pPr>
              <w:pStyle w:val="TableText"/>
              <w:rPr>
                <w:b/>
                <w:bCs/>
              </w:rPr>
            </w:pPr>
            <w:r w:rsidRPr="00EF0BBF">
              <w:rPr>
                <w:b/>
                <w:bCs/>
              </w:rPr>
              <w:t xml:space="preserve">Good </w:t>
            </w:r>
            <w:r w:rsidR="00BE30B5">
              <w:rPr>
                <w:b/>
                <w:bCs/>
              </w:rPr>
              <w:t>p</w:t>
            </w:r>
            <w:r w:rsidRPr="00EF0BBF">
              <w:rPr>
                <w:b/>
                <w:bCs/>
              </w:rPr>
              <w:t xml:space="preserve">ractice </w:t>
            </w:r>
            <w:r w:rsidR="00BE30B5">
              <w:rPr>
                <w:b/>
                <w:bCs/>
              </w:rPr>
              <w:t>p</w:t>
            </w:r>
            <w:r w:rsidRPr="00EF0BBF">
              <w:rPr>
                <w:b/>
                <w:bCs/>
              </w:rPr>
              <w:t>oint</w:t>
            </w:r>
            <w:r w:rsidR="00C3510C">
              <w:rPr>
                <w:b/>
                <w:bCs/>
              </w:rPr>
              <w:t>s</w:t>
            </w:r>
          </w:p>
        </w:tc>
        <w:tc>
          <w:tcPr>
            <w:tcW w:w="1198" w:type="dxa"/>
            <w:tcBorders>
              <w:top w:val="nil"/>
              <w:bottom w:val="nil"/>
            </w:tcBorders>
            <w:shd w:val="clear" w:color="auto" w:fill="D9D9D9" w:themeFill="background1" w:themeFillShade="D9"/>
            <w:tcMar>
              <w:top w:w="0" w:type="dxa"/>
              <w:left w:w="85" w:type="dxa"/>
              <w:right w:w="85" w:type="dxa"/>
            </w:tcMar>
          </w:tcPr>
          <w:p w14:paraId="22534801" w14:textId="77777777" w:rsidR="00EF0BBF" w:rsidRPr="00007036" w:rsidRDefault="00EF0BBF" w:rsidP="00085641">
            <w:pPr>
              <w:pStyle w:val="TableText"/>
              <w:rPr>
                <w:b/>
                <w:bCs/>
              </w:rPr>
            </w:pPr>
            <w:r w:rsidRPr="00007036">
              <w:rPr>
                <w:b/>
                <w:bCs/>
              </w:rPr>
              <w:t>Grade</w:t>
            </w:r>
          </w:p>
        </w:tc>
      </w:tr>
      <w:tr w:rsidR="00EF0BBF" w:rsidRPr="00FB1F87" w14:paraId="04ECA2F6"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027BFA09" w14:textId="77777777" w:rsidR="00EF0BBF" w:rsidRDefault="00BE30B5" w:rsidP="00EF0BBF">
            <w:pPr>
              <w:pStyle w:val="TableText"/>
            </w:pPr>
            <w:r>
              <w:t>Make use of m</w:t>
            </w:r>
            <w:r w:rsidR="00EF0BBF" w:rsidRPr="00A96276">
              <w:t xml:space="preserve">obile clinics </w:t>
            </w:r>
            <w:r>
              <w:t xml:space="preserve">to </w:t>
            </w:r>
            <w:r w:rsidR="00EF0BBF" w:rsidRPr="00A96276">
              <w:t>make services more accessible.</w:t>
            </w:r>
          </w:p>
        </w:tc>
        <w:tc>
          <w:tcPr>
            <w:tcW w:w="1198" w:type="dxa"/>
            <w:tcBorders>
              <w:top w:val="nil"/>
              <w:bottom w:val="single" w:sz="4" w:space="0" w:color="A6A6A6" w:themeColor="background1" w:themeShade="A6"/>
            </w:tcBorders>
            <w:tcMar>
              <w:top w:w="0" w:type="dxa"/>
              <w:left w:w="85" w:type="dxa"/>
              <w:right w:w="85" w:type="dxa"/>
            </w:tcMar>
          </w:tcPr>
          <w:p w14:paraId="6933D7DA" w14:textId="77777777" w:rsidR="00EF0BBF" w:rsidRDefault="00EF0BBF" w:rsidP="00EF0BBF">
            <w:pPr>
              <w:pStyle w:val="TableText"/>
            </w:pPr>
            <w:r>
              <w:rPr>
                <w:rFonts w:eastAsia="Wingdings" w:cstheme="minorHAnsi"/>
              </w:rPr>
              <w:t>C</w:t>
            </w:r>
          </w:p>
        </w:tc>
      </w:tr>
      <w:tr w:rsidR="00EF0BBF" w:rsidRPr="00FB1F87" w14:paraId="5E4F981E"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5347CE8" w14:textId="77777777" w:rsidR="00EF0BBF" w:rsidRDefault="00BE30B5" w:rsidP="00EF0BBF">
            <w:pPr>
              <w:pStyle w:val="TableText"/>
            </w:pPr>
            <w:r>
              <w:t>Make use of t</w:t>
            </w:r>
            <w:r w:rsidR="00EF0BBF" w:rsidRPr="00A96276">
              <w:t xml:space="preserve">elehealth programmes </w:t>
            </w:r>
            <w:r>
              <w:t xml:space="preserve">to </w:t>
            </w:r>
            <w:r w:rsidR="00EF0BBF" w:rsidRPr="00A96276">
              <w:t>make services more accessible</w:t>
            </w:r>
            <w:r>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9A872F9" w14:textId="77777777" w:rsidR="00EF0BBF" w:rsidRDefault="00EF0BBF" w:rsidP="00EF0BBF">
            <w:pPr>
              <w:pStyle w:val="TableText"/>
            </w:pPr>
            <w:r>
              <w:rPr>
                <w:rFonts w:eastAsia="Wingdings" w:cstheme="minorHAnsi"/>
              </w:rPr>
              <w:t>C</w:t>
            </w:r>
          </w:p>
        </w:tc>
      </w:tr>
      <w:tr w:rsidR="00EF0BBF" w:rsidRPr="00FB1F87" w14:paraId="4C6E7B6D"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E8B92B0" w14:textId="77777777" w:rsidR="00EF0BBF" w:rsidRDefault="00BE30B5" w:rsidP="00EF0BBF">
            <w:pPr>
              <w:pStyle w:val="TableText"/>
            </w:pPr>
            <w:r>
              <w:t>Make u</w:t>
            </w:r>
            <w:r w:rsidR="00EF0BBF" w:rsidRPr="00A96276">
              <w:t>se</w:t>
            </w:r>
            <w:r w:rsidR="00D16FAB">
              <w:t xml:space="preserve"> of</w:t>
            </w:r>
            <w:r w:rsidR="00EF0BBF" w:rsidRPr="00A96276">
              <w:t xml:space="preserve"> </w:t>
            </w:r>
            <w:r>
              <w:t>m</w:t>
            </w:r>
            <w:r w:rsidR="00EF0BBF" w:rsidRPr="00A96276">
              <w:t>arae and non-health community services as a resource</w:t>
            </w:r>
            <w:r>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B8730F8" w14:textId="77777777" w:rsidR="00EF0BBF" w:rsidRDefault="00EF0BBF" w:rsidP="00EF0BBF">
            <w:pPr>
              <w:pStyle w:val="TableText"/>
            </w:pPr>
            <w:r>
              <w:rPr>
                <w:rFonts w:eastAsia="Wingdings" w:cstheme="minorHAnsi"/>
              </w:rPr>
              <w:t>C</w:t>
            </w:r>
          </w:p>
        </w:tc>
      </w:tr>
    </w:tbl>
    <w:p w14:paraId="4581DC90" w14:textId="77777777" w:rsidR="007B0D5F" w:rsidRPr="00302869" w:rsidRDefault="007B0D5F" w:rsidP="00E54644">
      <w:pPr>
        <w:pStyle w:val="Heading2"/>
      </w:pPr>
      <w:bookmarkStart w:id="37" w:name="_Toc113013196"/>
      <w:bookmarkStart w:id="38" w:name="_Toc120545288"/>
      <w:proofErr w:type="spellStart"/>
      <w:r w:rsidRPr="00302869">
        <w:t>OIder</w:t>
      </w:r>
      <w:proofErr w:type="spellEnd"/>
      <w:r w:rsidRPr="00302869">
        <w:t xml:space="preserve"> </w:t>
      </w:r>
      <w:r w:rsidR="00BE30B5">
        <w:t>p</w:t>
      </w:r>
      <w:r w:rsidRPr="00302869">
        <w:t>eople and aged residential care perspectives</w:t>
      </w:r>
      <w:bookmarkEnd w:id="37"/>
      <w:bookmarkEnd w:id="38"/>
      <w:r w:rsidRPr="00302869">
        <w:t xml:space="preserve"> </w:t>
      </w:r>
    </w:p>
    <w:p w14:paraId="21F76398" w14:textId="77777777" w:rsidR="007B0D5F" w:rsidRDefault="007B0D5F" w:rsidP="007B0D5F">
      <w:r>
        <w:t>This section identifie</w:t>
      </w:r>
      <w:r w:rsidR="00BE30B5">
        <w:t>s</w:t>
      </w:r>
      <w:r>
        <w:t xml:space="preserve"> issues of concern for older people, many who liv</w:t>
      </w:r>
      <w:r w:rsidR="00E62299">
        <w:t>e</w:t>
      </w:r>
      <w:r>
        <w:t xml:space="preserve"> with existing co-morbidities. </w:t>
      </w:r>
      <w:r w:rsidRPr="00A26AB8">
        <w:t>Remaining in good health, ageing well and being supported to live well with long-term conditions is critical to older people</w:t>
      </w:r>
      <w:r w:rsidR="00860D98">
        <w:t>’s ability</w:t>
      </w:r>
      <w:r w:rsidRPr="00A26AB8">
        <w:t xml:space="preserve"> to continue participating and feel valued</w:t>
      </w:r>
      <w:r w:rsidR="007A6E2F">
        <w:t xml:space="preserve">, which are </w:t>
      </w:r>
      <w:r w:rsidRPr="00A26AB8">
        <w:t>important factors for health and wellbeing.</w:t>
      </w:r>
      <w:r w:rsidRPr="006417BF">
        <w:rPr>
          <w:color w:val="FF0000"/>
        </w:rPr>
        <w:t xml:space="preserve"> </w:t>
      </w:r>
      <w:r w:rsidRPr="00BB095C">
        <w:t xml:space="preserve">Services </w:t>
      </w:r>
      <w:r w:rsidR="007A6E2F">
        <w:t xml:space="preserve">need to </w:t>
      </w:r>
      <w:r w:rsidRPr="00BB095C">
        <w:t>recognise that older people have different needs at different times.</w:t>
      </w:r>
    </w:p>
    <w:p w14:paraId="2AB48B8C" w14:textId="77777777" w:rsidR="00EF0BBF" w:rsidRDefault="00EF0BBF" w:rsidP="007B0D5F"/>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EF0BBF" w:rsidRPr="00007036" w14:paraId="24149A2F"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6B5A3EB7" w14:textId="77777777" w:rsidR="00EF0BBF" w:rsidRPr="00007036" w:rsidRDefault="00EF0BBF" w:rsidP="00085641">
            <w:pPr>
              <w:pStyle w:val="TableText"/>
              <w:rPr>
                <w:b/>
                <w:bCs/>
              </w:rPr>
            </w:pPr>
            <w:r>
              <w:rPr>
                <w:b/>
                <w:bCs/>
              </w:rPr>
              <w:t>R</w:t>
            </w:r>
            <w:r w:rsidRPr="00EF0BBF">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0024EFEA" w14:textId="77777777" w:rsidR="00EF0BBF" w:rsidRPr="00007036" w:rsidRDefault="00EF0BBF" w:rsidP="00085641">
            <w:pPr>
              <w:pStyle w:val="TableText"/>
              <w:rPr>
                <w:b/>
                <w:bCs/>
              </w:rPr>
            </w:pPr>
            <w:r w:rsidRPr="00007036">
              <w:rPr>
                <w:b/>
                <w:bCs/>
              </w:rPr>
              <w:t>Grade</w:t>
            </w:r>
          </w:p>
        </w:tc>
      </w:tr>
      <w:tr w:rsidR="00EF0BBF" w:rsidRPr="00FB1F87" w14:paraId="45043F7E"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456BBD10" w14:textId="77777777" w:rsidR="00EF0BBF" w:rsidRDefault="003B33BF" w:rsidP="00EF0BBF">
            <w:pPr>
              <w:pStyle w:val="TableText"/>
            </w:pPr>
            <w:r>
              <w:t>Be aware that o</w:t>
            </w:r>
            <w:r w:rsidR="00EF0BBF">
              <w:t xml:space="preserve">lder adults </w:t>
            </w:r>
            <w:r>
              <w:t xml:space="preserve">are </w:t>
            </w:r>
            <w:r w:rsidR="00EF0BBF">
              <w:t xml:space="preserve">more likely to report problems with mobility, choking and malnutrition and </w:t>
            </w:r>
            <w:r>
              <w:t xml:space="preserve">problems with </w:t>
            </w:r>
            <w:r w:rsidR="00EF0BBF">
              <w:t>performing daily physical, cognitive and social activities</w:t>
            </w:r>
            <w:r>
              <w:t>,</w:t>
            </w:r>
            <w:r w:rsidR="00EF0BBF">
              <w:t xml:space="preserve"> and </w:t>
            </w:r>
            <w:r>
              <w:t xml:space="preserve">are also more likely to experience </w:t>
            </w:r>
            <w:r w:rsidR="00EF0BBF">
              <w:t xml:space="preserve">reduced cognitive functioning. </w:t>
            </w:r>
          </w:p>
        </w:tc>
        <w:tc>
          <w:tcPr>
            <w:tcW w:w="1198" w:type="dxa"/>
            <w:tcBorders>
              <w:top w:val="nil"/>
              <w:bottom w:val="single" w:sz="4" w:space="0" w:color="A6A6A6" w:themeColor="background1" w:themeShade="A6"/>
            </w:tcBorders>
            <w:tcMar>
              <w:top w:w="0" w:type="dxa"/>
              <w:left w:w="85" w:type="dxa"/>
              <w:right w:w="85" w:type="dxa"/>
            </w:tcMar>
          </w:tcPr>
          <w:p w14:paraId="5140FBAF" w14:textId="77777777" w:rsidR="00EF0BBF" w:rsidRDefault="00EF0BBF" w:rsidP="00EF0BBF">
            <w:pPr>
              <w:pStyle w:val="TableText"/>
            </w:pPr>
            <w:r>
              <w:t>B</w:t>
            </w:r>
          </w:p>
        </w:tc>
      </w:tr>
      <w:tr w:rsidR="00EF0BBF" w:rsidRPr="00FB1F87" w14:paraId="1F465DEC"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F049339" w14:textId="77777777" w:rsidR="00EF0BBF" w:rsidRDefault="009202A7" w:rsidP="00EF0BBF">
            <w:pPr>
              <w:pStyle w:val="TableText"/>
            </w:pPr>
            <w:r>
              <w:t xml:space="preserve">Be aware that older adults </w:t>
            </w:r>
            <w:r w:rsidR="00EF0BBF">
              <w:t xml:space="preserve">with a higher </w:t>
            </w:r>
            <w:r w:rsidR="00037A78">
              <w:t>body mass index (</w:t>
            </w:r>
            <w:r w:rsidR="00EF0BBF">
              <w:t>BMI) show significantly more symptoms</w:t>
            </w:r>
            <w:r w:rsidR="003F2653">
              <w:t>,</w:t>
            </w:r>
            <w:r w:rsidR="00EF0BBF">
              <w:t xml:space="preserve"> such as dyspnoea at rest and on exertion, feelings of chronic fatigue, problems with mobility and </w:t>
            </w:r>
            <w:r w:rsidR="003F2653">
              <w:t xml:space="preserve">problems </w:t>
            </w:r>
            <w:r w:rsidR="00EF0BBF">
              <w:t>in performing daily activities.</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D90D25C" w14:textId="77777777" w:rsidR="00EF0BBF" w:rsidRDefault="00EF0BBF" w:rsidP="00EF0BBF">
            <w:pPr>
              <w:pStyle w:val="TableText"/>
            </w:pPr>
            <w:r>
              <w:t>B</w:t>
            </w:r>
          </w:p>
          <w:p w14:paraId="37E31FC3" w14:textId="77777777" w:rsidR="00EF0BBF" w:rsidRDefault="00EF0BBF" w:rsidP="00EF0BBF">
            <w:pPr>
              <w:pStyle w:val="TableText"/>
            </w:pPr>
          </w:p>
        </w:tc>
      </w:tr>
      <w:tr w:rsidR="00EF0BBF" w:rsidRPr="00FB1F87" w14:paraId="16B14E4E"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98DF7A8" w14:textId="77777777" w:rsidR="00EF0BBF" w:rsidRDefault="00EF0BBF" w:rsidP="00EF0BBF">
            <w:pPr>
              <w:pStyle w:val="TableText"/>
            </w:pPr>
            <w:r>
              <w:t xml:space="preserve">Studies show that </w:t>
            </w:r>
            <w:r w:rsidR="003F2653">
              <w:t xml:space="preserve">older adults </w:t>
            </w:r>
            <w:r>
              <w:t xml:space="preserve">with </w:t>
            </w:r>
            <w:r w:rsidR="00037A78">
              <w:t>l</w:t>
            </w:r>
            <w:r>
              <w:t>ong COVID should receive multi</w:t>
            </w:r>
            <w:r w:rsidR="003F2653">
              <w:t>-</w:t>
            </w:r>
            <w:r>
              <w:t>disciplinary help</w:t>
            </w:r>
            <w:r w:rsidR="003F2653">
              <w:t>,</w:t>
            </w:r>
            <w:r>
              <w:t xml:space="preserve"> including additional medical and psychological support</w:t>
            </w:r>
            <w:r w:rsidR="003F2653">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662C878" w14:textId="77777777" w:rsidR="00EF0BBF" w:rsidRDefault="00EF0BBF" w:rsidP="00EF0BBF">
            <w:pPr>
              <w:pStyle w:val="TableText"/>
            </w:pPr>
            <w:r>
              <w:t>B</w:t>
            </w:r>
          </w:p>
        </w:tc>
      </w:tr>
    </w:tbl>
    <w:p w14:paraId="2B15CE58" w14:textId="77777777" w:rsidR="00EF0BBF" w:rsidRDefault="00EF0BBF" w:rsidP="007B0D5F"/>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EF0BBF" w:rsidRPr="00007036" w14:paraId="14E2344C" w14:textId="77777777" w:rsidTr="00302869">
        <w:trPr>
          <w:cantSplit/>
          <w:tblHeader/>
        </w:trPr>
        <w:tc>
          <w:tcPr>
            <w:tcW w:w="6887" w:type="dxa"/>
            <w:tcBorders>
              <w:top w:val="nil"/>
              <w:bottom w:val="nil"/>
            </w:tcBorders>
            <w:shd w:val="clear" w:color="auto" w:fill="D9D9D9" w:themeFill="background1" w:themeFillShade="D9"/>
            <w:tcMar>
              <w:top w:w="0" w:type="dxa"/>
              <w:left w:w="85" w:type="dxa"/>
              <w:right w:w="85" w:type="dxa"/>
            </w:tcMar>
          </w:tcPr>
          <w:p w14:paraId="7E99CECC" w14:textId="77777777" w:rsidR="00EF0BBF" w:rsidRPr="00007036" w:rsidRDefault="00EF0BBF" w:rsidP="00085641">
            <w:pPr>
              <w:pStyle w:val="TableText"/>
              <w:rPr>
                <w:b/>
                <w:bCs/>
              </w:rPr>
            </w:pPr>
            <w:r w:rsidRPr="00EF0BBF">
              <w:rPr>
                <w:b/>
                <w:bCs/>
              </w:rPr>
              <w:t xml:space="preserve">Good </w:t>
            </w:r>
            <w:r w:rsidR="00BE30B5">
              <w:rPr>
                <w:b/>
                <w:bCs/>
              </w:rPr>
              <w:t>p</w:t>
            </w:r>
            <w:r w:rsidRPr="00EF0BBF">
              <w:rPr>
                <w:b/>
                <w:bCs/>
              </w:rPr>
              <w:t xml:space="preserve">ractice </w:t>
            </w:r>
            <w:r w:rsidR="00BE30B5">
              <w:rPr>
                <w:b/>
                <w:bCs/>
              </w:rPr>
              <w:t>p</w:t>
            </w:r>
            <w:r w:rsidRPr="00EF0BBF">
              <w:rPr>
                <w:b/>
                <w:bCs/>
              </w:rPr>
              <w:t>oint</w:t>
            </w:r>
            <w:r w:rsidR="00C3510C">
              <w:rPr>
                <w:b/>
                <w:bCs/>
              </w:rPr>
              <w:t>s</w:t>
            </w:r>
          </w:p>
        </w:tc>
        <w:tc>
          <w:tcPr>
            <w:tcW w:w="1198" w:type="dxa"/>
            <w:tcBorders>
              <w:top w:val="nil"/>
              <w:bottom w:val="nil"/>
            </w:tcBorders>
            <w:shd w:val="clear" w:color="auto" w:fill="D9D9D9" w:themeFill="background1" w:themeFillShade="D9"/>
            <w:tcMar>
              <w:top w:w="0" w:type="dxa"/>
              <w:left w:w="85" w:type="dxa"/>
              <w:right w:w="85" w:type="dxa"/>
            </w:tcMar>
          </w:tcPr>
          <w:p w14:paraId="6D9F573A" w14:textId="77777777" w:rsidR="00EF0BBF" w:rsidRPr="00007036" w:rsidRDefault="00EF0BBF" w:rsidP="00085641">
            <w:pPr>
              <w:pStyle w:val="TableText"/>
              <w:rPr>
                <w:b/>
                <w:bCs/>
              </w:rPr>
            </w:pPr>
            <w:r w:rsidRPr="00007036">
              <w:rPr>
                <w:b/>
                <w:bCs/>
              </w:rPr>
              <w:t>Grade</w:t>
            </w:r>
          </w:p>
        </w:tc>
      </w:tr>
      <w:tr w:rsidR="00C07FF3" w:rsidRPr="00FB1F87" w14:paraId="7EC391F8"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44FD1490" w14:textId="77777777" w:rsidR="00C07FF3" w:rsidRDefault="00D157FF" w:rsidP="00C07FF3">
            <w:pPr>
              <w:pStyle w:val="TableText"/>
            </w:pPr>
            <w:r>
              <w:t>Refer o</w:t>
            </w:r>
            <w:r w:rsidR="00C07FF3">
              <w:t xml:space="preserve">lder adults presenting with mobility issues and long COVID symptoms for a mobility assessment. </w:t>
            </w:r>
          </w:p>
        </w:tc>
        <w:tc>
          <w:tcPr>
            <w:tcW w:w="1198" w:type="dxa"/>
            <w:tcBorders>
              <w:top w:val="nil"/>
              <w:bottom w:val="single" w:sz="4" w:space="0" w:color="A6A6A6" w:themeColor="background1" w:themeShade="A6"/>
            </w:tcBorders>
            <w:tcMar>
              <w:top w:w="0" w:type="dxa"/>
              <w:left w:w="85" w:type="dxa"/>
              <w:right w:w="85" w:type="dxa"/>
            </w:tcMar>
          </w:tcPr>
          <w:p w14:paraId="3C0AA0B2" w14:textId="77777777" w:rsidR="00C07FF3" w:rsidRDefault="00C07FF3" w:rsidP="00C07FF3">
            <w:pPr>
              <w:pStyle w:val="TableText"/>
            </w:pPr>
            <w:r>
              <w:rPr>
                <w:rFonts w:eastAsia="Wingdings" w:cstheme="minorHAnsi"/>
              </w:rPr>
              <w:t>C</w:t>
            </w:r>
          </w:p>
        </w:tc>
      </w:tr>
      <w:tr w:rsidR="00C07FF3" w:rsidRPr="00FB1F87" w14:paraId="6AB96C8F"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FC3D7F9" w14:textId="77777777" w:rsidR="00C07FF3" w:rsidRDefault="00D157FF" w:rsidP="00C07FF3">
            <w:pPr>
              <w:pStyle w:val="TableText"/>
            </w:pPr>
            <w:r>
              <w:t>Refer o</w:t>
            </w:r>
            <w:r w:rsidR="00C07FF3" w:rsidRPr="00DE3136">
              <w:t xml:space="preserve">lder adults presenting with </w:t>
            </w:r>
            <w:r w:rsidR="00C07FF3">
              <w:t>communication</w:t>
            </w:r>
            <w:r w:rsidR="00C07FF3" w:rsidRPr="00DE3136">
              <w:t xml:space="preserve"> issues and long COVID symptoms for a </w:t>
            </w:r>
            <w:r w:rsidR="00C07FF3">
              <w:t>speech-language therapy assessment</w:t>
            </w:r>
            <w:r w:rsidR="00C07FF3" w:rsidRPr="00DE3136">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7412F1F" w14:textId="77777777" w:rsidR="00C07FF3" w:rsidRDefault="00C07FF3" w:rsidP="00C07FF3">
            <w:pPr>
              <w:pStyle w:val="TableText"/>
            </w:pPr>
            <w:r>
              <w:rPr>
                <w:rFonts w:eastAsia="Wingdings" w:cstheme="minorHAnsi"/>
              </w:rPr>
              <w:t>C</w:t>
            </w:r>
          </w:p>
        </w:tc>
      </w:tr>
      <w:tr w:rsidR="00C07FF3" w:rsidRPr="00FB1F87" w14:paraId="15067086"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686A1E8" w14:textId="77777777" w:rsidR="00C07FF3" w:rsidRDefault="00D157FF" w:rsidP="00C07FF3">
            <w:pPr>
              <w:pStyle w:val="TableText"/>
            </w:pPr>
            <w:r>
              <w:t>Refer o</w:t>
            </w:r>
            <w:r w:rsidR="00C07FF3" w:rsidRPr="00DE3136">
              <w:t xml:space="preserve">lder adults presenting with </w:t>
            </w:r>
            <w:r w:rsidR="00C07FF3">
              <w:t xml:space="preserve">nutritional and swallowing </w:t>
            </w:r>
            <w:r w:rsidR="00C07FF3" w:rsidRPr="00DE3136">
              <w:t xml:space="preserve">issues and long COVID symptoms for a </w:t>
            </w:r>
            <w:r w:rsidR="00C07FF3">
              <w:t>speech-language therapy and/or dietitian assessment</w:t>
            </w:r>
            <w:r w:rsidR="00C07FF3" w:rsidRPr="00DE3136">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5FE3A11" w14:textId="77777777" w:rsidR="00C07FF3" w:rsidRDefault="00C07FF3" w:rsidP="00C07FF3">
            <w:pPr>
              <w:pStyle w:val="TableText"/>
            </w:pPr>
            <w:r>
              <w:rPr>
                <w:rFonts w:eastAsia="Wingdings" w:cstheme="minorHAnsi"/>
              </w:rPr>
              <w:t>C</w:t>
            </w:r>
          </w:p>
        </w:tc>
      </w:tr>
      <w:tr w:rsidR="00C07FF3" w:rsidRPr="00FB1F87" w14:paraId="3091C511"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317900F" w14:textId="77777777" w:rsidR="00C07FF3" w:rsidRPr="00A96276" w:rsidRDefault="00D157FF" w:rsidP="00C07FF3">
            <w:pPr>
              <w:pStyle w:val="TableText"/>
            </w:pPr>
            <w:r>
              <w:t>Assess and refer o</w:t>
            </w:r>
            <w:r w:rsidR="00C07FF3">
              <w:t xml:space="preserve">lder adults with a higher BMI presenting with symptoms of long COVID for support with breathlessness, fatigue, mobility and </w:t>
            </w:r>
            <w:r>
              <w:t xml:space="preserve">need for assistance </w:t>
            </w:r>
            <w:r w:rsidR="00C07FF3">
              <w:t>in performing daily activities.</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9FE5EF3" w14:textId="77777777" w:rsidR="00C07FF3" w:rsidRPr="00716DD9" w:rsidRDefault="00C07FF3" w:rsidP="00C07FF3">
            <w:pPr>
              <w:pStyle w:val="TableText"/>
              <w:rPr>
                <w:rFonts w:cstheme="minorHAnsi"/>
              </w:rPr>
            </w:pPr>
            <w:r>
              <w:rPr>
                <w:rFonts w:cstheme="minorHAnsi"/>
              </w:rPr>
              <w:t>C</w:t>
            </w:r>
          </w:p>
          <w:p w14:paraId="1E8D5F67" w14:textId="77777777" w:rsidR="00C07FF3" w:rsidRDefault="00C07FF3" w:rsidP="00C07FF3">
            <w:pPr>
              <w:pStyle w:val="TableText"/>
              <w:rPr>
                <w:rFonts w:eastAsia="Wingdings" w:cstheme="minorHAnsi"/>
              </w:rPr>
            </w:pPr>
          </w:p>
        </w:tc>
      </w:tr>
      <w:tr w:rsidR="00C07FF3" w:rsidRPr="00FB1F87" w14:paraId="6661B56C" w14:textId="77777777" w:rsidTr="00085641">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341DE10" w14:textId="77777777" w:rsidR="00C07FF3" w:rsidRPr="00A96276" w:rsidRDefault="00D157FF" w:rsidP="00C07FF3">
            <w:pPr>
              <w:pStyle w:val="TableText"/>
            </w:pPr>
            <w:r>
              <w:t>Offer o</w:t>
            </w:r>
            <w:r w:rsidR="00C07FF3">
              <w:t>lder adults with presentations of multiple symptoms multi</w:t>
            </w:r>
            <w:r>
              <w:t>-</w:t>
            </w:r>
            <w:r w:rsidR="00C07FF3">
              <w:t>disciplinary help</w:t>
            </w:r>
            <w:r>
              <w:t>,</w:t>
            </w:r>
            <w:r w:rsidR="00C07FF3">
              <w:t xml:space="preserve"> including additional medical and psychological support.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0F0F130" w14:textId="77777777" w:rsidR="00C07FF3" w:rsidRDefault="00C07FF3" w:rsidP="00C07FF3">
            <w:pPr>
              <w:pStyle w:val="TableText"/>
              <w:rPr>
                <w:rFonts w:eastAsia="Wingdings" w:cstheme="minorHAnsi"/>
              </w:rPr>
            </w:pPr>
            <w:r>
              <w:rPr>
                <w:rFonts w:eastAsia="Wingdings" w:cstheme="minorHAnsi"/>
              </w:rPr>
              <w:t>C</w:t>
            </w:r>
          </w:p>
        </w:tc>
      </w:tr>
    </w:tbl>
    <w:p w14:paraId="4D79DB28" w14:textId="77777777" w:rsidR="007B0D5F" w:rsidRPr="00302869" w:rsidRDefault="007B0D5F" w:rsidP="00E54644">
      <w:pPr>
        <w:pStyle w:val="Heading2"/>
      </w:pPr>
      <w:bookmarkStart w:id="39" w:name="_Toc113013197"/>
      <w:bookmarkStart w:id="40" w:name="_Toc120545289"/>
      <w:r w:rsidRPr="00302869">
        <w:t xml:space="preserve">Medication </w:t>
      </w:r>
      <w:r w:rsidR="00853D73">
        <w:t>m</w:t>
      </w:r>
      <w:r w:rsidRPr="00302869">
        <w:t>anagement</w:t>
      </w:r>
      <w:bookmarkEnd w:id="39"/>
      <w:bookmarkEnd w:id="40"/>
      <w:r w:rsidRPr="00302869">
        <w:t xml:space="preserve"> </w:t>
      </w:r>
    </w:p>
    <w:p w14:paraId="56D96F16" w14:textId="77777777" w:rsidR="007B0D5F" w:rsidRDefault="007B0D5F" w:rsidP="007B0D5F">
      <w:pPr>
        <w:rPr>
          <w:rFonts w:eastAsiaTheme="majorEastAsia"/>
          <w:color w:val="365F91" w:themeColor="accent1" w:themeShade="BF"/>
          <w:sz w:val="26"/>
          <w:szCs w:val="26"/>
        </w:rPr>
      </w:pPr>
      <w:r w:rsidRPr="00627F01">
        <w:t xml:space="preserve">If a </w:t>
      </w:r>
      <w:r w:rsidR="00853D73">
        <w:t xml:space="preserve">person regularly </w:t>
      </w:r>
      <w:r w:rsidRPr="00627F01">
        <w:t>takes medicines for long</w:t>
      </w:r>
      <w:r w:rsidR="00853D73">
        <w:t>-</w:t>
      </w:r>
      <w:r w:rsidRPr="00627F01">
        <w:t xml:space="preserve">term conditions, </w:t>
      </w:r>
      <w:r w:rsidR="00853D73">
        <w:t xml:space="preserve">practitioners should undertake a </w:t>
      </w:r>
      <w:r w:rsidRPr="00627F01">
        <w:t xml:space="preserve">formal review of </w:t>
      </w:r>
      <w:r w:rsidR="00853D73">
        <w:t xml:space="preserve">their </w:t>
      </w:r>
      <w:r w:rsidRPr="00627F01">
        <w:t xml:space="preserve">medicine therapy to ensure </w:t>
      </w:r>
      <w:r w:rsidR="00853D73">
        <w:t xml:space="preserve">it is </w:t>
      </w:r>
      <w:r w:rsidRPr="00627F01">
        <w:t xml:space="preserve">optimal and reduce </w:t>
      </w:r>
      <w:r w:rsidR="00853D73">
        <w:t xml:space="preserve">the </w:t>
      </w:r>
      <w:r w:rsidRPr="00627F01">
        <w:t>potential for adverse outcomes from over or under</w:t>
      </w:r>
      <w:r>
        <w:t xml:space="preserve"> </w:t>
      </w:r>
      <w:r w:rsidRPr="00627F01">
        <w:t xml:space="preserve">treatment. </w:t>
      </w:r>
      <w:r w:rsidR="001F190E">
        <w:t>They should also note a</w:t>
      </w:r>
      <w:r w:rsidRPr="00627F01">
        <w:t>n agreed time for follow</w:t>
      </w:r>
      <w:r w:rsidR="00853D73">
        <w:t>-</w:t>
      </w:r>
      <w:r w:rsidRPr="00627F01">
        <w:t>up review</w:t>
      </w:r>
      <w:r w:rsidR="001F190E">
        <w:t>,</w:t>
      </w:r>
      <w:r w:rsidRPr="00627F01">
        <w:t xml:space="preserve"> as changes in symptoms may further affect management</w:t>
      </w:r>
      <w:r w:rsidRPr="00627F01">
        <w:rPr>
          <w:rFonts w:eastAsiaTheme="majorEastAsia"/>
          <w:color w:val="365F91" w:themeColor="accent1" w:themeShade="BF"/>
          <w:sz w:val="26"/>
          <w:szCs w:val="26"/>
        </w:rPr>
        <w:t>.</w:t>
      </w:r>
    </w:p>
    <w:p w14:paraId="6E878BDC" w14:textId="77777777" w:rsidR="00C07FF3" w:rsidRDefault="00C07FF3" w:rsidP="007B0D5F">
      <w:pPr>
        <w:rPr>
          <w:rFonts w:eastAsiaTheme="majorEastAsia"/>
          <w:color w:val="365F91" w:themeColor="accent1" w:themeShade="BF"/>
          <w:sz w:val="26"/>
          <w:szCs w:val="26"/>
        </w:rPr>
        <w:sectPr w:rsidR="00C07FF3" w:rsidSect="00FE3720">
          <w:pgSz w:w="11906" w:h="16838"/>
          <w:pgMar w:top="1418" w:right="1701" w:bottom="1134" w:left="1843" w:header="709" w:footer="425" w:gutter="284"/>
          <w:cols w:space="708"/>
          <w:docGrid w:linePitch="360"/>
        </w:sectPr>
      </w:pPr>
    </w:p>
    <w:p w14:paraId="610D7433" w14:textId="77777777" w:rsidR="00C07FF3" w:rsidRDefault="00C07FF3" w:rsidP="006F197E">
      <w:pPr>
        <w:pStyle w:val="Heading1"/>
        <w:ind w:right="-2"/>
      </w:pPr>
      <w:bookmarkStart w:id="41" w:name="_Toc113013198"/>
      <w:bookmarkStart w:id="42" w:name="_Toc120545290"/>
      <w:r>
        <w:t>C</w:t>
      </w:r>
      <w:r w:rsidRPr="004B0FA2">
        <w:t xml:space="preserve">linical case definition, diagnosis, </w:t>
      </w:r>
      <w:r w:rsidR="001F190E">
        <w:t xml:space="preserve">and </w:t>
      </w:r>
      <w:r w:rsidRPr="004B0FA2">
        <w:t>red and yellow flags</w:t>
      </w:r>
      <w:bookmarkEnd w:id="41"/>
      <w:bookmarkEnd w:id="42"/>
      <w:r w:rsidRPr="004B0FA2">
        <w:t xml:space="preserve">  </w:t>
      </w:r>
    </w:p>
    <w:p w14:paraId="5C2FBD57" w14:textId="77777777" w:rsidR="00C07FF3" w:rsidRPr="00302869" w:rsidRDefault="00C07FF3" w:rsidP="00BB6077">
      <w:pPr>
        <w:pStyle w:val="Heading2"/>
        <w:ind w:right="-2"/>
      </w:pPr>
      <w:bookmarkStart w:id="43" w:name="_Toc113013199"/>
      <w:bookmarkStart w:id="44" w:name="_Toc120545291"/>
      <w:r w:rsidRPr="00302869">
        <w:t xml:space="preserve">Presenting </w:t>
      </w:r>
      <w:r w:rsidR="00D04F8F">
        <w:t>i</w:t>
      </w:r>
      <w:r w:rsidRPr="00302869">
        <w:t>ssue</w:t>
      </w:r>
      <w:bookmarkEnd w:id="43"/>
      <w:bookmarkEnd w:id="44"/>
      <w:r w:rsidRPr="00302869">
        <w:t xml:space="preserve"> </w:t>
      </w:r>
    </w:p>
    <w:p w14:paraId="2E7F9344" w14:textId="77777777" w:rsidR="00C07FF3" w:rsidRDefault="00C07FF3" w:rsidP="00BB6077">
      <w:pPr>
        <w:ind w:right="-2"/>
        <w:rPr>
          <w:noProof/>
        </w:rPr>
      </w:pPr>
      <w:r w:rsidRPr="00074CDA">
        <w:t xml:space="preserve">The </w:t>
      </w:r>
      <w:r>
        <w:t xml:space="preserve">COVID-19 </w:t>
      </w:r>
      <w:r w:rsidRPr="00074CDA">
        <w:t>pandemic has presented an emerging need to clinically rehabilitate people who meet the definition of long COVID whil</w:t>
      </w:r>
      <w:r w:rsidR="00853D73">
        <w:t>e</w:t>
      </w:r>
      <w:r w:rsidRPr="00074CDA">
        <w:t xml:space="preserve"> acknowledging </w:t>
      </w:r>
      <w:r w:rsidR="00D84015">
        <w:t xml:space="preserve">that </w:t>
      </w:r>
      <w:r w:rsidRPr="00074CDA">
        <w:t>m</w:t>
      </w:r>
      <w:r w:rsidRPr="00074CDA">
        <w:rPr>
          <w:noProof/>
        </w:rPr>
        <w:t xml:space="preserve">any </w:t>
      </w:r>
      <w:r w:rsidR="00815476">
        <w:rPr>
          <w:noProof/>
        </w:rPr>
        <w:t xml:space="preserve">people </w:t>
      </w:r>
      <w:r w:rsidRPr="00074CDA">
        <w:rPr>
          <w:noProof/>
        </w:rPr>
        <w:t xml:space="preserve">recover without any intervention. </w:t>
      </w:r>
    </w:p>
    <w:p w14:paraId="6F415751" w14:textId="77777777" w:rsidR="00C07FF3" w:rsidRPr="00302869" w:rsidRDefault="00C07FF3" w:rsidP="00BB6077">
      <w:pPr>
        <w:pStyle w:val="Heading2"/>
        <w:ind w:right="-2"/>
      </w:pPr>
      <w:bookmarkStart w:id="45" w:name="_Toc113013200"/>
      <w:bookmarkStart w:id="46" w:name="_Toc120545292"/>
      <w:r w:rsidRPr="00302869">
        <w:t>Acute COVID-19</w:t>
      </w:r>
      <w:bookmarkEnd w:id="45"/>
      <w:bookmarkEnd w:id="46"/>
      <w:r w:rsidRPr="00302869">
        <w:t xml:space="preserve"> </w:t>
      </w:r>
    </w:p>
    <w:p w14:paraId="38BFA06F" w14:textId="77777777" w:rsidR="00C07FF3" w:rsidRPr="00484B6D" w:rsidRDefault="00C07FF3" w:rsidP="00BB6077">
      <w:pPr>
        <w:ind w:right="-2"/>
      </w:pPr>
      <w:r w:rsidRPr="073B861D">
        <w:t xml:space="preserve">The </w:t>
      </w:r>
      <w:r w:rsidR="00D3594B">
        <w:t xml:space="preserve">Ministry of Health’s </w:t>
      </w:r>
      <w:r w:rsidR="001D3DFF">
        <w:t xml:space="preserve">COVID </w:t>
      </w:r>
      <w:r w:rsidRPr="073B861D">
        <w:t xml:space="preserve">Clinical Care Module (CCCM) </w:t>
      </w:r>
      <w:r w:rsidR="00D3594B">
        <w:t xml:space="preserve">assists general practitioners </w:t>
      </w:r>
      <w:r w:rsidRPr="073B861D">
        <w:t xml:space="preserve">to support </w:t>
      </w:r>
      <w:r w:rsidR="00853D73">
        <w:t xml:space="preserve">people </w:t>
      </w:r>
      <w:r w:rsidRPr="073B861D">
        <w:t xml:space="preserve">with acute COVID-19. The health response needs to be relevant to our health system and meet the needs of </w:t>
      </w:r>
      <w:r w:rsidR="00D3594B">
        <w:t xml:space="preserve">our </w:t>
      </w:r>
      <w:r w:rsidRPr="073B861D">
        <w:t xml:space="preserve">population, including </w:t>
      </w:r>
      <w:r w:rsidR="00D3594B">
        <w:t xml:space="preserve">by reflecting </w:t>
      </w:r>
      <w:r w:rsidRPr="073B861D">
        <w:t xml:space="preserve">our commitment to </w:t>
      </w:r>
      <w:proofErr w:type="spellStart"/>
      <w:r w:rsidRPr="073B861D">
        <w:t>Te</w:t>
      </w:r>
      <w:proofErr w:type="spellEnd"/>
      <w:r w:rsidRPr="073B861D">
        <w:t xml:space="preserve"> </w:t>
      </w:r>
      <w:proofErr w:type="spellStart"/>
      <w:r w:rsidRPr="073B861D">
        <w:t>Tiriti</w:t>
      </w:r>
      <w:proofErr w:type="spellEnd"/>
      <w:r w:rsidRPr="073B861D">
        <w:t xml:space="preserve"> o </w:t>
      </w:r>
      <w:r w:rsidRPr="00074CDA">
        <w:t>Waitangi</w:t>
      </w:r>
      <w:r w:rsidR="00B31A62">
        <w:t>.</w:t>
      </w:r>
      <w:r w:rsidRPr="00074CDA">
        <w:t xml:space="preserve"> </w:t>
      </w:r>
      <w:r w:rsidR="00B31A62">
        <w:t xml:space="preserve">It needs to be consistent with </w:t>
      </w:r>
      <w:proofErr w:type="spellStart"/>
      <w:r w:rsidRPr="00DC3697">
        <w:rPr>
          <w:i/>
          <w:iCs/>
        </w:rPr>
        <w:t>Whakamaua</w:t>
      </w:r>
      <w:proofErr w:type="spellEnd"/>
      <w:r w:rsidRPr="00DC3697">
        <w:rPr>
          <w:i/>
          <w:iCs/>
        </w:rPr>
        <w:t>: Māori Health Action Plan</w:t>
      </w:r>
      <w:r>
        <w:t xml:space="preserve">, The </w:t>
      </w:r>
      <w:proofErr w:type="spellStart"/>
      <w:r w:rsidRPr="00DC3697">
        <w:rPr>
          <w:i/>
          <w:iCs/>
        </w:rPr>
        <w:t>Haumaru</w:t>
      </w:r>
      <w:proofErr w:type="spellEnd"/>
      <w:r>
        <w:t xml:space="preserve"> report, findings from the Waitangi Tribunal, </w:t>
      </w:r>
      <w:r w:rsidRPr="00DC3697">
        <w:rPr>
          <w:i/>
          <w:iCs/>
        </w:rPr>
        <w:t xml:space="preserve">Ola </w:t>
      </w:r>
      <w:proofErr w:type="spellStart"/>
      <w:r w:rsidRPr="00DC3697">
        <w:rPr>
          <w:i/>
          <w:iCs/>
        </w:rPr>
        <w:t>Manuia</w:t>
      </w:r>
      <w:proofErr w:type="spellEnd"/>
      <w:r w:rsidRPr="00DC3697">
        <w:rPr>
          <w:i/>
          <w:iCs/>
        </w:rPr>
        <w:t>: Pacific Health and Wellbeing Action Plan 2020</w:t>
      </w:r>
      <w:r w:rsidR="00B31A62" w:rsidRPr="00DC3697">
        <w:rPr>
          <w:i/>
          <w:iCs/>
        </w:rPr>
        <w:t>–</w:t>
      </w:r>
      <w:r w:rsidRPr="00DC3697">
        <w:rPr>
          <w:i/>
          <w:iCs/>
        </w:rPr>
        <w:t>2025</w:t>
      </w:r>
      <w:r>
        <w:t xml:space="preserve">, </w:t>
      </w:r>
      <w:r w:rsidRPr="00074CDA">
        <w:t>the United Nations Convention on the Rights of Persons with Disabilities, the New Zealand Disability Strategy (2016</w:t>
      </w:r>
      <w:r w:rsidR="00B31A62">
        <w:t>–</w:t>
      </w:r>
      <w:r w:rsidRPr="00074CDA">
        <w:t xml:space="preserve">2026) and </w:t>
      </w:r>
      <w:proofErr w:type="spellStart"/>
      <w:r>
        <w:t>Pae</w:t>
      </w:r>
      <w:proofErr w:type="spellEnd"/>
      <w:r>
        <w:t xml:space="preserve"> Ora (Healthy Futures</w:t>
      </w:r>
      <w:r w:rsidR="00A46367">
        <w:t>)</w:t>
      </w:r>
      <w:r>
        <w:t xml:space="preserve"> Bill. </w:t>
      </w:r>
    </w:p>
    <w:p w14:paraId="2A7A8C48" w14:textId="77777777" w:rsidR="00C07FF3" w:rsidRPr="00302869" w:rsidRDefault="00C07FF3" w:rsidP="00BB6077">
      <w:pPr>
        <w:pStyle w:val="Heading2"/>
        <w:ind w:right="-2"/>
      </w:pPr>
      <w:bookmarkStart w:id="47" w:name="_Toc113013201"/>
      <w:bookmarkStart w:id="48" w:name="_Toc120545293"/>
      <w:r w:rsidRPr="00302869">
        <w:t xml:space="preserve">Long COVID </w:t>
      </w:r>
      <w:r w:rsidR="00925345">
        <w:t>c</w:t>
      </w:r>
      <w:r w:rsidRPr="00302869">
        <w:t xml:space="preserve">linical </w:t>
      </w:r>
      <w:r w:rsidR="00925345">
        <w:t>c</w:t>
      </w:r>
      <w:r w:rsidRPr="00302869">
        <w:t>ase definitions</w:t>
      </w:r>
      <w:bookmarkEnd w:id="47"/>
      <w:bookmarkEnd w:id="48"/>
      <w:r w:rsidRPr="00302869">
        <w:t xml:space="preserve"> </w:t>
      </w:r>
    </w:p>
    <w:p w14:paraId="3A646459" w14:textId="77777777" w:rsidR="00C07FF3" w:rsidRPr="0074018F" w:rsidRDefault="003D7697" w:rsidP="00BB6077">
      <w:pPr>
        <w:ind w:right="-2"/>
      </w:pPr>
      <w:r>
        <w:t>This document uses the term ‘l</w:t>
      </w:r>
      <w:r w:rsidR="00C07FF3" w:rsidRPr="073B861D">
        <w:t>ong COVID</w:t>
      </w:r>
      <w:r>
        <w:t>’. This</w:t>
      </w:r>
      <w:r w:rsidR="00C07FF3" w:rsidRPr="073B861D">
        <w:t xml:space="preserve"> is </w:t>
      </w:r>
      <w:r w:rsidR="00A46367">
        <w:t xml:space="preserve">variously </w:t>
      </w:r>
      <w:r w:rsidR="00C07FF3" w:rsidRPr="073B861D">
        <w:t>referred to as ongoing symptoms of COVID-19, post</w:t>
      </w:r>
      <w:r w:rsidR="00A46367">
        <w:t>-</w:t>
      </w:r>
      <w:r w:rsidR="00C07FF3" w:rsidRPr="073B861D">
        <w:t>COVID-19 syndrome, post-COVID-19 conditions, post-acute sequalae of COVID-19</w:t>
      </w:r>
      <w:r w:rsidR="00C07FF3">
        <w:t xml:space="preserve">, </w:t>
      </w:r>
      <w:r w:rsidR="00C07FF3" w:rsidRPr="006B1AD4">
        <w:t>long-haul COVID, long-term effects of COVID and chronic COVID</w:t>
      </w:r>
      <w:r w:rsidR="00C07FF3" w:rsidRPr="073B861D">
        <w:t xml:space="preserve">. The term ‘long COVID’ is commonly used to describe signs and symptoms that continue or develop after acute COVID-19. Symptoms may last for weeks or months after the acute illness. Clinical coding is available </w:t>
      </w:r>
      <w:hyperlink r:id="rId29">
        <w:r w:rsidR="00C07FF3" w:rsidRPr="00FE3720">
          <w:rPr>
            <w:rStyle w:val="Hyperlink"/>
            <w:u w:val="single"/>
          </w:rPr>
          <w:t>here</w:t>
        </w:r>
      </w:hyperlink>
      <w:r w:rsidR="00C07FF3" w:rsidRPr="073B861D">
        <w:rPr>
          <w:rFonts w:asciiTheme="minorHAnsi" w:hAnsiTheme="minorHAnsi"/>
          <w:sz w:val="22"/>
          <w:szCs w:val="22"/>
        </w:rPr>
        <w:t xml:space="preserve">.  </w:t>
      </w:r>
    </w:p>
    <w:p w14:paraId="386A7B08" w14:textId="77777777" w:rsidR="00C07FF3" w:rsidRDefault="00C07FF3" w:rsidP="00BB6077">
      <w:pPr>
        <w:ind w:right="-2"/>
      </w:pPr>
    </w:p>
    <w:p w14:paraId="67FEAD6F" w14:textId="77777777" w:rsidR="00C07FF3" w:rsidRPr="0074018F" w:rsidRDefault="00C07FF3" w:rsidP="00BB6077">
      <w:pPr>
        <w:ind w:right="-2"/>
      </w:pPr>
      <w:r w:rsidRPr="073B861D">
        <w:t xml:space="preserve">Long COVID usually presents with clusters of symptoms, often overlapping, which </w:t>
      </w:r>
      <w:r w:rsidRPr="00074CDA">
        <w:t xml:space="preserve">can fluctuate, </w:t>
      </w:r>
      <w:r w:rsidR="00A46367">
        <w:t xml:space="preserve">return </w:t>
      </w:r>
      <w:r w:rsidRPr="073B861D">
        <w:t>and change over time and can affect any system in the body (National Institute for Health</w:t>
      </w:r>
      <w:r>
        <w:t xml:space="preserve"> and C</w:t>
      </w:r>
      <w:r w:rsidRPr="073B861D">
        <w:t xml:space="preserve">are Excellence </w:t>
      </w:r>
      <w:r w:rsidR="00CA7163">
        <w:t xml:space="preserve">et al </w:t>
      </w:r>
      <w:r w:rsidRPr="073B861D">
        <w:t xml:space="preserve">2022). </w:t>
      </w:r>
      <w:r w:rsidR="000A1845">
        <w:t>For the purposes of this guideline, acute COVID-19, ongoing symptomatic COVID-19 and long COVID are defined as follows:</w:t>
      </w:r>
      <w:r w:rsidRPr="073B861D">
        <w:t xml:space="preserve"> </w:t>
      </w:r>
    </w:p>
    <w:p w14:paraId="305058C3" w14:textId="77777777" w:rsidR="00C07FF3" w:rsidRPr="00F911D3" w:rsidRDefault="000A1845" w:rsidP="00BB6077">
      <w:pPr>
        <w:pStyle w:val="Bullet"/>
        <w:ind w:right="-2"/>
      </w:pPr>
      <w:r>
        <w:rPr>
          <w:b/>
          <w:bCs/>
        </w:rPr>
        <w:t>a</w:t>
      </w:r>
      <w:r w:rsidR="00C07FF3" w:rsidRPr="073B861D">
        <w:rPr>
          <w:b/>
          <w:bCs/>
        </w:rPr>
        <w:t>cute COVID-19</w:t>
      </w:r>
      <w:r w:rsidR="00C07FF3">
        <w:t xml:space="preserve"> – </w:t>
      </w:r>
      <w:r>
        <w:t>s</w:t>
      </w:r>
      <w:r w:rsidR="00C07FF3">
        <w:t>igns and symptoms of COVID</w:t>
      </w:r>
      <w:r w:rsidR="00C07FF3" w:rsidRPr="073B861D">
        <w:rPr>
          <w:rFonts w:ascii="Cambria Math" w:hAnsi="Cambria Math" w:cs="Cambria Math"/>
        </w:rPr>
        <w:t>‑</w:t>
      </w:r>
      <w:r w:rsidR="00C07FF3">
        <w:t>19 for up to 4 weeks</w:t>
      </w:r>
    </w:p>
    <w:p w14:paraId="1569F7BA" w14:textId="77777777" w:rsidR="00C07FF3" w:rsidRPr="00F911D3" w:rsidRDefault="000A1845" w:rsidP="00BB6077">
      <w:pPr>
        <w:pStyle w:val="Bullet"/>
        <w:ind w:right="-2"/>
      </w:pPr>
      <w:r>
        <w:rPr>
          <w:b/>
          <w:bCs/>
        </w:rPr>
        <w:t>o</w:t>
      </w:r>
      <w:r w:rsidR="00C07FF3" w:rsidRPr="073B861D">
        <w:rPr>
          <w:b/>
          <w:bCs/>
        </w:rPr>
        <w:t>ngoing symptomatic COVID-19</w:t>
      </w:r>
      <w:r w:rsidR="00C07FF3">
        <w:t xml:space="preserve"> </w:t>
      </w:r>
      <w:r>
        <w:t>–</w:t>
      </w:r>
      <w:r w:rsidR="00C07FF3">
        <w:t xml:space="preserve"> </w:t>
      </w:r>
      <w:r>
        <w:t>s</w:t>
      </w:r>
      <w:r w:rsidR="00C07FF3">
        <w:t>igns and symptoms of COVID</w:t>
      </w:r>
      <w:r w:rsidR="00C07FF3" w:rsidRPr="073B861D">
        <w:rPr>
          <w:rFonts w:ascii="Cambria Math" w:hAnsi="Cambria Math" w:cs="Cambria Math"/>
        </w:rPr>
        <w:t>‑</w:t>
      </w:r>
      <w:r w:rsidR="00C07FF3">
        <w:t xml:space="preserve">19 </w:t>
      </w:r>
      <w:r>
        <w:t xml:space="preserve">after </w:t>
      </w:r>
      <w:r w:rsidR="00C07FF3">
        <w:t>the acute/infectious period of the illness from 4 weeks up to 12 weeks</w:t>
      </w:r>
    </w:p>
    <w:p w14:paraId="1D51479B" w14:textId="77777777" w:rsidR="00C07FF3" w:rsidRPr="00F911D3" w:rsidRDefault="00C07FF3" w:rsidP="00BB6077">
      <w:pPr>
        <w:pStyle w:val="Bullet"/>
        <w:ind w:right="-2"/>
      </w:pPr>
      <w:r w:rsidRPr="073B861D">
        <w:rPr>
          <w:b/>
          <w:bCs/>
        </w:rPr>
        <w:t>long COVID</w:t>
      </w:r>
      <w:r>
        <w:t xml:space="preserve"> </w:t>
      </w:r>
      <w:r w:rsidR="000A1845">
        <w:t>–</w:t>
      </w:r>
      <w:r>
        <w:t xml:space="preserve"> </w:t>
      </w:r>
      <w:r w:rsidR="000A1845">
        <w:t>s</w:t>
      </w:r>
      <w:r>
        <w:t>igns and symptoms, consistent with COVID-19, that develop during or after an infection, continue for more than 12 weeks and are not explained by an alternative diagnosis.</w:t>
      </w:r>
    </w:p>
    <w:p w14:paraId="5234BF27" w14:textId="77777777" w:rsidR="00C07FF3" w:rsidRDefault="00C07FF3" w:rsidP="00BB6077">
      <w:pPr>
        <w:ind w:right="-2"/>
      </w:pPr>
    </w:p>
    <w:p w14:paraId="4C961DB3" w14:textId="268BC5B9" w:rsidR="00C07FF3" w:rsidRPr="00484B6D" w:rsidRDefault="00C07FF3" w:rsidP="00BB6077">
      <w:pPr>
        <w:ind w:right="-2"/>
      </w:pPr>
      <w:r>
        <w:t>The clinical case is defined by the timeframes</w:t>
      </w:r>
      <w:r w:rsidR="000A1845">
        <w:t>,</w:t>
      </w:r>
      <w:r>
        <w:t xml:space="preserve"> irrespective of a confirmed diagnosis by testing</w:t>
      </w:r>
      <w:r w:rsidR="000A1845">
        <w:t>.</w:t>
      </w:r>
    </w:p>
    <w:p w14:paraId="35FE3066" w14:textId="77777777" w:rsidR="00C07FF3" w:rsidRPr="00484B6D" w:rsidRDefault="00C07FF3" w:rsidP="00BB6077">
      <w:pPr>
        <w:ind w:right="-286"/>
      </w:pPr>
    </w:p>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C07FF3" w:rsidRPr="00007036" w14:paraId="533E1B6F"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5F00A73A" w14:textId="77777777" w:rsidR="00C07FF3" w:rsidRPr="00007036" w:rsidRDefault="00C07FF3" w:rsidP="00BB6077">
            <w:pPr>
              <w:pStyle w:val="TableText"/>
              <w:ind w:right="-286"/>
              <w:rPr>
                <w:b/>
                <w:bCs/>
              </w:rPr>
            </w:pPr>
            <w:r>
              <w:rPr>
                <w:b/>
                <w:bCs/>
              </w:rPr>
              <w:t>R</w:t>
            </w:r>
            <w:r w:rsidRPr="00EF0BBF">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371C498B" w14:textId="77777777" w:rsidR="00C07FF3" w:rsidRPr="00007036" w:rsidRDefault="00C07FF3" w:rsidP="00BB6077">
            <w:pPr>
              <w:pStyle w:val="TableText"/>
              <w:ind w:right="-286"/>
              <w:rPr>
                <w:b/>
                <w:bCs/>
              </w:rPr>
            </w:pPr>
            <w:r w:rsidRPr="00007036">
              <w:rPr>
                <w:b/>
                <w:bCs/>
              </w:rPr>
              <w:t>Grade</w:t>
            </w:r>
          </w:p>
        </w:tc>
      </w:tr>
      <w:tr w:rsidR="00C07FF3" w:rsidRPr="00FB1F87" w14:paraId="00177334"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2EFD6647" w14:textId="5DE869CE" w:rsidR="00C07FF3" w:rsidRDefault="00D3594B" w:rsidP="00BB6077">
            <w:pPr>
              <w:pStyle w:val="TableText"/>
              <w:ind w:right="-286"/>
            </w:pPr>
            <w:r>
              <w:t>General practitioners</w:t>
            </w:r>
            <w:r w:rsidR="00C07FF3">
              <w:t xml:space="preserve">, </w:t>
            </w:r>
            <w:r w:rsidR="00C07FF3" w:rsidRPr="00074CDA">
              <w:t xml:space="preserve">primary care teams, hospital </w:t>
            </w:r>
            <w:r w:rsidR="00C07FF3">
              <w:t>and community-based clinicians</w:t>
            </w:r>
            <w:r w:rsidR="00C07FF3" w:rsidRPr="00074CDA">
              <w:t xml:space="preserve">, and private specialists </w:t>
            </w:r>
            <w:r w:rsidR="003D7697">
              <w:t xml:space="preserve">should </w:t>
            </w:r>
            <w:r w:rsidR="00C07FF3" w:rsidRPr="00074CDA">
              <w:t xml:space="preserve">record details of </w:t>
            </w:r>
            <w:r w:rsidR="003D7697">
              <w:t xml:space="preserve">acute </w:t>
            </w:r>
            <w:r w:rsidR="00C07FF3" w:rsidRPr="00074CDA">
              <w:t>COVID-19</w:t>
            </w:r>
            <w:r w:rsidR="003D7697">
              <w:t>, ongoing symptomatic COVID-19 or long COVID</w:t>
            </w:r>
            <w:r w:rsidR="00C07FF3" w:rsidRPr="00074CDA">
              <w:t xml:space="preserve"> in </w:t>
            </w:r>
            <w:r w:rsidR="003D7697">
              <w:t xml:space="preserve">people’s </w:t>
            </w:r>
            <w:r w:rsidR="00C07FF3" w:rsidRPr="00074CDA">
              <w:t>health record</w:t>
            </w:r>
            <w:r w:rsidR="003D7697">
              <w:t>s</w:t>
            </w:r>
            <w:r w:rsidR="00C07FF3" w:rsidRPr="00074CDA">
              <w:t>.</w:t>
            </w:r>
          </w:p>
        </w:tc>
        <w:tc>
          <w:tcPr>
            <w:tcW w:w="1198" w:type="dxa"/>
            <w:tcBorders>
              <w:top w:val="nil"/>
              <w:bottom w:val="single" w:sz="4" w:space="0" w:color="A6A6A6" w:themeColor="background1" w:themeShade="A6"/>
            </w:tcBorders>
            <w:tcMar>
              <w:top w:w="0" w:type="dxa"/>
              <w:left w:w="85" w:type="dxa"/>
              <w:right w:w="85" w:type="dxa"/>
            </w:tcMar>
          </w:tcPr>
          <w:p w14:paraId="4A497B99" w14:textId="77777777" w:rsidR="00C07FF3" w:rsidRPr="00C07FF3" w:rsidRDefault="00C07FF3" w:rsidP="00BB6077">
            <w:pPr>
              <w:pStyle w:val="TableText"/>
              <w:ind w:right="-286"/>
            </w:pPr>
            <w:r w:rsidRPr="00C07FF3">
              <w:t>B</w:t>
            </w:r>
          </w:p>
        </w:tc>
      </w:tr>
    </w:tbl>
    <w:p w14:paraId="1EAB4478" w14:textId="77777777" w:rsidR="00C07FF3" w:rsidRDefault="00C07FF3" w:rsidP="00BB6077">
      <w:pPr>
        <w:ind w:right="-286"/>
      </w:pPr>
    </w:p>
    <w:p w14:paraId="2B6E7A60" w14:textId="77777777" w:rsidR="00C07FF3" w:rsidRDefault="00C07FF3" w:rsidP="00BB6077">
      <w:pPr>
        <w:ind w:right="-286"/>
      </w:pPr>
      <w:r>
        <w:t xml:space="preserve">In this document we will use the term “long COVID” to refer to signs post-Covid-19 syndrome. </w:t>
      </w:r>
    </w:p>
    <w:p w14:paraId="485980A1" w14:textId="77777777" w:rsidR="00C07FF3" w:rsidRPr="00302869" w:rsidRDefault="00C07FF3" w:rsidP="00BB6077">
      <w:pPr>
        <w:pStyle w:val="Heading2"/>
        <w:ind w:right="-286"/>
      </w:pPr>
      <w:bookmarkStart w:id="49" w:name="_Toc113013202"/>
      <w:bookmarkStart w:id="50" w:name="_Toc120545294"/>
      <w:r w:rsidRPr="00302869">
        <w:t xml:space="preserve">Diagnosis </w:t>
      </w:r>
      <w:r w:rsidR="003D7697">
        <w:t xml:space="preserve">and </w:t>
      </w:r>
      <w:r w:rsidRPr="00302869">
        <w:t>red and yellow flags</w:t>
      </w:r>
      <w:bookmarkEnd w:id="49"/>
      <w:bookmarkEnd w:id="50"/>
      <w:r w:rsidRPr="00302869">
        <w:t xml:space="preserve"> </w:t>
      </w:r>
    </w:p>
    <w:p w14:paraId="2CA86C78" w14:textId="712A417F" w:rsidR="00C07FF3" w:rsidRDefault="00C07FF3" w:rsidP="00BB6077">
      <w:pPr>
        <w:ind w:right="-286"/>
        <w:rPr>
          <w:rFonts w:eastAsia="Arial Unicode MS" w:cs="Arial Unicode MS"/>
          <w:bdr w:val="nil"/>
          <w:lang w:eastAsia="en-NZ"/>
          <w14:textOutline w14:w="0" w14:cap="flat" w14:cmpd="sng" w14:algn="ctr">
            <w14:noFill/>
            <w14:prstDash w14:val="solid"/>
            <w14:bevel/>
          </w14:textOutline>
        </w:rPr>
      </w:pPr>
      <w:r w:rsidRPr="510BB873">
        <w:rPr>
          <w:rFonts w:eastAsia="Arial Unicode MS" w:cs="Arial Unicode MS"/>
          <w:bdr w:val="nil"/>
          <w:lang w:eastAsia="en-NZ"/>
          <w14:textOutline w14:w="0" w14:cap="flat" w14:cmpd="sng" w14:algn="ctr">
            <w14:noFill/>
            <w14:prstDash w14:val="solid"/>
            <w14:bevel/>
          </w14:textOutline>
        </w:rPr>
        <w:t>A Delphi</w:t>
      </w:r>
      <w:r w:rsidR="00FD4FBC">
        <w:rPr>
          <w:rStyle w:val="FootnoteReference"/>
          <w:rFonts w:eastAsia="Arial Unicode MS" w:cs="Arial Unicode MS"/>
          <w:bdr w:val="nil"/>
          <w:lang w:eastAsia="en-NZ"/>
          <w14:textOutline w14:w="0" w14:cap="flat" w14:cmpd="sng" w14:algn="ctr">
            <w14:noFill/>
            <w14:prstDash w14:val="solid"/>
            <w14:bevel/>
          </w14:textOutline>
        </w:rPr>
        <w:footnoteReference w:id="3"/>
      </w:r>
      <w:r w:rsidRPr="510BB873">
        <w:rPr>
          <w:rFonts w:eastAsia="Arial Unicode MS" w:cs="Arial Unicode MS"/>
          <w:bdr w:val="nil"/>
          <w:lang w:eastAsia="en-NZ"/>
          <w14:textOutline w14:w="0" w14:cap="flat" w14:cmpd="sng" w14:algn="ctr">
            <w14:noFill/>
            <w14:prstDash w14:val="solid"/>
            <w14:bevel/>
          </w14:textOutline>
        </w:rPr>
        <w:t xml:space="preserve"> study was conducted in the United Kingdom with a panel of primary and secondary care medical practitioners. Recommendations were generated relating to the investigation and management of long COVID</w:t>
      </w:r>
      <w:r w:rsidR="00D043FD">
        <w:rPr>
          <w:rFonts w:eastAsia="Arial Unicode MS" w:cs="Arial Unicode MS"/>
          <w:bdr w:val="nil"/>
          <w:lang w:eastAsia="en-NZ"/>
          <w14:textOutline w14:w="0" w14:cap="flat" w14:cmpd="sng" w14:algn="ctr">
            <w14:noFill/>
            <w14:prstDash w14:val="solid"/>
            <w14:bevel/>
          </w14:textOutline>
        </w:rPr>
        <w:t xml:space="preserve"> by the panel</w:t>
      </w:r>
      <w:r w:rsidRPr="510BB873">
        <w:rPr>
          <w:rFonts w:eastAsia="Arial Unicode MS" w:cs="Arial Unicode MS"/>
          <w:bdr w:val="nil"/>
          <w:lang w:eastAsia="en-NZ"/>
          <w14:textOutline w14:w="0" w14:cap="flat" w14:cmpd="sng" w14:algn="ctr">
            <w14:noFill/>
            <w14:prstDash w14:val="solid"/>
            <w14:bevel/>
          </w14:textOutline>
        </w:rPr>
        <w:t xml:space="preserve">. </w:t>
      </w:r>
      <w:r w:rsidR="00717AED">
        <w:rPr>
          <w:rFonts w:eastAsia="Arial Unicode MS" w:cs="Arial Unicode MS"/>
          <w:bdr w:val="nil"/>
          <w:lang w:eastAsia="en-NZ"/>
          <w14:textOutline w14:w="0" w14:cap="flat" w14:cmpd="sng" w14:algn="ctr">
            <w14:noFill/>
            <w14:prstDash w14:val="solid"/>
            <w14:bevel/>
          </w14:textOutline>
        </w:rPr>
        <w:t xml:space="preserve">The recommendations that follow reflect </w:t>
      </w:r>
      <w:r w:rsidR="00D043FD">
        <w:rPr>
          <w:rFonts w:eastAsia="Arial Unicode MS" w:cs="Arial Unicode MS"/>
          <w:bdr w:val="nil"/>
          <w:lang w:eastAsia="en-NZ"/>
          <w14:textOutline w14:w="0" w14:cap="flat" w14:cmpd="sng" w14:algn="ctr">
            <w14:noFill/>
            <w14:prstDash w14:val="solid"/>
            <w14:bevel/>
          </w14:textOutline>
        </w:rPr>
        <w:t>the Delphi study</w:t>
      </w:r>
      <w:r w:rsidR="00717AED">
        <w:rPr>
          <w:rFonts w:eastAsia="Arial Unicode MS" w:cs="Arial Unicode MS"/>
          <w:bdr w:val="nil"/>
          <w:lang w:eastAsia="en-NZ"/>
          <w14:textOutline w14:w="0" w14:cap="flat" w14:cmpd="sng" w14:algn="ctr">
            <w14:noFill/>
            <w14:prstDash w14:val="solid"/>
            <w14:bevel/>
          </w14:textOutline>
        </w:rPr>
        <w:t>.</w:t>
      </w:r>
    </w:p>
    <w:p w14:paraId="5455F21D" w14:textId="77777777" w:rsidR="004C26A3" w:rsidRDefault="004C26A3" w:rsidP="00BB6077">
      <w:pPr>
        <w:ind w:right="-286"/>
        <w:rPr>
          <w:rFonts w:eastAsia="Arial Unicode MS" w:cs="Arial Unicode MS"/>
          <w:bdr w:val="nil"/>
          <w:lang w:eastAsia="en-NZ"/>
          <w14:textOutline w14:w="0" w14:cap="flat" w14:cmpd="sng" w14:algn="ctr">
            <w14:noFill/>
            <w14:prstDash w14:val="solid"/>
            <w14:bevel/>
          </w14:textOutline>
        </w:rPr>
      </w:pPr>
    </w:p>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4C26A3" w:rsidRPr="00007036" w14:paraId="695C5603" w14:textId="77777777" w:rsidTr="00BB6077">
        <w:trPr>
          <w:cantSplit/>
        </w:trPr>
        <w:tc>
          <w:tcPr>
            <w:tcW w:w="6887" w:type="dxa"/>
            <w:tcBorders>
              <w:top w:val="nil"/>
              <w:bottom w:val="nil"/>
            </w:tcBorders>
            <w:shd w:val="clear" w:color="auto" w:fill="D9D9D9" w:themeFill="background1" w:themeFillShade="D9"/>
            <w:tcMar>
              <w:top w:w="0" w:type="dxa"/>
              <w:left w:w="85" w:type="dxa"/>
              <w:right w:w="85" w:type="dxa"/>
            </w:tcMar>
          </w:tcPr>
          <w:p w14:paraId="0036170F" w14:textId="77777777" w:rsidR="004C26A3" w:rsidRPr="00007036" w:rsidRDefault="004C26A3" w:rsidP="00BB6077">
            <w:pPr>
              <w:pStyle w:val="TableText"/>
              <w:ind w:right="-286"/>
              <w:rPr>
                <w:b/>
                <w:bCs/>
              </w:rPr>
            </w:pPr>
            <w:r>
              <w:rPr>
                <w:b/>
                <w:bCs/>
              </w:rPr>
              <w:t>R</w:t>
            </w:r>
            <w:r w:rsidRPr="00EF0BBF">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361F49BB" w14:textId="77777777" w:rsidR="004C26A3" w:rsidRPr="00007036" w:rsidRDefault="004C26A3" w:rsidP="00BB6077">
            <w:pPr>
              <w:pStyle w:val="TableText"/>
              <w:ind w:right="-286"/>
              <w:rPr>
                <w:b/>
                <w:bCs/>
              </w:rPr>
            </w:pPr>
            <w:r w:rsidRPr="00007036">
              <w:rPr>
                <w:b/>
                <w:bCs/>
              </w:rPr>
              <w:t>Grade</w:t>
            </w:r>
          </w:p>
        </w:tc>
      </w:tr>
      <w:tr w:rsidR="004C26A3" w:rsidRPr="00FB1F87" w14:paraId="15FD9688" w14:textId="77777777" w:rsidTr="00BB6077">
        <w:trPr>
          <w:cantSplit/>
          <w:trHeight w:val="812"/>
        </w:trPr>
        <w:tc>
          <w:tcPr>
            <w:tcW w:w="6887" w:type="dxa"/>
            <w:tcBorders>
              <w:top w:val="nil"/>
              <w:bottom w:val="single" w:sz="4" w:space="0" w:color="A6A6A6" w:themeColor="background1" w:themeShade="A6"/>
            </w:tcBorders>
            <w:tcMar>
              <w:top w:w="0" w:type="dxa"/>
              <w:left w:w="85" w:type="dxa"/>
              <w:right w:w="85" w:type="dxa"/>
            </w:tcMar>
          </w:tcPr>
          <w:p w14:paraId="165C9978" w14:textId="77777777" w:rsidR="004C26A3" w:rsidRDefault="00FE1FF7" w:rsidP="00BB6077">
            <w:pPr>
              <w:pStyle w:val="TableText"/>
              <w:ind w:right="-286"/>
            </w:pPr>
            <w:r>
              <w:t>C</w:t>
            </w:r>
            <w:r w:rsidR="004C26A3" w:rsidRPr="004F663C">
              <w:t xml:space="preserve">onsider </w:t>
            </w:r>
            <w:r>
              <w:t xml:space="preserve">a differential diagnosis of </w:t>
            </w:r>
            <w:r w:rsidR="004C26A3" w:rsidRPr="004F663C">
              <w:t xml:space="preserve">long COVID in anyone with a wide range of presenting features (not limited to fatigue and breathlessness) </w:t>
            </w:r>
            <w:r w:rsidR="004C26A3">
              <w:t>occurring 12 weeks or more after a confirmed or probable infection with COVID-19</w:t>
            </w:r>
            <w:r>
              <w:t>.</w:t>
            </w:r>
          </w:p>
        </w:tc>
        <w:tc>
          <w:tcPr>
            <w:tcW w:w="1198" w:type="dxa"/>
            <w:tcBorders>
              <w:top w:val="nil"/>
              <w:bottom w:val="single" w:sz="4" w:space="0" w:color="A6A6A6" w:themeColor="background1" w:themeShade="A6"/>
            </w:tcBorders>
            <w:tcMar>
              <w:top w:w="0" w:type="dxa"/>
              <w:left w:w="85" w:type="dxa"/>
              <w:right w:w="85" w:type="dxa"/>
            </w:tcMar>
          </w:tcPr>
          <w:p w14:paraId="7978450A" w14:textId="77777777" w:rsidR="004C26A3" w:rsidRPr="00C07FF3" w:rsidRDefault="004C26A3" w:rsidP="00BB6077">
            <w:pPr>
              <w:pStyle w:val="TableText"/>
              <w:ind w:right="-286"/>
            </w:pPr>
            <w:r w:rsidRPr="00C07FF3">
              <w:t>B</w:t>
            </w:r>
          </w:p>
        </w:tc>
      </w:tr>
      <w:tr w:rsidR="004C26A3" w:rsidRPr="00FB1F87" w14:paraId="5AE6119A" w14:textId="77777777" w:rsidTr="00BB6077">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C84A9A9" w14:textId="77777777" w:rsidR="004C26A3" w:rsidRDefault="00FE1FF7" w:rsidP="00BB6077">
            <w:pPr>
              <w:pStyle w:val="TableText"/>
              <w:ind w:right="-286"/>
            </w:pPr>
            <w:r>
              <w:t xml:space="preserve">Undertake </w:t>
            </w:r>
            <w:r w:rsidR="004C26A3">
              <w:t xml:space="preserve">further investigation and specific therapies </w:t>
            </w:r>
            <w:r>
              <w:t>where there is</w:t>
            </w:r>
            <w:r w:rsidR="004C26A3">
              <w:t>:</w:t>
            </w:r>
          </w:p>
          <w:p w14:paraId="486D9275" w14:textId="77777777" w:rsidR="004C26A3" w:rsidRDefault="00FE1FF7" w:rsidP="00BB6077">
            <w:pPr>
              <w:pStyle w:val="TableBullet"/>
              <w:ind w:right="-286"/>
            </w:pPr>
            <w:r>
              <w:t>m</w:t>
            </w:r>
            <w:r w:rsidR="004C26A3">
              <w:t>yocarditis</w:t>
            </w:r>
          </w:p>
          <w:p w14:paraId="2E987915" w14:textId="77777777" w:rsidR="004C26A3" w:rsidRPr="004F663C" w:rsidRDefault="00FE1FF7" w:rsidP="00BB6077">
            <w:pPr>
              <w:pStyle w:val="TableBullet"/>
              <w:ind w:right="-286"/>
            </w:pPr>
            <w:r>
              <w:t>m</w:t>
            </w:r>
            <w:r w:rsidR="004C26A3" w:rsidRPr="006B1AD4">
              <w:t>ulti</w:t>
            </w:r>
            <w:r>
              <w:t>-</w:t>
            </w:r>
            <w:r w:rsidR="004C26A3" w:rsidRPr="006B1AD4">
              <w:t xml:space="preserve">system </w:t>
            </w:r>
            <w:r>
              <w:t>i</w:t>
            </w:r>
            <w:r w:rsidR="004C26A3" w:rsidRPr="006B1AD4">
              <w:t xml:space="preserve">nflammatory </w:t>
            </w:r>
            <w:r>
              <w:t>s</w:t>
            </w:r>
            <w:r w:rsidR="004C26A3" w:rsidRPr="006B1AD4">
              <w:t>yndrome in children (MIS</w:t>
            </w:r>
            <w:r w:rsidR="00D43087">
              <w:t>-</w:t>
            </w:r>
            <w:r w:rsidR="004C26A3" w:rsidRPr="006B1AD4">
              <w:t xml:space="preserve">C) or </w:t>
            </w:r>
            <w:r>
              <w:t>p</w:t>
            </w:r>
            <w:r w:rsidR="004C26A3" w:rsidRPr="006B1AD4">
              <w:t xml:space="preserve">aediatric </w:t>
            </w:r>
            <w:r>
              <w:t>i</w:t>
            </w:r>
            <w:r w:rsidR="004C26A3" w:rsidRPr="006B1AD4">
              <w:t xml:space="preserve">nflammatory </w:t>
            </w:r>
            <w:r>
              <w:t>m</w:t>
            </w:r>
            <w:r w:rsidR="004C26A3" w:rsidRPr="006B1AD4">
              <w:t>ulti</w:t>
            </w:r>
            <w:r>
              <w:t>-</w:t>
            </w:r>
            <w:r w:rsidR="004C26A3" w:rsidRPr="006B1AD4">
              <w:t xml:space="preserve">system </w:t>
            </w:r>
            <w:r>
              <w:t>s</w:t>
            </w:r>
            <w:r w:rsidR="004C26A3" w:rsidRPr="006B1AD4">
              <w:t xml:space="preserve">yndrome temporally associated with </w:t>
            </w:r>
            <w:r w:rsidR="004C26A3">
              <w:t>S</w:t>
            </w:r>
            <w:r w:rsidR="004C26A3" w:rsidRPr="006B1AD4">
              <w:t>ars-</w:t>
            </w:r>
            <w:r w:rsidR="004C26A3">
              <w:t>C</w:t>
            </w:r>
            <w:r w:rsidR="004C26A3" w:rsidRPr="006B1AD4">
              <w:t>ov2 (PIMS-Ts)</w:t>
            </w:r>
            <w:r w:rsidR="004C26A3">
              <w:t xml:space="preserve"> </w:t>
            </w:r>
            <w:r>
              <w:t>(</w:t>
            </w:r>
            <w:r w:rsidR="00C104F3">
              <w:t xml:space="preserve">find </w:t>
            </w:r>
            <w:r>
              <w:t>f</w:t>
            </w:r>
            <w:r w:rsidR="004C26A3">
              <w:t xml:space="preserve">urther information </w:t>
            </w:r>
            <w:hyperlink r:id="rId30" w:history="1">
              <w:r w:rsidR="004C26A3" w:rsidRPr="00FE3720">
                <w:rPr>
                  <w:rStyle w:val="Hyperlink"/>
                  <w:u w:val="single"/>
                </w:rPr>
                <w:t>here</w:t>
              </w:r>
            </w:hyperlink>
            <w:r>
              <w:t>)</w:t>
            </w:r>
            <w:r w:rsidR="004C26A3" w:rsidRPr="004F663C">
              <w:t xml:space="preserve"> </w:t>
            </w:r>
          </w:p>
          <w:p w14:paraId="2A69E7A8" w14:textId="77777777" w:rsidR="004C26A3" w:rsidRPr="004F663C" w:rsidRDefault="00FE1FF7" w:rsidP="00BB6077">
            <w:pPr>
              <w:pStyle w:val="TableBullet"/>
              <w:ind w:right="-286"/>
            </w:pPr>
            <w:r>
              <w:t>p</w:t>
            </w:r>
            <w:r w:rsidR="004C26A3" w:rsidRPr="004F663C">
              <w:t xml:space="preserve">ostural </w:t>
            </w:r>
            <w:r>
              <w:t>o</w:t>
            </w:r>
            <w:r w:rsidR="004C26A3" w:rsidRPr="004F663C">
              <w:t xml:space="preserve">rthostatic </w:t>
            </w:r>
            <w:r>
              <w:t>t</w:t>
            </w:r>
            <w:r w:rsidR="004C26A3" w:rsidRPr="004F663C">
              <w:t xml:space="preserve">achycardia </w:t>
            </w:r>
            <w:r>
              <w:t>s</w:t>
            </w:r>
            <w:r w:rsidR="004C26A3" w:rsidRPr="004F663C">
              <w:t>yndrome (P</w:t>
            </w:r>
            <w:r>
              <w:t>O</w:t>
            </w:r>
            <w:r w:rsidR="004C26A3" w:rsidRPr="004F663C">
              <w:t>TS)</w:t>
            </w:r>
          </w:p>
          <w:p w14:paraId="3BE8E762" w14:textId="77777777" w:rsidR="004C26A3" w:rsidRPr="004F663C" w:rsidRDefault="00FE1FF7" w:rsidP="00BB6077">
            <w:pPr>
              <w:pStyle w:val="TableBullet"/>
              <w:ind w:right="-286"/>
            </w:pPr>
            <w:r>
              <w:t>m</w:t>
            </w:r>
            <w:r w:rsidR="004C26A3" w:rsidRPr="004F663C">
              <w:t xml:space="preserve">ast cell </w:t>
            </w:r>
            <w:r w:rsidR="004C26A3">
              <w:t xml:space="preserve">activation syndrome (blood disorder) </w:t>
            </w:r>
          </w:p>
          <w:p w14:paraId="71015BC9" w14:textId="77777777" w:rsidR="004C26A3" w:rsidRDefault="00FE1FF7" w:rsidP="00BB6077">
            <w:pPr>
              <w:pStyle w:val="TableBullet"/>
              <w:ind w:right="-286"/>
            </w:pPr>
            <w:r>
              <w:t>h</w:t>
            </w:r>
            <w:r w:rsidR="004C26A3">
              <w:t xml:space="preserve">ypoxia/desaturation </w:t>
            </w:r>
          </w:p>
          <w:p w14:paraId="5C2B2F45" w14:textId="77777777" w:rsidR="004C26A3" w:rsidRDefault="00FE1FF7" w:rsidP="00BB6077">
            <w:pPr>
              <w:pStyle w:val="TableBullet"/>
              <w:ind w:right="-286"/>
            </w:pPr>
            <w:r>
              <w:t>c</w:t>
            </w:r>
            <w:r w:rsidR="004C26A3">
              <w:t>hest pain</w:t>
            </w:r>
          </w:p>
          <w:p w14:paraId="7FC150A4" w14:textId="77777777" w:rsidR="004C26A3" w:rsidRDefault="00FE1FF7" w:rsidP="00BB6077">
            <w:pPr>
              <w:pStyle w:val="TableBullet"/>
              <w:ind w:right="-286"/>
            </w:pPr>
            <w:r>
              <w:t>p</w:t>
            </w:r>
            <w:r w:rsidR="004C26A3">
              <w:t>alpitations</w:t>
            </w:r>
          </w:p>
          <w:p w14:paraId="363F96F8" w14:textId="77777777" w:rsidR="004C26A3" w:rsidRDefault="00FE1FF7" w:rsidP="00BB6077">
            <w:pPr>
              <w:pStyle w:val="TableBullet"/>
              <w:ind w:right="-286"/>
            </w:pPr>
            <w:r>
              <w:t>h</w:t>
            </w:r>
            <w:r w:rsidR="004C26A3">
              <w:t>istamine intolerance symptoms</w:t>
            </w:r>
            <w:r>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08F7771" w14:textId="77777777" w:rsidR="004C26A3" w:rsidRPr="00C07FF3" w:rsidRDefault="004C26A3" w:rsidP="00BB6077">
            <w:pPr>
              <w:pStyle w:val="TableText"/>
              <w:ind w:right="-286"/>
            </w:pPr>
            <w:r>
              <w:t>B</w:t>
            </w:r>
          </w:p>
        </w:tc>
      </w:tr>
      <w:tr w:rsidR="00FD4FBC" w:rsidRPr="00007036" w14:paraId="6D282C5D" w14:textId="77777777" w:rsidTr="00BB6077">
        <w:trPr>
          <w:cantSplit/>
        </w:trPr>
        <w:tc>
          <w:tcPr>
            <w:tcW w:w="6887" w:type="dxa"/>
            <w:tcBorders>
              <w:top w:val="nil"/>
              <w:bottom w:val="nil"/>
            </w:tcBorders>
            <w:shd w:val="clear" w:color="auto" w:fill="D9D9D9" w:themeFill="background1" w:themeFillShade="D9"/>
            <w:tcMar>
              <w:top w:w="0" w:type="dxa"/>
              <w:left w:w="85" w:type="dxa"/>
              <w:right w:w="85" w:type="dxa"/>
            </w:tcMar>
          </w:tcPr>
          <w:p w14:paraId="34BEA0E2" w14:textId="77777777" w:rsidR="00FD4FBC" w:rsidRPr="00007036" w:rsidRDefault="00FD4FBC" w:rsidP="00085641">
            <w:pPr>
              <w:pStyle w:val="TableText"/>
              <w:rPr>
                <w:b/>
                <w:bCs/>
              </w:rPr>
            </w:pPr>
            <w:r w:rsidRPr="00FD4FBC">
              <w:rPr>
                <w:b/>
                <w:bCs/>
              </w:rPr>
              <w:t xml:space="preserve">Good </w:t>
            </w:r>
            <w:r w:rsidR="00BE30B5">
              <w:rPr>
                <w:b/>
                <w:bCs/>
              </w:rPr>
              <w:t>p</w:t>
            </w:r>
            <w:r w:rsidRPr="00FD4FBC">
              <w:rPr>
                <w:b/>
                <w:bCs/>
              </w:rPr>
              <w:t xml:space="preserve">ractice </w:t>
            </w:r>
            <w:r w:rsidR="00BE30B5">
              <w:rPr>
                <w:b/>
                <w:bCs/>
              </w:rPr>
              <w:t>p</w:t>
            </w:r>
            <w:r w:rsidRPr="00FD4FBC">
              <w:rPr>
                <w:b/>
                <w:bCs/>
              </w:rPr>
              <w:t>oint</w:t>
            </w:r>
            <w:r w:rsidR="00925345">
              <w:rPr>
                <w:b/>
                <w:bCs/>
              </w:rPr>
              <w:t>s</w:t>
            </w:r>
            <w:r w:rsidRPr="00EF0BBF">
              <w:rPr>
                <w:b/>
                <w:bCs/>
              </w:rPr>
              <w:t xml:space="preserve"> </w:t>
            </w:r>
          </w:p>
        </w:tc>
        <w:tc>
          <w:tcPr>
            <w:tcW w:w="1198" w:type="dxa"/>
            <w:tcBorders>
              <w:top w:val="nil"/>
              <w:bottom w:val="nil"/>
            </w:tcBorders>
            <w:shd w:val="clear" w:color="auto" w:fill="D9D9D9" w:themeFill="background1" w:themeFillShade="D9"/>
            <w:tcMar>
              <w:top w:w="0" w:type="dxa"/>
              <w:left w:w="85" w:type="dxa"/>
              <w:right w:w="85" w:type="dxa"/>
            </w:tcMar>
          </w:tcPr>
          <w:p w14:paraId="102EC42A" w14:textId="77777777" w:rsidR="00FD4FBC" w:rsidRPr="00007036" w:rsidRDefault="00FD4FBC" w:rsidP="00085641">
            <w:pPr>
              <w:pStyle w:val="TableText"/>
              <w:rPr>
                <w:b/>
                <w:bCs/>
              </w:rPr>
            </w:pPr>
            <w:r w:rsidRPr="00007036">
              <w:rPr>
                <w:b/>
                <w:bCs/>
              </w:rPr>
              <w:t>Grade</w:t>
            </w:r>
          </w:p>
        </w:tc>
      </w:tr>
      <w:tr w:rsidR="00FD4FBC" w:rsidRPr="00FB1F87" w14:paraId="52AB3E10" w14:textId="77777777" w:rsidTr="00BB6077">
        <w:trPr>
          <w:cantSplit/>
        </w:trPr>
        <w:tc>
          <w:tcPr>
            <w:tcW w:w="6887" w:type="dxa"/>
            <w:tcBorders>
              <w:top w:val="nil"/>
              <w:bottom w:val="single" w:sz="4" w:space="0" w:color="A6A6A6" w:themeColor="background1" w:themeShade="A6"/>
            </w:tcBorders>
            <w:tcMar>
              <w:top w:w="0" w:type="dxa"/>
              <w:left w:w="85" w:type="dxa"/>
              <w:right w:w="85" w:type="dxa"/>
            </w:tcMar>
          </w:tcPr>
          <w:p w14:paraId="393AD2F6" w14:textId="77777777" w:rsidR="00FD4FBC" w:rsidRPr="00484B6D" w:rsidRDefault="00FD4FBC" w:rsidP="00FD4FBC">
            <w:pPr>
              <w:pStyle w:val="TableText"/>
            </w:pPr>
            <w:r>
              <w:t xml:space="preserve">Consider the following red flags for patients with ongoing symptoms from COVID-19, </w:t>
            </w:r>
            <w:r w:rsidR="00925345">
              <w:t xml:space="preserve">and </w:t>
            </w:r>
            <w:r>
              <w:t xml:space="preserve">manage </w:t>
            </w:r>
            <w:r w:rsidR="006B452F">
              <w:t>the symptoms</w:t>
            </w:r>
            <w:r>
              <w:t>:</w:t>
            </w:r>
          </w:p>
          <w:p w14:paraId="20BC05DB" w14:textId="77777777" w:rsidR="00FD4FBC" w:rsidRPr="00FD4FBC" w:rsidRDefault="006B452F" w:rsidP="00FD4FBC">
            <w:pPr>
              <w:pStyle w:val="TableBullet"/>
            </w:pPr>
            <w:r>
              <w:t>h</w:t>
            </w:r>
            <w:r w:rsidR="00FD4FBC" w:rsidRPr="00FD4FBC">
              <w:t>eart failure</w:t>
            </w:r>
          </w:p>
          <w:p w14:paraId="683957E8" w14:textId="77777777" w:rsidR="00FD4FBC" w:rsidRPr="00FD4FBC" w:rsidRDefault="006B452F" w:rsidP="00FD4FBC">
            <w:pPr>
              <w:pStyle w:val="TableBullet"/>
            </w:pPr>
            <w:r>
              <w:t>p</w:t>
            </w:r>
            <w:r w:rsidR="00FD4FBC" w:rsidRPr="00FD4FBC">
              <w:t>ulmonary embolism</w:t>
            </w:r>
          </w:p>
          <w:p w14:paraId="7AEE45B4" w14:textId="77777777" w:rsidR="00FD4FBC" w:rsidRPr="00FD4FBC" w:rsidRDefault="006B452F" w:rsidP="00FD4FBC">
            <w:pPr>
              <w:pStyle w:val="TableBullet"/>
            </w:pPr>
            <w:r>
              <w:t>a</w:t>
            </w:r>
            <w:r w:rsidR="00FD4FBC" w:rsidRPr="00FD4FBC">
              <w:t>cute coronary syndrome</w:t>
            </w:r>
          </w:p>
          <w:p w14:paraId="21F51636" w14:textId="77777777" w:rsidR="00FD4FBC" w:rsidRPr="00A93314" w:rsidRDefault="006B452F" w:rsidP="00FD4FBC">
            <w:pPr>
              <w:pStyle w:val="TableBullet"/>
            </w:pPr>
            <w:r>
              <w:t>p</w:t>
            </w:r>
            <w:r w:rsidR="00FD4FBC" w:rsidRPr="00FD4FBC">
              <w:t xml:space="preserve">ost-exertional symptom exacerbation </w:t>
            </w:r>
            <w:r w:rsidR="00FD4FBC" w:rsidRPr="00A93314">
              <w:t>(PESE)</w:t>
            </w:r>
          </w:p>
          <w:p w14:paraId="5261C6FE" w14:textId="77777777" w:rsidR="00FD4FBC" w:rsidRPr="00FD4FBC" w:rsidRDefault="006B452F" w:rsidP="00FD4FBC">
            <w:pPr>
              <w:pStyle w:val="TableBullet"/>
            </w:pPr>
            <w:r>
              <w:t>m</w:t>
            </w:r>
            <w:r w:rsidR="00FD4FBC" w:rsidRPr="00FD4FBC">
              <w:t>yocarditis</w:t>
            </w:r>
          </w:p>
          <w:p w14:paraId="0C1BF304" w14:textId="77777777" w:rsidR="00FD4FBC" w:rsidRPr="00FD4FBC" w:rsidRDefault="006B452F" w:rsidP="00FD4FBC">
            <w:pPr>
              <w:pStyle w:val="TableBullet"/>
            </w:pPr>
            <w:r>
              <w:t>c</w:t>
            </w:r>
            <w:r w:rsidR="00FD4FBC" w:rsidRPr="00FD4FBC">
              <w:t>hest pain</w:t>
            </w:r>
          </w:p>
          <w:p w14:paraId="274693C8" w14:textId="77777777" w:rsidR="00FD4FBC" w:rsidRPr="00FD4FBC" w:rsidRDefault="006B452F" w:rsidP="00FD4FBC">
            <w:pPr>
              <w:pStyle w:val="TableBullet"/>
            </w:pPr>
            <w:r>
              <w:t>t</w:t>
            </w:r>
            <w:r w:rsidR="00FD4FBC" w:rsidRPr="00FD4FBC">
              <w:t xml:space="preserve">ightness, worsening or increasing palpitations, dyspnoea, desaturation in </w:t>
            </w:r>
            <w:proofErr w:type="gramStart"/>
            <w:r w:rsidR="00FD4FBC" w:rsidRPr="00FD4FBC">
              <w:t>exertion</w:t>
            </w:r>
            <w:proofErr w:type="gramEnd"/>
          </w:p>
          <w:p w14:paraId="59A02364" w14:textId="77777777" w:rsidR="00FD4FBC" w:rsidRPr="00FD4FBC" w:rsidRDefault="00FD4FBC" w:rsidP="00FD4FBC">
            <w:pPr>
              <w:pStyle w:val="TableBullet"/>
            </w:pPr>
            <w:r w:rsidRPr="00FD4FBC">
              <w:t xml:space="preserve"> P</w:t>
            </w:r>
            <w:r w:rsidR="00D43087">
              <w:t>O</w:t>
            </w:r>
            <w:r w:rsidRPr="00FD4FBC">
              <w:t xml:space="preserve">TS </w:t>
            </w:r>
          </w:p>
          <w:p w14:paraId="6F7A94F5" w14:textId="77777777" w:rsidR="00FD4FBC" w:rsidRPr="00FD4FBC" w:rsidRDefault="006B452F" w:rsidP="00FD4FBC">
            <w:pPr>
              <w:pStyle w:val="TableBullet"/>
            </w:pPr>
            <w:r>
              <w:t>c</w:t>
            </w:r>
            <w:r w:rsidR="00FD4FBC" w:rsidRPr="00FD4FBC">
              <w:t xml:space="preserve">oagulation dysfunction </w:t>
            </w:r>
          </w:p>
          <w:p w14:paraId="4CB16ED8" w14:textId="77777777" w:rsidR="00FD4FBC" w:rsidRPr="00FD4FBC" w:rsidRDefault="006B452F" w:rsidP="00FD4FBC">
            <w:pPr>
              <w:pStyle w:val="TableBullet"/>
            </w:pPr>
            <w:r>
              <w:t>n</w:t>
            </w:r>
            <w:r w:rsidR="00FD4FBC" w:rsidRPr="00FD4FBC">
              <w:t xml:space="preserve">eurological disorder </w:t>
            </w:r>
            <w:r w:rsidR="002E3DAB">
              <w:t>.</w:t>
            </w:r>
          </w:p>
          <w:p w14:paraId="4DF6276A" w14:textId="77777777" w:rsidR="00FD4FBC" w:rsidRPr="004F663C" w:rsidRDefault="006B452F" w:rsidP="00FD4FBC">
            <w:pPr>
              <w:pStyle w:val="TableText"/>
            </w:pPr>
            <w:r>
              <w:t>In c</w:t>
            </w:r>
            <w:r w:rsidR="00FD4FBC" w:rsidRPr="004F663C">
              <w:t xml:space="preserve">hildren and </w:t>
            </w:r>
            <w:r>
              <w:t>y</w:t>
            </w:r>
            <w:r w:rsidR="00FD4FBC" w:rsidRPr="004F663C">
              <w:t>oung people</w:t>
            </w:r>
            <w:r>
              <w:t>, consider:</w:t>
            </w:r>
          </w:p>
          <w:p w14:paraId="7752EA44" w14:textId="77777777" w:rsidR="00FD4FBC" w:rsidRPr="00FD4FBC" w:rsidRDefault="006B452F" w:rsidP="00FD4FBC">
            <w:pPr>
              <w:pStyle w:val="TableBullet"/>
            </w:pPr>
            <w:r>
              <w:t>p</w:t>
            </w:r>
            <w:r w:rsidR="00FD4FBC" w:rsidRPr="00FD4FBC">
              <w:t>ulmonary embolism</w:t>
            </w:r>
          </w:p>
          <w:p w14:paraId="42F22DF6" w14:textId="77777777" w:rsidR="00FD4FBC" w:rsidRPr="00FD4FBC" w:rsidRDefault="006B452F" w:rsidP="00FD4FBC">
            <w:pPr>
              <w:pStyle w:val="TableBullet"/>
            </w:pPr>
            <w:r>
              <w:t>m</w:t>
            </w:r>
            <w:r w:rsidR="00FD4FBC" w:rsidRPr="00FD4FBC">
              <w:t>yocarditis</w:t>
            </w:r>
          </w:p>
          <w:p w14:paraId="5FDA0890" w14:textId="77777777" w:rsidR="00FD4FBC" w:rsidRPr="00FD4FBC" w:rsidRDefault="006B452F" w:rsidP="00FD4FBC">
            <w:pPr>
              <w:pStyle w:val="TableBullet"/>
            </w:pPr>
            <w:r>
              <w:t>c</w:t>
            </w:r>
            <w:r w:rsidR="00FD4FBC" w:rsidRPr="00FD4FBC">
              <w:t>ardiomyopathy</w:t>
            </w:r>
          </w:p>
          <w:p w14:paraId="4A87601E" w14:textId="77777777" w:rsidR="00FD4FBC" w:rsidRPr="00FD4FBC" w:rsidRDefault="003D5EB1" w:rsidP="00FD4FBC">
            <w:pPr>
              <w:pStyle w:val="TableBullet"/>
            </w:pPr>
            <w:r>
              <w:t>v</w:t>
            </w:r>
            <w:r w:rsidRPr="003D5EB1">
              <w:t>enous thromboembolism</w:t>
            </w:r>
          </w:p>
          <w:p w14:paraId="467F36A4" w14:textId="77777777" w:rsidR="00FD4FBC" w:rsidRPr="00FD4FBC" w:rsidRDefault="006B452F" w:rsidP="00FD4FBC">
            <w:pPr>
              <w:pStyle w:val="TableBullet"/>
            </w:pPr>
            <w:r>
              <w:t>r</w:t>
            </w:r>
            <w:r w:rsidR="00FD4FBC" w:rsidRPr="00FD4FBC">
              <w:t>enal failure</w:t>
            </w:r>
          </w:p>
          <w:p w14:paraId="195FFFF5" w14:textId="77777777" w:rsidR="00FD4FBC" w:rsidRPr="00FD4FBC" w:rsidRDefault="006B452F" w:rsidP="00FD4FBC">
            <w:pPr>
              <w:pStyle w:val="TableBullet"/>
            </w:pPr>
            <w:r>
              <w:t>t</w:t>
            </w:r>
            <w:r w:rsidR="00FD4FBC" w:rsidRPr="00FD4FBC">
              <w:t xml:space="preserve">ype 1 </w:t>
            </w:r>
            <w:r>
              <w:t>d</w:t>
            </w:r>
            <w:r w:rsidR="00FD4FBC" w:rsidRPr="00FD4FBC">
              <w:t xml:space="preserve">iabetes mellitus </w:t>
            </w:r>
          </w:p>
          <w:p w14:paraId="12EB0D55" w14:textId="77777777" w:rsidR="00FD4FBC" w:rsidRPr="00FD4FBC" w:rsidRDefault="00FD4FBC" w:rsidP="00FD4FBC">
            <w:pPr>
              <w:pStyle w:val="TableBullet"/>
            </w:pPr>
            <w:r w:rsidRPr="00FD4FBC">
              <w:t>PIMS-Ts</w:t>
            </w:r>
          </w:p>
          <w:p w14:paraId="5E6B399D" w14:textId="77777777" w:rsidR="00FD4FBC" w:rsidRPr="00FD4FBC" w:rsidRDefault="00FD4FBC" w:rsidP="00FD4FBC">
            <w:pPr>
              <w:pStyle w:val="TableBullet"/>
            </w:pPr>
            <w:r w:rsidRPr="00FD4FBC">
              <w:t>MIS-C</w:t>
            </w:r>
          </w:p>
          <w:p w14:paraId="528E1DAA" w14:textId="77777777" w:rsidR="00FD4FBC" w:rsidRPr="00FD4FBC" w:rsidRDefault="00BB374E" w:rsidP="00FD4FBC">
            <w:pPr>
              <w:pStyle w:val="TableBullet"/>
            </w:pPr>
            <w:r>
              <w:t xml:space="preserve">neurological disorder </w:t>
            </w:r>
          </w:p>
          <w:p w14:paraId="3114F699" w14:textId="77777777" w:rsidR="00FD4FBC" w:rsidRDefault="006B452F" w:rsidP="00FD4FBC">
            <w:pPr>
              <w:pStyle w:val="TableBullet"/>
            </w:pPr>
            <w:r>
              <w:t>p</w:t>
            </w:r>
            <w:r w:rsidR="00FD4FBC" w:rsidRPr="00FD4FBC">
              <w:t xml:space="preserve">aediatric </w:t>
            </w:r>
            <w:r>
              <w:t>a</w:t>
            </w:r>
            <w:r w:rsidR="00FD4FBC" w:rsidRPr="00FD4FBC">
              <w:t xml:space="preserve">cute-onset </w:t>
            </w:r>
            <w:r>
              <w:t>n</w:t>
            </w:r>
            <w:r w:rsidR="00FD4FBC" w:rsidRPr="00FD4FBC">
              <w:t xml:space="preserve">europsychiatric </w:t>
            </w:r>
            <w:r>
              <w:t>s</w:t>
            </w:r>
            <w:r w:rsidR="00FD4FBC" w:rsidRPr="00FD4FBC">
              <w:t>yndrome</w:t>
            </w:r>
            <w:r>
              <w:t>.</w:t>
            </w:r>
          </w:p>
        </w:tc>
        <w:tc>
          <w:tcPr>
            <w:tcW w:w="1198" w:type="dxa"/>
            <w:tcBorders>
              <w:top w:val="nil"/>
              <w:bottom w:val="single" w:sz="4" w:space="0" w:color="A6A6A6" w:themeColor="background1" w:themeShade="A6"/>
            </w:tcBorders>
            <w:tcMar>
              <w:top w:w="0" w:type="dxa"/>
              <w:left w:w="85" w:type="dxa"/>
              <w:right w:w="85" w:type="dxa"/>
            </w:tcMar>
          </w:tcPr>
          <w:p w14:paraId="0C451E62" w14:textId="77777777" w:rsidR="00FD4FBC" w:rsidRPr="00C07FF3" w:rsidRDefault="00FD4FBC" w:rsidP="00085641">
            <w:pPr>
              <w:pStyle w:val="TableText"/>
            </w:pPr>
            <w:r>
              <w:rPr>
                <w:rFonts w:eastAsia="Wingdings" w:cstheme="minorHAnsi"/>
              </w:rPr>
              <w:t>C</w:t>
            </w:r>
          </w:p>
        </w:tc>
      </w:tr>
      <w:tr w:rsidR="00FD4FBC" w:rsidRPr="00FB1F87" w14:paraId="0ECA798F" w14:textId="77777777" w:rsidTr="00BB6077">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E78C8F4" w14:textId="77777777" w:rsidR="00FD4FBC" w:rsidRPr="004F663C" w:rsidRDefault="00FD4FBC" w:rsidP="00FD4FBC">
            <w:pPr>
              <w:pStyle w:val="TableText"/>
            </w:pPr>
            <w:r w:rsidRPr="004F663C">
              <w:t>Consider the following yellow flags for patients with ongoing symptoms from COVID-19</w:t>
            </w:r>
            <w:r>
              <w:t>:</w:t>
            </w:r>
            <w:r w:rsidRPr="004F663C">
              <w:t xml:space="preserve"> </w:t>
            </w:r>
          </w:p>
          <w:p w14:paraId="4AC1E3A6" w14:textId="77777777" w:rsidR="00FD4FBC" w:rsidRPr="004F663C" w:rsidRDefault="00866E25" w:rsidP="00FD4FBC">
            <w:pPr>
              <w:pStyle w:val="TableBullet"/>
            </w:pPr>
            <w:r>
              <w:t>e</w:t>
            </w:r>
            <w:r w:rsidR="00FD4FBC" w:rsidRPr="004F663C">
              <w:t>levated heart rate</w:t>
            </w:r>
          </w:p>
          <w:p w14:paraId="0B473B30" w14:textId="77777777" w:rsidR="00FD4FBC" w:rsidRPr="004F663C" w:rsidRDefault="00866E25" w:rsidP="00FD4FBC">
            <w:pPr>
              <w:pStyle w:val="TableBullet"/>
            </w:pPr>
            <w:r>
              <w:t>i</w:t>
            </w:r>
            <w:r w:rsidR="00FD4FBC">
              <w:t>ncreased o</w:t>
            </w:r>
            <w:r w:rsidR="00FD4FBC" w:rsidRPr="004F663C">
              <w:t>xygen demand</w:t>
            </w:r>
          </w:p>
          <w:p w14:paraId="46B658C9" w14:textId="77777777" w:rsidR="00FD4FBC" w:rsidRPr="004F663C" w:rsidRDefault="00866E25" w:rsidP="00FD4FBC">
            <w:pPr>
              <w:pStyle w:val="TableBullet"/>
            </w:pPr>
            <w:r>
              <w:t>o</w:t>
            </w:r>
            <w:r w:rsidR="00FD4FBC" w:rsidRPr="004F663C">
              <w:t>rthostatic hypotension</w:t>
            </w:r>
          </w:p>
          <w:p w14:paraId="5C78E146" w14:textId="77777777" w:rsidR="00FD4FBC" w:rsidRPr="004F663C" w:rsidRDefault="00866E25" w:rsidP="00FD4FBC">
            <w:pPr>
              <w:pStyle w:val="TableBullet"/>
            </w:pPr>
            <w:r>
              <w:t>p</w:t>
            </w:r>
            <w:r w:rsidR="00FD4FBC" w:rsidRPr="004F663C">
              <w:t>re-existing conditions and</w:t>
            </w:r>
            <w:r>
              <w:t>/</w:t>
            </w:r>
            <w:r w:rsidR="00FD4FBC" w:rsidRPr="004F663C">
              <w:t xml:space="preserve">or psychological and or psychosocial factors that could predict </w:t>
            </w:r>
            <w:r>
              <w:t xml:space="preserve">a </w:t>
            </w:r>
            <w:r w:rsidR="00FD4FBC" w:rsidRPr="004F663C">
              <w:t>poor outcome</w:t>
            </w:r>
            <w:r>
              <w:t>.</w:t>
            </w:r>
            <w:r w:rsidR="00FD4FBC" w:rsidRPr="004F663C">
              <w:t xml:space="preserve"> </w:t>
            </w:r>
          </w:p>
          <w:p w14:paraId="2467147F" w14:textId="77777777" w:rsidR="00FD4FBC" w:rsidRPr="004F663C" w:rsidRDefault="00866E25" w:rsidP="00FD4FBC">
            <w:pPr>
              <w:pStyle w:val="TableText"/>
            </w:pPr>
            <w:r>
              <w:t>In c</w:t>
            </w:r>
            <w:r w:rsidR="00FD4FBC" w:rsidRPr="004F663C">
              <w:t xml:space="preserve">hildren and </w:t>
            </w:r>
            <w:r>
              <w:t>y</w:t>
            </w:r>
            <w:r w:rsidR="00FD4FBC" w:rsidRPr="004F663C">
              <w:t xml:space="preserve">oung </w:t>
            </w:r>
            <w:r>
              <w:t>p</w:t>
            </w:r>
            <w:r w:rsidR="00FD4FBC" w:rsidRPr="004F663C">
              <w:t>eople</w:t>
            </w:r>
            <w:r>
              <w:t>, consider:</w:t>
            </w:r>
          </w:p>
          <w:p w14:paraId="218A0C5A" w14:textId="77777777" w:rsidR="00FD4FBC" w:rsidRDefault="00866E25" w:rsidP="00FD4FBC">
            <w:pPr>
              <w:pStyle w:val="TableBullet"/>
            </w:pPr>
            <w:r>
              <w:t>a</w:t>
            </w:r>
            <w:r w:rsidR="00FD4FBC" w:rsidRPr="004F663C">
              <w:t>bsenteeism from school/education</w:t>
            </w:r>
            <w:r>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808A5B9" w14:textId="77777777" w:rsidR="00FD4FBC" w:rsidRPr="00C07FF3" w:rsidRDefault="00FD4FBC" w:rsidP="00085641">
            <w:pPr>
              <w:pStyle w:val="TableText"/>
            </w:pPr>
          </w:p>
        </w:tc>
      </w:tr>
    </w:tbl>
    <w:p w14:paraId="08A62424" w14:textId="77777777" w:rsidR="00FD4FBC" w:rsidRPr="00434A6B" w:rsidRDefault="00FD4FBC" w:rsidP="00C07FF3">
      <w:pPr>
        <w:rPr>
          <w:rFonts w:eastAsia="Arial Unicode MS" w:cs="Arial Unicode MS"/>
          <w:bdr w:val="nil"/>
          <w:lang w:eastAsia="en-NZ"/>
          <w14:textOutline w14:w="0" w14:cap="flat" w14:cmpd="sng" w14:algn="ctr">
            <w14:noFill/>
            <w14:prstDash w14:val="solid"/>
            <w14:bevel/>
          </w14:textOutline>
        </w:rPr>
      </w:pPr>
    </w:p>
    <w:p w14:paraId="7C0C6D49" w14:textId="77777777" w:rsidR="00C07FF3" w:rsidRDefault="00C07FF3" w:rsidP="00FD4FBC">
      <w:r>
        <w:t>Long COVID is a multi</w:t>
      </w:r>
      <w:r w:rsidR="0014558D">
        <w:t>-</w:t>
      </w:r>
      <w:r>
        <w:t xml:space="preserve">faceted condition, and its impact may include debilitating sequalae, impairments that </w:t>
      </w:r>
      <w:r w:rsidR="00037A78">
        <w:t xml:space="preserve">affect </w:t>
      </w:r>
      <w:r w:rsidR="00311FD5">
        <w:t xml:space="preserve">a person’s </w:t>
      </w:r>
      <w:r>
        <w:t xml:space="preserve">quality of life </w:t>
      </w:r>
      <w:r w:rsidR="00311FD5">
        <w:t xml:space="preserve">or </w:t>
      </w:r>
      <w:r>
        <w:t xml:space="preserve">capacity to return to work, and social and holistic effects. </w:t>
      </w:r>
      <w:r w:rsidRPr="004F663C">
        <w:t xml:space="preserve">An impairment can be intellectual, psychiatric, physical, neurological or sensory, and can be temporary, intermittent or ongoing. Impairments are often considered to be disabilities. </w:t>
      </w:r>
    </w:p>
    <w:p w14:paraId="03C977AB" w14:textId="77777777" w:rsidR="00FD4FBC" w:rsidRPr="004F663C" w:rsidRDefault="00FD4FBC" w:rsidP="00FD4FBC"/>
    <w:p w14:paraId="63008F32" w14:textId="77777777" w:rsidR="00C07FF3" w:rsidRPr="004F663C" w:rsidRDefault="00311FD5" w:rsidP="00FD4FBC">
      <w:r>
        <w:t xml:space="preserve">The ’social model’ of disability </w:t>
      </w:r>
      <w:r w:rsidR="00583D2D">
        <w:t xml:space="preserve">holds </w:t>
      </w:r>
      <w:r w:rsidR="00583D2D" w:rsidRPr="00583D2D">
        <w:t>that people are disabled by barriers in society, not by their impairment or difference</w:t>
      </w:r>
      <w:r>
        <w:t>. T</w:t>
      </w:r>
      <w:r w:rsidR="00C07FF3" w:rsidRPr="004F663C">
        <w:t xml:space="preserve">he </w:t>
      </w:r>
      <w:r>
        <w:t>s</w:t>
      </w:r>
      <w:r w:rsidR="00C07FF3" w:rsidRPr="004F663C">
        <w:t>ocial model</w:t>
      </w:r>
      <w:r>
        <w:t xml:space="preserve"> draws </w:t>
      </w:r>
      <w:r w:rsidR="00C07FF3" w:rsidRPr="004F663C">
        <w:t xml:space="preserve">a distinction between the </w:t>
      </w:r>
      <w:r>
        <w:t>’impairment’ and ‘disability’, and holds that</w:t>
      </w:r>
      <w:r w:rsidR="00C07FF3" w:rsidRPr="004F663C">
        <w:t xml:space="preserve"> </w:t>
      </w:r>
      <w:r>
        <w:t>t</w:t>
      </w:r>
      <w:r w:rsidR="00C07FF3" w:rsidRPr="004F663C">
        <w:t>he experience of disability occurs when:</w:t>
      </w:r>
    </w:p>
    <w:p w14:paraId="27825439" w14:textId="77777777" w:rsidR="00C07FF3" w:rsidRPr="004F663C" w:rsidRDefault="00C07FF3" w:rsidP="00FD4FBC">
      <w:pPr>
        <w:pStyle w:val="Bullet"/>
      </w:pPr>
      <w:r w:rsidRPr="004F663C">
        <w:t xml:space="preserve">people with impairments are excluded from places and activities most of us take for </w:t>
      </w:r>
      <w:proofErr w:type="gramStart"/>
      <w:r w:rsidRPr="004F663C">
        <w:t>granted</w:t>
      </w:r>
      <w:proofErr w:type="gramEnd"/>
    </w:p>
    <w:p w14:paraId="4DE5C721" w14:textId="77777777" w:rsidR="00C07FF3" w:rsidRPr="004F663C" w:rsidRDefault="00C07FF3" w:rsidP="00FD4FBC">
      <w:pPr>
        <w:pStyle w:val="Bullet"/>
      </w:pPr>
      <w:r w:rsidRPr="004F663C">
        <w:t xml:space="preserve">infrastructure and systems (the built environment) do not accommodate the diverse abilities and needs of all </w:t>
      </w:r>
      <w:proofErr w:type="gramStart"/>
      <w:r w:rsidRPr="004F663C">
        <w:t>citizens</w:t>
      </w:r>
      <w:proofErr w:type="gramEnd"/>
    </w:p>
    <w:p w14:paraId="03150E37" w14:textId="77777777" w:rsidR="00C07FF3" w:rsidRPr="004F663C" w:rsidRDefault="00C07FF3" w:rsidP="00FD4FBC">
      <w:pPr>
        <w:pStyle w:val="Bullet"/>
      </w:pPr>
      <w:r w:rsidRPr="004F663C">
        <w:t xml:space="preserve">people’s attitudes prevent people with impairments from being able to participate in society on an equal basis with non-disabled people. </w:t>
      </w:r>
    </w:p>
    <w:p w14:paraId="59CF038F" w14:textId="77777777" w:rsidR="00C07FF3" w:rsidRDefault="00C07FF3" w:rsidP="00FD4FBC">
      <w:pPr>
        <w:rPr>
          <w:color w:val="FF0000"/>
        </w:rPr>
      </w:pPr>
    </w:p>
    <w:p w14:paraId="75C86BE6" w14:textId="77777777" w:rsidR="00C07FF3" w:rsidRDefault="003A2C44" w:rsidP="00FD4FBC">
      <w:r>
        <w:t>P</w:t>
      </w:r>
      <w:r w:rsidR="00853D73">
        <w:t xml:space="preserve">eople </w:t>
      </w:r>
      <w:r>
        <w:t xml:space="preserve">with long COVID </w:t>
      </w:r>
      <w:r w:rsidR="00C07FF3">
        <w:t xml:space="preserve">often have complex care needs requiring </w:t>
      </w:r>
      <w:r>
        <w:t xml:space="preserve">a </w:t>
      </w:r>
      <w:r w:rsidR="00C07FF3">
        <w:t>holistic and multi</w:t>
      </w:r>
      <w:r w:rsidR="003F2653">
        <w:t>-</w:t>
      </w:r>
      <w:r w:rsidR="00C07FF3">
        <w:t>disciplinary approach. Persistent symptoms have been reported in patients with both mild and acute COVID-19</w:t>
      </w:r>
      <w:r>
        <w:t>;</w:t>
      </w:r>
      <w:r w:rsidR="00C07FF3">
        <w:t xml:space="preserve"> therefore</w:t>
      </w:r>
      <w:r w:rsidR="00C50E66">
        <w:t>,</w:t>
      </w:r>
      <w:r w:rsidR="00C07FF3">
        <w:t xml:space="preserve"> </w:t>
      </w:r>
      <w:r>
        <w:t xml:space="preserve">we have considered </w:t>
      </w:r>
      <w:r w:rsidR="00C07FF3">
        <w:t xml:space="preserve">studies </w:t>
      </w:r>
      <w:r>
        <w:t xml:space="preserve">that </w:t>
      </w:r>
      <w:r w:rsidR="00C07FF3">
        <w:t xml:space="preserve">include non-hospitalised as well as hospitalised patients. </w:t>
      </w:r>
    </w:p>
    <w:p w14:paraId="24E05D6D" w14:textId="77777777" w:rsidR="003A2C44" w:rsidRDefault="003A2C44" w:rsidP="00FD4FBC"/>
    <w:p w14:paraId="4E6CF6A3" w14:textId="77777777" w:rsidR="003A2C44" w:rsidRDefault="003A2C44" w:rsidP="00FD4FBC">
      <w:r>
        <w:t>Long COVID appears to be more common among people who had severe symptoms during their acute COVID-19, but it can also affect those who initially had mild or moderate COVID-19. There appears to be no specific time course; symptoms may improve one week and relapse the next.</w:t>
      </w:r>
    </w:p>
    <w:p w14:paraId="453EB577" w14:textId="77777777" w:rsidR="00302B92" w:rsidRDefault="00302B92" w:rsidP="00FD4FBC"/>
    <w:p w14:paraId="11C45F70" w14:textId="77777777" w:rsidR="00302B92" w:rsidRDefault="00302B92" w:rsidP="00FD4FBC">
      <w:r w:rsidRPr="00302B92">
        <w:t xml:space="preserve">There are many similarities between long-COVID-19 conditions, other post-infectious fatigue syndromes and </w:t>
      </w:r>
      <w:proofErr w:type="spellStart"/>
      <w:r w:rsidRPr="00302B92">
        <w:t>myalgic</w:t>
      </w:r>
      <w:proofErr w:type="spellEnd"/>
      <w:r w:rsidRPr="00302B92">
        <w:t xml:space="preserve"> encephalomyelitis/chronic fatigue syndrome (ME/CFS). There is no current consensus as to whether ME/CFS can result from COVID-19.</w:t>
      </w:r>
    </w:p>
    <w:p w14:paraId="358E10EC" w14:textId="77777777" w:rsidR="0095694D" w:rsidRDefault="0095694D" w:rsidP="00FD4FBC"/>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95694D" w:rsidRPr="00007036" w14:paraId="2690477A" w14:textId="77777777" w:rsidTr="00085641">
        <w:trPr>
          <w:cantSplit/>
          <w:tblHeader/>
        </w:trPr>
        <w:tc>
          <w:tcPr>
            <w:tcW w:w="6887" w:type="dxa"/>
            <w:tcBorders>
              <w:top w:val="nil"/>
              <w:bottom w:val="nil"/>
            </w:tcBorders>
            <w:shd w:val="clear" w:color="auto" w:fill="D9D9D9" w:themeFill="background1" w:themeFillShade="D9"/>
            <w:tcMar>
              <w:top w:w="0" w:type="dxa"/>
              <w:left w:w="85" w:type="dxa"/>
              <w:right w:w="85" w:type="dxa"/>
            </w:tcMar>
          </w:tcPr>
          <w:p w14:paraId="262C0148" w14:textId="77777777" w:rsidR="0095694D" w:rsidRPr="00007036" w:rsidRDefault="0095694D" w:rsidP="00085641">
            <w:pPr>
              <w:pStyle w:val="TableText"/>
              <w:rPr>
                <w:b/>
                <w:bCs/>
              </w:rPr>
            </w:pPr>
            <w:r>
              <w:rPr>
                <w:b/>
                <w:bCs/>
              </w:rPr>
              <w:t>R</w:t>
            </w:r>
            <w:r w:rsidRPr="00EF0BBF">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0139EEF1" w14:textId="77777777" w:rsidR="0095694D" w:rsidRPr="00007036" w:rsidRDefault="0095694D" w:rsidP="00085641">
            <w:pPr>
              <w:pStyle w:val="TableText"/>
              <w:rPr>
                <w:b/>
                <w:bCs/>
              </w:rPr>
            </w:pPr>
            <w:r w:rsidRPr="00007036">
              <w:rPr>
                <w:b/>
                <w:bCs/>
              </w:rPr>
              <w:t>Grade</w:t>
            </w:r>
          </w:p>
        </w:tc>
      </w:tr>
      <w:tr w:rsidR="0095694D" w:rsidRPr="00FB1F87" w14:paraId="163D0D81" w14:textId="77777777" w:rsidTr="00085641">
        <w:trPr>
          <w:cantSplit/>
          <w:trHeight w:val="1191"/>
        </w:trPr>
        <w:tc>
          <w:tcPr>
            <w:tcW w:w="6887" w:type="dxa"/>
            <w:tcBorders>
              <w:top w:val="nil"/>
              <w:bottom w:val="single" w:sz="4" w:space="0" w:color="A6A6A6" w:themeColor="background1" w:themeShade="A6"/>
            </w:tcBorders>
            <w:tcMar>
              <w:top w:w="0" w:type="dxa"/>
              <w:left w:w="85" w:type="dxa"/>
              <w:right w:w="85" w:type="dxa"/>
            </w:tcMar>
          </w:tcPr>
          <w:p w14:paraId="0812E872" w14:textId="77777777" w:rsidR="0095694D" w:rsidRPr="00484B6D" w:rsidRDefault="003A2C44" w:rsidP="0095694D">
            <w:pPr>
              <w:pStyle w:val="TableText"/>
            </w:pPr>
            <w:r>
              <w:t>Be aware that t</w:t>
            </w:r>
            <w:r w:rsidR="0095694D">
              <w:t>he expected time to recover from symptoms of COVID-19 are:</w:t>
            </w:r>
          </w:p>
          <w:p w14:paraId="586C0337" w14:textId="77777777" w:rsidR="0095694D" w:rsidRPr="00484B6D" w:rsidRDefault="005C426C" w:rsidP="0095694D">
            <w:pPr>
              <w:pStyle w:val="TableBullet"/>
            </w:pPr>
            <w:r>
              <w:t>4 </w:t>
            </w:r>
            <w:r w:rsidR="0095694D">
              <w:t xml:space="preserve">weeks for muscle aches </w:t>
            </w:r>
            <w:r w:rsidR="009326E5">
              <w:t xml:space="preserve">and </w:t>
            </w:r>
            <w:r w:rsidR="0095694D">
              <w:t>chest pain and sputum production</w:t>
            </w:r>
            <w:r w:rsidR="00A87B60">
              <w:t xml:space="preserve"> to </w:t>
            </w:r>
            <w:proofErr w:type="gramStart"/>
            <w:r w:rsidR="00A87B60">
              <w:t>cease</w:t>
            </w:r>
            <w:proofErr w:type="gramEnd"/>
          </w:p>
          <w:p w14:paraId="42C4341A" w14:textId="77777777" w:rsidR="0095694D" w:rsidRPr="00484B6D" w:rsidRDefault="005C426C" w:rsidP="0095694D">
            <w:pPr>
              <w:pStyle w:val="TableBullet"/>
            </w:pPr>
            <w:r>
              <w:t>6 </w:t>
            </w:r>
            <w:r w:rsidR="0095694D">
              <w:t>weeks for cough and breathlessness to be significantly improved, if not fully resolved</w:t>
            </w:r>
          </w:p>
          <w:p w14:paraId="7C0FA6CD" w14:textId="77777777" w:rsidR="0095694D" w:rsidRPr="00484B6D" w:rsidRDefault="005C426C" w:rsidP="0095694D">
            <w:pPr>
              <w:pStyle w:val="TableBullet"/>
            </w:pPr>
            <w:r>
              <w:t>3 </w:t>
            </w:r>
            <w:r w:rsidR="0095694D">
              <w:t xml:space="preserve">months for most other symptoms </w:t>
            </w:r>
            <w:r w:rsidR="00A87B60">
              <w:t xml:space="preserve">to cease, </w:t>
            </w:r>
            <w:r w:rsidR="0095694D">
              <w:t xml:space="preserve">with residual </w:t>
            </w:r>
            <w:proofErr w:type="gramStart"/>
            <w:r w:rsidR="0095694D">
              <w:t>fatigue</w:t>
            </w:r>
            <w:proofErr w:type="gramEnd"/>
          </w:p>
          <w:p w14:paraId="7F7F131C" w14:textId="77777777" w:rsidR="0095694D" w:rsidRDefault="005C426C" w:rsidP="0095694D">
            <w:pPr>
              <w:pStyle w:val="TableBullet"/>
            </w:pPr>
            <w:r>
              <w:t>6 </w:t>
            </w:r>
            <w:r w:rsidR="0095694D">
              <w:t xml:space="preserve">months for all symptoms </w:t>
            </w:r>
            <w:r w:rsidR="00A87B60">
              <w:t xml:space="preserve">to </w:t>
            </w:r>
            <w:proofErr w:type="gramStart"/>
            <w:r w:rsidR="00A87B60">
              <w:t xml:space="preserve">cease, </w:t>
            </w:r>
            <w:r w:rsidR="0095694D">
              <w:t>unless</w:t>
            </w:r>
            <w:proofErr w:type="gramEnd"/>
            <w:r w:rsidR="0095694D">
              <w:t xml:space="preserve"> the patient had a complicated/prolonged admission to intensive care.</w:t>
            </w:r>
          </w:p>
        </w:tc>
        <w:tc>
          <w:tcPr>
            <w:tcW w:w="1198" w:type="dxa"/>
            <w:tcBorders>
              <w:top w:val="nil"/>
              <w:bottom w:val="single" w:sz="4" w:space="0" w:color="A6A6A6" w:themeColor="background1" w:themeShade="A6"/>
            </w:tcBorders>
            <w:tcMar>
              <w:top w:w="0" w:type="dxa"/>
              <w:left w:w="85" w:type="dxa"/>
              <w:right w:w="85" w:type="dxa"/>
            </w:tcMar>
          </w:tcPr>
          <w:p w14:paraId="490D1720" w14:textId="77777777" w:rsidR="0095694D" w:rsidRPr="0095694D" w:rsidRDefault="0095694D" w:rsidP="0095694D">
            <w:pPr>
              <w:pStyle w:val="TableText"/>
            </w:pPr>
            <w:r w:rsidRPr="0095694D">
              <w:t>B</w:t>
            </w:r>
          </w:p>
        </w:tc>
      </w:tr>
      <w:tr w:rsidR="0095694D" w:rsidRPr="00FB1F87" w14:paraId="55D61944" w14:textId="77777777" w:rsidTr="00085641">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F3BD066" w14:textId="77777777" w:rsidR="0095694D" w:rsidRPr="00484B6D" w:rsidRDefault="00A87B60" w:rsidP="0095694D">
            <w:pPr>
              <w:pStyle w:val="TableText"/>
            </w:pPr>
            <w:r>
              <w:t>Be aware that p</w:t>
            </w:r>
            <w:r w:rsidR="0095694D" w:rsidRPr="073B861D">
              <w:t xml:space="preserve">resentations </w:t>
            </w:r>
            <w:r w:rsidR="00302B92">
              <w:t xml:space="preserve">by individuals with </w:t>
            </w:r>
            <w:r w:rsidR="00C87A88">
              <w:t>long</w:t>
            </w:r>
            <w:r w:rsidR="0095694D">
              <w:t>-acu</w:t>
            </w:r>
            <w:r w:rsidR="0095694D" w:rsidRPr="073B861D">
              <w:t>te COVID</w:t>
            </w:r>
            <w:r w:rsidR="0095694D">
              <w:t>-</w:t>
            </w:r>
            <w:r w:rsidR="0095694D" w:rsidRPr="073B861D">
              <w:t>19 are likely to be for:</w:t>
            </w:r>
          </w:p>
          <w:p w14:paraId="74B6BE48" w14:textId="77777777" w:rsidR="0095694D" w:rsidRPr="00484B6D" w:rsidRDefault="0095694D" w:rsidP="0095694D">
            <w:pPr>
              <w:pStyle w:val="TableBullet"/>
            </w:pPr>
            <w:r w:rsidRPr="073B861D">
              <w:t>non</w:t>
            </w:r>
            <w:r w:rsidR="00A87B60">
              <w:t>-</w:t>
            </w:r>
            <w:r w:rsidRPr="073B861D">
              <w:t>specific post</w:t>
            </w:r>
            <w:r w:rsidR="00A87B60">
              <w:t>-</w:t>
            </w:r>
            <w:r w:rsidRPr="073B861D">
              <w:t>viral symptoms</w:t>
            </w:r>
            <w:r w:rsidR="00A87B60">
              <w:t>:</w:t>
            </w:r>
            <w:r w:rsidRPr="073B861D">
              <w:t xml:space="preserve"> particularly fatigue</w:t>
            </w:r>
            <w:r>
              <w:t xml:space="preserve">, </w:t>
            </w:r>
            <w:r w:rsidRPr="073B861D">
              <w:t>breathlessness</w:t>
            </w:r>
            <w:r w:rsidR="00A87B60">
              <w:t>,</w:t>
            </w:r>
            <w:r>
              <w:t xml:space="preserve"> </w:t>
            </w:r>
            <w:r w:rsidRPr="00953BD2">
              <w:t>chest pain and palpitations</w:t>
            </w:r>
          </w:p>
          <w:p w14:paraId="21AEB935" w14:textId="77777777" w:rsidR="0095694D" w:rsidRPr="00484B6D" w:rsidRDefault="0095694D" w:rsidP="0095694D">
            <w:pPr>
              <w:pStyle w:val="TableBullet"/>
            </w:pPr>
            <w:r w:rsidRPr="073B861D">
              <w:t xml:space="preserve">specific serious sequelae resulting from the acute infection, or </w:t>
            </w:r>
            <w:r w:rsidR="002039C4">
              <w:t xml:space="preserve">occurring </w:t>
            </w:r>
            <w:r w:rsidRPr="073B861D">
              <w:t xml:space="preserve">as delayed </w:t>
            </w:r>
            <w:proofErr w:type="gramStart"/>
            <w:r w:rsidRPr="073B861D">
              <w:t>complications</w:t>
            </w:r>
            <w:proofErr w:type="gramEnd"/>
          </w:p>
          <w:p w14:paraId="4703F335" w14:textId="77777777" w:rsidR="0095694D" w:rsidRPr="00484B6D" w:rsidRDefault="0095694D" w:rsidP="0095694D">
            <w:pPr>
              <w:pStyle w:val="TableBullet"/>
            </w:pPr>
            <w:r w:rsidRPr="073B861D">
              <w:t xml:space="preserve">recovery after severe illness that required intensive care </w:t>
            </w:r>
            <w:proofErr w:type="gramStart"/>
            <w:r w:rsidRPr="073B861D">
              <w:t>management</w:t>
            </w:r>
            <w:proofErr w:type="gramEnd"/>
          </w:p>
          <w:p w14:paraId="7D9600A2" w14:textId="77777777" w:rsidR="0095694D" w:rsidRDefault="0095694D" w:rsidP="0095694D">
            <w:pPr>
              <w:pStyle w:val="TableBullet"/>
            </w:pPr>
            <w:r w:rsidRPr="073B861D">
              <w:t>psychosocial effects of prolonged symptoms and functional impairment.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EA33285" w14:textId="77777777" w:rsidR="0095694D" w:rsidRPr="0095694D" w:rsidRDefault="0095694D" w:rsidP="0095694D">
            <w:pPr>
              <w:pStyle w:val="TableText"/>
            </w:pPr>
            <w:r w:rsidRPr="0095694D">
              <w:t>C</w:t>
            </w:r>
          </w:p>
        </w:tc>
      </w:tr>
    </w:tbl>
    <w:p w14:paraId="728F0CE7" w14:textId="77777777" w:rsidR="0051244F" w:rsidRPr="0051244F" w:rsidRDefault="00C07FF3" w:rsidP="00E54644">
      <w:pPr>
        <w:pStyle w:val="Heading2"/>
      </w:pPr>
      <w:bookmarkStart w:id="51" w:name="_Toc120545295"/>
      <w:bookmarkStart w:id="52" w:name="_Toc113013203"/>
      <w:r w:rsidRPr="00302869">
        <w:t xml:space="preserve">The impact of </w:t>
      </w:r>
      <w:r w:rsidR="00037A78">
        <w:t>v</w:t>
      </w:r>
      <w:r w:rsidRPr="00302869">
        <w:t>accination</w:t>
      </w:r>
      <w:bookmarkEnd w:id="51"/>
      <w:r w:rsidRPr="00302869">
        <w:t xml:space="preserve"> </w:t>
      </w:r>
    </w:p>
    <w:p w14:paraId="74EEE656" w14:textId="77777777" w:rsidR="0051244F" w:rsidRDefault="002039C4" w:rsidP="0051244F">
      <w:pPr>
        <w:pStyle w:val="Heading3"/>
        <w:rPr>
          <w:rStyle w:val="Heading3Char"/>
        </w:rPr>
      </w:pPr>
      <w:r>
        <w:rPr>
          <w:rStyle w:val="Heading3Char"/>
        </w:rPr>
        <w:t>H</w:t>
      </w:r>
      <w:r w:rsidR="0051244F">
        <w:rPr>
          <w:rStyle w:val="Heading3Char"/>
        </w:rPr>
        <w:t xml:space="preserve">ospitalisation rates </w:t>
      </w:r>
    </w:p>
    <w:p w14:paraId="0C076B27" w14:textId="77777777" w:rsidR="00CA1DA9" w:rsidRPr="000D67DC" w:rsidRDefault="00CA1DA9" w:rsidP="00CA1DA9">
      <w:r w:rsidRPr="000D67DC">
        <w:t xml:space="preserve">Over 20,000 </w:t>
      </w:r>
      <w:r w:rsidR="00853D73" w:rsidRPr="000D67DC">
        <w:t xml:space="preserve">people </w:t>
      </w:r>
      <w:r w:rsidRPr="000D67DC">
        <w:t xml:space="preserve">in </w:t>
      </w:r>
      <w:r w:rsidR="004151AA" w:rsidRPr="000D67DC">
        <w:t>Aotearoa</w:t>
      </w:r>
      <w:r w:rsidRPr="000D67DC">
        <w:t xml:space="preserve"> New Zealand have been hospitalised with COVID-19 infections. Over</w:t>
      </w:r>
      <w:r w:rsidR="004209EF" w:rsidRPr="000D67DC">
        <w:t xml:space="preserve"> half of these </w:t>
      </w:r>
      <w:r w:rsidR="00853D73" w:rsidRPr="000D67DC">
        <w:t xml:space="preserve">people </w:t>
      </w:r>
      <w:r w:rsidR="004209EF" w:rsidRPr="000D67DC">
        <w:t xml:space="preserve">are reported to </w:t>
      </w:r>
      <w:r w:rsidR="004513A3" w:rsidRPr="000D67DC">
        <w:t>be</w:t>
      </w:r>
      <w:r w:rsidR="00FB03FA" w:rsidRPr="000D67DC">
        <w:t xml:space="preserve"> </w:t>
      </w:r>
      <w:r w:rsidR="004209EF" w:rsidRPr="000D67DC">
        <w:t>partially</w:t>
      </w:r>
      <w:r w:rsidR="002039C4" w:rsidRPr="000D67DC">
        <w:t xml:space="preserve"> or </w:t>
      </w:r>
      <w:r w:rsidR="004151AA" w:rsidRPr="000D67DC">
        <w:t xml:space="preserve">fully </w:t>
      </w:r>
      <w:r w:rsidR="002039C4" w:rsidRPr="000D67DC">
        <w:t xml:space="preserve">vaccinated </w:t>
      </w:r>
      <w:r w:rsidR="004151AA" w:rsidRPr="000D67DC">
        <w:t xml:space="preserve">or </w:t>
      </w:r>
      <w:r w:rsidR="002039C4" w:rsidRPr="000D67DC">
        <w:t xml:space="preserve">to </w:t>
      </w:r>
      <w:r w:rsidR="00FB6E4D" w:rsidRPr="000D67DC">
        <w:t xml:space="preserve">have received a </w:t>
      </w:r>
      <w:r w:rsidR="004151AA" w:rsidRPr="000D67DC">
        <w:t>booster</w:t>
      </w:r>
      <w:r w:rsidR="004513A3" w:rsidRPr="000D67DC">
        <w:t xml:space="preserve">. </w:t>
      </w:r>
      <w:r w:rsidR="002039C4" w:rsidRPr="000D67DC">
        <w:t>O</w:t>
      </w:r>
      <w:r w:rsidR="002138B6" w:rsidRPr="000D67DC">
        <w:t xml:space="preserve">ver 11% </w:t>
      </w:r>
      <w:r w:rsidR="000A1C94" w:rsidRPr="000D67DC">
        <w:t>had</w:t>
      </w:r>
      <w:r w:rsidR="000A1C94" w:rsidRPr="000A1C94">
        <w:t xml:space="preserve"> </w:t>
      </w:r>
      <w:r w:rsidR="00D84015">
        <w:t xml:space="preserve">received </w:t>
      </w:r>
      <w:r w:rsidR="000A1C94" w:rsidRPr="000D67DC">
        <w:t xml:space="preserve">no vaccination doses prior to being reported as a </w:t>
      </w:r>
      <w:r w:rsidR="001D2917">
        <w:t xml:space="preserve">positive COVID 19 </w:t>
      </w:r>
      <w:r w:rsidR="000A1C94" w:rsidRPr="000D67DC">
        <w:t xml:space="preserve">case. </w:t>
      </w:r>
    </w:p>
    <w:p w14:paraId="13A67F07" w14:textId="77777777" w:rsidR="00C07FF3" w:rsidRPr="00012AF6" w:rsidRDefault="0051244F" w:rsidP="0051244F">
      <w:pPr>
        <w:pStyle w:val="Heading3"/>
        <w:rPr>
          <w:rStyle w:val="Heading3Char"/>
        </w:rPr>
      </w:pPr>
      <w:r>
        <w:rPr>
          <w:rStyle w:val="Heading3Char"/>
        </w:rPr>
        <w:t>A</w:t>
      </w:r>
      <w:r w:rsidR="00C07FF3" w:rsidRPr="00012AF6">
        <w:rPr>
          <w:rStyle w:val="Heading3Char"/>
        </w:rPr>
        <w:t xml:space="preserve">fter infection </w:t>
      </w:r>
      <w:r>
        <w:rPr>
          <w:rStyle w:val="Heading3Char"/>
        </w:rPr>
        <w:t xml:space="preserve">with COVID-19 and </w:t>
      </w:r>
      <w:r w:rsidR="00C07FF3" w:rsidRPr="00012AF6">
        <w:rPr>
          <w:rStyle w:val="Heading3Char"/>
        </w:rPr>
        <w:t>long COVID</w:t>
      </w:r>
      <w:bookmarkEnd w:id="52"/>
    </w:p>
    <w:p w14:paraId="7563EA6F" w14:textId="77777777" w:rsidR="00C07FF3" w:rsidRDefault="002039C4" w:rsidP="0095694D">
      <w:r>
        <w:t xml:space="preserve">The Ministry of Health </w:t>
      </w:r>
      <w:r w:rsidR="00C07FF3">
        <w:t>recommend</w:t>
      </w:r>
      <w:r>
        <w:t>s</w:t>
      </w:r>
      <w:r w:rsidR="00C07FF3">
        <w:t xml:space="preserve"> that after a COVID-19 infection, people should start or continue their vaccination schedule after </w:t>
      </w:r>
      <w:r w:rsidR="005C426C">
        <w:t xml:space="preserve">3 </w:t>
      </w:r>
      <w:r w:rsidR="00C07FF3">
        <w:t xml:space="preserve">months from diagnosis with the acute illness, to allow for some time for recovery. </w:t>
      </w:r>
    </w:p>
    <w:p w14:paraId="15259BB0" w14:textId="77777777" w:rsidR="002039C4" w:rsidRDefault="002039C4" w:rsidP="00AC6E4A"/>
    <w:p w14:paraId="5ED2700C" w14:textId="77777777" w:rsidR="00AC6E4A" w:rsidRDefault="00AC6E4A" w:rsidP="00AC6E4A">
      <w:r>
        <w:t>Some studies have suggested</w:t>
      </w:r>
      <w:r w:rsidR="002039C4">
        <w:t xml:space="preserve"> that</w:t>
      </w:r>
      <w:r>
        <w:t xml:space="preserve"> vaccination after infection can significantly reduce the likelihood of long COVID</w:t>
      </w:r>
      <w:r w:rsidR="00B50B3D">
        <w:t>;</w:t>
      </w:r>
      <w:r>
        <w:t xml:space="preserve"> other studies suggest a more limited protective effect. </w:t>
      </w:r>
    </w:p>
    <w:p w14:paraId="4A2176A4" w14:textId="77777777" w:rsidR="0095694D" w:rsidRDefault="0095694D" w:rsidP="0095694D"/>
    <w:p w14:paraId="00D15C35" w14:textId="77777777" w:rsidR="00C07FF3" w:rsidRDefault="003B3B75" w:rsidP="0095694D">
      <w:r w:rsidRPr="000D67DC">
        <w:t xml:space="preserve">It is widely agreed </w:t>
      </w:r>
      <w:r w:rsidR="00415B15" w:rsidRPr="000D67DC">
        <w:t xml:space="preserve">that </w:t>
      </w:r>
      <w:r w:rsidRPr="000D67DC">
        <w:t xml:space="preserve">the best way </w:t>
      </w:r>
      <w:r w:rsidR="002D7A44" w:rsidRPr="000D67DC">
        <w:t xml:space="preserve">to prevent long COVID is to prevent the initial infection. </w:t>
      </w:r>
      <w:r w:rsidR="00415B15">
        <w:t>S</w:t>
      </w:r>
      <w:r w:rsidR="00C07FF3">
        <w:t xml:space="preserve">tudies reporting on symptom changes following vaccination of people with long COVID </w:t>
      </w:r>
      <w:r w:rsidR="00415B15">
        <w:t xml:space="preserve">have </w:t>
      </w:r>
      <w:r w:rsidR="00415B15" w:rsidRPr="00BD5C65">
        <w:t xml:space="preserve">reported </w:t>
      </w:r>
      <w:r w:rsidR="00C07FF3" w:rsidRPr="00BD5C65">
        <w:t>a higher</w:t>
      </w:r>
      <w:r w:rsidR="00C07FF3">
        <w:t xml:space="preserve"> proportion of people who </w:t>
      </w:r>
      <w:r w:rsidR="006E1262">
        <w:t xml:space="preserve">experienced </w:t>
      </w:r>
      <w:r w:rsidR="00C07FF3">
        <w:t xml:space="preserve">unchanged symptoms following vaccination than people whose symptoms improved or worsened. </w:t>
      </w:r>
      <w:r w:rsidR="001D2917">
        <w:t>M</w:t>
      </w:r>
      <w:r w:rsidR="00824EF7" w:rsidRPr="000D67DC">
        <w:t xml:space="preserve">ost </w:t>
      </w:r>
      <w:r w:rsidR="00654531" w:rsidRPr="000D67DC">
        <w:t xml:space="preserve">studies comparing long COVID symptoms before and after vaccination report an improvement in symptoms after vaccination, either immediately </w:t>
      </w:r>
      <w:r w:rsidR="00DE3581" w:rsidRPr="000D67DC">
        <w:t xml:space="preserve">or over several weeks. </w:t>
      </w:r>
    </w:p>
    <w:p w14:paraId="7ACAFC92" w14:textId="77777777" w:rsidR="00C14FD3" w:rsidRDefault="00C14FD3" w:rsidP="0095694D"/>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95694D" w:rsidRPr="00007036" w14:paraId="5E58034F" w14:textId="77777777" w:rsidTr="00085641">
        <w:trPr>
          <w:cantSplit/>
          <w:tblHeader/>
        </w:trPr>
        <w:tc>
          <w:tcPr>
            <w:tcW w:w="6887" w:type="dxa"/>
            <w:tcBorders>
              <w:top w:val="nil"/>
              <w:bottom w:val="nil"/>
            </w:tcBorders>
            <w:shd w:val="clear" w:color="auto" w:fill="D9D9D9" w:themeFill="background1" w:themeFillShade="D9"/>
            <w:tcMar>
              <w:top w:w="0" w:type="dxa"/>
              <w:left w:w="85" w:type="dxa"/>
              <w:right w:w="85" w:type="dxa"/>
            </w:tcMar>
          </w:tcPr>
          <w:p w14:paraId="6D2685B9" w14:textId="77777777" w:rsidR="0095694D" w:rsidRPr="00007036" w:rsidRDefault="0095694D" w:rsidP="00085641">
            <w:pPr>
              <w:pStyle w:val="TableText"/>
              <w:rPr>
                <w:b/>
                <w:bCs/>
              </w:rPr>
            </w:pPr>
            <w:r>
              <w:rPr>
                <w:b/>
                <w:bCs/>
              </w:rPr>
              <w:t>R</w:t>
            </w:r>
            <w:r w:rsidRPr="00EF0BBF">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79E4ECA9" w14:textId="77777777" w:rsidR="0095694D" w:rsidRPr="00007036" w:rsidRDefault="0095694D" w:rsidP="00085641">
            <w:pPr>
              <w:pStyle w:val="TableText"/>
              <w:rPr>
                <w:b/>
                <w:bCs/>
              </w:rPr>
            </w:pPr>
            <w:r w:rsidRPr="00007036">
              <w:rPr>
                <w:b/>
                <w:bCs/>
              </w:rPr>
              <w:t>Grade</w:t>
            </w:r>
          </w:p>
        </w:tc>
      </w:tr>
      <w:tr w:rsidR="0095694D" w:rsidRPr="00FB1F87" w14:paraId="52931A60" w14:textId="77777777" w:rsidTr="0095694D">
        <w:trPr>
          <w:cantSplit/>
          <w:trHeight w:val="365"/>
        </w:trPr>
        <w:tc>
          <w:tcPr>
            <w:tcW w:w="6887" w:type="dxa"/>
            <w:tcBorders>
              <w:top w:val="nil"/>
              <w:bottom w:val="single" w:sz="4" w:space="0" w:color="A6A6A6" w:themeColor="background1" w:themeShade="A6"/>
            </w:tcBorders>
            <w:tcMar>
              <w:top w:w="0" w:type="dxa"/>
              <w:left w:w="85" w:type="dxa"/>
              <w:right w:w="85" w:type="dxa"/>
            </w:tcMar>
          </w:tcPr>
          <w:p w14:paraId="7183C789" w14:textId="77777777" w:rsidR="0095694D" w:rsidRDefault="00BD5C65" w:rsidP="00085641">
            <w:pPr>
              <w:pStyle w:val="TableText"/>
            </w:pPr>
            <w:r>
              <w:t>Advise people that v</w:t>
            </w:r>
            <w:r w:rsidR="0095694D" w:rsidRPr="0095694D">
              <w:t xml:space="preserve">accination should start or continue after </w:t>
            </w:r>
            <w:r w:rsidR="005C426C">
              <w:t>3</w:t>
            </w:r>
            <w:r w:rsidR="005C426C" w:rsidRPr="0095694D">
              <w:t xml:space="preserve"> </w:t>
            </w:r>
            <w:r w:rsidR="0095694D" w:rsidRPr="0095694D">
              <w:t>months following COVID-19</w:t>
            </w:r>
            <w:r>
              <w:t>.</w:t>
            </w:r>
          </w:p>
        </w:tc>
        <w:tc>
          <w:tcPr>
            <w:tcW w:w="1198" w:type="dxa"/>
            <w:tcBorders>
              <w:top w:val="nil"/>
              <w:bottom w:val="single" w:sz="4" w:space="0" w:color="A6A6A6" w:themeColor="background1" w:themeShade="A6"/>
            </w:tcBorders>
            <w:tcMar>
              <w:top w:w="0" w:type="dxa"/>
              <w:left w:w="85" w:type="dxa"/>
              <w:right w:w="85" w:type="dxa"/>
            </w:tcMar>
          </w:tcPr>
          <w:p w14:paraId="678ACACD" w14:textId="77777777" w:rsidR="0095694D" w:rsidRPr="00C07FF3" w:rsidRDefault="0095694D" w:rsidP="00085641">
            <w:pPr>
              <w:pStyle w:val="TableText"/>
            </w:pPr>
            <w:r w:rsidRPr="00C07FF3">
              <w:t>B</w:t>
            </w:r>
          </w:p>
        </w:tc>
      </w:tr>
    </w:tbl>
    <w:p w14:paraId="7067B109" w14:textId="77777777" w:rsidR="0095694D" w:rsidRDefault="0095694D" w:rsidP="0095694D"/>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95694D" w:rsidRPr="00007036" w14:paraId="03C83356"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54FF9024" w14:textId="77777777" w:rsidR="0095694D" w:rsidRPr="00007036" w:rsidRDefault="00BE30B5" w:rsidP="00085641">
            <w:pPr>
              <w:pStyle w:val="TableText"/>
              <w:rPr>
                <w:b/>
                <w:bCs/>
              </w:rPr>
            </w:pPr>
            <w:r>
              <w:rPr>
                <w:b/>
                <w:bCs/>
              </w:rPr>
              <w:t>Good p</w:t>
            </w:r>
            <w:r w:rsidR="0095694D" w:rsidRPr="00FD4FBC">
              <w:rPr>
                <w:b/>
                <w:bCs/>
              </w:rPr>
              <w:t xml:space="preserve">ractice </w:t>
            </w:r>
            <w:r w:rsidR="005C426C">
              <w:rPr>
                <w:b/>
                <w:bCs/>
              </w:rPr>
              <w:t>p</w:t>
            </w:r>
            <w:r w:rsidR="0095694D" w:rsidRPr="00FD4FBC">
              <w:rPr>
                <w:b/>
                <w:bCs/>
              </w:rPr>
              <w:t>oint</w:t>
            </w:r>
            <w:r w:rsidR="00866E25">
              <w:rPr>
                <w:b/>
                <w:bCs/>
              </w:rPr>
              <w:t>s</w:t>
            </w:r>
            <w:r w:rsidR="0095694D" w:rsidRPr="00EF0BBF">
              <w:rPr>
                <w:b/>
                <w:bCs/>
              </w:rPr>
              <w:t xml:space="preserve"> </w:t>
            </w:r>
          </w:p>
        </w:tc>
        <w:tc>
          <w:tcPr>
            <w:tcW w:w="1198" w:type="dxa"/>
            <w:tcBorders>
              <w:top w:val="nil"/>
              <w:bottom w:val="nil"/>
            </w:tcBorders>
            <w:shd w:val="clear" w:color="auto" w:fill="D9D9D9" w:themeFill="background1" w:themeFillShade="D9"/>
            <w:tcMar>
              <w:top w:w="0" w:type="dxa"/>
              <w:left w:w="85" w:type="dxa"/>
              <w:right w:w="85" w:type="dxa"/>
            </w:tcMar>
          </w:tcPr>
          <w:p w14:paraId="6B49A83E" w14:textId="77777777" w:rsidR="0095694D" w:rsidRPr="00007036" w:rsidRDefault="0095694D" w:rsidP="00085641">
            <w:pPr>
              <w:pStyle w:val="TableText"/>
              <w:rPr>
                <w:b/>
                <w:bCs/>
              </w:rPr>
            </w:pPr>
            <w:r w:rsidRPr="00007036">
              <w:rPr>
                <w:b/>
                <w:bCs/>
              </w:rPr>
              <w:t>Grade</w:t>
            </w:r>
          </w:p>
        </w:tc>
      </w:tr>
      <w:tr w:rsidR="0095694D" w:rsidRPr="00FB1F87" w14:paraId="1B282EF1"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3266116E" w14:textId="77777777" w:rsidR="0095694D" w:rsidRDefault="00866E25" w:rsidP="0095694D">
            <w:pPr>
              <w:pStyle w:val="TableText"/>
            </w:pPr>
            <w:r>
              <w:t>W</w:t>
            </w:r>
            <w:r w:rsidR="0095694D">
              <w:t xml:space="preserve">ork with whānau to start or continue vaccination </w:t>
            </w:r>
            <w:r w:rsidR="005C426C">
              <w:t xml:space="preserve">3 </w:t>
            </w:r>
            <w:r w:rsidR="0095694D">
              <w:t>months from diagnosis with the acute illness</w:t>
            </w:r>
            <w:r w:rsidR="00A81CF8">
              <w:t>.</w:t>
            </w:r>
          </w:p>
          <w:p w14:paraId="10B782BA" w14:textId="77777777" w:rsidR="0095694D" w:rsidRDefault="0095694D" w:rsidP="0095694D">
            <w:pPr>
              <w:pStyle w:val="TableText"/>
            </w:pPr>
            <w:r w:rsidRPr="00953BD2">
              <w:t xml:space="preserve">The following website </w:t>
            </w:r>
            <w:r w:rsidR="00A81CF8">
              <w:t xml:space="preserve">allows </w:t>
            </w:r>
            <w:r w:rsidRPr="00953BD2">
              <w:t>health professionals to make enquiries about specific cases</w:t>
            </w:r>
            <w:r w:rsidR="00A81CF8">
              <w:t>,</w:t>
            </w:r>
            <w:r w:rsidRPr="00953BD2">
              <w:t xml:space="preserve"> to support complex clinical reasoning</w:t>
            </w:r>
            <w:r w:rsidR="00A81CF8">
              <w:t>:</w:t>
            </w:r>
            <w:r w:rsidRPr="00953BD2">
              <w:t xml:space="preserve"> </w:t>
            </w:r>
            <w:hyperlink r:id="rId31" w:history="1">
              <w:r w:rsidRPr="0095694D">
                <w:rPr>
                  <w:rStyle w:val="Hyperlink"/>
                </w:rPr>
                <w:t>https://www.immune.org.nz/contact-us</w:t>
              </w:r>
            </w:hyperlink>
            <w:r w:rsidR="00BD5C65">
              <w:t>.</w:t>
            </w:r>
            <w:r w:rsidRPr="004F68D3">
              <w:rPr>
                <w:color w:val="00B0F0"/>
              </w:rPr>
              <w:t xml:space="preserve">  </w:t>
            </w:r>
          </w:p>
        </w:tc>
        <w:tc>
          <w:tcPr>
            <w:tcW w:w="1198" w:type="dxa"/>
            <w:tcBorders>
              <w:top w:val="nil"/>
              <w:bottom w:val="single" w:sz="4" w:space="0" w:color="A6A6A6" w:themeColor="background1" w:themeShade="A6"/>
            </w:tcBorders>
            <w:tcMar>
              <w:top w:w="0" w:type="dxa"/>
              <w:left w:w="85" w:type="dxa"/>
              <w:right w:w="85" w:type="dxa"/>
            </w:tcMar>
          </w:tcPr>
          <w:p w14:paraId="6B1EE446" w14:textId="77777777" w:rsidR="0095694D" w:rsidRPr="00C07FF3" w:rsidRDefault="0095694D" w:rsidP="00085641">
            <w:pPr>
              <w:pStyle w:val="TableText"/>
            </w:pPr>
            <w:r>
              <w:rPr>
                <w:rFonts w:eastAsia="Wingdings" w:cstheme="minorHAnsi"/>
              </w:rPr>
              <w:t>C</w:t>
            </w:r>
          </w:p>
        </w:tc>
      </w:tr>
    </w:tbl>
    <w:p w14:paraId="6F9DA166" w14:textId="77777777" w:rsidR="00C07FF3" w:rsidRPr="00302869" w:rsidRDefault="00C07FF3" w:rsidP="00E54644">
      <w:pPr>
        <w:pStyle w:val="Heading2"/>
      </w:pPr>
      <w:bookmarkStart w:id="53" w:name="_Toc113013204"/>
      <w:bookmarkStart w:id="54" w:name="_Toc120545296"/>
      <w:r w:rsidRPr="00302869">
        <w:t>Pharmacology</w:t>
      </w:r>
      <w:bookmarkEnd w:id="53"/>
      <w:bookmarkEnd w:id="54"/>
      <w:r w:rsidRPr="00302869">
        <w:t xml:space="preserve"> </w:t>
      </w:r>
    </w:p>
    <w:p w14:paraId="0D45BBB2" w14:textId="77777777" w:rsidR="00C07FF3" w:rsidRDefault="00BD5C65" w:rsidP="0095694D">
      <w:r>
        <w:t>Medications for long COVID are not yet validated, but c</w:t>
      </w:r>
      <w:r w:rsidR="00C07FF3">
        <w:t>linical trials are currently under</w:t>
      </w:r>
      <w:r w:rsidR="001D3DFF">
        <w:t xml:space="preserve"> </w:t>
      </w:r>
      <w:r w:rsidR="00C07FF3">
        <w:t>way</w:t>
      </w:r>
      <w:r w:rsidR="00F20F48">
        <w:t xml:space="preserve"> with a </w:t>
      </w:r>
      <w:r w:rsidR="00C07FF3">
        <w:t>range of therapeutics</w:t>
      </w:r>
      <w:r w:rsidR="00F20F48">
        <w:t>. F</w:t>
      </w:r>
      <w:r w:rsidR="00C07FF3">
        <w:t xml:space="preserve">uture updates will provide further information. </w:t>
      </w:r>
    </w:p>
    <w:p w14:paraId="473E5608" w14:textId="77777777" w:rsidR="0095694D" w:rsidRDefault="0095694D" w:rsidP="00C07FF3"/>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95694D" w:rsidRPr="00007036" w14:paraId="1457CD0A" w14:textId="77777777" w:rsidTr="00085641">
        <w:trPr>
          <w:cantSplit/>
        </w:trPr>
        <w:tc>
          <w:tcPr>
            <w:tcW w:w="6887" w:type="dxa"/>
            <w:tcBorders>
              <w:top w:val="nil"/>
              <w:bottom w:val="nil"/>
            </w:tcBorders>
            <w:shd w:val="clear" w:color="auto" w:fill="D9D9D9" w:themeFill="background1" w:themeFillShade="D9"/>
            <w:tcMar>
              <w:top w:w="0" w:type="dxa"/>
              <w:left w:w="85" w:type="dxa"/>
              <w:right w:w="85" w:type="dxa"/>
            </w:tcMar>
          </w:tcPr>
          <w:p w14:paraId="27585215" w14:textId="77777777" w:rsidR="0095694D" w:rsidRPr="00007036" w:rsidRDefault="00BE30B5" w:rsidP="00085641">
            <w:pPr>
              <w:pStyle w:val="TableText"/>
              <w:rPr>
                <w:b/>
                <w:bCs/>
              </w:rPr>
            </w:pPr>
            <w:r>
              <w:rPr>
                <w:b/>
                <w:bCs/>
              </w:rPr>
              <w:t>Good p</w:t>
            </w:r>
            <w:r w:rsidR="0095694D" w:rsidRPr="00FD4FBC">
              <w:rPr>
                <w:b/>
                <w:bCs/>
              </w:rPr>
              <w:t xml:space="preserve">ractice </w:t>
            </w:r>
            <w:r>
              <w:rPr>
                <w:b/>
                <w:bCs/>
              </w:rPr>
              <w:t>p</w:t>
            </w:r>
            <w:r w:rsidR="0095694D" w:rsidRPr="00FD4FBC">
              <w:rPr>
                <w:b/>
                <w:bCs/>
              </w:rPr>
              <w:t>oint</w:t>
            </w:r>
            <w:r w:rsidR="0095694D" w:rsidRPr="00EF0BBF">
              <w:rPr>
                <w:b/>
                <w:bCs/>
              </w:rPr>
              <w:t xml:space="preserve"> </w:t>
            </w:r>
          </w:p>
        </w:tc>
        <w:tc>
          <w:tcPr>
            <w:tcW w:w="1198" w:type="dxa"/>
            <w:tcBorders>
              <w:top w:val="nil"/>
              <w:bottom w:val="nil"/>
            </w:tcBorders>
            <w:shd w:val="clear" w:color="auto" w:fill="D9D9D9" w:themeFill="background1" w:themeFillShade="D9"/>
            <w:tcMar>
              <w:top w:w="0" w:type="dxa"/>
              <w:left w:w="85" w:type="dxa"/>
              <w:right w:w="85" w:type="dxa"/>
            </w:tcMar>
          </w:tcPr>
          <w:p w14:paraId="0251B9F6" w14:textId="77777777" w:rsidR="0095694D" w:rsidRPr="00007036" w:rsidRDefault="0095694D" w:rsidP="00085641">
            <w:pPr>
              <w:pStyle w:val="TableText"/>
              <w:rPr>
                <w:b/>
                <w:bCs/>
              </w:rPr>
            </w:pPr>
            <w:r w:rsidRPr="00007036">
              <w:rPr>
                <w:b/>
                <w:bCs/>
              </w:rPr>
              <w:t>Grade</w:t>
            </w:r>
          </w:p>
        </w:tc>
      </w:tr>
      <w:tr w:rsidR="0095694D" w:rsidRPr="00FB1F87" w14:paraId="3F8D6495" w14:textId="77777777" w:rsidTr="00085641">
        <w:trPr>
          <w:cantSplit/>
        </w:trPr>
        <w:tc>
          <w:tcPr>
            <w:tcW w:w="6887" w:type="dxa"/>
            <w:tcBorders>
              <w:top w:val="nil"/>
              <w:bottom w:val="single" w:sz="4" w:space="0" w:color="A6A6A6" w:themeColor="background1" w:themeShade="A6"/>
            </w:tcBorders>
            <w:tcMar>
              <w:top w:w="0" w:type="dxa"/>
              <w:left w:w="85" w:type="dxa"/>
              <w:right w:w="85" w:type="dxa"/>
            </w:tcMar>
          </w:tcPr>
          <w:p w14:paraId="0761B4BB" w14:textId="77777777" w:rsidR="0095694D" w:rsidRDefault="00A81CF8" w:rsidP="00085641">
            <w:pPr>
              <w:pStyle w:val="TableText"/>
            </w:pPr>
            <w:r>
              <w:t>Consider m</w:t>
            </w:r>
            <w:r w:rsidR="0095694D" w:rsidRPr="0095694D">
              <w:t xml:space="preserve">edications for specific symptom management </w:t>
            </w:r>
            <w:r>
              <w:t>(</w:t>
            </w:r>
            <w:proofErr w:type="spellStart"/>
            <w:r w:rsidR="00BE30B5">
              <w:t>eg</w:t>
            </w:r>
            <w:proofErr w:type="spellEnd"/>
            <w:r w:rsidR="00BE30B5">
              <w:t>,</w:t>
            </w:r>
            <w:r w:rsidR="0095694D" w:rsidRPr="0095694D">
              <w:t xml:space="preserve"> sleep disturbance</w:t>
            </w:r>
            <w:r>
              <w:t>)</w:t>
            </w:r>
            <w:r w:rsidR="0095694D" w:rsidRPr="0095694D">
              <w:t xml:space="preserve"> or to support mental health and wellbeing</w:t>
            </w:r>
            <w:r>
              <w:t>.</w:t>
            </w:r>
          </w:p>
        </w:tc>
        <w:tc>
          <w:tcPr>
            <w:tcW w:w="1198" w:type="dxa"/>
            <w:tcBorders>
              <w:top w:val="nil"/>
              <w:bottom w:val="single" w:sz="4" w:space="0" w:color="A6A6A6" w:themeColor="background1" w:themeShade="A6"/>
            </w:tcBorders>
            <w:tcMar>
              <w:top w:w="0" w:type="dxa"/>
              <w:left w:w="85" w:type="dxa"/>
              <w:right w:w="85" w:type="dxa"/>
            </w:tcMar>
          </w:tcPr>
          <w:p w14:paraId="4A5F27F9" w14:textId="77777777" w:rsidR="0095694D" w:rsidRPr="00C07FF3" w:rsidRDefault="0095694D" w:rsidP="00085641">
            <w:pPr>
              <w:pStyle w:val="TableText"/>
            </w:pPr>
            <w:r>
              <w:rPr>
                <w:rFonts w:eastAsia="Wingdings" w:cstheme="minorHAnsi"/>
              </w:rPr>
              <w:t>C</w:t>
            </w:r>
          </w:p>
        </w:tc>
      </w:tr>
    </w:tbl>
    <w:p w14:paraId="2E587BE6" w14:textId="77777777" w:rsidR="0095694D" w:rsidRDefault="0095694D" w:rsidP="00C07FF3"/>
    <w:p w14:paraId="1396033E" w14:textId="77777777" w:rsidR="00C07FF3" w:rsidRDefault="00C07FF3" w:rsidP="00C07FF3">
      <w:r>
        <w:br w:type="page"/>
      </w:r>
    </w:p>
    <w:p w14:paraId="7D072F72" w14:textId="77777777" w:rsidR="00085641" w:rsidRDefault="00085641" w:rsidP="00085641">
      <w:pPr>
        <w:pStyle w:val="Heading1"/>
      </w:pPr>
      <w:bookmarkStart w:id="55" w:name="_Toc113013205"/>
      <w:r>
        <w:tab/>
      </w:r>
      <w:bookmarkStart w:id="56" w:name="_Toc120545297"/>
      <w:bookmarkStart w:id="57" w:name="_Hlk109818916"/>
      <w:r w:rsidRPr="073B861D">
        <w:t xml:space="preserve">Symptomology and </w:t>
      </w:r>
      <w:r w:rsidR="00DB7D0D">
        <w:t>m</w:t>
      </w:r>
      <w:r w:rsidRPr="073B861D">
        <w:t>anagement</w:t>
      </w:r>
      <w:bookmarkEnd w:id="55"/>
      <w:bookmarkEnd w:id="56"/>
      <w:r w:rsidRPr="073B861D">
        <w:t xml:space="preserve"> </w:t>
      </w:r>
      <w:bookmarkEnd w:id="57"/>
    </w:p>
    <w:p w14:paraId="17B42506" w14:textId="77777777" w:rsidR="00085641" w:rsidRDefault="00085641" w:rsidP="00085641">
      <w:pPr>
        <w:rPr>
          <w:rFonts w:cstheme="minorHAnsi"/>
        </w:rPr>
      </w:pPr>
      <w:r w:rsidRPr="00482816">
        <w:rPr>
          <w:rFonts w:cstheme="minorHAnsi"/>
        </w:rPr>
        <w:t xml:space="preserve">Allied health, scientific and technical professionals are involved from the initial stages of recovery </w:t>
      </w:r>
      <w:r w:rsidR="00BD5C65">
        <w:rPr>
          <w:rFonts w:cstheme="minorHAnsi"/>
        </w:rPr>
        <w:t xml:space="preserve">of people with COVID-19 </w:t>
      </w:r>
      <w:r w:rsidRPr="00482816">
        <w:rPr>
          <w:rFonts w:cstheme="minorHAnsi"/>
        </w:rPr>
        <w:t>to the</w:t>
      </w:r>
      <w:r w:rsidR="00BD5C65">
        <w:rPr>
          <w:rFonts w:cstheme="minorHAnsi"/>
        </w:rPr>
        <w:t>ir</w:t>
      </w:r>
      <w:r w:rsidRPr="00482816">
        <w:rPr>
          <w:rFonts w:cstheme="minorHAnsi"/>
        </w:rPr>
        <w:t xml:space="preserve"> longer-term rehabilitation. The allied health workforce entails approximately </w:t>
      </w:r>
      <w:r>
        <w:rPr>
          <w:rFonts w:cstheme="minorHAnsi"/>
        </w:rPr>
        <w:t>6</w:t>
      </w:r>
      <w:r w:rsidRPr="00482816">
        <w:rPr>
          <w:rFonts w:cstheme="minorHAnsi"/>
        </w:rPr>
        <w:t>0 qualified health professions, each with specialised expertise in preventing, diagnosing, treating or rehabilitating a range of conditions and illness. A broad scope of practice allows allied health professionals to work together in a transdisciplinary way.</w:t>
      </w:r>
    </w:p>
    <w:p w14:paraId="74FD0D5A" w14:textId="77777777" w:rsidR="00085641" w:rsidRPr="00482816" w:rsidRDefault="00085641" w:rsidP="00085641">
      <w:pPr>
        <w:rPr>
          <w:rFonts w:cstheme="minorHAnsi"/>
        </w:rPr>
      </w:pPr>
    </w:p>
    <w:p w14:paraId="2AF61C0D" w14:textId="124087B2" w:rsidR="00085641" w:rsidRDefault="00085641" w:rsidP="00085641">
      <w:pPr>
        <w:rPr>
          <w:rFonts w:cstheme="minorHAnsi"/>
        </w:rPr>
      </w:pPr>
      <w:r w:rsidRPr="00482816">
        <w:rPr>
          <w:rFonts w:cstheme="minorHAnsi"/>
        </w:rPr>
        <w:t>Transdisciplinary team members value the specific knowledge and core skills of other team members whil</w:t>
      </w:r>
      <w:r w:rsidR="00CF218F">
        <w:rPr>
          <w:rFonts w:cstheme="minorHAnsi"/>
        </w:rPr>
        <w:t>e</w:t>
      </w:r>
      <w:r w:rsidRPr="00482816">
        <w:rPr>
          <w:rFonts w:cstheme="minorHAnsi"/>
        </w:rPr>
        <w:t xml:space="preserve"> acknowledging the skills they share. These shared skills allow team members to collaborate across professional boundaries. Transdisciplinary team working requires mutual understanding, trust and respect</w:t>
      </w:r>
      <w:r w:rsidR="00F034E1">
        <w:rPr>
          <w:rFonts w:cstheme="minorHAnsi"/>
        </w:rPr>
        <w:t xml:space="preserve">. The efficient </w:t>
      </w:r>
      <w:r w:rsidRPr="00482816">
        <w:rPr>
          <w:rFonts w:cstheme="minorHAnsi"/>
        </w:rPr>
        <w:t>function</w:t>
      </w:r>
      <w:r w:rsidR="00F034E1">
        <w:rPr>
          <w:rFonts w:cstheme="minorHAnsi"/>
        </w:rPr>
        <w:t>ing of a transdisciplinary team</w:t>
      </w:r>
      <w:r w:rsidRPr="00482816">
        <w:rPr>
          <w:rFonts w:cstheme="minorHAnsi"/>
        </w:rPr>
        <w:t xml:space="preserve"> enabl</w:t>
      </w:r>
      <w:r w:rsidR="00F034E1">
        <w:rPr>
          <w:rFonts w:cstheme="minorHAnsi"/>
        </w:rPr>
        <w:t>es</w:t>
      </w:r>
      <w:r w:rsidRPr="00482816">
        <w:rPr>
          <w:rFonts w:cstheme="minorHAnsi"/>
        </w:rPr>
        <w:t xml:space="preserve"> whānau-centred care.</w:t>
      </w:r>
    </w:p>
    <w:p w14:paraId="50A272EF" w14:textId="77777777" w:rsidR="00BB6077" w:rsidRPr="00482816" w:rsidRDefault="00BB6077" w:rsidP="00085641">
      <w:pPr>
        <w:rPr>
          <w:rFonts w:cstheme="minorHAnsi"/>
        </w:rPr>
      </w:pPr>
    </w:p>
    <w:p w14:paraId="3E9ED6FF" w14:textId="6627F80C" w:rsidR="00085641" w:rsidRPr="00482816" w:rsidRDefault="00085641" w:rsidP="00085641">
      <w:pPr>
        <w:pStyle w:val="Table"/>
        <w:rPr>
          <w:rFonts w:asciiTheme="minorHAnsi" w:eastAsia="Arial" w:hAnsiTheme="minorHAnsi" w:cstheme="minorHAnsi"/>
          <w:sz w:val="22"/>
          <w:szCs w:val="22"/>
        </w:rPr>
      </w:pPr>
      <w:bookmarkStart w:id="58" w:name="_Toc43990959"/>
      <w:bookmarkStart w:id="59" w:name="_Toc107472417"/>
      <w:bookmarkStart w:id="60" w:name="_Toc120536762"/>
      <w:r w:rsidRPr="00482816">
        <w:rPr>
          <w:rFonts w:asciiTheme="minorHAnsi" w:hAnsiTheme="minorHAnsi" w:cstheme="minorHAnsi"/>
          <w:sz w:val="22"/>
          <w:szCs w:val="22"/>
        </w:rPr>
        <w:t>Table </w:t>
      </w:r>
      <w:r w:rsidRPr="00482816">
        <w:rPr>
          <w:rFonts w:asciiTheme="minorHAnsi" w:hAnsiTheme="minorHAnsi" w:cstheme="minorHAnsi"/>
          <w:sz w:val="22"/>
          <w:szCs w:val="22"/>
        </w:rPr>
        <w:fldChar w:fldCharType="begin"/>
      </w:r>
      <w:r w:rsidRPr="00482816">
        <w:rPr>
          <w:rFonts w:asciiTheme="minorHAnsi" w:hAnsiTheme="minorHAnsi" w:cstheme="minorHAnsi"/>
          <w:sz w:val="22"/>
          <w:szCs w:val="22"/>
        </w:rPr>
        <w:instrText xml:space="preserve"> SEQ Table \* ARABIC </w:instrText>
      </w:r>
      <w:r w:rsidRPr="00482816">
        <w:rPr>
          <w:rFonts w:asciiTheme="minorHAnsi" w:hAnsiTheme="minorHAnsi" w:cstheme="minorHAnsi"/>
          <w:sz w:val="22"/>
          <w:szCs w:val="22"/>
        </w:rPr>
        <w:fldChar w:fldCharType="separate"/>
      </w:r>
      <w:r w:rsidR="00227CE5">
        <w:rPr>
          <w:rFonts w:asciiTheme="minorHAnsi" w:hAnsiTheme="minorHAnsi" w:cstheme="minorHAnsi"/>
          <w:noProof/>
          <w:sz w:val="22"/>
          <w:szCs w:val="22"/>
        </w:rPr>
        <w:t>1</w:t>
      </w:r>
      <w:r w:rsidRPr="00482816">
        <w:rPr>
          <w:rFonts w:asciiTheme="minorHAnsi" w:hAnsiTheme="minorHAnsi" w:cstheme="minorHAnsi"/>
          <w:sz w:val="22"/>
          <w:szCs w:val="22"/>
        </w:rPr>
        <w:fldChar w:fldCharType="end"/>
      </w:r>
      <w:r w:rsidRPr="00482816">
        <w:rPr>
          <w:rFonts w:asciiTheme="minorHAnsi" w:eastAsia="Arial" w:hAnsiTheme="minorHAnsi" w:cstheme="minorHAnsi"/>
          <w:sz w:val="22"/>
          <w:szCs w:val="22"/>
        </w:rPr>
        <w:t xml:space="preserve">: Ways health professionals can rehabilitate people </w:t>
      </w:r>
      <w:bookmarkEnd w:id="58"/>
      <w:r w:rsidRPr="00482816">
        <w:rPr>
          <w:rFonts w:asciiTheme="minorHAnsi" w:eastAsia="Arial" w:hAnsiTheme="minorHAnsi" w:cstheme="minorHAnsi"/>
          <w:sz w:val="22"/>
          <w:szCs w:val="22"/>
        </w:rPr>
        <w:t xml:space="preserve">with long </w:t>
      </w:r>
      <w:proofErr w:type="gramStart"/>
      <w:r w:rsidRPr="00482816">
        <w:rPr>
          <w:rFonts w:asciiTheme="minorHAnsi" w:eastAsia="Arial" w:hAnsiTheme="minorHAnsi" w:cstheme="minorHAnsi"/>
          <w:sz w:val="22"/>
          <w:szCs w:val="22"/>
        </w:rPr>
        <w:t>COVID</w:t>
      </w:r>
      <w:bookmarkEnd w:id="59"/>
      <w:bookmarkEnd w:id="60"/>
      <w:proofErr w:type="gramEnd"/>
    </w:p>
    <w:tbl>
      <w:tblPr>
        <w:tblStyle w:val="TableGrid"/>
        <w:tblW w:w="8137" w:type="dxa"/>
        <w:tblInd w:w="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CellMar>
          <w:left w:w="57" w:type="dxa"/>
          <w:right w:w="57" w:type="dxa"/>
        </w:tblCellMar>
        <w:tblLook w:val="04A0" w:firstRow="1" w:lastRow="0" w:firstColumn="1" w:lastColumn="0" w:noHBand="0" w:noVBand="1"/>
      </w:tblPr>
      <w:tblGrid>
        <w:gridCol w:w="2184"/>
        <w:gridCol w:w="5953"/>
      </w:tblGrid>
      <w:tr w:rsidR="00085641" w:rsidRPr="00085641" w14:paraId="1A9C3BA7" w14:textId="77777777" w:rsidTr="00085641">
        <w:trPr>
          <w:cantSplit/>
          <w:tblHeader/>
        </w:trPr>
        <w:tc>
          <w:tcPr>
            <w:tcW w:w="2184" w:type="dxa"/>
            <w:tcBorders>
              <w:top w:val="nil"/>
              <w:left w:val="nil"/>
              <w:bottom w:val="nil"/>
              <w:right w:val="nil"/>
            </w:tcBorders>
            <w:shd w:val="clear" w:color="auto" w:fill="D9D9D9" w:themeFill="background1" w:themeFillShade="D9"/>
            <w:hideMark/>
          </w:tcPr>
          <w:p w14:paraId="6EAAB7EB" w14:textId="77777777" w:rsidR="00085641" w:rsidRPr="00085641" w:rsidRDefault="00085641" w:rsidP="00085641">
            <w:pPr>
              <w:pStyle w:val="TableText"/>
              <w:rPr>
                <w:b/>
                <w:bCs/>
              </w:rPr>
            </w:pPr>
            <w:r w:rsidRPr="00085641">
              <w:rPr>
                <w:b/>
                <w:bCs/>
              </w:rPr>
              <w:t>Professional</w:t>
            </w:r>
          </w:p>
        </w:tc>
        <w:tc>
          <w:tcPr>
            <w:tcW w:w="5953" w:type="dxa"/>
            <w:tcBorders>
              <w:top w:val="nil"/>
              <w:left w:val="nil"/>
              <w:bottom w:val="nil"/>
              <w:right w:val="nil"/>
            </w:tcBorders>
            <w:shd w:val="clear" w:color="auto" w:fill="D9D9D9" w:themeFill="background1" w:themeFillShade="D9"/>
            <w:hideMark/>
          </w:tcPr>
          <w:p w14:paraId="265EB6EC" w14:textId="77777777" w:rsidR="00085641" w:rsidRPr="00085641" w:rsidRDefault="00085641" w:rsidP="00085641">
            <w:pPr>
              <w:pStyle w:val="TableText"/>
              <w:rPr>
                <w:b/>
                <w:bCs/>
              </w:rPr>
            </w:pPr>
            <w:r w:rsidRPr="00085641">
              <w:rPr>
                <w:b/>
                <w:bCs/>
              </w:rPr>
              <w:t>Unique skills for rehabilitation of people with long COVID</w:t>
            </w:r>
          </w:p>
        </w:tc>
      </w:tr>
      <w:tr w:rsidR="00085641" w:rsidRPr="00085641" w14:paraId="751A5963" w14:textId="77777777" w:rsidTr="00085641">
        <w:trPr>
          <w:cantSplit/>
        </w:trPr>
        <w:tc>
          <w:tcPr>
            <w:tcW w:w="2184" w:type="dxa"/>
            <w:tcBorders>
              <w:top w:val="nil"/>
              <w:left w:val="nil"/>
              <w:bottom w:val="single" w:sz="4" w:space="0" w:color="A6A6A6" w:themeColor="background1" w:themeShade="A6"/>
              <w:right w:val="nil"/>
            </w:tcBorders>
            <w:hideMark/>
          </w:tcPr>
          <w:p w14:paraId="76A926D1" w14:textId="77777777" w:rsidR="00085641" w:rsidRPr="00085641" w:rsidRDefault="00085641" w:rsidP="00085641">
            <w:pPr>
              <w:pStyle w:val="TableText"/>
            </w:pPr>
            <w:r w:rsidRPr="00085641">
              <w:t>Clinical exercise physiologist</w:t>
            </w:r>
          </w:p>
        </w:tc>
        <w:tc>
          <w:tcPr>
            <w:tcW w:w="5953" w:type="dxa"/>
            <w:tcBorders>
              <w:top w:val="nil"/>
              <w:left w:val="nil"/>
              <w:bottom w:val="single" w:sz="4" w:space="0" w:color="A6A6A6" w:themeColor="background1" w:themeShade="A6"/>
              <w:right w:val="nil"/>
            </w:tcBorders>
            <w:hideMark/>
          </w:tcPr>
          <w:p w14:paraId="5243261F" w14:textId="77777777" w:rsidR="00085641" w:rsidRPr="00085641" w:rsidRDefault="00085641" w:rsidP="00085641">
            <w:pPr>
              <w:pStyle w:val="TableText"/>
              <w:rPr>
                <w:rFonts w:eastAsia="Lucida Sans Unicode"/>
              </w:rPr>
            </w:pPr>
            <w:r w:rsidRPr="00085641">
              <w:t>Clinical exercise physiologists use assessments to identify the causes of reduced functional capacity or exercise intolerance. They then develop individualised exercise-focused interventions based on their assessment to restore and mitigate loss of function.</w:t>
            </w:r>
          </w:p>
        </w:tc>
      </w:tr>
      <w:tr w:rsidR="00085641" w:rsidRPr="00085641" w14:paraId="0D442E1B" w14:textId="77777777" w:rsidTr="00085641">
        <w:trPr>
          <w:cantSplit/>
        </w:trPr>
        <w:tc>
          <w:tcPr>
            <w:tcW w:w="2184" w:type="dxa"/>
            <w:tcBorders>
              <w:top w:val="single" w:sz="4" w:space="0" w:color="A6A6A6" w:themeColor="background1" w:themeShade="A6"/>
              <w:left w:val="nil"/>
              <w:bottom w:val="single" w:sz="4" w:space="0" w:color="A6A6A6" w:themeColor="background1" w:themeShade="A6"/>
              <w:right w:val="nil"/>
            </w:tcBorders>
            <w:hideMark/>
          </w:tcPr>
          <w:p w14:paraId="0EE41AE9" w14:textId="77777777" w:rsidR="00085641" w:rsidRPr="00085641" w:rsidRDefault="00085641" w:rsidP="00085641">
            <w:pPr>
              <w:pStyle w:val="TableText"/>
            </w:pPr>
            <w:r w:rsidRPr="00085641">
              <w:t>Dietitian</w:t>
            </w:r>
          </w:p>
        </w:tc>
        <w:tc>
          <w:tcPr>
            <w:tcW w:w="5953" w:type="dxa"/>
            <w:tcBorders>
              <w:top w:val="single" w:sz="4" w:space="0" w:color="A6A6A6" w:themeColor="background1" w:themeShade="A6"/>
              <w:left w:val="nil"/>
              <w:bottom w:val="single" w:sz="4" w:space="0" w:color="A6A6A6" w:themeColor="background1" w:themeShade="A6"/>
              <w:right w:val="nil"/>
            </w:tcBorders>
            <w:hideMark/>
          </w:tcPr>
          <w:p w14:paraId="5FE91E81" w14:textId="77777777" w:rsidR="00085641" w:rsidRPr="00085641" w:rsidRDefault="00085641" w:rsidP="00085641">
            <w:pPr>
              <w:pStyle w:val="TableText"/>
              <w:rPr>
                <w:rFonts w:eastAsia="Lucida Sans Unicode"/>
              </w:rPr>
            </w:pPr>
            <w:r w:rsidRPr="00085641">
              <w:t xml:space="preserve">Dietitians provide medical nutrition therapy, which involves assessing the nutritional needs of patients and together creating an individual nutritional plan to meet those needs as they recover, </w:t>
            </w:r>
            <w:proofErr w:type="gramStart"/>
            <w:r w:rsidRPr="00085641">
              <w:t>taking into account</w:t>
            </w:r>
            <w:proofErr w:type="gramEnd"/>
            <w:r w:rsidRPr="00085641">
              <w:t xml:space="preserve"> any other underlying conditions, swallowing difficulties, lifestyle </w:t>
            </w:r>
            <w:r w:rsidR="00D75ACD">
              <w:t xml:space="preserve">and </w:t>
            </w:r>
            <w:r w:rsidRPr="00085641">
              <w:t>social and cultural factors.</w:t>
            </w:r>
          </w:p>
        </w:tc>
      </w:tr>
      <w:tr w:rsidR="00085641" w:rsidRPr="00085641" w14:paraId="271877DB" w14:textId="77777777" w:rsidTr="00085641">
        <w:trPr>
          <w:cantSplit/>
        </w:trPr>
        <w:tc>
          <w:tcPr>
            <w:tcW w:w="2184" w:type="dxa"/>
            <w:tcBorders>
              <w:top w:val="single" w:sz="4" w:space="0" w:color="A6A6A6" w:themeColor="background1" w:themeShade="A6"/>
              <w:left w:val="nil"/>
              <w:bottom w:val="single" w:sz="4" w:space="0" w:color="A6A6A6" w:themeColor="background1" w:themeShade="A6"/>
              <w:right w:val="nil"/>
            </w:tcBorders>
            <w:hideMark/>
          </w:tcPr>
          <w:p w14:paraId="0BA98339" w14:textId="77777777" w:rsidR="00085641" w:rsidRPr="00085641" w:rsidRDefault="00085641" w:rsidP="00085641">
            <w:pPr>
              <w:pStyle w:val="TableText"/>
            </w:pPr>
            <w:r w:rsidRPr="00085641">
              <w:t>Occupational therapist</w:t>
            </w:r>
          </w:p>
        </w:tc>
        <w:tc>
          <w:tcPr>
            <w:tcW w:w="5953" w:type="dxa"/>
            <w:tcBorders>
              <w:top w:val="single" w:sz="4" w:space="0" w:color="A6A6A6" w:themeColor="background1" w:themeShade="A6"/>
              <w:left w:val="nil"/>
              <w:bottom w:val="single" w:sz="4" w:space="0" w:color="A6A6A6" w:themeColor="background1" w:themeShade="A6"/>
              <w:right w:val="nil"/>
            </w:tcBorders>
            <w:hideMark/>
          </w:tcPr>
          <w:p w14:paraId="011BEB24" w14:textId="77777777" w:rsidR="00085641" w:rsidRPr="00085641" w:rsidRDefault="00085641" w:rsidP="00085641">
            <w:pPr>
              <w:pStyle w:val="TableText"/>
              <w:rPr>
                <w:rFonts w:eastAsia="Lucida Sans Unicode"/>
              </w:rPr>
            </w:pPr>
            <w:r w:rsidRPr="00085641">
              <w:t>Occupational therapists engage people and whānau in personally meaningful occupations (self-care, productivity, leisure) to empower them through rehabilitation that will optimise their recovery.</w:t>
            </w:r>
          </w:p>
        </w:tc>
      </w:tr>
      <w:tr w:rsidR="00085641" w:rsidRPr="00085641" w14:paraId="7802FE71" w14:textId="77777777" w:rsidTr="00085641">
        <w:trPr>
          <w:cantSplit/>
        </w:trPr>
        <w:tc>
          <w:tcPr>
            <w:tcW w:w="2184" w:type="dxa"/>
            <w:tcBorders>
              <w:top w:val="single" w:sz="4" w:space="0" w:color="A6A6A6" w:themeColor="background1" w:themeShade="A6"/>
              <w:left w:val="nil"/>
              <w:bottom w:val="single" w:sz="4" w:space="0" w:color="A6A6A6" w:themeColor="background1" w:themeShade="A6"/>
              <w:right w:val="nil"/>
            </w:tcBorders>
            <w:hideMark/>
          </w:tcPr>
          <w:p w14:paraId="70BAD3BD" w14:textId="77777777" w:rsidR="00085641" w:rsidRPr="00085641" w:rsidRDefault="00085641" w:rsidP="00085641">
            <w:pPr>
              <w:pStyle w:val="TableText"/>
            </w:pPr>
            <w:r w:rsidRPr="00085641">
              <w:t>Physiotherapist</w:t>
            </w:r>
          </w:p>
        </w:tc>
        <w:tc>
          <w:tcPr>
            <w:tcW w:w="5953" w:type="dxa"/>
            <w:tcBorders>
              <w:top w:val="single" w:sz="4" w:space="0" w:color="A6A6A6" w:themeColor="background1" w:themeShade="A6"/>
              <w:left w:val="nil"/>
              <w:bottom w:val="single" w:sz="4" w:space="0" w:color="A6A6A6" w:themeColor="background1" w:themeShade="A6"/>
              <w:right w:val="nil"/>
            </w:tcBorders>
            <w:hideMark/>
          </w:tcPr>
          <w:p w14:paraId="4A59F46E" w14:textId="77777777" w:rsidR="00085641" w:rsidRPr="00085641" w:rsidRDefault="00085641" w:rsidP="00085641">
            <w:pPr>
              <w:pStyle w:val="TableText"/>
              <w:rPr>
                <w:rFonts w:eastAsia="Lucida Sans Unicode"/>
              </w:rPr>
            </w:pPr>
            <w:r w:rsidRPr="00085641">
              <w:t>Physiotherapists are autonomous practitioners who work in partnership with the wider team to mitigate the physiological consequences of COVID</w:t>
            </w:r>
            <w:r w:rsidR="004E5EEE">
              <w:t>-</w:t>
            </w:r>
            <w:r w:rsidRPr="00085641">
              <w:t>19. Physiotherapists may be involved in a person’s rehabilitation from acute admission in an intensive care unit through to community, occupational and sporting environments. Physiotherapists interpret the findings of individualised assessments and prescribe a management plan supported by evidence to meet a person’s needs and specific goals.</w:t>
            </w:r>
          </w:p>
        </w:tc>
      </w:tr>
      <w:tr w:rsidR="00085641" w:rsidRPr="00085641" w14:paraId="4DD6B12D" w14:textId="77777777" w:rsidTr="00085641">
        <w:trPr>
          <w:cantSplit/>
        </w:trPr>
        <w:tc>
          <w:tcPr>
            <w:tcW w:w="2184" w:type="dxa"/>
            <w:tcBorders>
              <w:top w:val="single" w:sz="4" w:space="0" w:color="A6A6A6" w:themeColor="background1" w:themeShade="A6"/>
              <w:left w:val="nil"/>
              <w:bottom w:val="single" w:sz="4" w:space="0" w:color="A6A6A6" w:themeColor="background1" w:themeShade="A6"/>
              <w:right w:val="nil"/>
            </w:tcBorders>
            <w:hideMark/>
          </w:tcPr>
          <w:p w14:paraId="25E83721" w14:textId="77777777" w:rsidR="00085641" w:rsidRPr="00085641" w:rsidRDefault="00085641" w:rsidP="00085641">
            <w:pPr>
              <w:pStyle w:val="TableText"/>
            </w:pPr>
            <w:r w:rsidRPr="00085641">
              <w:t>Psychologist</w:t>
            </w:r>
          </w:p>
        </w:tc>
        <w:tc>
          <w:tcPr>
            <w:tcW w:w="5953" w:type="dxa"/>
            <w:tcBorders>
              <w:top w:val="single" w:sz="4" w:space="0" w:color="A6A6A6" w:themeColor="background1" w:themeShade="A6"/>
              <w:left w:val="nil"/>
              <w:bottom w:val="single" w:sz="4" w:space="0" w:color="A6A6A6" w:themeColor="background1" w:themeShade="A6"/>
              <w:right w:val="nil"/>
            </w:tcBorders>
            <w:hideMark/>
          </w:tcPr>
          <w:p w14:paraId="5897AD0D" w14:textId="77777777" w:rsidR="00085641" w:rsidRPr="00085641" w:rsidRDefault="00085641" w:rsidP="00085641">
            <w:pPr>
              <w:pStyle w:val="TableText"/>
              <w:rPr>
                <w:rFonts w:eastAsia="Lucida Sans Unicode"/>
              </w:rPr>
            </w:pPr>
            <w:r w:rsidRPr="00085641">
              <w:t>Psychologists are scientist practitioners who apply psychological knowledge, principles, methods and procedures to predict and influence behaviour and/or cognition to support people to achieve psychological and psychosocial wellbeing. Psychologists provide evidence-based psychological therapies to optimise wellbeing.</w:t>
            </w:r>
          </w:p>
        </w:tc>
      </w:tr>
      <w:tr w:rsidR="00085641" w:rsidRPr="00085641" w14:paraId="419B86D7" w14:textId="77777777" w:rsidTr="00085641">
        <w:trPr>
          <w:cantSplit/>
        </w:trPr>
        <w:tc>
          <w:tcPr>
            <w:tcW w:w="2184" w:type="dxa"/>
            <w:tcBorders>
              <w:top w:val="single" w:sz="4" w:space="0" w:color="A6A6A6" w:themeColor="background1" w:themeShade="A6"/>
              <w:left w:val="nil"/>
              <w:bottom w:val="single" w:sz="4" w:space="0" w:color="A6A6A6" w:themeColor="background1" w:themeShade="A6"/>
              <w:right w:val="nil"/>
            </w:tcBorders>
            <w:hideMark/>
          </w:tcPr>
          <w:p w14:paraId="4057E2F0" w14:textId="77777777" w:rsidR="00085641" w:rsidRPr="00085641" w:rsidRDefault="00085641" w:rsidP="00085641">
            <w:pPr>
              <w:pStyle w:val="TableText"/>
            </w:pPr>
            <w:r w:rsidRPr="00085641">
              <w:t>Social worker</w:t>
            </w:r>
          </w:p>
        </w:tc>
        <w:tc>
          <w:tcPr>
            <w:tcW w:w="5953" w:type="dxa"/>
            <w:tcBorders>
              <w:top w:val="single" w:sz="4" w:space="0" w:color="A6A6A6" w:themeColor="background1" w:themeShade="A6"/>
              <w:left w:val="nil"/>
              <w:bottom w:val="single" w:sz="4" w:space="0" w:color="A6A6A6" w:themeColor="background1" w:themeShade="A6"/>
              <w:right w:val="nil"/>
            </w:tcBorders>
            <w:hideMark/>
          </w:tcPr>
          <w:p w14:paraId="06A9F7FE" w14:textId="77777777" w:rsidR="00085641" w:rsidRPr="00085641" w:rsidRDefault="00085641" w:rsidP="00085641">
            <w:pPr>
              <w:pStyle w:val="TableText"/>
              <w:rPr>
                <w:rFonts w:eastAsia="Lucida Sans Unicode"/>
              </w:rPr>
            </w:pPr>
            <w:r w:rsidRPr="00085641">
              <w:t xml:space="preserve">Social workers assess and evaluate </w:t>
            </w:r>
            <w:r w:rsidR="00D84015">
              <w:t xml:space="preserve">people’s situations and needs alongside those of their </w:t>
            </w:r>
            <w:r w:rsidRPr="00085641">
              <w:t xml:space="preserve">whānau, incorporating analysis of structural, cultural, social and economic issues to explore and identify </w:t>
            </w:r>
            <w:r w:rsidR="00D64B7B">
              <w:t xml:space="preserve">people’s </w:t>
            </w:r>
            <w:r w:rsidRPr="00085641">
              <w:t xml:space="preserve">strengths, needs, context and support networks. Social workers view rehabilitation from the client’s perspective, working in partnership to determine and prioritise goals that will enhance people’s wellbeing, resilience and ability to cope with life stressors such as grief, loss </w:t>
            </w:r>
            <w:r w:rsidR="00F31ABA">
              <w:t xml:space="preserve">and </w:t>
            </w:r>
            <w:r w:rsidRPr="00085641">
              <w:t>trauma.</w:t>
            </w:r>
          </w:p>
        </w:tc>
      </w:tr>
      <w:tr w:rsidR="00085641" w:rsidRPr="00085641" w14:paraId="75AE8B3F" w14:textId="77777777" w:rsidTr="00085641">
        <w:trPr>
          <w:cantSplit/>
        </w:trPr>
        <w:tc>
          <w:tcPr>
            <w:tcW w:w="2184" w:type="dxa"/>
            <w:tcBorders>
              <w:top w:val="single" w:sz="4" w:space="0" w:color="A6A6A6" w:themeColor="background1" w:themeShade="A6"/>
              <w:left w:val="nil"/>
              <w:bottom w:val="single" w:sz="4" w:space="0" w:color="A6A6A6" w:themeColor="background1" w:themeShade="A6"/>
              <w:right w:val="nil"/>
            </w:tcBorders>
            <w:hideMark/>
          </w:tcPr>
          <w:p w14:paraId="0690CF75" w14:textId="77777777" w:rsidR="00085641" w:rsidRPr="00085641" w:rsidRDefault="00085641" w:rsidP="00085641">
            <w:pPr>
              <w:pStyle w:val="TableText"/>
            </w:pPr>
            <w:r w:rsidRPr="00085641">
              <w:t>Speech-</w:t>
            </w:r>
            <w:r w:rsidR="00135348">
              <w:t>l</w:t>
            </w:r>
            <w:r w:rsidRPr="00085641">
              <w:t>anguage therapist</w:t>
            </w:r>
          </w:p>
        </w:tc>
        <w:tc>
          <w:tcPr>
            <w:tcW w:w="5953" w:type="dxa"/>
            <w:tcBorders>
              <w:top w:val="single" w:sz="4" w:space="0" w:color="A6A6A6" w:themeColor="background1" w:themeShade="A6"/>
              <w:left w:val="nil"/>
              <w:bottom w:val="single" w:sz="4" w:space="0" w:color="A6A6A6" w:themeColor="background1" w:themeShade="A6"/>
              <w:right w:val="nil"/>
            </w:tcBorders>
            <w:hideMark/>
          </w:tcPr>
          <w:p w14:paraId="7C737DD0" w14:textId="77777777" w:rsidR="00085641" w:rsidRPr="00085641" w:rsidRDefault="00085641" w:rsidP="00085641">
            <w:pPr>
              <w:pStyle w:val="TableText"/>
              <w:rPr>
                <w:rFonts w:eastAsia="Lucida Sans Unicode"/>
              </w:rPr>
            </w:pPr>
            <w:r w:rsidRPr="00085641">
              <w:rPr>
                <w:rFonts w:eastAsia="Calibri"/>
              </w:rPr>
              <w:t>Speech-language therapists are autonomous practitioners who work in partnership with the wider team to provide specialist assessment and rehabilitation for people of all ages with acute and chronic communication and swallowing difficulties.</w:t>
            </w:r>
          </w:p>
        </w:tc>
      </w:tr>
    </w:tbl>
    <w:p w14:paraId="4420E54D" w14:textId="77777777" w:rsidR="00085641" w:rsidRPr="00302869" w:rsidRDefault="00085641" w:rsidP="00E54644">
      <w:pPr>
        <w:pStyle w:val="Heading2"/>
      </w:pPr>
      <w:bookmarkStart w:id="61" w:name="_Toc113013206"/>
      <w:bookmarkStart w:id="62" w:name="_Toc120545298"/>
      <w:r w:rsidRPr="00302869">
        <w:t>Body systems</w:t>
      </w:r>
      <w:bookmarkEnd w:id="61"/>
      <w:bookmarkEnd w:id="62"/>
      <w:r w:rsidRPr="00302869">
        <w:t xml:space="preserve"> </w:t>
      </w:r>
    </w:p>
    <w:p w14:paraId="3D0986BA" w14:textId="77777777" w:rsidR="00085641" w:rsidRDefault="00853D73" w:rsidP="00085641">
      <w:r>
        <w:t>L</w:t>
      </w:r>
      <w:r w:rsidR="00085641">
        <w:t xml:space="preserve">ong COVID </w:t>
      </w:r>
      <w:r w:rsidR="00037A78">
        <w:t xml:space="preserve">affects </w:t>
      </w:r>
      <w:r w:rsidR="00085641">
        <w:t>the body and mind as a whole and need</w:t>
      </w:r>
      <w:r w:rsidR="00193837">
        <w:t>s</w:t>
      </w:r>
      <w:r w:rsidR="00085641">
        <w:t xml:space="preserve"> to be treated holistically and in person</w:t>
      </w:r>
      <w:r w:rsidR="00037A78">
        <w:t>-</w:t>
      </w:r>
      <w:r w:rsidR="00085641">
        <w:t>/whānau</w:t>
      </w:r>
      <w:r w:rsidR="00037A78">
        <w:t>-</w:t>
      </w:r>
      <w:r w:rsidR="00085641">
        <w:t xml:space="preserve">centred ways. </w:t>
      </w:r>
    </w:p>
    <w:p w14:paraId="3182598C" w14:textId="77777777" w:rsidR="00085641" w:rsidRDefault="00085641" w:rsidP="00085641"/>
    <w:p w14:paraId="70B230BD" w14:textId="77777777" w:rsidR="00085641" w:rsidRDefault="00085641" w:rsidP="00085641">
      <w:r>
        <w:t>Long</w:t>
      </w:r>
      <w:r w:rsidRPr="006B3C62">
        <w:t xml:space="preserve"> COVID </w:t>
      </w:r>
      <w:r>
        <w:t xml:space="preserve">can </w:t>
      </w:r>
      <w:r w:rsidRPr="006B3C62">
        <w:t xml:space="preserve">strongly decrease </w:t>
      </w:r>
      <w:r w:rsidR="00193837">
        <w:t xml:space="preserve">a person’s </w:t>
      </w:r>
      <w:r w:rsidRPr="006B3C62">
        <w:t>quality of life and may cause emotional distress and have psychological implications.</w:t>
      </w:r>
      <w:r w:rsidR="00853D73">
        <w:t xml:space="preserve"> Generally, long COVID affects the following body systems</w:t>
      </w:r>
      <w:r w:rsidR="00037A78">
        <w:t>:</w:t>
      </w:r>
      <w:r w:rsidRPr="006B3C62">
        <w:t xml:space="preserve"> </w:t>
      </w:r>
    </w:p>
    <w:p w14:paraId="7F04BD8A" w14:textId="77777777" w:rsidR="00085641" w:rsidRDefault="00037A78" w:rsidP="00085641">
      <w:pPr>
        <w:pStyle w:val="Bullet"/>
      </w:pPr>
      <w:r>
        <w:t>r</w:t>
      </w:r>
      <w:r w:rsidR="00085641">
        <w:t>espiratory</w:t>
      </w:r>
    </w:p>
    <w:p w14:paraId="73E85323" w14:textId="77777777" w:rsidR="00085641" w:rsidRDefault="00037A78" w:rsidP="00085641">
      <w:pPr>
        <w:pStyle w:val="Bullet"/>
      </w:pPr>
      <w:r>
        <w:t>c</w:t>
      </w:r>
      <w:r w:rsidR="00085641">
        <w:t>ardiovascular</w:t>
      </w:r>
    </w:p>
    <w:p w14:paraId="32CA573B" w14:textId="77777777" w:rsidR="00085641" w:rsidRDefault="00037A78" w:rsidP="00085641">
      <w:pPr>
        <w:pStyle w:val="Bullet"/>
      </w:pPr>
      <w:r>
        <w:t>m</w:t>
      </w:r>
      <w:r w:rsidR="00085641">
        <w:t>usculoskeletal</w:t>
      </w:r>
    </w:p>
    <w:p w14:paraId="17815378" w14:textId="77777777" w:rsidR="00085641" w:rsidRDefault="00037A78" w:rsidP="00085641">
      <w:pPr>
        <w:pStyle w:val="Bullet"/>
      </w:pPr>
      <w:r>
        <w:t>n</w:t>
      </w:r>
      <w:r w:rsidR="00085641">
        <w:t>e</w:t>
      </w:r>
      <w:r w:rsidR="00085641" w:rsidRPr="006B3C62">
        <w:t>urological</w:t>
      </w:r>
    </w:p>
    <w:p w14:paraId="576BDEAF" w14:textId="77777777" w:rsidR="00085641" w:rsidRDefault="00037A78" w:rsidP="00085641">
      <w:pPr>
        <w:pStyle w:val="Bullet"/>
      </w:pPr>
      <w:r>
        <w:t>g</w:t>
      </w:r>
      <w:r w:rsidR="00085641">
        <w:t>astrointestinal</w:t>
      </w:r>
    </w:p>
    <w:p w14:paraId="604AD356" w14:textId="77777777" w:rsidR="00085641" w:rsidRDefault="00037A78" w:rsidP="00085641">
      <w:pPr>
        <w:pStyle w:val="Bullet"/>
      </w:pPr>
      <w:r>
        <w:t>e</w:t>
      </w:r>
      <w:r w:rsidR="00085641">
        <w:t xml:space="preserve">ndocrine </w:t>
      </w:r>
    </w:p>
    <w:p w14:paraId="319A7C6F" w14:textId="77777777" w:rsidR="00085641" w:rsidRPr="006B3C62" w:rsidRDefault="00037A78" w:rsidP="00085641">
      <w:pPr>
        <w:pStyle w:val="Bullet"/>
      </w:pPr>
      <w:r>
        <w:t>p</w:t>
      </w:r>
      <w:r w:rsidR="00085641" w:rsidRPr="006B3C62">
        <w:t xml:space="preserve">sychological and </w:t>
      </w:r>
      <w:proofErr w:type="gramStart"/>
      <w:r w:rsidR="00085641" w:rsidRPr="006B3C62">
        <w:t>socio-emotional</w:t>
      </w:r>
      <w:proofErr w:type="gramEnd"/>
      <w:r w:rsidR="00853D73">
        <w:t>.</w:t>
      </w:r>
    </w:p>
    <w:p w14:paraId="0EA48146" w14:textId="77777777" w:rsidR="00085641" w:rsidRPr="00302869" w:rsidRDefault="00085641" w:rsidP="00E54644">
      <w:pPr>
        <w:pStyle w:val="Heading2"/>
      </w:pPr>
      <w:bookmarkStart w:id="63" w:name="_Toc113013207"/>
      <w:bookmarkStart w:id="64" w:name="_Toc120545299"/>
      <w:r w:rsidRPr="00302869">
        <w:t>Symptomology and management</w:t>
      </w:r>
      <w:bookmarkEnd w:id="63"/>
      <w:bookmarkEnd w:id="64"/>
      <w:r w:rsidRPr="00302869">
        <w:t xml:space="preserve"> </w:t>
      </w:r>
    </w:p>
    <w:p w14:paraId="580010D4" w14:textId="77777777" w:rsidR="00085641" w:rsidRDefault="00085641" w:rsidP="00085641">
      <w:r>
        <w:t>Long COVID usually presents with clusters of symptoms, often overlapping, which can fluctuate and change over time and affect any system in the body. The exact symptomology of long COVID is unknown</w:t>
      </w:r>
      <w:r w:rsidR="003C1D25">
        <w:t>:</w:t>
      </w:r>
      <w:r>
        <w:t xml:space="preserve"> one systematic review identif</w:t>
      </w:r>
      <w:r w:rsidR="003C1D25">
        <w:t>ied</w:t>
      </w:r>
      <w:r>
        <w:t xml:space="preserve"> 84 symptoms. Frequently reported symptoms include:</w:t>
      </w:r>
    </w:p>
    <w:p w14:paraId="159269EA" w14:textId="77777777" w:rsidR="00085641" w:rsidRPr="00D90C5A" w:rsidRDefault="00D84015" w:rsidP="00085641">
      <w:pPr>
        <w:pStyle w:val="Bullet"/>
      </w:pPr>
      <w:r>
        <w:t>a</w:t>
      </w:r>
      <w:r w:rsidR="00085641" w:rsidRPr="00D90C5A">
        <w:t>nxiety</w:t>
      </w:r>
    </w:p>
    <w:p w14:paraId="2CF5E1C4" w14:textId="77777777" w:rsidR="00085641" w:rsidRPr="00D90C5A" w:rsidRDefault="00D84015" w:rsidP="00085641">
      <w:pPr>
        <w:pStyle w:val="Bullet"/>
      </w:pPr>
      <w:r>
        <w:t>d</w:t>
      </w:r>
      <w:r w:rsidR="00085641" w:rsidRPr="00D90C5A">
        <w:t>epression</w:t>
      </w:r>
    </w:p>
    <w:p w14:paraId="6FE2F909" w14:textId="77777777" w:rsidR="00085641" w:rsidRDefault="00D84015" w:rsidP="00085641">
      <w:pPr>
        <w:pStyle w:val="Bullet"/>
      </w:pPr>
      <w:r>
        <w:t>f</w:t>
      </w:r>
      <w:r w:rsidR="00085641">
        <w:t>atigue</w:t>
      </w:r>
    </w:p>
    <w:p w14:paraId="7178D07E" w14:textId="77777777" w:rsidR="00085641" w:rsidRPr="00B131B5" w:rsidRDefault="00D84015" w:rsidP="00085641">
      <w:pPr>
        <w:pStyle w:val="Bullet"/>
      </w:pPr>
      <w:r>
        <w:t>b</w:t>
      </w:r>
      <w:r w:rsidR="00085641">
        <w:t xml:space="preserve">reathlessness, cough and abnormal breathing patterns </w:t>
      </w:r>
    </w:p>
    <w:p w14:paraId="42E36649" w14:textId="77777777" w:rsidR="00085641" w:rsidRPr="000A0552" w:rsidRDefault="003C1D25" w:rsidP="00085641">
      <w:pPr>
        <w:pStyle w:val="Bullet"/>
      </w:pPr>
      <w:r>
        <w:t>‘</w:t>
      </w:r>
      <w:r w:rsidR="00D84015">
        <w:t>b</w:t>
      </w:r>
      <w:r w:rsidR="00085641">
        <w:t>rain fog</w:t>
      </w:r>
      <w:r>
        <w:t>’</w:t>
      </w:r>
    </w:p>
    <w:p w14:paraId="28D7E9BE" w14:textId="77777777" w:rsidR="00085641" w:rsidRDefault="00D84015" w:rsidP="00085641">
      <w:pPr>
        <w:pStyle w:val="Bullet"/>
      </w:pPr>
      <w:r>
        <w:t>c</w:t>
      </w:r>
      <w:r w:rsidR="00085641">
        <w:t>ognitive changes</w:t>
      </w:r>
      <w:r>
        <w:t>,</w:t>
      </w:r>
      <w:r w:rsidR="00085641">
        <w:t xml:space="preserve"> including memory </w:t>
      </w:r>
      <w:proofErr w:type="gramStart"/>
      <w:r w:rsidR="00085641">
        <w:t>impairment</w:t>
      </w:r>
      <w:proofErr w:type="gramEnd"/>
    </w:p>
    <w:p w14:paraId="7E2EF516" w14:textId="77777777" w:rsidR="00085641" w:rsidRDefault="00D84015" w:rsidP="00085641">
      <w:pPr>
        <w:pStyle w:val="Bullet"/>
      </w:pPr>
      <w:r>
        <w:t>s</w:t>
      </w:r>
      <w:r w:rsidR="00085641">
        <w:t xml:space="preserve">leep </w:t>
      </w:r>
      <w:proofErr w:type="gramStart"/>
      <w:r w:rsidR="00085641">
        <w:t>disturbances</w:t>
      </w:r>
      <w:proofErr w:type="gramEnd"/>
    </w:p>
    <w:p w14:paraId="6A7D4FBD" w14:textId="77777777" w:rsidR="00085641" w:rsidRDefault="00D84015" w:rsidP="00085641">
      <w:pPr>
        <w:pStyle w:val="Bullet"/>
      </w:pPr>
      <w:r>
        <w:t>e</w:t>
      </w:r>
      <w:r w:rsidR="00085641">
        <w:t>xercise intolerance</w:t>
      </w:r>
      <w:r w:rsidR="00572763">
        <w:t>:</w:t>
      </w:r>
      <w:r w:rsidR="00085641">
        <w:t xml:space="preserve"> </w:t>
      </w:r>
      <w:r w:rsidR="00572763">
        <w:t xml:space="preserve">an inability to </w:t>
      </w:r>
      <w:r w:rsidR="00085641">
        <w:t xml:space="preserve">return to </w:t>
      </w:r>
      <w:r w:rsidR="00572763">
        <w:t xml:space="preserve">a </w:t>
      </w:r>
      <w:r w:rsidR="00085641">
        <w:t xml:space="preserve">usual level of </w:t>
      </w:r>
      <w:proofErr w:type="gramStart"/>
      <w:r w:rsidR="00085641">
        <w:t>exercise</w:t>
      </w:r>
      <w:proofErr w:type="gramEnd"/>
      <w:r w:rsidR="00085641">
        <w:t xml:space="preserve"> </w:t>
      </w:r>
    </w:p>
    <w:p w14:paraId="64690483" w14:textId="77777777" w:rsidR="00085641" w:rsidRPr="009C30C8" w:rsidRDefault="00D84015" w:rsidP="00085641">
      <w:pPr>
        <w:pStyle w:val="Bullet"/>
      </w:pPr>
      <w:r>
        <w:t>p</w:t>
      </w:r>
      <w:r w:rsidR="00085641" w:rsidRPr="009C30C8">
        <w:t>ost</w:t>
      </w:r>
      <w:r>
        <w:t>-</w:t>
      </w:r>
      <w:r w:rsidR="00085641" w:rsidRPr="009C30C8">
        <w:t>exercise malaise (PEM)</w:t>
      </w:r>
      <w:r w:rsidR="00572763">
        <w:t>:</w:t>
      </w:r>
      <w:r w:rsidR="00085641">
        <w:t xml:space="preserve"> </w:t>
      </w:r>
      <w:r>
        <w:t>w</w:t>
      </w:r>
      <w:r w:rsidR="00085641" w:rsidRPr="00B828FE">
        <w:t>hen symptoms get worse</w:t>
      </w:r>
      <w:r w:rsidR="00651078">
        <w:t xml:space="preserve"> after exercise</w:t>
      </w:r>
      <w:r w:rsidR="00085641" w:rsidRPr="00B828FE">
        <w:t xml:space="preserve">, or </w:t>
      </w:r>
      <w:r>
        <w:t xml:space="preserve">people </w:t>
      </w:r>
      <w:r w:rsidR="00085641" w:rsidRPr="00B828FE">
        <w:t xml:space="preserve">get very tired even after a small amount of </w:t>
      </w:r>
      <w:proofErr w:type="gramStart"/>
      <w:r w:rsidR="00085641" w:rsidRPr="00B828FE">
        <w:t>activity</w:t>
      </w:r>
      <w:proofErr w:type="gramEnd"/>
    </w:p>
    <w:p w14:paraId="2BDF0349" w14:textId="77777777" w:rsidR="00085641" w:rsidRDefault="00085641" w:rsidP="00085641">
      <w:pPr>
        <w:pStyle w:val="Bullet"/>
      </w:pPr>
      <w:r>
        <w:t>PESE</w:t>
      </w:r>
      <w:r w:rsidR="00651078">
        <w:t>:</w:t>
      </w:r>
      <w:r w:rsidR="00A93314">
        <w:t xml:space="preserve"> t</w:t>
      </w:r>
      <w:r w:rsidRPr="00E359AB">
        <w:t xml:space="preserve">iredness that can last for more than 24 hours after physical or mental </w:t>
      </w:r>
      <w:proofErr w:type="gramStart"/>
      <w:r w:rsidRPr="00E359AB">
        <w:t>effort</w:t>
      </w:r>
      <w:proofErr w:type="gramEnd"/>
    </w:p>
    <w:p w14:paraId="258DDE5D" w14:textId="1B1532DE" w:rsidR="00085641" w:rsidRPr="00F2127D" w:rsidRDefault="00D84015" w:rsidP="00302B92">
      <w:pPr>
        <w:pStyle w:val="Bullet"/>
      </w:pPr>
      <w:r>
        <w:t>p</w:t>
      </w:r>
      <w:r w:rsidR="00085641">
        <w:t>ost</w:t>
      </w:r>
      <w:r>
        <w:t>-</w:t>
      </w:r>
      <w:r w:rsidR="00085641">
        <w:t>intensive care syndrome</w:t>
      </w:r>
      <w:r w:rsidR="00651078">
        <w:t xml:space="preserve">: </w:t>
      </w:r>
      <w:r w:rsidR="00302B92" w:rsidRPr="00302B92">
        <w:t>health problems that remain after critical illness. They are present when the patient is in the ICU and may persist after the patient returns home. These problems can involve the patient's body, thoughts, feelings, or mind and may affect the family.</w:t>
      </w:r>
    </w:p>
    <w:p w14:paraId="4E985D44" w14:textId="77777777" w:rsidR="00085641" w:rsidRPr="00314CB1" w:rsidRDefault="00D84015" w:rsidP="00085641">
      <w:pPr>
        <w:pStyle w:val="Bullet"/>
      </w:pPr>
      <w:r>
        <w:t>o</w:t>
      </w:r>
      <w:r w:rsidR="00085641">
        <w:t xml:space="preserve">rthostatic </w:t>
      </w:r>
      <w:r w:rsidR="00D43087">
        <w:t>i</w:t>
      </w:r>
      <w:r w:rsidR="00085641">
        <w:t xml:space="preserve">ntolerance, </w:t>
      </w:r>
      <w:r w:rsidR="00D43087">
        <w:t>d</w:t>
      </w:r>
      <w:r w:rsidR="00085641">
        <w:t>ysautonomia and POTS</w:t>
      </w:r>
      <w:r w:rsidR="00C97833">
        <w:t>:</w:t>
      </w:r>
      <w:r w:rsidR="00085641">
        <w:t xml:space="preserve"> </w:t>
      </w:r>
      <w:r w:rsidR="00C97833">
        <w:t xml:space="preserve">POTS </w:t>
      </w:r>
      <w:r w:rsidR="00085641" w:rsidRPr="003F71FF">
        <w:t>is due to an abnormal response by the autonomic (automatic) nervous system and is characterised by orthostatic intolerance (the development of symptoms when upright that are mostly relieved by lying down</w:t>
      </w:r>
      <w:r w:rsidR="00C97833">
        <w:t>)</w:t>
      </w:r>
      <w:r w:rsidR="00085641">
        <w:t xml:space="preserve"> </w:t>
      </w:r>
    </w:p>
    <w:p w14:paraId="463EDE7B" w14:textId="77777777" w:rsidR="00085641" w:rsidRDefault="00D84015" w:rsidP="00085641">
      <w:pPr>
        <w:pStyle w:val="Bullet"/>
      </w:pPr>
      <w:r>
        <w:t>c</w:t>
      </w:r>
      <w:r w:rsidR="00085641">
        <w:t>ommunication, speech, voice and swallowing difficulties</w:t>
      </w:r>
    </w:p>
    <w:p w14:paraId="74E9FA49" w14:textId="77777777" w:rsidR="00085641" w:rsidRDefault="00D84015" w:rsidP="00085641">
      <w:pPr>
        <w:pStyle w:val="Bullet"/>
      </w:pPr>
      <w:r>
        <w:t>c</w:t>
      </w:r>
      <w:r w:rsidR="00085641">
        <w:t xml:space="preserve">hanges in eating patterns and appetite </w:t>
      </w:r>
    </w:p>
    <w:p w14:paraId="4F33A80C" w14:textId="77777777" w:rsidR="00085641" w:rsidRPr="005E55E6" w:rsidRDefault="00D84015" w:rsidP="00085641">
      <w:pPr>
        <w:pStyle w:val="Bullet"/>
      </w:pPr>
      <w:r>
        <w:t>c</w:t>
      </w:r>
      <w:r w:rsidR="00085641">
        <w:t>hanges in bowel habits</w:t>
      </w:r>
    </w:p>
    <w:p w14:paraId="0BC2B2FF" w14:textId="77777777" w:rsidR="00085641" w:rsidRDefault="00D84015" w:rsidP="00085641">
      <w:pPr>
        <w:pStyle w:val="Bullet"/>
      </w:pPr>
      <w:r>
        <w:t>h</w:t>
      </w:r>
      <w:r w:rsidR="00085641">
        <w:t xml:space="preserve">eadache </w:t>
      </w:r>
    </w:p>
    <w:p w14:paraId="4759A3EC" w14:textId="77777777" w:rsidR="00085641" w:rsidRDefault="00D84015" w:rsidP="00085641">
      <w:pPr>
        <w:pStyle w:val="Bullet"/>
      </w:pPr>
      <w:r>
        <w:t>l</w:t>
      </w:r>
      <w:r w:rsidR="00085641">
        <w:t xml:space="preserve">oss of taste and smell </w:t>
      </w:r>
    </w:p>
    <w:p w14:paraId="54F272EB" w14:textId="77777777" w:rsidR="00085641" w:rsidRDefault="00D84015" w:rsidP="00085641">
      <w:pPr>
        <w:pStyle w:val="Bullet"/>
      </w:pPr>
      <w:r>
        <w:t>m</w:t>
      </w:r>
      <w:r w:rsidR="00085641">
        <w:t xml:space="preserve">uscle weakness </w:t>
      </w:r>
    </w:p>
    <w:p w14:paraId="742F8792" w14:textId="77777777" w:rsidR="00085641" w:rsidRPr="006B3C62" w:rsidRDefault="00D84015" w:rsidP="00085641">
      <w:pPr>
        <w:pStyle w:val="Bullet"/>
      </w:pPr>
      <w:r>
        <w:t>m</w:t>
      </w:r>
      <w:r w:rsidR="00085641" w:rsidRPr="006B3C62">
        <w:t>uscle/joint pain</w:t>
      </w:r>
      <w:r>
        <w:t>.</w:t>
      </w:r>
      <w:r w:rsidR="00085641" w:rsidRPr="006B3C62">
        <w:t xml:space="preserve"> </w:t>
      </w:r>
    </w:p>
    <w:p w14:paraId="5E70E2F3" w14:textId="77777777" w:rsidR="00085641" w:rsidRDefault="00085641" w:rsidP="00085641"/>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085641" w:rsidRPr="00007036" w14:paraId="5B5BD98F" w14:textId="77777777" w:rsidTr="00085641">
        <w:trPr>
          <w:cantSplit/>
          <w:tblHeader/>
        </w:trPr>
        <w:tc>
          <w:tcPr>
            <w:tcW w:w="6887" w:type="dxa"/>
            <w:tcBorders>
              <w:top w:val="nil"/>
              <w:bottom w:val="nil"/>
            </w:tcBorders>
            <w:shd w:val="clear" w:color="auto" w:fill="D9D9D9" w:themeFill="background1" w:themeFillShade="D9"/>
            <w:tcMar>
              <w:top w:w="0" w:type="dxa"/>
              <w:left w:w="85" w:type="dxa"/>
              <w:right w:w="85" w:type="dxa"/>
            </w:tcMar>
          </w:tcPr>
          <w:p w14:paraId="2BBF684F" w14:textId="77777777" w:rsidR="00085641" w:rsidRPr="00007036" w:rsidRDefault="00BA0BD5" w:rsidP="00085641">
            <w:pPr>
              <w:pStyle w:val="TableText"/>
              <w:rPr>
                <w:b/>
                <w:bCs/>
              </w:rPr>
            </w:pPr>
            <w:r>
              <w:rPr>
                <w:b/>
                <w:bCs/>
              </w:rPr>
              <w:t>R</w:t>
            </w:r>
            <w:r w:rsidR="00085641" w:rsidRPr="00085641">
              <w:rPr>
                <w:b/>
                <w:bCs/>
              </w:rPr>
              <w:t xml:space="preserve">ecommendations </w:t>
            </w:r>
          </w:p>
        </w:tc>
        <w:tc>
          <w:tcPr>
            <w:tcW w:w="1198" w:type="dxa"/>
            <w:tcBorders>
              <w:top w:val="nil"/>
              <w:bottom w:val="nil"/>
            </w:tcBorders>
            <w:shd w:val="clear" w:color="auto" w:fill="D9D9D9" w:themeFill="background1" w:themeFillShade="D9"/>
            <w:tcMar>
              <w:top w:w="0" w:type="dxa"/>
              <w:left w:w="85" w:type="dxa"/>
              <w:right w:w="85" w:type="dxa"/>
            </w:tcMar>
          </w:tcPr>
          <w:p w14:paraId="691164FB" w14:textId="77777777" w:rsidR="00085641" w:rsidRPr="00007036" w:rsidRDefault="00085641" w:rsidP="00085641">
            <w:pPr>
              <w:pStyle w:val="TableText"/>
              <w:rPr>
                <w:b/>
                <w:bCs/>
              </w:rPr>
            </w:pPr>
          </w:p>
        </w:tc>
      </w:tr>
      <w:tr w:rsidR="00085641" w:rsidRPr="00FB1F87" w14:paraId="735BAA20" w14:textId="77777777" w:rsidTr="00085641">
        <w:trPr>
          <w:cantSplit/>
          <w:trHeight w:val="203"/>
        </w:trPr>
        <w:tc>
          <w:tcPr>
            <w:tcW w:w="6887" w:type="dxa"/>
            <w:tcBorders>
              <w:top w:val="nil"/>
              <w:bottom w:val="single" w:sz="4" w:space="0" w:color="A6A6A6" w:themeColor="background1" w:themeShade="A6"/>
            </w:tcBorders>
            <w:tcMar>
              <w:top w:w="0" w:type="dxa"/>
              <w:left w:w="85" w:type="dxa"/>
              <w:right w:w="85" w:type="dxa"/>
            </w:tcMar>
          </w:tcPr>
          <w:p w14:paraId="6DB61DC3" w14:textId="77777777" w:rsidR="00085641" w:rsidRDefault="005B156C" w:rsidP="00085641">
            <w:pPr>
              <w:pStyle w:val="TableText"/>
            </w:pPr>
            <w:r>
              <w:t>Tailor r</w:t>
            </w:r>
            <w:r w:rsidR="00085641" w:rsidRPr="00400DAA">
              <w:t xml:space="preserve">ehabilitation </w:t>
            </w:r>
            <w:r>
              <w:t xml:space="preserve">to </w:t>
            </w:r>
            <w:r w:rsidR="00D84015">
              <w:t xml:space="preserve">people </w:t>
            </w:r>
            <w:r w:rsidR="00085641" w:rsidRPr="00400DAA">
              <w:t xml:space="preserve">and their whānau, with careful activity pacing, to avoid relapse, and with transdisciplinary support. </w:t>
            </w:r>
          </w:p>
        </w:tc>
        <w:tc>
          <w:tcPr>
            <w:tcW w:w="1198" w:type="dxa"/>
            <w:tcBorders>
              <w:top w:val="nil"/>
              <w:bottom w:val="single" w:sz="4" w:space="0" w:color="A6A6A6" w:themeColor="background1" w:themeShade="A6"/>
            </w:tcBorders>
            <w:tcMar>
              <w:top w:w="0" w:type="dxa"/>
              <w:left w:w="85" w:type="dxa"/>
              <w:right w:w="85" w:type="dxa"/>
            </w:tcMar>
          </w:tcPr>
          <w:p w14:paraId="7EA0A15F" w14:textId="77777777" w:rsidR="00085641" w:rsidRPr="00C07FF3" w:rsidRDefault="00085641" w:rsidP="00085641">
            <w:pPr>
              <w:pStyle w:val="TableText"/>
            </w:pPr>
            <w:r w:rsidRPr="00400DAA">
              <w:t>A</w:t>
            </w:r>
          </w:p>
        </w:tc>
      </w:tr>
      <w:tr w:rsidR="00085641" w:rsidRPr="00FB1F87" w14:paraId="25AA87E7" w14:textId="77777777" w:rsidTr="00085641">
        <w:trPr>
          <w:trHeight w:val="74"/>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E9A8E21" w14:textId="77777777" w:rsidR="00085641" w:rsidRPr="003F2D7F" w:rsidRDefault="00085641" w:rsidP="003F2D7F">
            <w:pPr>
              <w:pStyle w:val="TableText"/>
              <w:rPr>
                <w:b/>
                <w:bCs/>
              </w:rPr>
            </w:pPr>
            <w:r w:rsidRPr="003F2D7F">
              <w:rPr>
                <w:b/>
                <w:bCs/>
              </w:rPr>
              <w:t xml:space="preserve">3.2.1 Mental </w:t>
            </w:r>
            <w:r w:rsidR="00D84015">
              <w:rPr>
                <w:b/>
                <w:bCs/>
              </w:rPr>
              <w:t>h</w:t>
            </w:r>
            <w:r w:rsidRPr="003F2D7F">
              <w:rPr>
                <w:b/>
                <w:bCs/>
              </w:rPr>
              <w:t xml:space="preserve">ealth and wellbeing </w:t>
            </w:r>
          </w:p>
          <w:p w14:paraId="2A4B4F3F" w14:textId="77777777" w:rsidR="00085641" w:rsidRPr="000D67DC" w:rsidRDefault="00D84015" w:rsidP="003F2D7F">
            <w:pPr>
              <w:pStyle w:val="TableText"/>
            </w:pPr>
            <w:r>
              <w:t>N</w:t>
            </w:r>
            <w:r w:rsidR="00085641">
              <w:t xml:space="preserve">ot acknowledging </w:t>
            </w:r>
            <w:r>
              <w:t xml:space="preserve">a person’s anxiety or depression </w:t>
            </w:r>
            <w:r w:rsidR="00085641">
              <w:t xml:space="preserve">can exacerbate </w:t>
            </w:r>
            <w:r>
              <w:t xml:space="preserve">already </w:t>
            </w:r>
            <w:r w:rsidR="00085641">
              <w:t>high level</w:t>
            </w:r>
            <w:r>
              <w:t>s</w:t>
            </w:r>
            <w:r w:rsidR="00085641">
              <w:t xml:space="preserve"> of distress</w:t>
            </w:r>
            <w:r w:rsidR="00085641" w:rsidRPr="007D4F19">
              <w:t xml:space="preserve">. Anxious feelings and stress </w:t>
            </w:r>
            <w:r w:rsidR="00085641">
              <w:t>are</w:t>
            </w:r>
            <w:r w:rsidR="00085641" w:rsidRPr="007D4F19">
              <w:t xml:space="preserve"> normal</w:t>
            </w:r>
            <w:r>
              <w:t>;</w:t>
            </w:r>
            <w:r w:rsidR="00085641" w:rsidRPr="007D4F19">
              <w:t xml:space="preserve"> reassurance of these normal emotions is important. Options for support include </w:t>
            </w:r>
            <w:r w:rsidR="00735DB0">
              <w:t xml:space="preserve">a general practice </w:t>
            </w:r>
            <w:r w:rsidR="00085641" w:rsidRPr="007D4F19">
              <w:t>team and supportive friends</w:t>
            </w:r>
            <w:r w:rsidR="00085641" w:rsidRPr="000D67DC">
              <w:t>.</w:t>
            </w:r>
          </w:p>
          <w:p w14:paraId="262BF3C3" w14:textId="77777777" w:rsidR="00085641" w:rsidRDefault="00C104F3" w:rsidP="003F2D7F">
            <w:pPr>
              <w:pStyle w:val="TableText"/>
              <w:rPr>
                <w:color w:val="00B0F0"/>
                <w:u w:val="single"/>
              </w:rPr>
            </w:pPr>
            <w:r>
              <w:t>Find r</w:t>
            </w:r>
            <w:r w:rsidR="00085641" w:rsidRPr="007D4F19">
              <w:t xml:space="preserve">esources for patients </w:t>
            </w:r>
            <w:hyperlink r:id="rId32" w:history="1">
              <w:r w:rsidR="00085641" w:rsidRPr="00FE3720">
                <w:rPr>
                  <w:rStyle w:val="Hyperlink"/>
                  <w:u w:val="single"/>
                </w:rPr>
                <w:t>here</w:t>
              </w:r>
            </w:hyperlink>
            <w:r w:rsidR="00085641" w:rsidRPr="000D67DC">
              <w:t xml:space="preserve"> </w:t>
            </w:r>
            <w:r w:rsidR="00085641" w:rsidRPr="007D4F19">
              <w:t>and</w:t>
            </w:r>
            <w:r w:rsidR="00085641" w:rsidRPr="000D67DC">
              <w:t xml:space="preserve"> </w:t>
            </w:r>
            <w:hyperlink r:id="rId33" w:history="1">
              <w:r w:rsidR="00085641" w:rsidRPr="00FE3720">
                <w:rPr>
                  <w:rStyle w:val="Hyperlink"/>
                  <w:u w:val="single"/>
                </w:rPr>
                <w:t>here</w:t>
              </w:r>
            </w:hyperlink>
            <w:r w:rsidR="00D84015" w:rsidRPr="000D67DC">
              <w:t>.</w:t>
            </w:r>
            <w:r w:rsidR="00085641" w:rsidRPr="003F2D7F">
              <w:rPr>
                <w:rStyle w:val="Hyperlink"/>
              </w:rPr>
              <w:t xml:space="preserve"> </w:t>
            </w:r>
          </w:p>
          <w:p w14:paraId="7F334B70" w14:textId="77777777" w:rsidR="00085641" w:rsidRPr="009642AD" w:rsidRDefault="003E43ED" w:rsidP="003F2D7F">
            <w:pPr>
              <w:pStyle w:val="TableText"/>
            </w:pPr>
            <w:r w:rsidRPr="009642AD">
              <w:t>The following h</w:t>
            </w:r>
            <w:r w:rsidR="00085641" w:rsidRPr="009642AD">
              <w:t xml:space="preserve">elpline numbers </w:t>
            </w:r>
            <w:r w:rsidRPr="009642AD">
              <w:t>may be useful:</w:t>
            </w:r>
          </w:p>
          <w:p w14:paraId="6DE21274" w14:textId="77777777" w:rsidR="00085641" w:rsidRPr="007D4F19" w:rsidRDefault="003E43ED" w:rsidP="00BB6077">
            <w:pPr>
              <w:pStyle w:val="TableBullet"/>
            </w:pPr>
            <w:r>
              <w:t xml:space="preserve">Need to talk? </w:t>
            </w:r>
            <w:r w:rsidR="00085641" w:rsidRPr="007D4F19">
              <w:t xml:space="preserve">1737 </w:t>
            </w:r>
            <w:r>
              <w:t>(</w:t>
            </w:r>
            <w:r w:rsidR="00085641" w:rsidRPr="007D4F19">
              <w:t>free call/text</w:t>
            </w:r>
            <w:r>
              <w:t>)</w:t>
            </w:r>
          </w:p>
          <w:p w14:paraId="14EAD545" w14:textId="77777777" w:rsidR="00085641" w:rsidRPr="007D4F19" w:rsidRDefault="00085641" w:rsidP="00BB6077">
            <w:pPr>
              <w:pStyle w:val="TableBullet"/>
            </w:pPr>
            <w:r w:rsidRPr="007D4F19">
              <w:t>Healthline</w:t>
            </w:r>
            <w:r w:rsidR="00735DB0">
              <w:t>:</w:t>
            </w:r>
            <w:r w:rsidRPr="007D4F19">
              <w:t xml:space="preserve"> 0800 611 116 </w:t>
            </w:r>
          </w:p>
          <w:p w14:paraId="1004658D" w14:textId="77777777" w:rsidR="00085641" w:rsidRPr="007D4F19" w:rsidRDefault="00085641" w:rsidP="00BB6077">
            <w:pPr>
              <w:pStyle w:val="TableBullet"/>
            </w:pPr>
            <w:r w:rsidRPr="007D4F19">
              <w:t>COVID Healthline</w:t>
            </w:r>
            <w:r w:rsidR="00735DB0">
              <w:t>:</w:t>
            </w:r>
            <w:r w:rsidRPr="007D4F19">
              <w:t xml:space="preserve"> 0800 358 5453 </w:t>
            </w:r>
          </w:p>
          <w:p w14:paraId="13B88F84" w14:textId="77777777" w:rsidR="00085641" w:rsidRPr="007D4F19" w:rsidRDefault="00085641" w:rsidP="00BB6077">
            <w:pPr>
              <w:pStyle w:val="TableBullet"/>
            </w:pPr>
            <w:r w:rsidRPr="007D4F19">
              <w:t>Government helpline</w:t>
            </w:r>
            <w:r w:rsidR="00735DB0">
              <w:t>:</w:t>
            </w:r>
            <w:r w:rsidRPr="007D4F19">
              <w:t xml:space="preserve"> 0800 779 997</w:t>
            </w:r>
            <w:r w:rsidR="003E43ED">
              <w:t>.</w:t>
            </w:r>
            <w:r w:rsidRPr="007D4F19">
              <w:t xml:space="preserve"> </w:t>
            </w:r>
          </w:p>
          <w:p w14:paraId="2A6684C2" w14:textId="77777777" w:rsidR="00085641" w:rsidRPr="00420008" w:rsidRDefault="00D84015" w:rsidP="003F2D7F">
            <w:pPr>
              <w:pStyle w:val="TableText"/>
            </w:pPr>
            <w:r>
              <w:t xml:space="preserve">People </w:t>
            </w:r>
            <w:r w:rsidR="00085641">
              <w:t xml:space="preserve">are likely to need support with </w:t>
            </w:r>
            <w:r>
              <w:t xml:space="preserve">both </w:t>
            </w:r>
            <w:r w:rsidR="00085641">
              <w:t xml:space="preserve">the process </w:t>
            </w:r>
            <w:r w:rsidR="003E43ED">
              <w:t xml:space="preserve">of accessing help </w:t>
            </w:r>
            <w:r w:rsidR="00085641">
              <w:t xml:space="preserve">(expectations, adjustment, navigating services) and the outcomes (managing symptoms of distress). </w:t>
            </w:r>
          </w:p>
          <w:p w14:paraId="39FFDD18" w14:textId="77777777" w:rsidR="00085641" w:rsidRPr="00420008" w:rsidRDefault="00D84015" w:rsidP="003F2D7F">
            <w:pPr>
              <w:pStyle w:val="TableText"/>
            </w:pPr>
            <w:r>
              <w:t xml:space="preserve">People </w:t>
            </w:r>
            <w:r w:rsidR="00085641">
              <w:t xml:space="preserve">need access to timely, good quality information and well-informed </w:t>
            </w:r>
            <w:r w:rsidR="00735DB0">
              <w:t>m</w:t>
            </w:r>
            <w:r w:rsidR="00085641">
              <w:t xml:space="preserve">ulti-disciplinary team support to help them (and others) form realistic expectations of their recovery, as well as to manage their symptoms. </w:t>
            </w:r>
          </w:p>
          <w:p w14:paraId="27D1BAA9" w14:textId="77777777" w:rsidR="00085641" w:rsidRPr="00420008" w:rsidRDefault="00085641" w:rsidP="003F2D7F">
            <w:pPr>
              <w:pStyle w:val="TableText"/>
            </w:pPr>
            <w:r>
              <w:t>Experience suggests that positive contact with others who are experiencing similar issues is extremely helpful for that process</w:t>
            </w:r>
            <w:r w:rsidR="008C45CE">
              <w:t xml:space="preserve"> – meaning </w:t>
            </w:r>
            <w:r>
              <w:t xml:space="preserve">coordinated group- and peer-based approaches </w:t>
            </w:r>
            <w:r w:rsidR="008C45CE">
              <w:t xml:space="preserve">will be </w:t>
            </w:r>
            <w:r>
              <w:t xml:space="preserve">of particular benefit. </w:t>
            </w:r>
          </w:p>
          <w:p w14:paraId="33F2B02D" w14:textId="77777777" w:rsidR="00085641" w:rsidRPr="00420008" w:rsidRDefault="00085641" w:rsidP="003F2D7F">
            <w:pPr>
              <w:pStyle w:val="TableText"/>
            </w:pPr>
            <w:r>
              <w:t xml:space="preserve">The process may not be the same for </w:t>
            </w:r>
            <w:r w:rsidR="00D84015">
              <w:t>everyone</w:t>
            </w:r>
            <w:r>
              <w:t>. Particular consideration needs to be given to support</w:t>
            </w:r>
            <w:r w:rsidR="005324B1">
              <w:t>ing</w:t>
            </w:r>
            <w:r>
              <w:t xml:space="preserve"> Māori and </w:t>
            </w:r>
            <w:r w:rsidR="00D84015">
              <w:t xml:space="preserve">their </w:t>
            </w:r>
            <w:r>
              <w:t xml:space="preserve">whānau, as well as disabled people. </w:t>
            </w:r>
          </w:p>
          <w:p w14:paraId="005D6C78" w14:textId="77777777" w:rsidR="00085641" w:rsidRDefault="00085641" w:rsidP="003F2D7F">
            <w:pPr>
              <w:pStyle w:val="TableText"/>
            </w:pPr>
            <w:r>
              <w:t xml:space="preserve">There is strong research evidence for </w:t>
            </w:r>
            <w:r w:rsidR="009775E4">
              <w:t xml:space="preserve">the benefit of </w:t>
            </w:r>
            <w:r>
              <w:t xml:space="preserve">individual and group-based programmes to help </w:t>
            </w:r>
            <w:r w:rsidR="00D84015">
              <w:t xml:space="preserve">people </w:t>
            </w:r>
            <w:r>
              <w:t xml:space="preserve">manage commonly reported issues. </w:t>
            </w:r>
          </w:p>
          <w:p w14:paraId="1B16DAF6" w14:textId="77777777" w:rsidR="00085641" w:rsidRPr="0095694D" w:rsidRDefault="00085641" w:rsidP="003F2D7F">
            <w:pPr>
              <w:pStyle w:val="TableText"/>
            </w:pPr>
            <w:r>
              <w:t xml:space="preserve">Given the high number of </w:t>
            </w:r>
            <w:r w:rsidR="00D84015">
              <w:t xml:space="preserve">people </w:t>
            </w:r>
            <w:r w:rsidR="009642AD">
              <w:t xml:space="preserve"> with long COVID </w:t>
            </w:r>
            <w:r>
              <w:t xml:space="preserve">experiencing symptoms of </w:t>
            </w:r>
            <w:r w:rsidRPr="001D52D1">
              <w:t>trauma/</w:t>
            </w:r>
            <w:r w:rsidR="009775E4" w:rsidRPr="001D52D1">
              <w:t>post-traumatic stress disorder</w:t>
            </w:r>
            <w:r w:rsidRPr="001D52D1">
              <w:t>,</w:t>
            </w:r>
            <w:r>
              <w:t xml:space="preserve"> suicidal ideation and cognitive difficulties, many may need to be supported to access more intensive (neurological) psychological interventions.</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6DADF04" w14:textId="77777777" w:rsidR="00085641" w:rsidRPr="00C07FF3" w:rsidRDefault="003F2D7F" w:rsidP="003F2D7F">
            <w:pPr>
              <w:pStyle w:val="TableText"/>
            </w:pPr>
            <w:r>
              <w:t>B</w:t>
            </w:r>
          </w:p>
        </w:tc>
      </w:tr>
      <w:tr w:rsidR="00085641" w:rsidRPr="00FB1F87" w14:paraId="4E7C7941" w14:textId="77777777" w:rsidTr="00085641">
        <w:trPr>
          <w:cantSplit/>
          <w:trHeight w:val="365"/>
        </w:trPr>
        <w:tc>
          <w:tcPr>
            <w:tcW w:w="6887" w:type="dxa"/>
            <w:tcBorders>
              <w:top w:val="nil"/>
              <w:bottom w:val="single" w:sz="4" w:space="0" w:color="A6A6A6" w:themeColor="background1" w:themeShade="A6"/>
            </w:tcBorders>
            <w:tcMar>
              <w:top w:w="0" w:type="dxa"/>
              <w:left w:w="85" w:type="dxa"/>
              <w:right w:w="85" w:type="dxa"/>
            </w:tcMar>
          </w:tcPr>
          <w:p w14:paraId="1A2C6E87" w14:textId="447F5369" w:rsidR="003F2D7F" w:rsidRPr="003F2D7F" w:rsidRDefault="003F2D7F" w:rsidP="003F2D7F">
            <w:pPr>
              <w:pStyle w:val="TableText"/>
              <w:rPr>
                <w:b/>
                <w:bCs/>
              </w:rPr>
            </w:pPr>
            <w:r w:rsidRPr="003F2D7F">
              <w:rPr>
                <w:b/>
                <w:bCs/>
              </w:rPr>
              <w:t>3.2.2 Fatigue</w:t>
            </w:r>
          </w:p>
          <w:p w14:paraId="35990111" w14:textId="77777777" w:rsidR="003F2D7F" w:rsidRPr="000D67DC" w:rsidRDefault="001D52D1" w:rsidP="009B47DF">
            <w:pPr>
              <w:pStyle w:val="TableText"/>
            </w:pPr>
            <w:r>
              <w:t xml:space="preserve">Ensure </w:t>
            </w:r>
            <w:r w:rsidRPr="00623854">
              <w:t>people and their</w:t>
            </w:r>
            <w:r w:rsidRPr="006B3C62">
              <w:t xml:space="preserve"> whānau</w:t>
            </w:r>
            <w:r w:rsidRPr="006B3C62" w:rsidDel="001D52D1">
              <w:t xml:space="preserve"> </w:t>
            </w:r>
            <w:r>
              <w:t>have access to c</w:t>
            </w:r>
            <w:r w:rsidR="003F2D7F" w:rsidRPr="006B3C62">
              <w:t xml:space="preserve">ustomised information and resources about fatigue management </w:t>
            </w:r>
            <w:r w:rsidR="003F2D7F">
              <w:t xml:space="preserve">and </w:t>
            </w:r>
            <w:hyperlink r:id="rId34">
              <w:r w:rsidR="003F2D7F" w:rsidRPr="003F2D7F">
                <w:rPr>
                  <w:rStyle w:val="Hyperlink"/>
                </w:rPr>
                <w:t>pacing activities</w:t>
              </w:r>
            </w:hyperlink>
            <w:r w:rsidR="003F2D7F">
              <w:t xml:space="preserve"> </w:t>
            </w:r>
            <w:r w:rsidR="003F2D7F" w:rsidRPr="006B3C62">
              <w:t xml:space="preserve">such as the use of the ‘energy envelope’. These </w:t>
            </w:r>
            <w:r>
              <w:t xml:space="preserve">resources </w:t>
            </w:r>
            <w:r w:rsidR="003F2D7F" w:rsidRPr="006B3C62">
              <w:t xml:space="preserve">need to be tailored for </w:t>
            </w:r>
            <w:r>
              <w:t xml:space="preserve">person’s particular </w:t>
            </w:r>
            <w:r w:rsidR="003F2D7F" w:rsidRPr="006B3C62">
              <w:t>lifestyle, culture, environment and social demands</w:t>
            </w:r>
            <w:r w:rsidR="004E571B">
              <w:t>.</w:t>
            </w:r>
            <w:r w:rsidR="009B47DF">
              <w:t xml:space="preserve"> The “energy envelope” theory suggests that by maintaining expended energy levels within the envelope of perceived available energy levels, people are able to better sustain physical and mental functioning while reducing symptom severity and frequency of relapses.</w:t>
            </w:r>
          </w:p>
          <w:p w14:paraId="49CAC2B7" w14:textId="77777777" w:rsidR="003F2D7F" w:rsidRDefault="00C104F3" w:rsidP="003F2D7F">
            <w:pPr>
              <w:pStyle w:val="TableText"/>
            </w:pPr>
            <w:r>
              <w:t>Find c</w:t>
            </w:r>
            <w:r w:rsidR="003F2D7F">
              <w:t>linician resource</w:t>
            </w:r>
            <w:r w:rsidR="00BF6DB9">
              <w:t>s</w:t>
            </w:r>
            <w:r w:rsidR="003F2D7F">
              <w:t xml:space="preserve"> </w:t>
            </w:r>
            <w:hyperlink r:id="rId35">
              <w:r w:rsidR="003F2D7F" w:rsidRPr="00FE3720">
                <w:rPr>
                  <w:rStyle w:val="Hyperlink"/>
                  <w:u w:val="single"/>
                </w:rPr>
                <w:t>here</w:t>
              </w:r>
            </w:hyperlink>
            <w:r w:rsidR="004E571B">
              <w:t>.</w:t>
            </w:r>
            <w:r w:rsidR="003F2D7F" w:rsidRPr="003F2D7F">
              <w:rPr>
                <w:rStyle w:val="Hyperlink"/>
              </w:rPr>
              <w:t xml:space="preserve"> </w:t>
            </w:r>
          </w:p>
          <w:p w14:paraId="029CC2A5" w14:textId="77777777" w:rsidR="003F2D7F" w:rsidRDefault="001D52D1" w:rsidP="003F2D7F">
            <w:pPr>
              <w:pStyle w:val="TableText"/>
            </w:pPr>
            <w:r>
              <w:t>Consider r</w:t>
            </w:r>
            <w:r w:rsidR="003F2D7F">
              <w:t xml:space="preserve">eferral to an occupational therapist for assessment and treatment for </w:t>
            </w:r>
            <w:r w:rsidR="004E571B">
              <w:t xml:space="preserve">people </w:t>
            </w:r>
            <w:r w:rsidR="003F2D7F">
              <w:t xml:space="preserve">who require additional support for management of </w:t>
            </w:r>
            <w:r>
              <w:t>fatigue</w:t>
            </w:r>
            <w:r w:rsidR="003F2D7F">
              <w:t xml:space="preserve">. </w:t>
            </w:r>
            <w:r w:rsidR="003F2D7F" w:rsidRPr="006B3C62">
              <w:t xml:space="preserve">Occupational therapists work in private and public health services and can be accessed by referring to local </w:t>
            </w:r>
            <w:proofErr w:type="spellStart"/>
            <w:r w:rsidR="003F2D7F" w:rsidRPr="006B3C62">
              <w:t>Te</w:t>
            </w:r>
            <w:proofErr w:type="spellEnd"/>
            <w:r w:rsidR="003F2D7F" w:rsidRPr="006B3C62">
              <w:t xml:space="preserve"> </w:t>
            </w:r>
            <w:proofErr w:type="spellStart"/>
            <w:r w:rsidR="003F2D7F" w:rsidRPr="006B3C62">
              <w:t>Whatu</w:t>
            </w:r>
            <w:proofErr w:type="spellEnd"/>
            <w:r w:rsidR="003F2D7F" w:rsidRPr="006B3C62">
              <w:t xml:space="preserve"> Ora districts via local pathways or </w:t>
            </w:r>
            <w:proofErr w:type="gramStart"/>
            <w:r w:rsidR="003F2D7F" w:rsidRPr="006B3C62">
              <w:t>making contact with</w:t>
            </w:r>
            <w:proofErr w:type="gramEnd"/>
            <w:r w:rsidR="003F2D7F" w:rsidRPr="006B3C62">
              <w:t xml:space="preserve"> </w:t>
            </w:r>
            <w:r>
              <w:t xml:space="preserve">a </w:t>
            </w:r>
            <w:r w:rsidR="003F2D7F" w:rsidRPr="006B3C62">
              <w:t xml:space="preserve">private organisation directly. </w:t>
            </w:r>
            <w:r>
              <w:t>F</w:t>
            </w:r>
            <w:r w:rsidR="003F2D7F">
              <w:t xml:space="preserve">ind an </w:t>
            </w:r>
            <w:r>
              <w:t>o</w:t>
            </w:r>
            <w:r w:rsidR="003F2D7F">
              <w:t xml:space="preserve">ccupational </w:t>
            </w:r>
            <w:r>
              <w:t>t</w:t>
            </w:r>
            <w:r w:rsidR="003F2D7F">
              <w:t>herapist</w:t>
            </w:r>
            <w:r w:rsidR="003F2D7F" w:rsidRPr="00FE3720">
              <w:t xml:space="preserve"> </w:t>
            </w:r>
            <w:hyperlink r:id="rId36" w:history="1">
              <w:r w:rsidR="003F2D7F" w:rsidRPr="00FE3720">
                <w:rPr>
                  <w:rStyle w:val="Hyperlink"/>
                  <w:u w:val="single"/>
                </w:rPr>
                <w:t>here</w:t>
              </w:r>
            </w:hyperlink>
            <w:r w:rsidR="004E571B">
              <w:t>.</w:t>
            </w:r>
            <w:r w:rsidR="003F2D7F" w:rsidRPr="00FE3720">
              <w:rPr>
                <w:rStyle w:val="Hyperlink"/>
                <w:u w:val="single"/>
              </w:rPr>
              <w:t xml:space="preserve"> </w:t>
            </w:r>
          </w:p>
          <w:p w14:paraId="52E3F773" w14:textId="77777777" w:rsidR="003F2D7F" w:rsidRDefault="001D52D1" w:rsidP="003F2D7F">
            <w:pPr>
              <w:pStyle w:val="TableText"/>
            </w:pPr>
            <w:r>
              <w:t>Consider c</w:t>
            </w:r>
            <w:r w:rsidR="003F2D7F">
              <w:t xml:space="preserve">ustomised supports to meet </w:t>
            </w:r>
            <w:r>
              <w:t xml:space="preserve">the </w:t>
            </w:r>
            <w:r w:rsidR="003F2D7F">
              <w:t xml:space="preserve">needs of disabled people or those with existing health conditions. </w:t>
            </w:r>
          </w:p>
          <w:p w14:paraId="0E98E9DF" w14:textId="77777777" w:rsidR="00085641" w:rsidRPr="0095694D" w:rsidRDefault="00DA789C" w:rsidP="003F2D7F">
            <w:pPr>
              <w:pStyle w:val="TableText"/>
            </w:pPr>
            <w:r>
              <w:t>Consider recommending e</w:t>
            </w:r>
            <w:r w:rsidR="003F2D7F" w:rsidRPr="003C1ABC">
              <w:t xml:space="preserve">quipment or adaptive aids can assist </w:t>
            </w:r>
            <w:r w:rsidR="009A33D5">
              <w:t xml:space="preserve">people </w:t>
            </w:r>
            <w:r w:rsidR="003F2D7F" w:rsidRPr="003C1ABC">
              <w:t xml:space="preserve">who need </w:t>
            </w:r>
            <w:r w:rsidR="009A33D5">
              <w:t xml:space="preserve">them </w:t>
            </w:r>
            <w:r w:rsidR="003F2D7F" w:rsidRPr="003C1ABC">
              <w:t>for rehabilitation or due to fatigue.</w:t>
            </w:r>
          </w:p>
        </w:tc>
        <w:tc>
          <w:tcPr>
            <w:tcW w:w="1198" w:type="dxa"/>
            <w:tcBorders>
              <w:top w:val="nil"/>
              <w:bottom w:val="single" w:sz="4" w:space="0" w:color="A6A6A6" w:themeColor="background1" w:themeShade="A6"/>
            </w:tcBorders>
            <w:tcMar>
              <w:top w:w="0" w:type="dxa"/>
              <w:left w:w="85" w:type="dxa"/>
              <w:right w:w="85" w:type="dxa"/>
            </w:tcMar>
          </w:tcPr>
          <w:p w14:paraId="1B50DA7E" w14:textId="77777777" w:rsidR="00085641" w:rsidRDefault="00085641" w:rsidP="00085641">
            <w:pPr>
              <w:pStyle w:val="TableText"/>
            </w:pPr>
          </w:p>
          <w:p w14:paraId="07DADC62" w14:textId="77777777" w:rsidR="003F2D7F" w:rsidRDefault="003F2D7F" w:rsidP="00085641">
            <w:pPr>
              <w:pStyle w:val="TableText"/>
            </w:pPr>
            <w:r>
              <w:t>C</w:t>
            </w:r>
          </w:p>
          <w:p w14:paraId="72454F73" w14:textId="77777777" w:rsidR="003F2D7F" w:rsidRDefault="003F2D7F" w:rsidP="00085641">
            <w:pPr>
              <w:pStyle w:val="TableText"/>
            </w:pPr>
          </w:p>
          <w:p w14:paraId="6805E34A" w14:textId="77777777" w:rsidR="003F2D7F" w:rsidRDefault="003F2D7F" w:rsidP="00085641">
            <w:pPr>
              <w:pStyle w:val="TableText"/>
            </w:pPr>
          </w:p>
          <w:p w14:paraId="44ED791B" w14:textId="77777777" w:rsidR="003F2D7F" w:rsidRDefault="003F2D7F" w:rsidP="00085641">
            <w:pPr>
              <w:pStyle w:val="TableText"/>
            </w:pPr>
          </w:p>
          <w:p w14:paraId="654BD7E0" w14:textId="77777777" w:rsidR="003F2D7F" w:rsidRDefault="003F2D7F" w:rsidP="00085641">
            <w:pPr>
              <w:pStyle w:val="TableText"/>
            </w:pPr>
          </w:p>
          <w:p w14:paraId="29A588C3" w14:textId="77777777" w:rsidR="003F2D7F" w:rsidRPr="00C07FF3" w:rsidRDefault="003F2D7F" w:rsidP="003F2D7F">
            <w:pPr>
              <w:pStyle w:val="TableText"/>
              <w:spacing w:before="120"/>
            </w:pPr>
            <w:r>
              <w:t>C</w:t>
            </w:r>
          </w:p>
        </w:tc>
      </w:tr>
      <w:tr w:rsidR="00085641" w:rsidRPr="00FB1F87" w14:paraId="1C20E6FB" w14:textId="77777777" w:rsidTr="003F2D7F">
        <w:trPr>
          <w:trHeight w:val="365"/>
        </w:trPr>
        <w:tc>
          <w:tcPr>
            <w:tcW w:w="6887" w:type="dxa"/>
            <w:tcBorders>
              <w:top w:val="nil"/>
              <w:bottom w:val="single" w:sz="4" w:space="0" w:color="A6A6A6" w:themeColor="background1" w:themeShade="A6"/>
            </w:tcBorders>
            <w:tcMar>
              <w:top w:w="0" w:type="dxa"/>
              <w:left w:w="85" w:type="dxa"/>
              <w:right w:w="85" w:type="dxa"/>
            </w:tcMar>
          </w:tcPr>
          <w:p w14:paraId="18449958" w14:textId="77777777" w:rsidR="003F2D7F" w:rsidRPr="003F2D7F" w:rsidRDefault="003F2D7F" w:rsidP="003F2D7F">
            <w:pPr>
              <w:pStyle w:val="TableText"/>
              <w:rPr>
                <w:b/>
                <w:bCs/>
              </w:rPr>
            </w:pPr>
            <w:r w:rsidRPr="003F2D7F">
              <w:rPr>
                <w:b/>
                <w:bCs/>
              </w:rPr>
              <w:t>3.2.3 Breathing pattern disorder, cough, reduced exercise tolerance or muscle weakness</w:t>
            </w:r>
          </w:p>
          <w:p w14:paraId="1ABB7992" w14:textId="77777777" w:rsidR="003F2D7F" w:rsidRPr="000D67DC" w:rsidRDefault="00317B16" w:rsidP="003F2D7F">
            <w:pPr>
              <w:pStyle w:val="TableText"/>
            </w:pPr>
            <w:r>
              <w:t xml:space="preserve">People who </w:t>
            </w:r>
            <w:r w:rsidR="003F2D7F">
              <w:t xml:space="preserve">present with </w:t>
            </w:r>
            <w:hyperlink r:id="rId37">
              <w:r w:rsidR="003F2D7F" w:rsidRPr="003F2D7F">
                <w:rPr>
                  <w:rStyle w:val="Hyperlink"/>
                </w:rPr>
                <w:t>breathing pattern disorder</w:t>
              </w:r>
            </w:hyperlink>
            <w:r w:rsidR="003F2D7F">
              <w:t xml:space="preserve">, cough, reduced exercise tolerance </w:t>
            </w:r>
            <w:r w:rsidR="003F2D7F" w:rsidRPr="004843DD">
              <w:t>that is</w:t>
            </w:r>
            <w:r w:rsidR="00DA789C">
              <w:t xml:space="preserve"> </w:t>
            </w:r>
            <w:r w:rsidR="003F2D7F" w:rsidRPr="004843DD">
              <w:t>n</w:t>
            </w:r>
            <w:r w:rsidR="00DA789C">
              <w:t>o</w:t>
            </w:r>
            <w:r w:rsidR="003F2D7F" w:rsidRPr="004843DD">
              <w:t>t improving</w:t>
            </w:r>
            <w:r w:rsidR="00DA789C">
              <w:t>,</w:t>
            </w:r>
            <w:r w:rsidR="003F2D7F" w:rsidRPr="004843DD">
              <w:t xml:space="preserve"> symptoms </w:t>
            </w:r>
            <w:r w:rsidR="00DA789C">
              <w:t xml:space="preserve">that </w:t>
            </w:r>
            <w:r w:rsidR="003F2D7F" w:rsidRPr="004843DD">
              <w:t>worse</w:t>
            </w:r>
            <w:r w:rsidR="00DA789C">
              <w:t>n</w:t>
            </w:r>
            <w:r w:rsidR="003F2D7F" w:rsidRPr="004843DD">
              <w:t xml:space="preserve"> after graded exercise or muscle weakness following COVID-19 infection are likely to benefit from a referral to a physiotherapist </w:t>
            </w:r>
            <w:r w:rsidR="003F2D7F">
              <w:t>and/or speech-language therapist</w:t>
            </w:r>
            <w:r w:rsidR="00DA789C">
              <w:t>, who can assist</w:t>
            </w:r>
            <w:r w:rsidR="003F2D7F">
              <w:t xml:space="preserve"> </w:t>
            </w:r>
            <w:r w:rsidR="003F2D7F" w:rsidRPr="004843DD">
              <w:t xml:space="preserve">with skills in managing breathing pattern disorder for assessment and treatment. Referrals can be made through local </w:t>
            </w:r>
            <w:proofErr w:type="spellStart"/>
            <w:r w:rsidR="003F2D7F" w:rsidRPr="004843DD">
              <w:t>Te</w:t>
            </w:r>
            <w:proofErr w:type="spellEnd"/>
            <w:r w:rsidR="003F2D7F" w:rsidRPr="004843DD">
              <w:t xml:space="preserve"> </w:t>
            </w:r>
            <w:proofErr w:type="spellStart"/>
            <w:r w:rsidR="003F2D7F" w:rsidRPr="004843DD">
              <w:t>Whatu</w:t>
            </w:r>
            <w:proofErr w:type="spellEnd"/>
            <w:r w:rsidR="003F2D7F" w:rsidRPr="004843DD">
              <w:t xml:space="preserve"> Ora districts via local pathways or by contacting a physiotherapist</w:t>
            </w:r>
            <w:r w:rsidR="003F2D7F">
              <w:t xml:space="preserve"> or speech-language therapist</w:t>
            </w:r>
            <w:r w:rsidR="003F2D7F" w:rsidRPr="004843DD">
              <w:t xml:space="preserve"> directly</w:t>
            </w:r>
            <w:r w:rsidR="003F2D7F">
              <w:t xml:space="preserve">. </w:t>
            </w:r>
            <w:r w:rsidR="00DA789C">
              <w:t>F</w:t>
            </w:r>
            <w:r w:rsidR="003F2D7F">
              <w:t xml:space="preserve">ind a physiotherapist </w:t>
            </w:r>
            <w:hyperlink r:id="rId38" w:anchor="find-a-physio" w:history="1">
              <w:r w:rsidR="003F2D7F" w:rsidRPr="00FE3720">
                <w:rPr>
                  <w:rStyle w:val="Hyperlink"/>
                  <w:u w:val="single"/>
                </w:rPr>
                <w:t>here</w:t>
              </w:r>
            </w:hyperlink>
            <w:r w:rsidR="003F2D7F" w:rsidRPr="003F2D7F">
              <w:t xml:space="preserve">. </w:t>
            </w:r>
            <w:r w:rsidR="00DA789C">
              <w:t>F</w:t>
            </w:r>
            <w:r w:rsidR="003F2D7F" w:rsidRPr="003F2D7F">
              <w:t>ind a speech-language therapist</w:t>
            </w:r>
            <w:hyperlink r:id="rId39" w:history="1">
              <w:r w:rsidR="003F2D7F" w:rsidRPr="003F2D7F">
                <w:t xml:space="preserve"> </w:t>
              </w:r>
              <w:r w:rsidR="003F2D7F" w:rsidRPr="00FE3720">
                <w:rPr>
                  <w:rStyle w:val="Hyperlink"/>
                  <w:u w:val="single"/>
                </w:rPr>
                <w:t>here</w:t>
              </w:r>
            </w:hyperlink>
            <w:r w:rsidR="00DA789C" w:rsidRPr="003F2D7F">
              <w:t>.</w:t>
            </w:r>
            <w:r w:rsidR="003F2D7F" w:rsidRPr="00D5227C">
              <w:rPr>
                <w:rStyle w:val="Hyperlink"/>
                <w:color w:val="00B0F0"/>
                <w:u w:val="single"/>
              </w:rPr>
              <w:t xml:space="preserve"> </w:t>
            </w:r>
          </w:p>
          <w:p w14:paraId="25339D26" w14:textId="77777777" w:rsidR="003F2D7F" w:rsidRPr="004843DD" w:rsidRDefault="003F2D7F" w:rsidP="003F2D7F">
            <w:pPr>
              <w:pStyle w:val="TableText"/>
            </w:pPr>
            <w:r w:rsidRPr="004843DD">
              <w:t xml:space="preserve">Reduced exercise tolerance </w:t>
            </w:r>
            <w:r w:rsidR="00DA789C">
              <w:t xml:space="preserve">may be </w:t>
            </w:r>
            <w:r w:rsidRPr="004843DD">
              <w:t>caused by altered ventilation and circulation and not deconditioning</w:t>
            </w:r>
            <w:r w:rsidR="00DA789C">
              <w:t>.</w:t>
            </w:r>
          </w:p>
          <w:p w14:paraId="48207CBE" w14:textId="77777777" w:rsidR="003F2D7F" w:rsidRPr="004843DD" w:rsidRDefault="00FD55AA" w:rsidP="003F2D7F">
            <w:pPr>
              <w:pStyle w:val="TableText"/>
            </w:pPr>
            <w:r>
              <w:t>Advise p</w:t>
            </w:r>
            <w:r w:rsidR="00317B16">
              <w:t xml:space="preserve">eople </w:t>
            </w:r>
            <w:r w:rsidR="003F2D7F">
              <w:t xml:space="preserve">who experience a worsening of symptoms following exercise </w:t>
            </w:r>
            <w:r>
              <w:t xml:space="preserve">to </w:t>
            </w:r>
            <w:r w:rsidR="003F2D7F">
              <w:t xml:space="preserve">seek advice from their family doctor or a physiotherapist. Clinicians </w:t>
            </w:r>
            <w:r>
              <w:t xml:space="preserve">should </w:t>
            </w:r>
            <w:r w:rsidR="003F2D7F">
              <w:t>prescribe graded exercise therapy after a thorough assessment of the absence of PEM/PESE.</w:t>
            </w:r>
            <w:r w:rsidR="003F2D7F" w:rsidRPr="004843DD">
              <w:t xml:space="preserve"> </w:t>
            </w:r>
            <w:r w:rsidR="00215240">
              <w:t>A</w:t>
            </w:r>
            <w:r w:rsidR="003F2D7F" w:rsidRPr="004843DD">
              <w:t xml:space="preserve">ssess for the following: </w:t>
            </w:r>
          </w:p>
          <w:p w14:paraId="215E58DF" w14:textId="77777777" w:rsidR="003F2D7F" w:rsidRPr="004843DD" w:rsidRDefault="00FD55AA" w:rsidP="003F2D7F">
            <w:pPr>
              <w:pStyle w:val="TableBullet"/>
            </w:pPr>
            <w:r>
              <w:t>c</w:t>
            </w:r>
            <w:r w:rsidR="003F2D7F" w:rsidRPr="004843DD">
              <w:t>ardiac symptoms</w:t>
            </w:r>
            <w:r>
              <w:t>:</w:t>
            </w:r>
            <w:r w:rsidR="003F2D7F" w:rsidRPr="004843DD">
              <w:t xml:space="preserve"> breathless on exertion, tachycardia, chest pain</w:t>
            </w:r>
          </w:p>
          <w:p w14:paraId="3B84204E" w14:textId="77777777" w:rsidR="003F2D7F" w:rsidRDefault="00A93314" w:rsidP="003F2D7F">
            <w:pPr>
              <w:pStyle w:val="TableBullet"/>
            </w:pPr>
            <w:r>
              <w:t>PESE</w:t>
            </w:r>
            <w:r w:rsidR="00C43BC0">
              <w:t>: the</w:t>
            </w:r>
            <w:r>
              <w:t xml:space="preserve"> </w:t>
            </w:r>
            <w:r w:rsidR="003F2D7F">
              <w:t xml:space="preserve">DePaul </w:t>
            </w:r>
            <w:r w:rsidR="00572763">
              <w:t xml:space="preserve">PEM </w:t>
            </w:r>
            <w:r w:rsidR="003F2D7F">
              <w:t>Questionnaire (</w:t>
            </w:r>
            <w:hyperlink r:id="rId40" w:history="1">
              <w:r w:rsidR="003F2D7F" w:rsidRPr="00FE3720">
                <w:rPr>
                  <w:rStyle w:val="Hyperlink"/>
                  <w:u w:val="single"/>
                </w:rPr>
                <w:t>here</w:t>
              </w:r>
            </w:hyperlink>
            <w:r w:rsidR="003F2D7F">
              <w:t>)</w:t>
            </w:r>
            <w:r w:rsidR="003F2D7F" w:rsidRPr="004843DD">
              <w:t xml:space="preserve"> </w:t>
            </w:r>
            <w:r w:rsidR="003F2D7F">
              <w:t>is a useful outcome measure</w:t>
            </w:r>
          </w:p>
          <w:p w14:paraId="56D81A24" w14:textId="77777777" w:rsidR="003F2D7F" w:rsidRPr="004843DD" w:rsidRDefault="00A93314" w:rsidP="003F2D7F">
            <w:pPr>
              <w:pStyle w:val="TableBullet"/>
            </w:pPr>
            <w:r>
              <w:t>o</w:t>
            </w:r>
            <w:r w:rsidR="003F2D7F" w:rsidRPr="004843DD">
              <w:t>xygen desaturation on exertion</w:t>
            </w:r>
            <w:r w:rsidR="00C43BC0">
              <w:t xml:space="preserve"> – </w:t>
            </w:r>
            <w:r w:rsidR="003F2D7F" w:rsidRPr="004843DD">
              <w:t xml:space="preserve">desaturation of more than 3% needs investigation </w:t>
            </w:r>
          </w:p>
          <w:p w14:paraId="3B6FADB2" w14:textId="77777777" w:rsidR="003F2D7F" w:rsidRPr="004843DD" w:rsidRDefault="00C43BC0" w:rsidP="003F2D7F">
            <w:pPr>
              <w:pStyle w:val="TableBullet"/>
            </w:pPr>
            <w:r>
              <w:t>a</w:t>
            </w:r>
            <w:r w:rsidR="003F2D7F" w:rsidRPr="004843DD">
              <w:t xml:space="preserve">utonomic dysautonomia </w:t>
            </w:r>
            <w:r>
              <w:t xml:space="preserve">– </w:t>
            </w:r>
            <w:r w:rsidR="003F2D7F" w:rsidRPr="004843DD">
              <w:t xml:space="preserve">breathlessness, palpitations, fatigue, chest pain, syncope </w:t>
            </w:r>
            <w:r>
              <w:t xml:space="preserve">and </w:t>
            </w:r>
            <w:r w:rsidR="003F2D7F" w:rsidRPr="004843DD">
              <w:t>feeling faint can contr</w:t>
            </w:r>
            <w:r w:rsidR="003F2D7F">
              <w:t>ib</w:t>
            </w:r>
            <w:r w:rsidR="003F2D7F" w:rsidRPr="004843DD">
              <w:t>u</w:t>
            </w:r>
            <w:r w:rsidR="003F2D7F">
              <w:t>te</w:t>
            </w:r>
            <w:r w:rsidR="003F2D7F" w:rsidRPr="004843DD">
              <w:t xml:space="preserve"> to exercise </w:t>
            </w:r>
            <w:proofErr w:type="gramStart"/>
            <w:r w:rsidR="003F2D7F" w:rsidRPr="004843DD">
              <w:t>intolerance</w:t>
            </w:r>
            <w:proofErr w:type="gramEnd"/>
            <w:r w:rsidR="003F2D7F" w:rsidRPr="004843DD">
              <w:t xml:space="preserve"> </w:t>
            </w:r>
          </w:p>
          <w:p w14:paraId="46675E9B" w14:textId="53792777" w:rsidR="003F2D7F" w:rsidRPr="004843DD" w:rsidRDefault="003F2D7F" w:rsidP="003F2D7F">
            <w:pPr>
              <w:pStyle w:val="TableBullet"/>
            </w:pPr>
            <w:r w:rsidRPr="004843DD">
              <w:t>orthostatic intolerance or P</w:t>
            </w:r>
            <w:r w:rsidR="00D43087">
              <w:t>O</w:t>
            </w:r>
            <w:r w:rsidRPr="004843DD">
              <w:t>T</w:t>
            </w:r>
            <w:r w:rsidR="00961773">
              <w:t>S</w:t>
            </w:r>
            <w:r w:rsidRPr="004843DD">
              <w:t xml:space="preserve"> </w:t>
            </w:r>
            <w:r>
              <w:t>–</w:t>
            </w:r>
            <w:r w:rsidRPr="004843DD">
              <w:t xml:space="preserve"> </w:t>
            </w:r>
            <w:r>
              <w:t xml:space="preserve">using </w:t>
            </w:r>
            <w:r w:rsidR="00C43BC0">
              <w:t xml:space="preserve">the </w:t>
            </w:r>
            <w:hyperlink r:id="rId41" w:history="1">
              <w:r w:rsidRPr="00977708">
                <w:rPr>
                  <w:rStyle w:val="Hyperlink"/>
                </w:rPr>
                <w:t>NASA lean test</w:t>
              </w:r>
            </w:hyperlink>
            <w:r>
              <w:t xml:space="preserve"> or active stand. It is </w:t>
            </w:r>
            <w:r w:rsidRPr="004843DD">
              <w:t xml:space="preserve">difficult to distinguish </w:t>
            </w:r>
            <w:r w:rsidR="00C43BC0">
              <w:t xml:space="preserve">this </w:t>
            </w:r>
            <w:r w:rsidRPr="004843DD">
              <w:t>from cardiac conditions</w:t>
            </w:r>
            <w:r w:rsidR="00C43BC0">
              <w:t>,</w:t>
            </w:r>
            <w:r w:rsidRPr="004843DD">
              <w:t xml:space="preserve"> </w:t>
            </w:r>
            <w:r>
              <w:t xml:space="preserve">and therefore </w:t>
            </w:r>
            <w:r w:rsidRPr="004843DD">
              <w:t>medical examination</w:t>
            </w:r>
            <w:r w:rsidR="00C43BC0">
              <w:t xml:space="preserve"> is essential.</w:t>
            </w:r>
          </w:p>
          <w:p w14:paraId="06A52B17" w14:textId="77777777" w:rsidR="003F2D7F" w:rsidRPr="003F2D7F" w:rsidRDefault="003F2D7F" w:rsidP="00BB6077">
            <w:pPr>
              <w:pStyle w:val="TableText"/>
              <w:keepNext/>
              <w:rPr>
                <w:b/>
                <w:bCs/>
              </w:rPr>
            </w:pPr>
            <w:r w:rsidRPr="003F2D7F">
              <w:rPr>
                <w:b/>
                <w:bCs/>
              </w:rPr>
              <w:t>Cough</w:t>
            </w:r>
          </w:p>
          <w:p w14:paraId="0972CF7A" w14:textId="77777777" w:rsidR="003F2D7F" w:rsidRDefault="00C43BC0" w:rsidP="003F2D7F">
            <w:pPr>
              <w:pStyle w:val="TableText"/>
            </w:pPr>
            <w:r>
              <w:t>C</w:t>
            </w:r>
            <w:r w:rsidR="003F2D7F">
              <w:t xml:space="preserve">ough substitution techniques and reducing airway irritants can support re-education of chronic cough and abnormal breath patterns. </w:t>
            </w:r>
            <w:r>
              <w:t xml:space="preserve">People with an </w:t>
            </w:r>
            <w:r w:rsidR="003F2D7F">
              <w:t>ongoing cough are likely to benefit from a referral to a physiotherapist and/or speech-language therapist</w:t>
            </w:r>
            <w:r>
              <w:t>, who can assist</w:t>
            </w:r>
            <w:r w:rsidR="003F2D7F">
              <w:t xml:space="preserve"> with skills in managing cough.</w:t>
            </w:r>
          </w:p>
          <w:p w14:paraId="148E1EB0" w14:textId="77777777" w:rsidR="003F2D7F" w:rsidRDefault="00C104F3" w:rsidP="003F2D7F">
            <w:pPr>
              <w:pStyle w:val="TableText"/>
            </w:pPr>
            <w:r>
              <w:t>Find i</w:t>
            </w:r>
            <w:r w:rsidR="003F2D7F">
              <w:t xml:space="preserve">nformation for </w:t>
            </w:r>
            <w:r w:rsidR="00317B16">
              <w:t xml:space="preserve">people </w:t>
            </w:r>
            <w:r w:rsidR="003F2D7F">
              <w:t xml:space="preserve">and </w:t>
            </w:r>
            <w:r w:rsidR="00317B16">
              <w:t xml:space="preserve">their </w:t>
            </w:r>
            <w:r w:rsidR="003F2D7F">
              <w:t xml:space="preserve">whānau </w:t>
            </w:r>
            <w:hyperlink r:id="rId42" w:history="1">
              <w:r w:rsidR="003F2D7F" w:rsidRPr="00FE3720">
                <w:rPr>
                  <w:rStyle w:val="Hyperlink"/>
                  <w:u w:val="single"/>
                </w:rPr>
                <w:t>here</w:t>
              </w:r>
            </w:hyperlink>
            <w:r w:rsidR="003F2D7F" w:rsidRPr="003F2D7F">
              <w:t xml:space="preserve"> </w:t>
            </w:r>
            <w:r w:rsidR="003F2D7F" w:rsidRPr="001C1A4F">
              <w:t>and</w:t>
            </w:r>
            <w:r w:rsidR="003F2D7F" w:rsidRPr="001C1A4F">
              <w:rPr>
                <w:color w:val="4F81BD" w:themeColor="accent1"/>
              </w:rPr>
              <w:t xml:space="preserve"> </w:t>
            </w:r>
            <w:hyperlink r:id="rId43" w:history="1">
              <w:r w:rsidR="003F2D7F" w:rsidRPr="00FE3720">
                <w:rPr>
                  <w:rStyle w:val="Hyperlink"/>
                  <w:u w:val="single"/>
                </w:rPr>
                <w:t>here</w:t>
              </w:r>
            </w:hyperlink>
            <w:r w:rsidR="00961773">
              <w:t>.</w:t>
            </w:r>
          </w:p>
          <w:p w14:paraId="2B3C1596" w14:textId="77777777" w:rsidR="00085641" w:rsidRPr="00C43BC0" w:rsidRDefault="00C104F3" w:rsidP="003F2D7F">
            <w:pPr>
              <w:pStyle w:val="TableText"/>
              <w:rPr>
                <w:bCs/>
              </w:rPr>
            </w:pPr>
            <w:r>
              <w:t>C</w:t>
            </w:r>
            <w:r w:rsidR="003F2D7F" w:rsidRPr="003F2D7F">
              <w:t xml:space="preserve">linicians </w:t>
            </w:r>
            <w:r>
              <w:t xml:space="preserve">can find </w:t>
            </w:r>
            <w:r w:rsidR="003F2D7F" w:rsidRPr="003F2D7F">
              <w:t xml:space="preserve">the </w:t>
            </w:r>
            <w:hyperlink r:id="rId44" w:history="1">
              <w:r w:rsidR="003F2D7F" w:rsidRPr="003F2D7F">
                <w:rPr>
                  <w:rStyle w:val="Hyperlink"/>
                  <w:b w:val="0"/>
                  <w:color w:val="auto"/>
                </w:rPr>
                <w:t>Leicester cough questionnaire</w:t>
              </w:r>
            </w:hyperlink>
            <w:r w:rsidR="003F2D7F" w:rsidRPr="003F2D7F">
              <w:t xml:space="preserve"> </w:t>
            </w:r>
            <w:hyperlink r:id="rId45" w:history="1">
              <w:r w:rsidR="003F2D7F" w:rsidRPr="00FE3720">
                <w:rPr>
                  <w:rStyle w:val="Hyperlink"/>
                  <w:u w:val="single"/>
                </w:rPr>
                <w:t>here</w:t>
              </w:r>
            </w:hyperlink>
            <w:r w:rsidR="00C43BC0">
              <w:t>.</w:t>
            </w:r>
          </w:p>
        </w:tc>
        <w:tc>
          <w:tcPr>
            <w:tcW w:w="1198" w:type="dxa"/>
            <w:tcBorders>
              <w:top w:val="nil"/>
              <w:bottom w:val="single" w:sz="4" w:space="0" w:color="A6A6A6" w:themeColor="background1" w:themeShade="A6"/>
            </w:tcBorders>
            <w:tcMar>
              <w:top w:w="0" w:type="dxa"/>
              <w:left w:w="85" w:type="dxa"/>
              <w:right w:w="85" w:type="dxa"/>
            </w:tcMar>
          </w:tcPr>
          <w:p w14:paraId="3B14F88E" w14:textId="77777777" w:rsidR="00085641" w:rsidRDefault="00085641" w:rsidP="00085641">
            <w:pPr>
              <w:pStyle w:val="TableText"/>
            </w:pPr>
          </w:p>
          <w:p w14:paraId="2E9029FE" w14:textId="77777777" w:rsidR="003F2D7F" w:rsidRDefault="003F2D7F" w:rsidP="00085641">
            <w:pPr>
              <w:pStyle w:val="TableText"/>
            </w:pPr>
          </w:p>
          <w:p w14:paraId="6BA7B6E9" w14:textId="77777777" w:rsidR="003F2D7F" w:rsidRPr="00C07FF3" w:rsidRDefault="003F2D7F" w:rsidP="00085641">
            <w:pPr>
              <w:pStyle w:val="TableText"/>
            </w:pPr>
            <w:r>
              <w:t>B</w:t>
            </w:r>
          </w:p>
        </w:tc>
      </w:tr>
      <w:tr w:rsidR="00085641" w:rsidRPr="00FB1F87" w14:paraId="2D039C6C" w14:textId="77777777" w:rsidTr="003F2D7F">
        <w:trPr>
          <w:trHeight w:val="365"/>
        </w:trPr>
        <w:tc>
          <w:tcPr>
            <w:tcW w:w="6887" w:type="dxa"/>
            <w:tcBorders>
              <w:top w:val="nil"/>
              <w:bottom w:val="single" w:sz="4" w:space="0" w:color="A6A6A6" w:themeColor="background1" w:themeShade="A6"/>
            </w:tcBorders>
            <w:tcMar>
              <w:top w:w="0" w:type="dxa"/>
              <w:left w:w="85" w:type="dxa"/>
              <w:right w:w="85" w:type="dxa"/>
            </w:tcMar>
          </w:tcPr>
          <w:p w14:paraId="3549F909" w14:textId="77777777" w:rsidR="003F2D7F" w:rsidRPr="003F2D7F" w:rsidRDefault="003F2D7F" w:rsidP="003F2D7F">
            <w:pPr>
              <w:pStyle w:val="TableText"/>
              <w:rPr>
                <w:b/>
                <w:bCs/>
              </w:rPr>
            </w:pPr>
            <w:r w:rsidRPr="003F2D7F">
              <w:rPr>
                <w:b/>
                <w:bCs/>
              </w:rPr>
              <w:t>3.2.4 Thought processing, memory and ‘brain fog’</w:t>
            </w:r>
          </w:p>
          <w:p w14:paraId="71E39D8A" w14:textId="77777777" w:rsidR="003F2D7F" w:rsidRDefault="00317B16" w:rsidP="003F2D7F">
            <w:pPr>
              <w:pStyle w:val="TableText"/>
            </w:pPr>
            <w:r>
              <w:t xml:space="preserve">People </w:t>
            </w:r>
            <w:r w:rsidR="003F2D7F">
              <w:t xml:space="preserve">presenting symptoms such as sustained and ongoing </w:t>
            </w:r>
            <w:r w:rsidR="003C1D25">
              <w:t>‘</w:t>
            </w:r>
            <w:r w:rsidR="003F2D7F">
              <w:t>brain fog</w:t>
            </w:r>
            <w:r w:rsidR="003C1D25">
              <w:t>’</w:t>
            </w:r>
            <w:r w:rsidR="003F2D7F">
              <w:t xml:space="preserve">, headaches, memory impairment or other new cognitive difficulties that are severely </w:t>
            </w:r>
            <w:r w:rsidR="00037A78">
              <w:t xml:space="preserve">affecting </w:t>
            </w:r>
            <w:r w:rsidR="00796E12">
              <w:t xml:space="preserve">their </w:t>
            </w:r>
            <w:r w:rsidR="003F2D7F">
              <w:t xml:space="preserve">day-to-day functioning may benefit from a referral to an occupational therapist, speech-language therapist, psychologist or other appropriately qualified cognitive rehabilitation specialist. </w:t>
            </w:r>
          </w:p>
          <w:p w14:paraId="441FBE14" w14:textId="77777777" w:rsidR="00085641" w:rsidRPr="0095694D" w:rsidRDefault="00C104F3" w:rsidP="003F2D7F">
            <w:pPr>
              <w:pStyle w:val="TableText"/>
            </w:pPr>
            <w:r>
              <w:t>Find r</w:t>
            </w:r>
            <w:r w:rsidR="003F2D7F">
              <w:t>esource</w:t>
            </w:r>
            <w:r w:rsidR="00796E12">
              <w:t>s</w:t>
            </w:r>
            <w:r w:rsidR="003F2D7F">
              <w:t xml:space="preserve"> for clinicians </w:t>
            </w:r>
            <w:hyperlink r:id="rId46" w:history="1">
              <w:r w:rsidR="003F2D7F" w:rsidRPr="00FE3720">
                <w:rPr>
                  <w:rStyle w:val="Hyperlink"/>
                  <w:u w:val="single"/>
                </w:rPr>
                <w:t>here</w:t>
              </w:r>
            </w:hyperlink>
            <w:r w:rsidR="00317B16">
              <w:t>.</w:t>
            </w:r>
          </w:p>
        </w:tc>
        <w:tc>
          <w:tcPr>
            <w:tcW w:w="1198" w:type="dxa"/>
            <w:tcBorders>
              <w:top w:val="nil"/>
              <w:bottom w:val="single" w:sz="4" w:space="0" w:color="A6A6A6" w:themeColor="background1" w:themeShade="A6"/>
            </w:tcBorders>
            <w:tcMar>
              <w:top w:w="0" w:type="dxa"/>
              <w:left w:w="85" w:type="dxa"/>
              <w:right w:w="85" w:type="dxa"/>
            </w:tcMar>
          </w:tcPr>
          <w:p w14:paraId="10CBE45A" w14:textId="77777777" w:rsidR="00085641" w:rsidRDefault="00085641" w:rsidP="00085641">
            <w:pPr>
              <w:pStyle w:val="TableText"/>
            </w:pPr>
          </w:p>
          <w:p w14:paraId="7904176D" w14:textId="77777777" w:rsidR="003F2D7F" w:rsidRPr="00C07FF3" w:rsidRDefault="003F2D7F" w:rsidP="00085641">
            <w:pPr>
              <w:pStyle w:val="TableText"/>
            </w:pPr>
            <w:r>
              <w:t>B</w:t>
            </w:r>
          </w:p>
        </w:tc>
      </w:tr>
      <w:tr w:rsidR="00085641" w:rsidRPr="00FB1F87" w14:paraId="288670DE" w14:textId="77777777" w:rsidTr="003F2D7F">
        <w:trPr>
          <w:trHeight w:val="365"/>
        </w:trPr>
        <w:tc>
          <w:tcPr>
            <w:tcW w:w="6887" w:type="dxa"/>
            <w:tcBorders>
              <w:top w:val="nil"/>
              <w:bottom w:val="single" w:sz="4" w:space="0" w:color="A6A6A6" w:themeColor="background1" w:themeShade="A6"/>
            </w:tcBorders>
            <w:tcMar>
              <w:top w:w="0" w:type="dxa"/>
              <w:left w:w="85" w:type="dxa"/>
              <w:right w:w="85" w:type="dxa"/>
            </w:tcMar>
          </w:tcPr>
          <w:p w14:paraId="7E949D64" w14:textId="77777777" w:rsidR="003F2D7F" w:rsidRPr="003F2D7F" w:rsidRDefault="003F2D7F" w:rsidP="003F2D7F">
            <w:pPr>
              <w:pStyle w:val="TableText"/>
              <w:rPr>
                <w:b/>
                <w:bCs/>
              </w:rPr>
            </w:pPr>
            <w:r w:rsidRPr="003F2D7F">
              <w:rPr>
                <w:b/>
                <w:bCs/>
              </w:rPr>
              <w:t xml:space="preserve">3.2.5 Sleep </w:t>
            </w:r>
            <w:r w:rsidR="005B156C">
              <w:rPr>
                <w:b/>
                <w:bCs/>
              </w:rPr>
              <w:t>i</w:t>
            </w:r>
            <w:r w:rsidRPr="003F2D7F">
              <w:rPr>
                <w:b/>
                <w:bCs/>
              </w:rPr>
              <w:t>ssues</w:t>
            </w:r>
          </w:p>
          <w:p w14:paraId="26671471" w14:textId="77777777" w:rsidR="003F2D7F" w:rsidRPr="004843DD" w:rsidRDefault="00277461" w:rsidP="003F2D7F">
            <w:pPr>
              <w:pStyle w:val="TableText"/>
            </w:pPr>
            <w:r>
              <w:t>P</w:t>
            </w:r>
            <w:r w:rsidR="003F2D7F" w:rsidRPr="004843DD">
              <w:t>eople with long COVID</w:t>
            </w:r>
            <w:r>
              <w:t xml:space="preserve"> experiencing sleep issues</w:t>
            </w:r>
            <w:r w:rsidR="003F2D7F" w:rsidRPr="004843DD">
              <w:t xml:space="preserve"> may benefit from advice from health care professionals or traditional/cultural health practitioners who specialise in sleep problems.</w:t>
            </w:r>
          </w:p>
          <w:p w14:paraId="5B880A7E" w14:textId="77777777" w:rsidR="003F2D7F" w:rsidRDefault="003F2D7F" w:rsidP="003F2D7F">
            <w:pPr>
              <w:pStyle w:val="TableText"/>
            </w:pPr>
            <w:r w:rsidRPr="004843DD">
              <w:t xml:space="preserve">Rehabilitation specialists such as </w:t>
            </w:r>
            <w:r w:rsidR="001B6B39">
              <w:t>o</w:t>
            </w:r>
            <w:r w:rsidRPr="004843DD">
              <w:t>ccupational therapist</w:t>
            </w:r>
            <w:r w:rsidR="001B6B39">
              <w:t>s</w:t>
            </w:r>
            <w:r w:rsidRPr="004843DD">
              <w:t xml:space="preserve">, </w:t>
            </w:r>
            <w:r w:rsidR="001B6B39">
              <w:t>s</w:t>
            </w:r>
            <w:r w:rsidRPr="004843DD">
              <w:t>peech</w:t>
            </w:r>
            <w:r w:rsidR="001B6B39">
              <w:t>-l</w:t>
            </w:r>
            <w:r w:rsidRPr="004843DD">
              <w:t xml:space="preserve">anguage therapists, </w:t>
            </w:r>
            <w:r w:rsidR="001B6B39">
              <w:t>d</w:t>
            </w:r>
            <w:r>
              <w:t xml:space="preserve">ietitians, </w:t>
            </w:r>
            <w:r w:rsidR="001B6B39">
              <w:t>p</w:t>
            </w:r>
            <w:r w:rsidRPr="004843DD">
              <w:t xml:space="preserve">hysiotherapists or local sleep clinics may </w:t>
            </w:r>
            <w:r>
              <w:t xml:space="preserve">be appropriate for onward referral for serious issues with sleep. Sleep clinics can be accessed </w:t>
            </w:r>
            <w:r w:rsidRPr="001B3181">
              <w:t xml:space="preserve">by referring to local </w:t>
            </w:r>
            <w:proofErr w:type="spellStart"/>
            <w:r w:rsidRPr="001B3181">
              <w:t>Te</w:t>
            </w:r>
            <w:proofErr w:type="spellEnd"/>
            <w:r w:rsidRPr="001B3181">
              <w:t xml:space="preserve"> </w:t>
            </w:r>
            <w:proofErr w:type="spellStart"/>
            <w:r w:rsidRPr="001B3181">
              <w:t>Whatu</w:t>
            </w:r>
            <w:proofErr w:type="spellEnd"/>
            <w:r w:rsidRPr="001B3181">
              <w:t xml:space="preserve"> Ora districts via local pathways</w:t>
            </w:r>
            <w:r w:rsidR="001B6B39">
              <w:t>.</w:t>
            </w:r>
          </w:p>
          <w:p w14:paraId="0D075CA4" w14:textId="77777777" w:rsidR="003F2D7F" w:rsidRDefault="00C104F3" w:rsidP="003F2D7F">
            <w:pPr>
              <w:pStyle w:val="TableText"/>
              <w:rPr>
                <w:color w:val="00B0F0"/>
                <w:u w:val="single"/>
              </w:rPr>
            </w:pPr>
            <w:r>
              <w:t>Find r</w:t>
            </w:r>
            <w:r w:rsidR="003F2D7F" w:rsidRPr="00364C7A">
              <w:t xml:space="preserve">esources from </w:t>
            </w:r>
            <w:r w:rsidR="001B6B39">
              <w:t xml:space="preserve">the </w:t>
            </w:r>
            <w:r w:rsidR="001B6B39" w:rsidRPr="009B47DF">
              <w:t>Sleep Foundation</w:t>
            </w:r>
            <w:r w:rsidR="003F2D7F" w:rsidRPr="00BC5B0F">
              <w:rPr>
                <w:color w:val="00B0F0"/>
                <w:u w:val="single"/>
              </w:rPr>
              <w:t xml:space="preserve"> </w:t>
            </w:r>
            <w:hyperlink r:id="rId47" w:history="1">
              <w:r w:rsidR="001B6B39" w:rsidRPr="001B6B39">
                <w:rPr>
                  <w:rStyle w:val="Hyperlink"/>
                </w:rPr>
                <w:t>here</w:t>
              </w:r>
            </w:hyperlink>
            <w:r w:rsidR="001B6B39">
              <w:t>.</w:t>
            </w:r>
          </w:p>
          <w:p w14:paraId="6E79C363" w14:textId="77777777" w:rsidR="003F2D7F" w:rsidRDefault="00C104F3" w:rsidP="003F2D7F">
            <w:pPr>
              <w:pStyle w:val="TableText"/>
              <w:rPr>
                <w:color w:val="00B0F0"/>
                <w:u w:val="single"/>
              </w:rPr>
            </w:pPr>
            <w:r>
              <w:t>Find r</w:t>
            </w:r>
            <w:r w:rsidR="003F2D7F" w:rsidRPr="009504FD">
              <w:t>esource</w:t>
            </w:r>
            <w:r w:rsidR="001B6B39">
              <w:t>s</w:t>
            </w:r>
            <w:r w:rsidR="003F2D7F" w:rsidRPr="009504FD">
              <w:t xml:space="preserve"> on sleep for children and teenagers </w:t>
            </w:r>
            <w:hyperlink r:id="rId48" w:history="1">
              <w:r w:rsidR="003F2D7F" w:rsidRPr="00FE3720">
                <w:rPr>
                  <w:rStyle w:val="Hyperlink"/>
                  <w:u w:val="single"/>
                </w:rPr>
                <w:t>here</w:t>
              </w:r>
            </w:hyperlink>
            <w:r w:rsidR="001B6B39">
              <w:t>,</w:t>
            </w:r>
            <w:r w:rsidR="003F2D7F" w:rsidRPr="00634B41">
              <w:rPr>
                <w:color w:val="000000" w:themeColor="text1"/>
              </w:rPr>
              <w:t xml:space="preserve"> </w:t>
            </w:r>
            <w:hyperlink r:id="rId49" w:anchor=":~:text=Bedtime%20routine&amp;text=Quiet%20activities%20are%20good%20before,it%20is%20time%20to%20sleep." w:history="1">
              <w:r w:rsidR="003F2D7F" w:rsidRPr="00FE3720">
                <w:rPr>
                  <w:rStyle w:val="Hyperlink"/>
                  <w:u w:val="single"/>
                </w:rPr>
                <w:t>here</w:t>
              </w:r>
            </w:hyperlink>
            <w:r w:rsidR="003F2D7F" w:rsidRPr="000F3E2F">
              <w:rPr>
                <w:color w:val="002060"/>
              </w:rPr>
              <w:t xml:space="preserve"> and </w:t>
            </w:r>
            <w:hyperlink r:id="rId50" w:history="1">
              <w:r w:rsidR="003F2D7F" w:rsidRPr="00FE3720">
                <w:rPr>
                  <w:rStyle w:val="Hyperlink"/>
                  <w:u w:val="single"/>
                </w:rPr>
                <w:t>here</w:t>
              </w:r>
            </w:hyperlink>
            <w:r w:rsidR="001B6B39">
              <w:t>.</w:t>
            </w:r>
            <w:r w:rsidR="003F2D7F" w:rsidRPr="003F2D7F">
              <w:rPr>
                <w:rStyle w:val="Hyperlink"/>
              </w:rPr>
              <w:t xml:space="preserve"> </w:t>
            </w:r>
          </w:p>
          <w:p w14:paraId="50499590" w14:textId="77777777" w:rsidR="00085641" w:rsidRPr="0095694D" w:rsidRDefault="00C104F3" w:rsidP="003F2D7F">
            <w:pPr>
              <w:pStyle w:val="TableText"/>
            </w:pPr>
            <w:r>
              <w:t>Find i</w:t>
            </w:r>
            <w:r w:rsidR="003F2D7F">
              <w:t>nformation on h</w:t>
            </w:r>
            <w:r w:rsidR="003F2D7F" w:rsidRPr="00C73CBB">
              <w:t xml:space="preserve">ow much sleep children need </w:t>
            </w:r>
            <w:hyperlink r:id="rId51" w:history="1">
              <w:r w:rsidR="003F2D7F" w:rsidRPr="00FE3720">
                <w:rPr>
                  <w:rStyle w:val="Hyperlink"/>
                  <w:u w:val="single"/>
                </w:rPr>
                <w:t>her</w:t>
              </w:r>
              <w:r w:rsidR="003F2D7F" w:rsidRPr="003F2D7F">
                <w:rPr>
                  <w:rStyle w:val="Hyperlink"/>
                </w:rPr>
                <w:t>e</w:t>
              </w:r>
            </w:hyperlink>
            <w:r w:rsidR="003F2D7F" w:rsidRPr="00C73CBB">
              <w:t xml:space="preserve"> </w:t>
            </w:r>
            <w:r w:rsidR="003F2D7F">
              <w:t xml:space="preserve">and </w:t>
            </w:r>
            <w:hyperlink r:id="rId52" w:anchor=":~:text=Sleep%20is%20important%20for%20restoring,%2C%20health%2C%20wellbeing%20and%20weight." w:history="1">
              <w:r w:rsidR="003F2D7F" w:rsidRPr="00FE3720">
                <w:rPr>
                  <w:rStyle w:val="Hyperlink"/>
                  <w:u w:val="single"/>
                </w:rPr>
                <w:t>here</w:t>
              </w:r>
            </w:hyperlink>
            <w:r w:rsidR="001B6B39">
              <w:t>.</w:t>
            </w:r>
          </w:p>
        </w:tc>
        <w:tc>
          <w:tcPr>
            <w:tcW w:w="1198" w:type="dxa"/>
            <w:tcBorders>
              <w:top w:val="nil"/>
              <w:bottom w:val="single" w:sz="4" w:space="0" w:color="A6A6A6" w:themeColor="background1" w:themeShade="A6"/>
            </w:tcBorders>
            <w:tcMar>
              <w:top w:w="0" w:type="dxa"/>
              <w:left w:w="85" w:type="dxa"/>
              <w:right w:w="85" w:type="dxa"/>
            </w:tcMar>
          </w:tcPr>
          <w:p w14:paraId="31FBA508" w14:textId="77777777" w:rsidR="00085641" w:rsidRDefault="00085641" w:rsidP="00085641">
            <w:pPr>
              <w:pStyle w:val="TableText"/>
            </w:pPr>
          </w:p>
          <w:p w14:paraId="1DF6F714" w14:textId="77777777" w:rsidR="003F2D7F" w:rsidRPr="003F2D7F" w:rsidRDefault="003F2D7F" w:rsidP="003F2D7F">
            <w:pPr>
              <w:pStyle w:val="TableText"/>
            </w:pPr>
            <w:r w:rsidRPr="003F2D7F">
              <w:t>B/C</w:t>
            </w:r>
          </w:p>
          <w:p w14:paraId="26718592" w14:textId="77777777" w:rsidR="003F2D7F" w:rsidRPr="003F2D7F" w:rsidRDefault="003F2D7F" w:rsidP="003F2D7F">
            <w:pPr>
              <w:pStyle w:val="TableText"/>
            </w:pPr>
          </w:p>
          <w:p w14:paraId="6C1DFA91" w14:textId="77777777" w:rsidR="003F2D7F" w:rsidRDefault="003F2D7F" w:rsidP="003F2D7F">
            <w:pPr>
              <w:pStyle w:val="TableText"/>
            </w:pPr>
          </w:p>
          <w:p w14:paraId="55228649" w14:textId="77777777" w:rsidR="003F2D7F" w:rsidRPr="00C07FF3" w:rsidRDefault="003F2D7F" w:rsidP="003F2D7F">
            <w:pPr>
              <w:pStyle w:val="TableText"/>
            </w:pPr>
            <w:r w:rsidRPr="003F2D7F">
              <w:t>B</w:t>
            </w:r>
          </w:p>
        </w:tc>
      </w:tr>
      <w:tr w:rsidR="003F2D7F" w:rsidRPr="00FB1F87" w14:paraId="68DF64EE" w14:textId="77777777" w:rsidTr="003F2D7F">
        <w:trPr>
          <w:trHeight w:val="365"/>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8A4C007" w14:textId="77777777" w:rsidR="003F2D7F" w:rsidRPr="003F2D7F" w:rsidRDefault="003F2D7F" w:rsidP="003F2D7F">
            <w:pPr>
              <w:pStyle w:val="TableText"/>
              <w:rPr>
                <w:b/>
                <w:bCs/>
              </w:rPr>
            </w:pPr>
            <w:r w:rsidRPr="003F2D7F">
              <w:rPr>
                <w:b/>
                <w:bCs/>
              </w:rPr>
              <w:t>3.2.6 Post</w:t>
            </w:r>
            <w:r w:rsidR="00A93314">
              <w:rPr>
                <w:b/>
                <w:bCs/>
              </w:rPr>
              <w:t>-e</w:t>
            </w:r>
            <w:r w:rsidRPr="003F2D7F">
              <w:rPr>
                <w:b/>
                <w:bCs/>
              </w:rPr>
              <w:t xml:space="preserve">xertional </w:t>
            </w:r>
            <w:r w:rsidR="00A93314">
              <w:rPr>
                <w:b/>
                <w:bCs/>
              </w:rPr>
              <w:t>m</w:t>
            </w:r>
            <w:r w:rsidRPr="003F2D7F">
              <w:rPr>
                <w:b/>
                <w:bCs/>
              </w:rPr>
              <w:t>alaise</w:t>
            </w:r>
            <w:r w:rsidR="002627D3">
              <w:rPr>
                <w:b/>
                <w:bCs/>
              </w:rPr>
              <w:t xml:space="preserve"> </w:t>
            </w:r>
            <w:r w:rsidR="00A93314" w:rsidRPr="000D67DC">
              <w:rPr>
                <w:b/>
                <w:bCs/>
              </w:rPr>
              <w:t xml:space="preserve">and </w:t>
            </w:r>
            <w:r w:rsidR="00A93314">
              <w:rPr>
                <w:b/>
                <w:bCs/>
              </w:rPr>
              <w:t>p</w:t>
            </w:r>
            <w:r w:rsidRPr="003F2D7F">
              <w:rPr>
                <w:b/>
                <w:bCs/>
              </w:rPr>
              <w:t>ost</w:t>
            </w:r>
            <w:r w:rsidR="00A93314">
              <w:rPr>
                <w:b/>
                <w:bCs/>
              </w:rPr>
              <w:t>-e</w:t>
            </w:r>
            <w:r w:rsidRPr="003F2D7F">
              <w:rPr>
                <w:b/>
                <w:bCs/>
              </w:rPr>
              <w:t xml:space="preserve">xertional </w:t>
            </w:r>
            <w:r w:rsidR="00A93314">
              <w:rPr>
                <w:b/>
                <w:bCs/>
              </w:rPr>
              <w:t>s</w:t>
            </w:r>
            <w:r w:rsidRPr="003F2D7F">
              <w:rPr>
                <w:b/>
                <w:bCs/>
              </w:rPr>
              <w:t xml:space="preserve">ymptom </w:t>
            </w:r>
            <w:r w:rsidR="00A93314">
              <w:rPr>
                <w:b/>
                <w:bCs/>
              </w:rPr>
              <w:t>e</w:t>
            </w:r>
            <w:r w:rsidRPr="003F2D7F">
              <w:rPr>
                <w:b/>
                <w:bCs/>
              </w:rPr>
              <w:t xml:space="preserve">xacerbation </w:t>
            </w:r>
          </w:p>
          <w:p w14:paraId="73679C0A" w14:textId="77777777" w:rsidR="00E6472D" w:rsidRPr="000D67DC" w:rsidRDefault="001B6B39" w:rsidP="003F2D7F">
            <w:pPr>
              <w:pStyle w:val="TableText"/>
            </w:pPr>
            <w:r w:rsidRPr="000D67DC">
              <w:t xml:space="preserve">Undertake a </w:t>
            </w:r>
            <w:r w:rsidR="004D79AD" w:rsidRPr="000D67DC">
              <w:t xml:space="preserve">comprehensive assessment to establish </w:t>
            </w:r>
            <w:r w:rsidR="002627D3" w:rsidRPr="000D67DC">
              <w:t xml:space="preserve">if the problem identified is deconditioning or dysregulation </w:t>
            </w:r>
            <w:r w:rsidR="00A93314" w:rsidRPr="000D67DC">
              <w:t>(</w:t>
            </w:r>
            <w:proofErr w:type="spellStart"/>
            <w:r w:rsidR="002627D3" w:rsidRPr="000D67DC">
              <w:t>eg</w:t>
            </w:r>
            <w:proofErr w:type="spellEnd"/>
            <w:r w:rsidR="00A93314" w:rsidRPr="000D67DC">
              <w:t>,</w:t>
            </w:r>
            <w:r w:rsidR="002627D3" w:rsidRPr="000D67DC">
              <w:t xml:space="preserve"> </w:t>
            </w:r>
            <w:r w:rsidR="00EC0DFB" w:rsidRPr="000D67DC">
              <w:t>PEM</w:t>
            </w:r>
            <w:r w:rsidR="00A93314" w:rsidRPr="000D67DC">
              <w:t xml:space="preserve"> or </w:t>
            </w:r>
            <w:r w:rsidR="00EC0DFB" w:rsidRPr="000D67DC">
              <w:t>PESE</w:t>
            </w:r>
            <w:r w:rsidR="00A93314" w:rsidRPr="000D67DC">
              <w:t>)</w:t>
            </w:r>
            <w:r w:rsidR="00E6472D" w:rsidRPr="000D67DC">
              <w:t xml:space="preserve">. </w:t>
            </w:r>
          </w:p>
          <w:p w14:paraId="68DA211E" w14:textId="77777777" w:rsidR="00A773D7" w:rsidRPr="000D67DC" w:rsidRDefault="00A773D7" w:rsidP="00A773D7">
            <w:pPr>
              <w:pStyle w:val="TableText"/>
            </w:pPr>
            <w:r w:rsidRPr="000D67DC">
              <w:t>With regards to management of adults with</w:t>
            </w:r>
            <w:r w:rsidR="006A4F66" w:rsidRPr="000D67DC">
              <w:t xml:space="preserve"> PEM or </w:t>
            </w:r>
            <w:r w:rsidRPr="000D67DC">
              <w:t xml:space="preserve">PESE, </w:t>
            </w:r>
            <w:r w:rsidR="001B6B39" w:rsidRPr="000D67DC">
              <w:t>be aware that</w:t>
            </w:r>
            <w:r w:rsidRPr="000D67DC">
              <w:t>:</w:t>
            </w:r>
          </w:p>
          <w:p w14:paraId="133574E9" w14:textId="77777777" w:rsidR="00A773D7" w:rsidRPr="000D67DC" w:rsidRDefault="00A773D7" w:rsidP="00393610">
            <w:pPr>
              <w:pStyle w:val="TableText"/>
              <w:numPr>
                <w:ilvl w:val="0"/>
                <w:numId w:val="49"/>
              </w:numPr>
            </w:pPr>
            <w:r w:rsidRPr="000D67DC">
              <w:t xml:space="preserve">long COVID is not a linear </w:t>
            </w:r>
            <w:proofErr w:type="gramStart"/>
            <w:r w:rsidRPr="000D67DC">
              <w:t>presentation</w:t>
            </w:r>
            <w:proofErr w:type="gramEnd"/>
            <w:r w:rsidRPr="000D67DC">
              <w:t xml:space="preserve"> </w:t>
            </w:r>
          </w:p>
          <w:p w14:paraId="04D2CF89" w14:textId="77777777" w:rsidR="00A773D7" w:rsidRPr="000D67DC" w:rsidRDefault="00393610" w:rsidP="00393610">
            <w:pPr>
              <w:pStyle w:val="TableText"/>
              <w:numPr>
                <w:ilvl w:val="0"/>
                <w:numId w:val="49"/>
              </w:numPr>
            </w:pPr>
            <w:r w:rsidRPr="000D67DC">
              <w:t>s</w:t>
            </w:r>
            <w:r w:rsidR="00A773D7" w:rsidRPr="000D67DC">
              <w:t xml:space="preserve">ymptoms that are made worse from physical or mental activities and onset can occur immediately or up to 72 hours from the exertion and affect people differently. Recovery can take days, weeks or </w:t>
            </w:r>
            <w:proofErr w:type="gramStart"/>
            <w:r w:rsidR="00A773D7" w:rsidRPr="000D67DC">
              <w:t>months</w:t>
            </w:r>
            <w:proofErr w:type="gramEnd"/>
            <w:r w:rsidR="00A773D7" w:rsidRPr="000D67DC">
              <w:t xml:space="preserve"> </w:t>
            </w:r>
          </w:p>
          <w:p w14:paraId="267079C9" w14:textId="77777777" w:rsidR="00A773D7" w:rsidRDefault="00A773D7" w:rsidP="00393610">
            <w:pPr>
              <w:pStyle w:val="TableText"/>
              <w:numPr>
                <w:ilvl w:val="0"/>
                <w:numId w:val="49"/>
              </w:numPr>
            </w:pPr>
            <w:r w:rsidRPr="000D67DC">
              <w:t>graded exercise therapy (GET</w:t>
            </w:r>
            <w:r w:rsidR="008F0D31" w:rsidRPr="000D67DC">
              <w:t>: planned, regular exercise with incremental increases in frequency and/or intensity, duration and type with a goal to increase fitness</w:t>
            </w:r>
            <w:r w:rsidRPr="000D67DC">
              <w:t xml:space="preserve">) is not recommended for these </w:t>
            </w:r>
            <w:r w:rsidR="00317B16" w:rsidRPr="000D67DC">
              <w:t>people</w:t>
            </w:r>
            <w:r w:rsidR="008F0D31" w:rsidRPr="000D67DC">
              <w:t>,</w:t>
            </w:r>
            <w:r w:rsidR="00317B16" w:rsidRPr="000D67DC">
              <w:t xml:space="preserve"> </w:t>
            </w:r>
            <w:r w:rsidRPr="000D67DC">
              <w:t xml:space="preserve">because it can cause an exacerbation of symptoms. </w:t>
            </w:r>
          </w:p>
          <w:p w14:paraId="57DC5280" w14:textId="7627C0D0" w:rsidR="00A773D7" w:rsidRPr="000D67DC" w:rsidRDefault="00D966D0" w:rsidP="00A773D7">
            <w:pPr>
              <w:pStyle w:val="TableText"/>
              <w:numPr>
                <w:ilvl w:val="0"/>
                <w:numId w:val="49"/>
              </w:numPr>
            </w:pPr>
            <w:r>
              <w:t xml:space="preserve">symptom led pacing is advocated for, this includes prioritising, planning, and use of an activity </w:t>
            </w:r>
            <w:proofErr w:type="gramStart"/>
            <w:r>
              <w:t>diary</w:t>
            </w:r>
            <w:proofErr w:type="gramEnd"/>
          </w:p>
          <w:p w14:paraId="3A55DA0F" w14:textId="77777777" w:rsidR="00E6472D" w:rsidRPr="000D67DC" w:rsidRDefault="00A773D7" w:rsidP="00A773D7">
            <w:pPr>
              <w:pStyle w:val="TableText"/>
            </w:pPr>
            <w:r w:rsidRPr="000D67DC">
              <w:t xml:space="preserve">Management of </w:t>
            </w:r>
            <w:r w:rsidR="00684A98" w:rsidRPr="000D67DC">
              <w:t>PEM/</w:t>
            </w:r>
            <w:r w:rsidRPr="000D67DC">
              <w:t xml:space="preserve">PESE can include breathing retraining, pacing and establishing a symptom-free baseline. </w:t>
            </w:r>
            <w:r w:rsidR="00684A98" w:rsidRPr="000D67DC">
              <w:t xml:space="preserve">Occupational therapists and </w:t>
            </w:r>
            <w:r w:rsidR="00317B16" w:rsidRPr="000D67DC">
              <w:t>p</w:t>
            </w:r>
            <w:r w:rsidRPr="000D67DC">
              <w:t xml:space="preserve">hysiotherapists can assess </w:t>
            </w:r>
            <w:r w:rsidR="00317B16" w:rsidRPr="000D67DC">
              <w:t xml:space="preserve">people </w:t>
            </w:r>
            <w:r w:rsidRPr="000D67DC">
              <w:t>to provide an individualised/personalised management plan.</w:t>
            </w:r>
          </w:p>
          <w:p w14:paraId="0A9B37F6" w14:textId="77777777" w:rsidR="003F2D7F" w:rsidRPr="00977708" w:rsidRDefault="003F2D7F" w:rsidP="003F2D7F">
            <w:pPr>
              <w:pStyle w:val="TableText"/>
            </w:pPr>
            <w:r w:rsidRPr="00977708">
              <w:t xml:space="preserve">The condition can be triggered by cognitive, physical, mental, or emotional reasons, with onset immediately or 24-72 hours post exertion. </w:t>
            </w:r>
          </w:p>
          <w:p w14:paraId="7FBE88EB" w14:textId="77777777" w:rsidR="003F2D7F" w:rsidRDefault="00317B16" w:rsidP="003F2D7F">
            <w:pPr>
              <w:pStyle w:val="TableText"/>
            </w:pPr>
            <w:r>
              <w:t xml:space="preserve">People </w:t>
            </w:r>
            <w:r w:rsidR="003F2D7F" w:rsidRPr="005D6E73">
              <w:t>who experience a worsening of symptoms following exercise should seek advice from their family doctor</w:t>
            </w:r>
            <w:r w:rsidR="009A33D5">
              <w:t>,</w:t>
            </w:r>
            <w:r w:rsidR="003F2D7F" w:rsidRPr="005D6E73">
              <w:t xml:space="preserve"> a physiotherapist</w:t>
            </w:r>
            <w:r w:rsidR="003F2D7F">
              <w:t xml:space="preserve"> or </w:t>
            </w:r>
            <w:r w:rsidR="009A33D5">
              <w:t xml:space="preserve">an </w:t>
            </w:r>
            <w:r>
              <w:t>o</w:t>
            </w:r>
            <w:r w:rsidR="003F2D7F">
              <w:t xml:space="preserve">ccupational therapist. </w:t>
            </w:r>
          </w:p>
          <w:p w14:paraId="4B97942F" w14:textId="23BDC607" w:rsidR="003F2D7F" w:rsidRPr="00ED03C1" w:rsidRDefault="00961773" w:rsidP="003F2D7F">
            <w:pPr>
              <w:pStyle w:val="TableText"/>
              <w:rPr>
                <w:color w:val="00B0F0"/>
                <w:u w:val="single"/>
              </w:rPr>
            </w:pPr>
            <w:r>
              <w:t>Find i</w:t>
            </w:r>
            <w:r w:rsidR="003F2D7F">
              <w:t xml:space="preserve">nformation for </w:t>
            </w:r>
            <w:r w:rsidR="003F2D7F" w:rsidRPr="004843DD">
              <w:t>PEM</w:t>
            </w:r>
            <w:r w:rsidR="003F2D7F">
              <w:t xml:space="preserve"> </w:t>
            </w:r>
            <w:r w:rsidR="003F2D7F" w:rsidRPr="004843DD">
              <w:t>or PESE</w:t>
            </w:r>
            <w:r w:rsidR="00317B16">
              <w:t>,</w:t>
            </w:r>
            <w:r w:rsidR="003F2D7F">
              <w:t xml:space="preserve"> which</w:t>
            </w:r>
            <w:r w:rsidR="003F2D7F" w:rsidRPr="004843DD">
              <w:t xml:space="preserve"> </w:t>
            </w:r>
            <w:r w:rsidR="009A33D5">
              <w:t xml:space="preserve">are </w:t>
            </w:r>
            <w:r w:rsidR="003F2D7F" w:rsidRPr="004843DD">
              <w:t>different from fatigue</w:t>
            </w:r>
            <w:r w:rsidR="003F2D7F">
              <w:t xml:space="preserve">, </w:t>
            </w:r>
            <w:hyperlink r:id="rId53" w:history="1">
              <w:r w:rsidR="003F2D7F" w:rsidRPr="00FE3720">
                <w:rPr>
                  <w:rStyle w:val="Hyperlink"/>
                  <w:u w:val="single"/>
                </w:rPr>
                <w:t>here</w:t>
              </w:r>
            </w:hyperlink>
            <w:r w:rsidR="003F2D7F" w:rsidRPr="004843DD">
              <w:t xml:space="preserve">. Referral to physiotherapists or occupational therapists may be of benefit for </w:t>
            </w:r>
            <w:r w:rsidR="00317B16">
              <w:t>people</w:t>
            </w:r>
            <w:r w:rsidR="00317B16" w:rsidRPr="004843DD">
              <w:t xml:space="preserve"> </w:t>
            </w:r>
            <w:r w:rsidR="003F2D7F" w:rsidRPr="004843DD">
              <w:t xml:space="preserve">who require additional support for management of this symptom. Physiotherapists and </w:t>
            </w:r>
            <w:r w:rsidR="00317B16">
              <w:t>o</w:t>
            </w:r>
            <w:r w:rsidR="003F2D7F" w:rsidRPr="004843DD">
              <w:t xml:space="preserve">ccupational therapists work in private and public health </w:t>
            </w:r>
            <w:r w:rsidR="00977708" w:rsidRPr="004843DD">
              <w:t>services</w:t>
            </w:r>
            <w:r w:rsidR="00977708">
              <w:t xml:space="preserve"> and</w:t>
            </w:r>
            <w:r w:rsidR="003F2D7F" w:rsidRPr="004843DD">
              <w:t xml:space="preserve"> can be accessed by referring to local </w:t>
            </w:r>
            <w:proofErr w:type="spellStart"/>
            <w:r w:rsidR="003F2D7F" w:rsidRPr="004843DD">
              <w:t>Te</w:t>
            </w:r>
            <w:proofErr w:type="spellEnd"/>
            <w:r w:rsidR="003F2D7F" w:rsidRPr="004843DD">
              <w:t xml:space="preserve"> </w:t>
            </w:r>
            <w:proofErr w:type="spellStart"/>
            <w:r w:rsidR="003F2D7F" w:rsidRPr="004843DD">
              <w:t>Whatu</w:t>
            </w:r>
            <w:proofErr w:type="spellEnd"/>
            <w:r w:rsidR="003F2D7F" w:rsidRPr="004843DD">
              <w:t xml:space="preserve"> Ora districts via local pathways or </w:t>
            </w:r>
            <w:proofErr w:type="gramStart"/>
            <w:r w:rsidR="003F2D7F" w:rsidRPr="004843DD">
              <w:t>making contact with</w:t>
            </w:r>
            <w:proofErr w:type="gramEnd"/>
            <w:r w:rsidR="003F2D7F" w:rsidRPr="004843DD">
              <w:t xml:space="preserve"> private organisations directly</w:t>
            </w:r>
            <w:r w:rsidR="003F2D7F">
              <w:t>.</w:t>
            </w:r>
            <w:r w:rsidR="003F2D7F" w:rsidRPr="004843DD">
              <w:t xml:space="preserve"> </w:t>
            </w:r>
            <w:r w:rsidR="002D4C3F">
              <w:t>F</w:t>
            </w:r>
            <w:r w:rsidR="003F2D7F">
              <w:t xml:space="preserve">ind an </w:t>
            </w:r>
            <w:r w:rsidR="00317B16">
              <w:t>o</w:t>
            </w:r>
            <w:r w:rsidR="003F2D7F">
              <w:t xml:space="preserve">ccupational </w:t>
            </w:r>
            <w:r w:rsidR="00317B16">
              <w:t>t</w:t>
            </w:r>
            <w:r w:rsidR="003F2D7F">
              <w:t xml:space="preserve">herapist </w:t>
            </w:r>
            <w:hyperlink r:id="rId54" w:history="1">
              <w:r w:rsidR="003F2D7F" w:rsidRPr="00FE3720">
                <w:rPr>
                  <w:rStyle w:val="Hyperlink"/>
                  <w:u w:val="single"/>
                </w:rPr>
                <w:t>here</w:t>
              </w:r>
            </w:hyperlink>
            <w:r w:rsidR="003F2D7F" w:rsidRPr="003F2D7F">
              <w:t>.</w:t>
            </w:r>
            <w:r w:rsidR="003F2D7F" w:rsidRPr="00767555">
              <w:rPr>
                <w:color w:val="00B0F0"/>
              </w:rPr>
              <w:t xml:space="preserve"> </w:t>
            </w:r>
            <w:r w:rsidR="002D4C3F">
              <w:t>F</w:t>
            </w:r>
            <w:r w:rsidR="003F2D7F">
              <w:t xml:space="preserve">ind a </w:t>
            </w:r>
            <w:r w:rsidR="00317B16">
              <w:t>p</w:t>
            </w:r>
            <w:r w:rsidR="003F2D7F">
              <w:t>hysiotherapist</w:t>
            </w:r>
            <w:r w:rsidR="003F2D7F" w:rsidRPr="002C0FA3">
              <w:t xml:space="preserve"> </w:t>
            </w:r>
            <w:hyperlink r:id="rId55" w:anchor="find-a-physio" w:history="1">
              <w:r w:rsidR="003F2D7F" w:rsidRPr="00FE3720">
                <w:rPr>
                  <w:rStyle w:val="Hyperlink"/>
                  <w:u w:val="single"/>
                </w:rPr>
                <w:t>here</w:t>
              </w:r>
            </w:hyperlink>
            <w:r w:rsidR="00317B16">
              <w:t>.</w:t>
            </w:r>
            <w:r w:rsidR="003F2D7F" w:rsidRPr="003F2D7F">
              <w:rPr>
                <w:rStyle w:val="Hyperlink"/>
              </w:rPr>
              <w:t xml:space="preserve"> </w:t>
            </w:r>
          </w:p>
          <w:p w14:paraId="111CAFCF" w14:textId="77777777" w:rsidR="003F2D7F" w:rsidRDefault="00C104F3" w:rsidP="003F2D7F">
            <w:pPr>
              <w:pStyle w:val="TableText"/>
              <w:rPr>
                <w:color w:val="00B0F0"/>
                <w:u w:val="single"/>
              </w:rPr>
            </w:pPr>
            <w:r>
              <w:t>Clinicians can find i</w:t>
            </w:r>
            <w:r w:rsidR="003F2D7F">
              <w:t xml:space="preserve">nformation </w:t>
            </w:r>
            <w:hyperlink r:id="rId56">
              <w:r w:rsidR="003F2D7F" w:rsidRPr="00FE3720">
                <w:rPr>
                  <w:rStyle w:val="Hyperlink"/>
                  <w:u w:val="single"/>
                </w:rPr>
                <w:t>here</w:t>
              </w:r>
            </w:hyperlink>
            <w:r w:rsidR="00317B16">
              <w:t>.</w:t>
            </w:r>
            <w:r w:rsidR="003F2D7F" w:rsidRPr="073B861D">
              <w:rPr>
                <w:color w:val="00B0F0"/>
                <w:u w:val="single"/>
              </w:rPr>
              <w:t xml:space="preserve"> </w:t>
            </w:r>
          </w:p>
          <w:p w14:paraId="14915EC9" w14:textId="77777777" w:rsidR="00A371EF" w:rsidRDefault="00A371EF" w:rsidP="003F2D7F">
            <w:pPr>
              <w:pStyle w:val="TableText"/>
              <w:rPr>
                <w:color w:val="00B0F0"/>
                <w:u w:val="single"/>
              </w:rPr>
            </w:pPr>
            <w:r w:rsidRPr="00A94F05">
              <w:t>Information on fatigue and PESE can be found</w:t>
            </w:r>
            <w:r w:rsidRPr="00A94F05">
              <w:rPr>
                <w:u w:val="single"/>
              </w:rPr>
              <w:t xml:space="preserve"> </w:t>
            </w:r>
            <w:hyperlink r:id="rId57" w:history="1">
              <w:r w:rsidRPr="00A371EF">
                <w:rPr>
                  <w:rStyle w:val="Hyperlink"/>
                </w:rPr>
                <w:t>here</w:t>
              </w:r>
            </w:hyperlink>
          </w:p>
          <w:p w14:paraId="27EDFC8B" w14:textId="77777777" w:rsidR="00A371EF" w:rsidRDefault="00A371EF" w:rsidP="003F2D7F">
            <w:pPr>
              <w:pStyle w:val="TableText"/>
              <w:rPr>
                <w:color w:val="00B0F0"/>
                <w:u w:val="single"/>
              </w:rPr>
            </w:pPr>
            <w:r w:rsidRPr="00A94F05">
              <w:t>Pacing information can be found</w:t>
            </w:r>
            <w:r w:rsidRPr="00A94F05">
              <w:rPr>
                <w:u w:val="single"/>
              </w:rPr>
              <w:t xml:space="preserve"> </w:t>
            </w:r>
            <w:hyperlink r:id="rId58" w:history="1">
              <w:r w:rsidRPr="00A371EF">
                <w:rPr>
                  <w:rStyle w:val="Hyperlink"/>
                </w:rPr>
                <w:t>here</w:t>
              </w:r>
            </w:hyperlink>
          </w:p>
          <w:p w14:paraId="6FFE2AD3" w14:textId="1D044490" w:rsidR="00A371EF" w:rsidRPr="00A94F05" w:rsidRDefault="00A371EF" w:rsidP="003F2D7F">
            <w:pPr>
              <w:pStyle w:val="TableText"/>
            </w:pPr>
            <w:r w:rsidRPr="00A94F05">
              <w:t xml:space="preserve">How to conserve energy information can be found </w:t>
            </w:r>
            <w:hyperlink r:id="rId59" w:history="1">
              <w:r w:rsidRPr="00A94F05">
                <w:rPr>
                  <w:rStyle w:val="Hyperlink"/>
                  <w:color w:val="auto"/>
                </w:rPr>
                <w:t>here</w:t>
              </w:r>
            </w:hyperlink>
            <w:r w:rsidRPr="00A94F05">
              <w:t xml:space="preserve"> </w:t>
            </w:r>
            <w:r w:rsidR="00A94F05">
              <w:t>and</w:t>
            </w:r>
            <w:r w:rsidRPr="00A94F05">
              <w:t xml:space="preserve"> see </w:t>
            </w:r>
            <w:hyperlink r:id="rId60" w:history="1">
              <w:r w:rsidRPr="00A371EF">
                <w:rPr>
                  <w:rStyle w:val="Hyperlink"/>
                </w:rPr>
                <w:t>here</w:t>
              </w:r>
            </w:hyperlink>
            <w:r>
              <w:rPr>
                <w:color w:val="00B0F0"/>
                <w:u w:val="single"/>
              </w:rPr>
              <w:t xml:space="preserve"> </w:t>
            </w:r>
            <w:r w:rsidRPr="00A94F05">
              <w:t xml:space="preserve">for a downloadable poster   </w:t>
            </w:r>
          </w:p>
          <w:p w14:paraId="04BDC1B0" w14:textId="77777777" w:rsidR="00A371EF" w:rsidRPr="00A94F05" w:rsidRDefault="00A371EF" w:rsidP="003F2D7F">
            <w:pPr>
              <w:pStyle w:val="TableText"/>
            </w:pPr>
            <w:r w:rsidRPr="00A94F05">
              <w:t xml:space="preserve">How to manage post-viral fatigue after COVID-19 can be found </w:t>
            </w:r>
            <w:hyperlink r:id="rId61" w:history="1">
              <w:r w:rsidRPr="00A94F05">
                <w:rPr>
                  <w:rStyle w:val="Hyperlink"/>
                  <w:color w:val="auto"/>
                </w:rPr>
                <w:t>here</w:t>
              </w:r>
            </w:hyperlink>
          </w:p>
          <w:p w14:paraId="7EBC391A" w14:textId="77777777" w:rsidR="00A371EF" w:rsidRPr="00A94F05" w:rsidRDefault="00A371EF" w:rsidP="003F2D7F">
            <w:pPr>
              <w:pStyle w:val="TableText"/>
            </w:pPr>
            <w:r w:rsidRPr="00A94F05">
              <w:t xml:space="preserve">Top ten energy saving tips can be found </w:t>
            </w:r>
            <w:hyperlink r:id="rId62" w:history="1">
              <w:r w:rsidRPr="00A94F05">
                <w:rPr>
                  <w:rStyle w:val="Hyperlink"/>
                  <w:color w:val="auto"/>
                </w:rPr>
                <w:t>here</w:t>
              </w:r>
            </w:hyperlink>
            <w:r w:rsidRPr="00A94F05">
              <w:t xml:space="preserve"> </w:t>
            </w:r>
          </w:p>
          <w:p w14:paraId="15E7952E" w14:textId="77777777" w:rsidR="00AE740C" w:rsidRPr="00E84C31" w:rsidRDefault="00AE740C" w:rsidP="003F2D7F">
            <w:pPr>
              <w:pStyle w:val="TableText"/>
              <w:rPr>
                <w:u w:val="single"/>
              </w:rPr>
            </w:pPr>
            <w:r w:rsidRPr="00A94F05">
              <w:t>Additional information links are available on long COVID Physio website</w:t>
            </w:r>
            <w:r w:rsidRPr="002F7295">
              <w:t xml:space="preserve"> </w:t>
            </w:r>
            <w:hyperlink r:id="rId63" w:history="1">
              <w:r w:rsidRPr="00AE740C">
                <w:rPr>
                  <w:rStyle w:val="Hyperlink"/>
                </w:rPr>
                <w:t>here</w:t>
              </w:r>
            </w:hyperlink>
            <w:r>
              <w:rPr>
                <w:color w:val="00B0F0"/>
                <w:u w:val="single"/>
              </w:rPr>
              <w:t xml:space="preserve"> </w:t>
            </w:r>
          </w:p>
          <w:p w14:paraId="7052CD91" w14:textId="77777777" w:rsidR="003F2D7F" w:rsidRPr="004843DD" w:rsidRDefault="003F2D7F" w:rsidP="003F2D7F">
            <w:pPr>
              <w:pStyle w:val="TableText"/>
            </w:pPr>
            <w:r w:rsidRPr="004843DD">
              <w:t xml:space="preserve">Equipment or adaptive aids can assist </w:t>
            </w:r>
            <w:r w:rsidR="00317B16">
              <w:t xml:space="preserve">people </w:t>
            </w:r>
            <w:r w:rsidRPr="004843DD">
              <w:t xml:space="preserve">who need </w:t>
            </w:r>
            <w:r w:rsidR="009A33D5">
              <w:t>them</w:t>
            </w:r>
            <w:r w:rsidR="009A33D5" w:rsidRPr="004843DD">
              <w:t xml:space="preserve"> </w:t>
            </w:r>
            <w:r w:rsidRPr="004843DD">
              <w:t>for rehabilitation</w:t>
            </w:r>
            <w:r w:rsidR="00317B16">
              <w:t>.</w:t>
            </w:r>
          </w:p>
          <w:p w14:paraId="33A514EF" w14:textId="3277711E" w:rsidR="003F2D7F" w:rsidRPr="004843DD" w:rsidRDefault="003F2D7F" w:rsidP="003F2D7F">
            <w:pPr>
              <w:pStyle w:val="TableText"/>
            </w:pPr>
            <w:r w:rsidRPr="004843DD">
              <w:t xml:space="preserve">Heart rate monitoring can be useful for both predicting a harder day and keeping activities below the ventilatory threshold. Heart rate monitoring can help management/pacing, although there are mixed opinions </w:t>
            </w:r>
            <w:r w:rsidR="009B47DF">
              <w:t xml:space="preserve">for </w:t>
            </w:r>
            <w:proofErr w:type="spellStart"/>
            <w:r w:rsidR="009B47DF">
              <w:t>it’s</w:t>
            </w:r>
            <w:proofErr w:type="spellEnd"/>
            <w:r w:rsidR="009B47DF">
              <w:t xml:space="preserve"> use </w:t>
            </w:r>
            <w:r w:rsidRPr="004843DD">
              <w:t xml:space="preserve">and suggest using if the </w:t>
            </w:r>
            <w:r w:rsidR="00D30A4A">
              <w:t xml:space="preserve">person </w:t>
            </w:r>
            <w:r w:rsidRPr="004843DD">
              <w:t>has an understanding/</w:t>
            </w:r>
            <w:r w:rsidR="002F7295" w:rsidRPr="004843DD">
              <w:t>interest.</w:t>
            </w:r>
            <w:r>
              <w:t xml:space="preserve"> </w:t>
            </w:r>
            <w:r w:rsidR="009B47DF">
              <w:t xml:space="preserve">Estimated </w:t>
            </w:r>
            <w:r w:rsidR="000176A7">
              <w:t>heart rate</w:t>
            </w:r>
            <w:r w:rsidR="00D30A4A">
              <w:t xml:space="preserve"> equation is: </w:t>
            </w:r>
            <w:r w:rsidRPr="004843DD">
              <w:t xml:space="preserve">(220- individual age) x 0.55 = anaerobic threshold in beats per minute – </w:t>
            </w:r>
            <w:r w:rsidR="00D30A4A">
              <w:t>advise people to s</w:t>
            </w:r>
            <w:r w:rsidRPr="004843DD">
              <w:t>tay below this heart rate</w:t>
            </w:r>
            <w:r w:rsidR="00D30A4A">
              <w:t>.</w:t>
            </w:r>
          </w:p>
          <w:p w14:paraId="5F20E5F8" w14:textId="77777777" w:rsidR="003F2D7F" w:rsidRPr="004843DD" w:rsidRDefault="00D30A4A" w:rsidP="003F2D7F">
            <w:pPr>
              <w:pStyle w:val="TableText"/>
            </w:pPr>
            <w:r>
              <w:t xml:space="preserve">An alternative, more conservative theory is people should keep their heart rate at a rate that is their </w:t>
            </w:r>
            <w:r w:rsidR="003F2D7F" w:rsidRPr="004843DD">
              <w:t>resting heart rate plus 15 beats per minute</w:t>
            </w:r>
            <w:r w:rsidR="00317B16">
              <w:t>.</w:t>
            </w:r>
            <w:r w:rsidR="003F2D7F" w:rsidRPr="004843DD">
              <w:t xml:space="preserve"> </w:t>
            </w:r>
          </w:p>
          <w:p w14:paraId="0C23506F" w14:textId="77777777" w:rsidR="003F2D7F" w:rsidRPr="000D67DC" w:rsidRDefault="00C104F3" w:rsidP="003F2D7F">
            <w:pPr>
              <w:pStyle w:val="TableText"/>
              <w:rPr>
                <w:u w:val="single"/>
              </w:rPr>
            </w:pPr>
            <w:r>
              <w:t>Find a</w:t>
            </w:r>
            <w:r w:rsidR="00D30A4A">
              <w:t xml:space="preserve"> h</w:t>
            </w:r>
            <w:r w:rsidR="003F2D7F" w:rsidRPr="004843DD">
              <w:t xml:space="preserve">elpful poster </w:t>
            </w:r>
            <w:hyperlink r:id="rId64" w:history="1">
              <w:r w:rsidR="003F2D7F" w:rsidRPr="00FE3720">
                <w:rPr>
                  <w:rStyle w:val="Hyperlink"/>
                  <w:u w:val="single"/>
                </w:rPr>
                <w:t>here</w:t>
              </w:r>
            </w:hyperlink>
            <w:r w:rsidR="00317B16">
              <w:t>.</w:t>
            </w:r>
          </w:p>
          <w:p w14:paraId="41D17709" w14:textId="77777777" w:rsidR="003F2D7F" w:rsidRPr="000D67DC" w:rsidRDefault="00C104F3" w:rsidP="003F2D7F">
            <w:pPr>
              <w:pStyle w:val="TableText"/>
            </w:pPr>
            <w:r>
              <w:t>Find r</w:t>
            </w:r>
            <w:r w:rsidR="003F2D7F" w:rsidRPr="004843DD">
              <w:t xml:space="preserve">esources specific to children </w:t>
            </w:r>
            <w:hyperlink r:id="rId65" w:history="1">
              <w:r w:rsidR="003F2D7F" w:rsidRPr="00FE3720">
                <w:rPr>
                  <w:rStyle w:val="Hyperlink"/>
                  <w:u w:val="single"/>
                </w:rPr>
                <w:t>here</w:t>
              </w:r>
            </w:hyperlink>
            <w:r w:rsidR="003F2D7F" w:rsidRPr="003F2D7F">
              <w:t xml:space="preserve"> </w:t>
            </w:r>
            <w:r w:rsidR="003F2D7F" w:rsidRPr="004843DD">
              <w:t xml:space="preserve">(pacing penguins) and </w:t>
            </w:r>
            <w:hyperlink r:id="rId66" w:history="1">
              <w:r w:rsidR="003F2D7F" w:rsidRPr="00FE3720">
                <w:rPr>
                  <w:rStyle w:val="Hyperlink"/>
                  <w:u w:val="single"/>
                </w:rPr>
                <w:t>here</w:t>
              </w:r>
            </w:hyperlink>
            <w:r w:rsidR="003F2D7F" w:rsidRPr="003F2D7F">
              <w:rPr>
                <w:rStyle w:val="Hyperlink"/>
              </w:rPr>
              <w:t xml:space="preserve"> </w:t>
            </w:r>
            <w:r w:rsidR="003F2D7F" w:rsidRPr="004843DD">
              <w:t>(cautious tortoise)</w:t>
            </w:r>
            <w:r w:rsidR="00317B16">
              <w:t>.</w:t>
            </w:r>
            <w:r w:rsidR="003F2D7F" w:rsidRPr="004843DD">
              <w:t xml:space="preserve"> </w:t>
            </w:r>
          </w:p>
          <w:p w14:paraId="1BD05D67" w14:textId="77777777" w:rsidR="003F2D7F" w:rsidRPr="003F2D7F" w:rsidRDefault="00C104F3" w:rsidP="003F2D7F">
            <w:pPr>
              <w:pStyle w:val="TableText"/>
              <w:rPr>
                <w:color w:val="FF0000"/>
              </w:rPr>
            </w:pPr>
            <w:r>
              <w:t>Find r</w:t>
            </w:r>
            <w:r w:rsidR="003F2D7F" w:rsidRPr="004843DD">
              <w:t xml:space="preserve">esources to share with teachers </w:t>
            </w:r>
            <w:hyperlink r:id="rId67" w:history="1">
              <w:r w:rsidR="003F2D7F" w:rsidRPr="00FE3720">
                <w:rPr>
                  <w:rStyle w:val="Hyperlink"/>
                  <w:u w:val="single"/>
                </w:rPr>
                <w:t>here</w:t>
              </w:r>
            </w:hyperlink>
            <w:r w:rsidR="00317B16">
              <w:t>.</w:t>
            </w:r>
            <w:r w:rsidR="003F2D7F" w:rsidRPr="003F2D7F">
              <w:rPr>
                <w:rStyle w:val="Hyperlink"/>
              </w:rPr>
              <w:t xml:space="preserve"> </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39BF6AF" w14:textId="77777777" w:rsidR="003F2D7F" w:rsidRDefault="003F2D7F" w:rsidP="00085641">
            <w:pPr>
              <w:pStyle w:val="TableText"/>
            </w:pPr>
          </w:p>
          <w:p w14:paraId="31536F3E" w14:textId="77777777" w:rsidR="003F2D7F" w:rsidRDefault="003F2D7F" w:rsidP="00085641">
            <w:pPr>
              <w:pStyle w:val="TableText"/>
            </w:pPr>
            <w:r>
              <w:t>B</w:t>
            </w:r>
          </w:p>
        </w:tc>
      </w:tr>
      <w:tr w:rsidR="003F2D7F" w:rsidRPr="00FB1F87" w14:paraId="5459F32A" w14:textId="77777777" w:rsidTr="003F2D7F">
        <w:trPr>
          <w:trHeight w:val="365"/>
        </w:trPr>
        <w:tc>
          <w:tcPr>
            <w:tcW w:w="6887" w:type="dxa"/>
            <w:tcBorders>
              <w:top w:val="nil"/>
              <w:bottom w:val="single" w:sz="4" w:space="0" w:color="A6A6A6" w:themeColor="background1" w:themeShade="A6"/>
            </w:tcBorders>
            <w:tcMar>
              <w:top w:w="0" w:type="dxa"/>
              <w:left w:w="85" w:type="dxa"/>
              <w:right w:w="85" w:type="dxa"/>
            </w:tcMar>
          </w:tcPr>
          <w:p w14:paraId="5D2FDC45" w14:textId="77777777" w:rsidR="003F2D7F" w:rsidRPr="003F2D7F" w:rsidRDefault="003F2D7F" w:rsidP="003F2D7F">
            <w:pPr>
              <w:pStyle w:val="TableText"/>
              <w:rPr>
                <w:b/>
                <w:bCs/>
              </w:rPr>
            </w:pPr>
            <w:r w:rsidRPr="003F2D7F">
              <w:rPr>
                <w:b/>
                <w:bCs/>
              </w:rPr>
              <w:t>3.2.7 Dysautonomia</w:t>
            </w:r>
            <w:r w:rsidR="00D30A4A">
              <w:rPr>
                <w:b/>
                <w:bCs/>
              </w:rPr>
              <w:t>,</w:t>
            </w:r>
            <w:r w:rsidRPr="003F2D7F">
              <w:rPr>
                <w:b/>
                <w:bCs/>
              </w:rPr>
              <w:t xml:space="preserve"> </w:t>
            </w:r>
            <w:r w:rsidR="00D43087">
              <w:rPr>
                <w:b/>
                <w:bCs/>
              </w:rPr>
              <w:t>o</w:t>
            </w:r>
            <w:r w:rsidRPr="003F2D7F">
              <w:rPr>
                <w:b/>
                <w:bCs/>
              </w:rPr>
              <w:t>rthostatic intolerance and P</w:t>
            </w:r>
            <w:r w:rsidR="00D43087">
              <w:rPr>
                <w:b/>
                <w:bCs/>
              </w:rPr>
              <w:t>O</w:t>
            </w:r>
            <w:r w:rsidRPr="003F2D7F">
              <w:rPr>
                <w:b/>
                <w:bCs/>
              </w:rPr>
              <w:t xml:space="preserve">TS </w:t>
            </w:r>
          </w:p>
          <w:p w14:paraId="10222CCB" w14:textId="77777777" w:rsidR="003F2D7F" w:rsidRPr="00D035C4" w:rsidRDefault="003F2D7F" w:rsidP="003F2D7F">
            <w:pPr>
              <w:pStyle w:val="TableText"/>
            </w:pPr>
            <w:r w:rsidRPr="00D035C4">
              <w:t xml:space="preserve">Symptoms </w:t>
            </w:r>
            <w:r w:rsidR="001A215F">
              <w:t xml:space="preserve">of long COVID that </w:t>
            </w:r>
            <w:r w:rsidRPr="00D035C4">
              <w:t>occur on sitting or standing can include feeling dizzy,</w:t>
            </w:r>
            <w:r>
              <w:t xml:space="preserve"> </w:t>
            </w:r>
            <w:r w:rsidRPr="00D035C4">
              <w:t>faint</w:t>
            </w:r>
            <w:r>
              <w:t>, light</w:t>
            </w:r>
            <w:r w:rsidR="00D43087">
              <w:t>-</w:t>
            </w:r>
            <w:r>
              <w:t>headed</w:t>
            </w:r>
            <w:r w:rsidRPr="00D035C4">
              <w:t xml:space="preserve"> or </w:t>
            </w:r>
            <w:r>
              <w:t>nauseated</w:t>
            </w:r>
            <w:r w:rsidR="001A215F">
              <w:t>.</w:t>
            </w:r>
          </w:p>
          <w:p w14:paraId="0A1D268A" w14:textId="77777777" w:rsidR="003F2D7F" w:rsidRPr="00D035C4" w:rsidRDefault="003F2D7F" w:rsidP="003F2D7F">
            <w:pPr>
              <w:pStyle w:val="TableText"/>
            </w:pPr>
            <w:r w:rsidRPr="00D035C4">
              <w:t xml:space="preserve">Treatment </w:t>
            </w:r>
            <w:r w:rsidR="00D43087">
              <w:t>includes:</w:t>
            </w:r>
            <w:r w:rsidRPr="00D035C4">
              <w:t xml:space="preserve"> </w:t>
            </w:r>
          </w:p>
          <w:p w14:paraId="1B5C37DA" w14:textId="77777777" w:rsidR="003F2D7F" w:rsidRPr="00D035C4" w:rsidRDefault="00D43087" w:rsidP="003F2D7F">
            <w:pPr>
              <w:pStyle w:val="TableBullet"/>
            </w:pPr>
            <w:r>
              <w:t>f</w:t>
            </w:r>
            <w:r w:rsidR="003F2D7F" w:rsidRPr="00D035C4">
              <w:t>luid intake</w:t>
            </w:r>
          </w:p>
          <w:p w14:paraId="3BD7771E" w14:textId="77777777" w:rsidR="003F2D7F" w:rsidRPr="00D035C4" w:rsidRDefault="00D43087" w:rsidP="003F2D7F">
            <w:pPr>
              <w:pStyle w:val="TableBullet"/>
            </w:pPr>
            <w:r>
              <w:t>s</w:t>
            </w:r>
            <w:r w:rsidR="003F2D7F" w:rsidRPr="00D035C4">
              <w:t xml:space="preserve">alt </w:t>
            </w:r>
            <w:proofErr w:type="gramStart"/>
            <w:r w:rsidR="003F2D7F" w:rsidRPr="00D035C4">
              <w:t>intake</w:t>
            </w:r>
            <w:proofErr w:type="gramEnd"/>
          </w:p>
          <w:p w14:paraId="54019A55" w14:textId="77777777" w:rsidR="003F2D7F" w:rsidRPr="00D035C4" w:rsidRDefault="00D43087" w:rsidP="003F2D7F">
            <w:pPr>
              <w:pStyle w:val="TableBullet"/>
            </w:pPr>
            <w:r>
              <w:t>c</w:t>
            </w:r>
            <w:r w:rsidR="003F2D7F" w:rsidRPr="00D035C4">
              <w:t>ontract</w:t>
            </w:r>
            <w:r w:rsidR="001A215F">
              <w:t>-</w:t>
            </w:r>
            <w:r w:rsidR="003F2D7F" w:rsidRPr="00D035C4">
              <w:t xml:space="preserve">relax muscle </w:t>
            </w:r>
            <w:proofErr w:type="gramStart"/>
            <w:r w:rsidR="003F2D7F" w:rsidRPr="00D035C4">
              <w:t>exercise</w:t>
            </w:r>
            <w:r w:rsidR="003F2D7F">
              <w:t>s</w:t>
            </w:r>
            <w:proofErr w:type="gramEnd"/>
          </w:p>
          <w:p w14:paraId="5C8A7FF3" w14:textId="77777777" w:rsidR="003F2D7F" w:rsidRPr="00D035C4" w:rsidRDefault="00D43087" w:rsidP="003F2D7F">
            <w:pPr>
              <w:pStyle w:val="TableBullet"/>
            </w:pPr>
            <w:r>
              <w:t>m</w:t>
            </w:r>
            <w:r w:rsidR="003F2D7F">
              <w:t>edical</w:t>
            </w:r>
            <w:r w:rsidR="001A215F">
              <w:t>-</w:t>
            </w:r>
            <w:r w:rsidR="003F2D7F">
              <w:t>grade c</w:t>
            </w:r>
            <w:r w:rsidR="003F2D7F" w:rsidRPr="00D035C4">
              <w:t>ompression garments</w:t>
            </w:r>
            <w:r>
              <w:t>.</w:t>
            </w:r>
            <w:r w:rsidR="003F2D7F" w:rsidRPr="00D035C4">
              <w:t xml:space="preserve"> </w:t>
            </w:r>
          </w:p>
          <w:p w14:paraId="485B7BA6" w14:textId="77777777" w:rsidR="003F2D7F" w:rsidRPr="00D035C4" w:rsidRDefault="00C104F3" w:rsidP="003F2D7F">
            <w:pPr>
              <w:pStyle w:val="TableText"/>
              <w:rPr>
                <w:b/>
                <w:bCs/>
                <w:u w:val="single"/>
              </w:rPr>
            </w:pPr>
            <w:r>
              <w:t>Clinicians can find f</w:t>
            </w:r>
            <w:r w:rsidR="003F2D7F" w:rsidRPr="00D035C4">
              <w:t xml:space="preserve">urther information </w:t>
            </w:r>
            <w:hyperlink r:id="rId68" w:history="1">
              <w:r w:rsidR="003F2D7F" w:rsidRPr="00FE3720">
                <w:rPr>
                  <w:rStyle w:val="Hyperlink"/>
                  <w:u w:val="single"/>
                </w:rPr>
                <w:t>here</w:t>
              </w:r>
            </w:hyperlink>
            <w:r w:rsidR="00D43087">
              <w:t>.</w:t>
            </w:r>
          </w:p>
          <w:p w14:paraId="78A35822" w14:textId="77777777" w:rsidR="003F2D7F" w:rsidRPr="003F2D7F" w:rsidRDefault="00C104F3" w:rsidP="003F2D7F">
            <w:pPr>
              <w:pStyle w:val="TableText"/>
              <w:rPr>
                <w:b/>
                <w:bCs/>
              </w:rPr>
            </w:pPr>
            <w:r>
              <w:t>Find r</w:t>
            </w:r>
            <w:r w:rsidR="003F2D7F" w:rsidRPr="00D035C4">
              <w:t xml:space="preserve">esources for patients </w:t>
            </w:r>
            <w:hyperlink r:id="rId69" w:history="1">
              <w:r w:rsidR="003F2D7F" w:rsidRPr="00FE3720">
                <w:rPr>
                  <w:rStyle w:val="Hyperlink"/>
                  <w:u w:val="single"/>
                </w:rPr>
                <w:t>here</w:t>
              </w:r>
            </w:hyperlink>
            <w:r w:rsidR="00D43087">
              <w:t>.</w:t>
            </w:r>
            <w:r w:rsidR="003F2D7F" w:rsidRPr="003F2D7F">
              <w:rPr>
                <w:rStyle w:val="Hyperlink"/>
              </w:rPr>
              <w:t xml:space="preserve">  </w:t>
            </w:r>
            <w:r w:rsidR="003F2D7F" w:rsidRPr="00D035C4">
              <w:rPr>
                <w:b/>
                <w:bCs/>
              </w:rPr>
              <w:t xml:space="preserve"> </w:t>
            </w:r>
          </w:p>
        </w:tc>
        <w:tc>
          <w:tcPr>
            <w:tcW w:w="1198" w:type="dxa"/>
            <w:tcBorders>
              <w:top w:val="nil"/>
              <w:bottom w:val="single" w:sz="4" w:space="0" w:color="A6A6A6" w:themeColor="background1" w:themeShade="A6"/>
            </w:tcBorders>
            <w:tcMar>
              <w:top w:w="0" w:type="dxa"/>
              <w:left w:w="85" w:type="dxa"/>
              <w:right w:w="85" w:type="dxa"/>
            </w:tcMar>
          </w:tcPr>
          <w:p w14:paraId="2D78FF79" w14:textId="77777777" w:rsidR="003F2D7F" w:rsidRDefault="003F2D7F" w:rsidP="00085641">
            <w:pPr>
              <w:pStyle w:val="TableText"/>
            </w:pPr>
          </w:p>
          <w:p w14:paraId="15ED86D2" w14:textId="77777777" w:rsidR="0044229B" w:rsidRDefault="0044229B" w:rsidP="00085641">
            <w:pPr>
              <w:pStyle w:val="TableText"/>
            </w:pPr>
            <w:r>
              <w:t>B</w:t>
            </w:r>
          </w:p>
        </w:tc>
      </w:tr>
      <w:tr w:rsidR="003F2D7F" w:rsidRPr="00FB1F87" w14:paraId="2B44836B" w14:textId="77777777" w:rsidTr="003F2D7F">
        <w:trPr>
          <w:trHeight w:val="365"/>
        </w:trPr>
        <w:tc>
          <w:tcPr>
            <w:tcW w:w="6887" w:type="dxa"/>
            <w:tcBorders>
              <w:top w:val="nil"/>
              <w:bottom w:val="single" w:sz="4" w:space="0" w:color="A6A6A6" w:themeColor="background1" w:themeShade="A6"/>
            </w:tcBorders>
            <w:tcMar>
              <w:top w:w="0" w:type="dxa"/>
              <w:left w:w="85" w:type="dxa"/>
              <w:right w:w="85" w:type="dxa"/>
            </w:tcMar>
          </w:tcPr>
          <w:p w14:paraId="19D27A09" w14:textId="77777777" w:rsidR="003F2D7F" w:rsidRPr="003F2D7F" w:rsidRDefault="003F2D7F" w:rsidP="003F2D7F">
            <w:pPr>
              <w:pStyle w:val="TableText"/>
              <w:rPr>
                <w:b/>
                <w:bCs/>
              </w:rPr>
            </w:pPr>
            <w:r w:rsidRPr="003F2D7F">
              <w:rPr>
                <w:b/>
                <w:bCs/>
              </w:rPr>
              <w:t>3.2.8 Communication, voice or swallowing issues</w:t>
            </w:r>
          </w:p>
          <w:p w14:paraId="3AA074B3" w14:textId="77777777" w:rsidR="003F2D7F" w:rsidRPr="00B6383D" w:rsidRDefault="003F2D7F" w:rsidP="003F2D7F">
            <w:pPr>
              <w:pStyle w:val="TableText"/>
            </w:pPr>
            <w:r w:rsidRPr="00B6383D">
              <w:t xml:space="preserve">If a person takes medicines and swallowing </w:t>
            </w:r>
            <w:r w:rsidR="001A215F">
              <w:t xml:space="preserve">issues </w:t>
            </w:r>
            <w:r w:rsidRPr="00B6383D">
              <w:t xml:space="preserve">affect </w:t>
            </w:r>
            <w:r w:rsidR="001A215F">
              <w:t xml:space="preserve">their </w:t>
            </w:r>
            <w:r w:rsidRPr="00B6383D">
              <w:t xml:space="preserve">ability to safely take </w:t>
            </w:r>
            <w:r w:rsidR="001A215F">
              <w:t>them</w:t>
            </w:r>
            <w:r w:rsidRPr="00B6383D">
              <w:t xml:space="preserve">, </w:t>
            </w:r>
            <w:r w:rsidR="001A215F">
              <w:t xml:space="preserve">consider </w:t>
            </w:r>
            <w:r w:rsidRPr="00B6383D">
              <w:t xml:space="preserve">a review and </w:t>
            </w:r>
            <w:r w:rsidR="001A215F">
              <w:t xml:space="preserve">make </w:t>
            </w:r>
            <w:r w:rsidRPr="00B6383D">
              <w:t xml:space="preserve">changes to </w:t>
            </w:r>
            <w:r w:rsidR="001A215F">
              <w:t xml:space="preserve">their </w:t>
            </w:r>
            <w:r w:rsidRPr="00B6383D">
              <w:t xml:space="preserve">medicine forms made as required. A review could be undertaken by a pharmacist and may require changes to </w:t>
            </w:r>
            <w:r w:rsidR="001A215F">
              <w:t xml:space="preserve">a </w:t>
            </w:r>
            <w:r w:rsidRPr="00B6383D">
              <w:t>medicine regimen by a prescriber.</w:t>
            </w:r>
          </w:p>
          <w:p w14:paraId="38A9D12B" w14:textId="77777777" w:rsidR="003F2D7F" w:rsidRPr="004843DD" w:rsidRDefault="000D2471" w:rsidP="003F2D7F">
            <w:pPr>
              <w:pStyle w:val="TableText"/>
            </w:pPr>
            <w:r>
              <w:t>Immediately refer p</w:t>
            </w:r>
            <w:r w:rsidR="00317B16">
              <w:t xml:space="preserve">eople </w:t>
            </w:r>
            <w:r w:rsidR="003F2D7F" w:rsidRPr="004843DD">
              <w:t xml:space="preserve">with increasing </w:t>
            </w:r>
            <w:r w:rsidR="003F2D7F">
              <w:t>communication, voice</w:t>
            </w:r>
            <w:r w:rsidR="003F2D7F" w:rsidRPr="004843DD">
              <w:t xml:space="preserve"> or swallowing difficulties to a </w:t>
            </w:r>
            <w:r w:rsidR="00317B16">
              <w:t>s</w:t>
            </w:r>
            <w:r w:rsidR="003F2D7F" w:rsidRPr="004843DD">
              <w:t>peech</w:t>
            </w:r>
            <w:r w:rsidR="003F2D7F">
              <w:t>-l</w:t>
            </w:r>
            <w:r w:rsidR="003F2D7F" w:rsidRPr="004843DD">
              <w:t xml:space="preserve">anguage </w:t>
            </w:r>
            <w:r w:rsidR="00317B16">
              <w:t>t</w:t>
            </w:r>
            <w:r w:rsidR="003F2D7F" w:rsidRPr="004843DD">
              <w:t xml:space="preserve">herapist for an urgent assessment. This is particularly important if a person is prone to chest infections or has breathing difficulties already. Referrals can be made through to local </w:t>
            </w:r>
            <w:proofErr w:type="spellStart"/>
            <w:r w:rsidR="003F2D7F" w:rsidRPr="004843DD">
              <w:t>Te</w:t>
            </w:r>
            <w:proofErr w:type="spellEnd"/>
            <w:r w:rsidR="003F2D7F" w:rsidRPr="004843DD">
              <w:t xml:space="preserve"> </w:t>
            </w:r>
            <w:proofErr w:type="spellStart"/>
            <w:r w:rsidR="003F2D7F" w:rsidRPr="004843DD">
              <w:t>Whatu</w:t>
            </w:r>
            <w:proofErr w:type="spellEnd"/>
            <w:r w:rsidR="003F2D7F" w:rsidRPr="004843DD">
              <w:t xml:space="preserve"> Ora districts via local pathways or by contacting a </w:t>
            </w:r>
            <w:r w:rsidR="00D751AF">
              <w:t>s</w:t>
            </w:r>
            <w:r w:rsidR="003F2D7F" w:rsidRPr="004843DD">
              <w:t>peech</w:t>
            </w:r>
            <w:r w:rsidR="00D751AF">
              <w:t>-l</w:t>
            </w:r>
            <w:r w:rsidR="003F2D7F" w:rsidRPr="004843DD">
              <w:t>anguage therapist directly</w:t>
            </w:r>
            <w:r w:rsidR="003F2D7F">
              <w:t xml:space="preserve">. Find a </w:t>
            </w:r>
            <w:r w:rsidR="00D751AF">
              <w:t>s</w:t>
            </w:r>
            <w:r w:rsidR="003F2D7F">
              <w:t>peech</w:t>
            </w:r>
            <w:r w:rsidR="00D751AF">
              <w:t>-l</w:t>
            </w:r>
            <w:r w:rsidR="003F2D7F">
              <w:t xml:space="preserve">anguage </w:t>
            </w:r>
            <w:r w:rsidR="00D751AF">
              <w:t>t</w:t>
            </w:r>
            <w:r w:rsidR="003F2D7F">
              <w:t xml:space="preserve">herapist </w:t>
            </w:r>
            <w:hyperlink r:id="rId70" w:history="1">
              <w:r w:rsidR="003F2D7F" w:rsidRPr="00FE3720">
                <w:rPr>
                  <w:rStyle w:val="Hyperlink"/>
                  <w:u w:val="single"/>
                </w:rPr>
                <w:t>here</w:t>
              </w:r>
            </w:hyperlink>
            <w:r w:rsidR="00D751AF" w:rsidRPr="004843DD">
              <w:t>.</w:t>
            </w:r>
            <w:r w:rsidR="003F2D7F" w:rsidRPr="003F2D7F">
              <w:rPr>
                <w:rStyle w:val="Hyperlink"/>
              </w:rPr>
              <w:t xml:space="preserve"> </w:t>
            </w:r>
          </w:p>
          <w:p w14:paraId="65CA25CD" w14:textId="77777777" w:rsidR="003F2D7F" w:rsidRPr="003F2D7F" w:rsidRDefault="00D751AF" w:rsidP="003F2D7F">
            <w:pPr>
              <w:pStyle w:val="TableText"/>
            </w:pPr>
            <w:r>
              <w:t>Find r</w:t>
            </w:r>
            <w:r w:rsidR="003F2D7F" w:rsidRPr="004843DD">
              <w:t>esource</w:t>
            </w:r>
            <w:r>
              <w:t>s</w:t>
            </w:r>
            <w:r w:rsidR="003F2D7F" w:rsidRPr="004843DD">
              <w:t xml:space="preserve"> from the New Zealand Speech</w:t>
            </w:r>
            <w:r>
              <w:t>-l</w:t>
            </w:r>
            <w:r w:rsidR="003F2D7F" w:rsidRPr="004843DD">
              <w:t xml:space="preserve">anguage </w:t>
            </w:r>
            <w:r>
              <w:t>T</w:t>
            </w:r>
            <w:r w:rsidR="003F2D7F" w:rsidRPr="004843DD">
              <w:t xml:space="preserve">herapists’ </w:t>
            </w:r>
            <w:r>
              <w:t>A</w:t>
            </w:r>
            <w:r w:rsidR="003F2D7F" w:rsidRPr="004843DD">
              <w:t xml:space="preserve">ssociation </w:t>
            </w:r>
            <w:hyperlink r:id="rId71" w:history="1">
              <w:r w:rsidR="003F2D7F" w:rsidRPr="00FE3720">
                <w:rPr>
                  <w:rStyle w:val="Hyperlink"/>
                  <w:u w:val="single"/>
                </w:rPr>
                <w:t>here</w:t>
              </w:r>
            </w:hyperlink>
            <w:r w:rsidRPr="007D4F19">
              <w:t>.</w:t>
            </w:r>
          </w:p>
        </w:tc>
        <w:tc>
          <w:tcPr>
            <w:tcW w:w="1198" w:type="dxa"/>
            <w:tcBorders>
              <w:top w:val="nil"/>
              <w:bottom w:val="single" w:sz="4" w:space="0" w:color="A6A6A6" w:themeColor="background1" w:themeShade="A6"/>
            </w:tcBorders>
            <w:tcMar>
              <w:top w:w="0" w:type="dxa"/>
              <w:left w:w="85" w:type="dxa"/>
              <w:right w:w="85" w:type="dxa"/>
            </w:tcMar>
          </w:tcPr>
          <w:p w14:paraId="171918BE" w14:textId="77777777" w:rsidR="003F2D7F" w:rsidRDefault="003F2D7F" w:rsidP="00085641">
            <w:pPr>
              <w:pStyle w:val="TableText"/>
            </w:pPr>
          </w:p>
          <w:p w14:paraId="38D700BF" w14:textId="77777777" w:rsidR="003F2D7F" w:rsidRDefault="003F2D7F" w:rsidP="00085641">
            <w:pPr>
              <w:pStyle w:val="TableText"/>
            </w:pPr>
            <w:r>
              <w:t>B</w:t>
            </w:r>
          </w:p>
        </w:tc>
      </w:tr>
      <w:tr w:rsidR="003F2D7F" w:rsidRPr="00FB1F87" w14:paraId="62321FAE" w14:textId="77777777" w:rsidTr="003F2D7F">
        <w:trPr>
          <w:trHeight w:val="365"/>
        </w:trPr>
        <w:tc>
          <w:tcPr>
            <w:tcW w:w="6887" w:type="dxa"/>
            <w:tcBorders>
              <w:top w:val="nil"/>
              <w:bottom w:val="single" w:sz="4" w:space="0" w:color="A6A6A6" w:themeColor="background1" w:themeShade="A6"/>
            </w:tcBorders>
            <w:tcMar>
              <w:top w:w="0" w:type="dxa"/>
              <w:left w:w="85" w:type="dxa"/>
              <w:right w:w="85" w:type="dxa"/>
            </w:tcMar>
          </w:tcPr>
          <w:p w14:paraId="7E726626" w14:textId="77777777" w:rsidR="00DB489D" w:rsidRPr="00DB489D" w:rsidRDefault="00DB489D" w:rsidP="00DB489D">
            <w:pPr>
              <w:pStyle w:val="TableText"/>
              <w:rPr>
                <w:b/>
                <w:bCs/>
              </w:rPr>
            </w:pPr>
            <w:r w:rsidRPr="00DB489D">
              <w:rPr>
                <w:b/>
                <w:bCs/>
              </w:rPr>
              <w:t xml:space="preserve">3.2.9 Headache </w:t>
            </w:r>
          </w:p>
          <w:p w14:paraId="05C5CE8C" w14:textId="77777777" w:rsidR="00DB489D" w:rsidRPr="007D4F19" w:rsidRDefault="00DB489D" w:rsidP="00DB489D">
            <w:pPr>
              <w:pStyle w:val="TableText"/>
            </w:pPr>
            <w:r w:rsidRPr="007D4F19">
              <w:t>Headaches are common during viral infections and usually disappear within a few weeks</w:t>
            </w:r>
            <w:r w:rsidR="00CF3A32">
              <w:t>.</w:t>
            </w:r>
            <w:r w:rsidRPr="007D4F19">
              <w:t xml:space="preserve"> </w:t>
            </w:r>
            <w:r w:rsidR="00CF3A32">
              <w:t>H</w:t>
            </w:r>
            <w:r w:rsidRPr="007D4F19">
              <w:t>owever, some people continue to experience headaches many weeks or months after a COVID</w:t>
            </w:r>
            <w:r w:rsidR="00CF3A32">
              <w:t>-19</w:t>
            </w:r>
            <w:r w:rsidRPr="007D4F19">
              <w:t xml:space="preserve"> infection. The presence of a headache does not mean that the virus is still present. Many </w:t>
            </w:r>
            <w:r w:rsidR="00CF3A32">
              <w:t xml:space="preserve">other </w:t>
            </w:r>
            <w:r w:rsidRPr="007D4F19">
              <w:t>factors</w:t>
            </w:r>
            <w:r w:rsidR="00CF3A32">
              <w:t>,</w:t>
            </w:r>
            <w:r w:rsidRPr="007D4F19">
              <w:t xml:space="preserve"> such as diet, fatigue, lack of sleep and stress</w:t>
            </w:r>
            <w:r w:rsidR="00CF3A32">
              <w:t>,</w:t>
            </w:r>
            <w:r w:rsidRPr="007D4F19">
              <w:t xml:space="preserve"> can contribute to headaches. </w:t>
            </w:r>
            <w:r w:rsidR="00CF3A32">
              <w:t>T</w:t>
            </w:r>
            <w:r w:rsidRPr="007D4F19">
              <w:t>hose who have a history of migraines or headaches</w:t>
            </w:r>
            <w:r w:rsidR="00CF3A32">
              <w:t xml:space="preserve"> may be more likely to experience headaches with long COVID</w:t>
            </w:r>
            <w:r w:rsidRPr="007D4F19">
              <w:t xml:space="preserve">. </w:t>
            </w:r>
            <w:r w:rsidR="00CF3A32">
              <w:t>Advise people to t</w:t>
            </w:r>
            <w:r w:rsidRPr="007D4F19">
              <w:t xml:space="preserve">ry some of the </w:t>
            </w:r>
            <w:r w:rsidR="00CF3A32">
              <w:t xml:space="preserve">following </w:t>
            </w:r>
            <w:r w:rsidRPr="007D4F19">
              <w:t>tips</w:t>
            </w:r>
            <w:r w:rsidR="00CF3A32">
              <w:t>.</w:t>
            </w:r>
          </w:p>
          <w:p w14:paraId="10918563" w14:textId="77777777" w:rsidR="00DB489D" w:rsidRPr="000D67DC" w:rsidRDefault="00DB489D" w:rsidP="009642AD">
            <w:pPr>
              <w:pStyle w:val="TableText"/>
              <w:numPr>
                <w:ilvl w:val="0"/>
                <w:numId w:val="52"/>
              </w:numPr>
            </w:pPr>
            <w:r w:rsidRPr="007D4F19">
              <w:t xml:space="preserve">Stress can be a common trigger for headaches. Practising </w:t>
            </w:r>
            <w:hyperlink r:id="rId72" w:anchor="self-care" w:history="1">
              <w:r w:rsidRPr="00DB489D">
                <w:rPr>
                  <w:rStyle w:val="Hyperlink"/>
                </w:rPr>
                <w:t>self-care</w:t>
              </w:r>
            </w:hyperlink>
            <w:r w:rsidRPr="00075CF0">
              <w:t xml:space="preserve"> </w:t>
            </w:r>
            <w:r w:rsidRPr="007D4F19">
              <w:t xml:space="preserve">and relaxation techniques can be helpful to manage stress or changes in mood. Muscle relaxation techniques may be helpful to reduce stress and tension in the neck and shoulders. </w:t>
            </w:r>
          </w:p>
          <w:p w14:paraId="39B6E71B" w14:textId="77777777" w:rsidR="00DB489D" w:rsidRPr="000D67DC" w:rsidRDefault="00DB489D" w:rsidP="009642AD">
            <w:pPr>
              <w:pStyle w:val="TableText"/>
              <w:numPr>
                <w:ilvl w:val="0"/>
                <w:numId w:val="52"/>
              </w:numPr>
            </w:pPr>
            <w:r w:rsidRPr="007D4F19">
              <w:t xml:space="preserve">A regular </w:t>
            </w:r>
            <w:hyperlink r:id="rId73" w:anchor="sleep" w:history="1">
              <w:r w:rsidRPr="00DB489D">
                <w:rPr>
                  <w:rStyle w:val="Hyperlink"/>
                </w:rPr>
                <w:t>sleep schedule</w:t>
              </w:r>
            </w:hyperlink>
            <w:r w:rsidRPr="000D67DC">
              <w:t xml:space="preserve"> </w:t>
            </w:r>
            <w:r w:rsidRPr="007D4F19">
              <w:t>is important for your recovery</w:t>
            </w:r>
            <w:r w:rsidR="00CF3A32">
              <w:t>,</w:t>
            </w:r>
            <w:r w:rsidRPr="007D4F19">
              <w:t xml:space="preserve"> and may help with pain, fatigue and headache symptoms</w:t>
            </w:r>
            <w:r w:rsidRPr="000D67DC">
              <w:t>.</w:t>
            </w:r>
          </w:p>
          <w:p w14:paraId="38CCBCDE" w14:textId="77777777" w:rsidR="00DB489D" w:rsidRPr="007D4F19" w:rsidRDefault="00DB489D" w:rsidP="009642AD">
            <w:pPr>
              <w:pStyle w:val="TableText"/>
              <w:numPr>
                <w:ilvl w:val="0"/>
                <w:numId w:val="52"/>
              </w:numPr>
            </w:pPr>
            <w:r w:rsidRPr="007D4F19">
              <w:t xml:space="preserve">Identify triggers such as stress, alcohol or caffeine, </w:t>
            </w:r>
            <w:r>
              <w:t xml:space="preserve">and </w:t>
            </w:r>
            <w:r w:rsidRPr="007D4F19">
              <w:t>try to avoid them.</w:t>
            </w:r>
          </w:p>
          <w:p w14:paraId="2176641F" w14:textId="77777777" w:rsidR="00DB489D" w:rsidRPr="007D4F19" w:rsidRDefault="00DB489D" w:rsidP="009642AD">
            <w:pPr>
              <w:pStyle w:val="TableText"/>
              <w:numPr>
                <w:ilvl w:val="0"/>
                <w:numId w:val="52"/>
              </w:numPr>
            </w:pPr>
            <w:r w:rsidRPr="007D4F19">
              <w:t>Maintain a regular and nutritious diet and keep hydrated during the day.</w:t>
            </w:r>
          </w:p>
          <w:p w14:paraId="55EBBA13" w14:textId="77777777" w:rsidR="00DB489D" w:rsidRPr="000D67DC" w:rsidRDefault="00DB489D" w:rsidP="009642AD">
            <w:pPr>
              <w:pStyle w:val="TableText"/>
              <w:numPr>
                <w:ilvl w:val="0"/>
                <w:numId w:val="52"/>
              </w:numPr>
            </w:pPr>
            <w:r w:rsidRPr="007D4F19">
              <w:t xml:space="preserve">If </w:t>
            </w:r>
            <w:r w:rsidR="00CF3A32">
              <w:t xml:space="preserve">you </w:t>
            </w:r>
            <w:r w:rsidRPr="007D4F19">
              <w:t>experience feelings of exhaustion along with headaches, try the</w:t>
            </w:r>
            <w:r w:rsidRPr="00DB489D">
              <w:rPr>
                <w:rStyle w:val="Hyperlink"/>
              </w:rPr>
              <w:t xml:space="preserve"> </w:t>
            </w:r>
            <w:hyperlink r:id="rId74" w:anchor="fatigue" w:history="1">
              <w:r w:rsidRPr="00DB489D">
                <w:rPr>
                  <w:rStyle w:val="Hyperlink"/>
                </w:rPr>
                <w:t>pacing</w:t>
              </w:r>
            </w:hyperlink>
            <w:r w:rsidRPr="000D67DC">
              <w:t xml:space="preserve"> </w:t>
            </w:r>
            <w:r w:rsidRPr="007D4F19">
              <w:t>technique.</w:t>
            </w:r>
          </w:p>
          <w:p w14:paraId="4F4E4950" w14:textId="77777777" w:rsidR="003F2D7F" w:rsidRPr="003F2D7F" w:rsidRDefault="00DB489D" w:rsidP="009642AD">
            <w:pPr>
              <w:pStyle w:val="TableText"/>
              <w:numPr>
                <w:ilvl w:val="0"/>
                <w:numId w:val="52"/>
              </w:numPr>
            </w:pPr>
            <w:r w:rsidRPr="007D4F19">
              <w:t>Take medications or painkillers as prescribed. It is a good idea to speak to a health</w:t>
            </w:r>
            <w:r w:rsidR="005C426C">
              <w:t xml:space="preserve"> </w:t>
            </w:r>
            <w:r w:rsidRPr="007D4F19">
              <w:t xml:space="preserve">care provider if </w:t>
            </w:r>
            <w:r w:rsidR="00E0589D">
              <w:t xml:space="preserve">you </w:t>
            </w:r>
            <w:r w:rsidRPr="007D4F19">
              <w:t>experienc</w:t>
            </w:r>
            <w:r w:rsidR="00E0589D">
              <w:t>e</w:t>
            </w:r>
            <w:r w:rsidRPr="007D4F19">
              <w:t xml:space="preserve"> worsening headaches or dizziness.</w:t>
            </w:r>
          </w:p>
        </w:tc>
        <w:tc>
          <w:tcPr>
            <w:tcW w:w="1198" w:type="dxa"/>
            <w:tcBorders>
              <w:top w:val="nil"/>
              <w:bottom w:val="single" w:sz="4" w:space="0" w:color="A6A6A6" w:themeColor="background1" w:themeShade="A6"/>
            </w:tcBorders>
            <w:tcMar>
              <w:top w:w="0" w:type="dxa"/>
              <w:left w:w="85" w:type="dxa"/>
              <w:right w:w="85" w:type="dxa"/>
            </w:tcMar>
          </w:tcPr>
          <w:p w14:paraId="095F56CF" w14:textId="77777777" w:rsidR="003F2D7F" w:rsidRDefault="003F2D7F" w:rsidP="00085641">
            <w:pPr>
              <w:pStyle w:val="TableText"/>
            </w:pPr>
          </w:p>
          <w:p w14:paraId="29920763" w14:textId="77777777" w:rsidR="00DB489D" w:rsidRDefault="00DB489D" w:rsidP="00085641">
            <w:pPr>
              <w:pStyle w:val="TableText"/>
            </w:pPr>
            <w:r>
              <w:t>B</w:t>
            </w:r>
          </w:p>
        </w:tc>
      </w:tr>
      <w:tr w:rsidR="003F2D7F" w:rsidRPr="00FB1F87" w14:paraId="55879458" w14:textId="77777777" w:rsidTr="003F2D7F">
        <w:trPr>
          <w:trHeight w:val="365"/>
        </w:trPr>
        <w:tc>
          <w:tcPr>
            <w:tcW w:w="6887" w:type="dxa"/>
            <w:tcBorders>
              <w:top w:val="nil"/>
              <w:bottom w:val="single" w:sz="4" w:space="0" w:color="A6A6A6" w:themeColor="background1" w:themeShade="A6"/>
            </w:tcBorders>
            <w:tcMar>
              <w:top w:w="0" w:type="dxa"/>
              <w:left w:w="85" w:type="dxa"/>
              <w:right w:w="85" w:type="dxa"/>
            </w:tcMar>
          </w:tcPr>
          <w:p w14:paraId="37F63153" w14:textId="77777777" w:rsidR="00DB489D" w:rsidRPr="00DB489D" w:rsidRDefault="00DB489D" w:rsidP="00DB489D">
            <w:pPr>
              <w:pStyle w:val="TableText"/>
              <w:rPr>
                <w:b/>
                <w:bCs/>
              </w:rPr>
            </w:pPr>
            <w:r w:rsidRPr="00DB489D">
              <w:rPr>
                <w:b/>
                <w:bCs/>
              </w:rPr>
              <w:t>3.2.10 Taste or smell issues</w:t>
            </w:r>
          </w:p>
          <w:p w14:paraId="7ACF1231" w14:textId="77777777" w:rsidR="00DB489D" w:rsidRDefault="00E9193D" w:rsidP="00DB489D">
            <w:pPr>
              <w:pStyle w:val="TableText"/>
            </w:pPr>
            <w:r>
              <w:t xml:space="preserve">Provide </w:t>
            </w:r>
            <w:r w:rsidR="00317B16">
              <w:t xml:space="preserve">people </w:t>
            </w:r>
            <w:r w:rsidR="00DB489D">
              <w:t>with loss of taste and smell</w:t>
            </w:r>
            <w:r>
              <w:t xml:space="preserve"> with </w:t>
            </w:r>
            <w:r w:rsidR="00DB489D">
              <w:t xml:space="preserve">reassurance that this is not an unusual </w:t>
            </w:r>
            <w:r w:rsidR="00C87A88">
              <w:t>long</w:t>
            </w:r>
            <w:r w:rsidR="00BE4FD0">
              <w:t>-</w:t>
            </w:r>
            <w:r w:rsidR="00DB489D">
              <w:t xml:space="preserve">COVID-19 symptom. There is not a lot of information about how long it takes for COVID-19 patients to get their sense of smell back. Research from other viruses that affect sense of smell shows us that smell usually returns within </w:t>
            </w:r>
            <w:r w:rsidR="005C426C">
              <w:t xml:space="preserve">2 </w:t>
            </w:r>
            <w:r w:rsidR="00DB489D">
              <w:t>weeks</w:t>
            </w:r>
            <w:r w:rsidR="00BE4FD0">
              <w:t>,</w:t>
            </w:r>
            <w:r w:rsidR="00DB489D">
              <w:t xml:space="preserve"> but </w:t>
            </w:r>
            <w:r w:rsidR="00BE4FD0">
              <w:t xml:space="preserve">it </w:t>
            </w:r>
            <w:r w:rsidR="00DB489D">
              <w:t xml:space="preserve">can sometimes take longer. Some people who lose their sense of smell can also lose their sense of taste. </w:t>
            </w:r>
          </w:p>
          <w:p w14:paraId="74F9E838" w14:textId="77777777" w:rsidR="00DB489D" w:rsidRDefault="00BE4FD0" w:rsidP="00DB489D">
            <w:pPr>
              <w:pStyle w:val="TableText"/>
            </w:pPr>
            <w:r>
              <w:t xml:space="preserve">Refer </w:t>
            </w:r>
            <w:r w:rsidR="00317B16">
              <w:t xml:space="preserve">people </w:t>
            </w:r>
            <w:r w:rsidR="00DB489D">
              <w:t xml:space="preserve">with loss of taste and smell who are at risk of malnutrition </w:t>
            </w:r>
            <w:r w:rsidR="00DB489D" w:rsidRPr="00A0536F">
              <w:t>to a dietitian for assessmen</w:t>
            </w:r>
            <w:r w:rsidR="00DB489D">
              <w:t>t</w:t>
            </w:r>
            <w:r w:rsidR="00DB489D" w:rsidRPr="00A0536F">
              <w:t xml:space="preserve"> </w:t>
            </w:r>
            <w:r>
              <w:t xml:space="preserve">and </w:t>
            </w:r>
            <w:r w:rsidR="00DB489D" w:rsidRPr="00A0536F">
              <w:t xml:space="preserve">treatment. Referrals can be made through </w:t>
            </w:r>
            <w:proofErr w:type="spellStart"/>
            <w:r w:rsidR="00DB489D" w:rsidRPr="00A0536F">
              <w:t>Te</w:t>
            </w:r>
            <w:proofErr w:type="spellEnd"/>
            <w:r w:rsidR="00DB489D" w:rsidRPr="00A0536F">
              <w:t xml:space="preserve"> </w:t>
            </w:r>
            <w:proofErr w:type="spellStart"/>
            <w:r w:rsidR="00DB489D">
              <w:t>Wh</w:t>
            </w:r>
            <w:r w:rsidR="00DB489D" w:rsidRPr="00A0536F">
              <w:t>atu</w:t>
            </w:r>
            <w:proofErr w:type="spellEnd"/>
            <w:r w:rsidR="00DB489D" w:rsidRPr="00A0536F">
              <w:t xml:space="preserve"> Ora districts via local pathways or by contacting a dietitian directly </w:t>
            </w:r>
            <w:hyperlink r:id="rId75" w:history="1">
              <w:r w:rsidR="00DB489D" w:rsidRPr="00FE3720">
                <w:rPr>
                  <w:rStyle w:val="Hyperlink"/>
                  <w:u w:val="single"/>
                </w:rPr>
                <w:t>here</w:t>
              </w:r>
            </w:hyperlink>
            <w:r w:rsidR="00317B16">
              <w:t>.</w:t>
            </w:r>
          </w:p>
          <w:p w14:paraId="324EA774" w14:textId="77777777" w:rsidR="00DB489D" w:rsidRDefault="00C104F3" w:rsidP="00DB489D">
            <w:pPr>
              <w:pStyle w:val="TableText"/>
            </w:pPr>
            <w:r>
              <w:t>Find f</w:t>
            </w:r>
            <w:r w:rsidR="00DB489D">
              <w:t xml:space="preserve">urther information for patients </w:t>
            </w:r>
            <w:hyperlink r:id="rId76">
              <w:r w:rsidR="00DB489D" w:rsidRPr="00FE3720">
                <w:rPr>
                  <w:rStyle w:val="Hyperlink"/>
                  <w:u w:val="single"/>
                </w:rPr>
                <w:t>here</w:t>
              </w:r>
            </w:hyperlink>
            <w:r w:rsidR="00317B16">
              <w:t>.</w:t>
            </w:r>
            <w:r w:rsidR="00DB489D" w:rsidRPr="00DB489D">
              <w:rPr>
                <w:rStyle w:val="Hyperlink"/>
              </w:rPr>
              <w:t xml:space="preserve"> </w:t>
            </w:r>
          </w:p>
          <w:p w14:paraId="0E7AD167" w14:textId="77777777" w:rsidR="00DB489D" w:rsidRDefault="00D621F5" w:rsidP="00DB489D">
            <w:pPr>
              <w:pStyle w:val="TableText"/>
            </w:pPr>
            <w:r>
              <w:t xml:space="preserve">If a person with long COVID is </w:t>
            </w:r>
            <w:r w:rsidR="00DB489D">
              <w:t xml:space="preserve">finding it hard to maintain </w:t>
            </w:r>
            <w:r>
              <w:t xml:space="preserve">their </w:t>
            </w:r>
            <w:r w:rsidR="00DB489D">
              <w:t xml:space="preserve">weight, </w:t>
            </w:r>
            <w:r>
              <w:t xml:space="preserve">advise them to </w:t>
            </w:r>
            <w:r w:rsidR="00DB489D">
              <w:t xml:space="preserve">follow the </w:t>
            </w:r>
            <w:hyperlink r:id="rId77">
              <w:r w:rsidR="00DB489D" w:rsidRPr="00DB489D">
                <w:rPr>
                  <w:rStyle w:val="Hyperlink"/>
                </w:rPr>
                <w:t>healthy eating basics</w:t>
              </w:r>
            </w:hyperlink>
            <w:r w:rsidR="00DB489D">
              <w:t xml:space="preserve">. If </w:t>
            </w:r>
            <w:r>
              <w:t xml:space="preserve">their </w:t>
            </w:r>
            <w:r w:rsidR="00DB489D">
              <w:t xml:space="preserve">weight loss continues, </w:t>
            </w:r>
            <w:r>
              <w:t xml:space="preserve">refer them </w:t>
            </w:r>
            <w:r w:rsidR="00DB489D">
              <w:t xml:space="preserve">to a dietitian for assessment </w:t>
            </w:r>
            <w:r>
              <w:t xml:space="preserve">and </w:t>
            </w:r>
            <w:r w:rsidR="00DB489D">
              <w:t xml:space="preserve">treatment. Referrals can be made through </w:t>
            </w:r>
            <w:proofErr w:type="spellStart"/>
            <w:r w:rsidR="00DB489D">
              <w:t>Te</w:t>
            </w:r>
            <w:proofErr w:type="spellEnd"/>
            <w:r w:rsidR="00DB489D">
              <w:t xml:space="preserve"> </w:t>
            </w:r>
            <w:proofErr w:type="spellStart"/>
            <w:r w:rsidR="00DB489D">
              <w:t>Whatu</w:t>
            </w:r>
            <w:proofErr w:type="spellEnd"/>
            <w:r w:rsidR="00DB489D">
              <w:t xml:space="preserve"> Ora districts via local pathways or by contacting a dietitian directly </w:t>
            </w:r>
            <w:hyperlink r:id="rId78" w:history="1">
              <w:r w:rsidR="00DB489D" w:rsidRPr="00FE3720">
                <w:rPr>
                  <w:rStyle w:val="Hyperlink"/>
                  <w:u w:val="single"/>
                </w:rPr>
                <w:t>here</w:t>
              </w:r>
            </w:hyperlink>
            <w:r w:rsidR="00317B16">
              <w:t>.</w:t>
            </w:r>
            <w:r w:rsidR="00DB489D" w:rsidRPr="00DB489D">
              <w:rPr>
                <w:rStyle w:val="Hyperlink"/>
              </w:rPr>
              <w:t xml:space="preserve"> </w:t>
            </w:r>
          </w:p>
          <w:p w14:paraId="18C0221B" w14:textId="77777777" w:rsidR="003F2D7F" w:rsidRPr="003F2D7F" w:rsidRDefault="00D621F5" w:rsidP="00DB489D">
            <w:pPr>
              <w:pStyle w:val="TableText"/>
            </w:pPr>
            <w:r>
              <w:t>Find s</w:t>
            </w:r>
            <w:r w:rsidR="00DB489D">
              <w:t xml:space="preserve">mell re-training techniques for patients </w:t>
            </w:r>
            <w:hyperlink r:id="rId79">
              <w:r w:rsidR="00DB489D" w:rsidRPr="00FE3720">
                <w:rPr>
                  <w:rStyle w:val="Hyperlink"/>
                  <w:u w:val="single"/>
                </w:rPr>
                <w:t>here</w:t>
              </w:r>
            </w:hyperlink>
            <w:r w:rsidR="00317B16">
              <w:t>.</w:t>
            </w:r>
          </w:p>
        </w:tc>
        <w:tc>
          <w:tcPr>
            <w:tcW w:w="1198" w:type="dxa"/>
            <w:tcBorders>
              <w:top w:val="nil"/>
              <w:bottom w:val="single" w:sz="4" w:space="0" w:color="A6A6A6" w:themeColor="background1" w:themeShade="A6"/>
            </w:tcBorders>
            <w:tcMar>
              <w:top w:w="0" w:type="dxa"/>
              <w:left w:w="85" w:type="dxa"/>
              <w:right w:w="85" w:type="dxa"/>
            </w:tcMar>
          </w:tcPr>
          <w:p w14:paraId="1DE91671" w14:textId="77777777" w:rsidR="003F2D7F" w:rsidRDefault="003F2D7F" w:rsidP="00085641">
            <w:pPr>
              <w:pStyle w:val="TableText"/>
            </w:pPr>
          </w:p>
          <w:p w14:paraId="120E9C1C" w14:textId="77777777" w:rsidR="00DB489D" w:rsidRDefault="00DB489D" w:rsidP="00085641">
            <w:pPr>
              <w:pStyle w:val="TableText"/>
            </w:pPr>
            <w:r>
              <w:t>B</w:t>
            </w:r>
          </w:p>
        </w:tc>
      </w:tr>
      <w:tr w:rsidR="003F2D7F" w:rsidRPr="00FB1F87" w14:paraId="6E091C50" w14:textId="77777777" w:rsidTr="003F2D7F">
        <w:trPr>
          <w:trHeight w:val="365"/>
        </w:trPr>
        <w:tc>
          <w:tcPr>
            <w:tcW w:w="6887" w:type="dxa"/>
            <w:tcBorders>
              <w:top w:val="nil"/>
              <w:bottom w:val="single" w:sz="4" w:space="0" w:color="A6A6A6" w:themeColor="background1" w:themeShade="A6"/>
            </w:tcBorders>
            <w:tcMar>
              <w:top w:w="0" w:type="dxa"/>
              <w:left w:w="85" w:type="dxa"/>
              <w:right w:w="85" w:type="dxa"/>
            </w:tcMar>
          </w:tcPr>
          <w:p w14:paraId="4D52DA52" w14:textId="77777777" w:rsidR="00DB489D" w:rsidRPr="00DB489D" w:rsidRDefault="00DB489D" w:rsidP="00DB489D">
            <w:pPr>
              <w:pStyle w:val="TableText"/>
              <w:rPr>
                <w:b/>
                <w:bCs/>
              </w:rPr>
            </w:pPr>
            <w:r w:rsidRPr="00DB489D">
              <w:rPr>
                <w:b/>
                <w:bCs/>
              </w:rPr>
              <w:t>3.2.11 Gastrointestinal changes</w:t>
            </w:r>
          </w:p>
          <w:p w14:paraId="7E8E5A45" w14:textId="77777777" w:rsidR="003F2D7F" w:rsidRPr="003F2D7F" w:rsidRDefault="00D621F5" w:rsidP="00DB489D">
            <w:pPr>
              <w:pStyle w:val="TableText"/>
            </w:pPr>
            <w:r>
              <w:t>Refer p</w:t>
            </w:r>
            <w:r w:rsidR="00317B16">
              <w:t xml:space="preserve">eople </w:t>
            </w:r>
            <w:r w:rsidR="00DB489D" w:rsidRPr="005071F9">
              <w:t>presenting with persistent gastrointestinal symptoms (</w:t>
            </w:r>
            <w:r>
              <w:t xml:space="preserve">such as </w:t>
            </w:r>
            <w:r w:rsidR="00DB489D" w:rsidRPr="005071F9">
              <w:t xml:space="preserve">nausea, bloating, pain </w:t>
            </w:r>
            <w:r>
              <w:t xml:space="preserve">or </w:t>
            </w:r>
            <w:r w:rsidR="00DB489D" w:rsidRPr="005071F9">
              <w:t xml:space="preserve">diarrhoea) </w:t>
            </w:r>
            <w:r w:rsidR="00DB489D">
              <w:t>to a dieti</w:t>
            </w:r>
            <w:r w:rsidR="00135348">
              <w:t>t</w:t>
            </w:r>
            <w:r w:rsidR="00DB489D">
              <w:t xml:space="preserve">ian for assessment and treatment. Referrals can be made through </w:t>
            </w:r>
            <w:proofErr w:type="spellStart"/>
            <w:r w:rsidR="00DB489D">
              <w:t>Te</w:t>
            </w:r>
            <w:proofErr w:type="spellEnd"/>
            <w:r w:rsidR="00DB489D">
              <w:t xml:space="preserve"> </w:t>
            </w:r>
            <w:proofErr w:type="spellStart"/>
            <w:r w:rsidR="00DB489D">
              <w:t>Whatu</w:t>
            </w:r>
            <w:proofErr w:type="spellEnd"/>
            <w:r w:rsidR="00DB489D">
              <w:t xml:space="preserve"> Ora districts via local pathways or by contacting a dieti</w:t>
            </w:r>
            <w:r w:rsidR="00135348">
              <w:t>t</w:t>
            </w:r>
            <w:r w:rsidR="00DB489D">
              <w:t xml:space="preserve">ian directly </w:t>
            </w:r>
            <w:hyperlink r:id="rId80" w:history="1">
              <w:r w:rsidR="00DB489D" w:rsidRPr="00FE3720">
                <w:rPr>
                  <w:rStyle w:val="Hyperlink"/>
                  <w:u w:val="single"/>
                </w:rPr>
                <w:t>here</w:t>
              </w:r>
            </w:hyperlink>
            <w:r w:rsidR="00C8367F">
              <w:t>.</w:t>
            </w:r>
          </w:p>
        </w:tc>
        <w:tc>
          <w:tcPr>
            <w:tcW w:w="1198" w:type="dxa"/>
            <w:tcBorders>
              <w:top w:val="nil"/>
              <w:bottom w:val="single" w:sz="4" w:space="0" w:color="A6A6A6" w:themeColor="background1" w:themeShade="A6"/>
            </w:tcBorders>
            <w:tcMar>
              <w:top w:w="0" w:type="dxa"/>
              <w:left w:w="85" w:type="dxa"/>
              <w:right w:w="85" w:type="dxa"/>
            </w:tcMar>
          </w:tcPr>
          <w:p w14:paraId="362A0B25" w14:textId="77777777" w:rsidR="003F2D7F" w:rsidRDefault="003F2D7F" w:rsidP="00085641">
            <w:pPr>
              <w:pStyle w:val="TableText"/>
            </w:pPr>
          </w:p>
          <w:p w14:paraId="05FA4A82" w14:textId="77777777" w:rsidR="00DB489D" w:rsidRDefault="00DB489D" w:rsidP="00085641">
            <w:pPr>
              <w:pStyle w:val="TableText"/>
            </w:pPr>
            <w:r>
              <w:t>C</w:t>
            </w:r>
          </w:p>
        </w:tc>
      </w:tr>
      <w:tr w:rsidR="00DB489D" w:rsidRPr="00FB1F87" w14:paraId="2F37F4B3" w14:textId="77777777" w:rsidTr="00DB489D">
        <w:trPr>
          <w:trHeight w:val="911"/>
        </w:trPr>
        <w:tc>
          <w:tcPr>
            <w:tcW w:w="6887" w:type="dxa"/>
            <w:tcBorders>
              <w:top w:val="nil"/>
              <w:bottom w:val="single" w:sz="4" w:space="0" w:color="A6A6A6" w:themeColor="background1" w:themeShade="A6"/>
            </w:tcBorders>
            <w:tcMar>
              <w:top w:w="0" w:type="dxa"/>
              <w:left w:w="85" w:type="dxa"/>
              <w:right w:w="85" w:type="dxa"/>
            </w:tcMar>
          </w:tcPr>
          <w:p w14:paraId="6E902704" w14:textId="77777777" w:rsidR="00DB489D" w:rsidRPr="00DB489D" w:rsidRDefault="00DB489D" w:rsidP="00DB489D">
            <w:pPr>
              <w:pStyle w:val="TableText"/>
              <w:rPr>
                <w:b/>
                <w:bCs/>
              </w:rPr>
            </w:pPr>
            <w:r w:rsidRPr="00DB489D">
              <w:rPr>
                <w:b/>
                <w:bCs/>
              </w:rPr>
              <w:t>3.2.12 Muscle/joint pain</w:t>
            </w:r>
          </w:p>
          <w:p w14:paraId="2B35AB55" w14:textId="77777777" w:rsidR="00DB489D" w:rsidRDefault="00B2180A" w:rsidP="00DB489D">
            <w:pPr>
              <w:pStyle w:val="TableText"/>
            </w:pPr>
            <w:r>
              <w:t xml:space="preserve">Provide </w:t>
            </w:r>
            <w:r w:rsidR="00317B16">
              <w:t xml:space="preserve">people </w:t>
            </w:r>
            <w:r w:rsidR="00DB489D">
              <w:t>with muscle and or joint pain</w:t>
            </w:r>
            <w:r>
              <w:t xml:space="preserve"> with </w:t>
            </w:r>
            <w:r w:rsidR="00DB489D">
              <w:t xml:space="preserve">reassurance that this is not an unusual post-COVID-19 symptom. Encourage </w:t>
            </w:r>
            <w:r>
              <w:t xml:space="preserve">a </w:t>
            </w:r>
            <w:r w:rsidR="00DB489D">
              <w:t>g</w:t>
            </w:r>
            <w:r w:rsidR="00DB489D" w:rsidRPr="004843DD">
              <w:t>entle full range of movement exercises</w:t>
            </w:r>
            <w:r>
              <w:t>.</w:t>
            </w:r>
            <w:r w:rsidR="00DB489D">
              <w:t xml:space="preserve"> </w:t>
            </w:r>
          </w:p>
          <w:p w14:paraId="44FA9E7D" w14:textId="77777777" w:rsidR="00DB489D" w:rsidRDefault="00C104F3" w:rsidP="00DB489D">
            <w:pPr>
              <w:pStyle w:val="TableText"/>
            </w:pPr>
            <w:r>
              <w:t>Find g</w:t>
            </w:r>
            <w:r w:rsidR="00DB489D">
              <w:t xml:space="preserve">entle exercise resources for patients </w:t>
            </w:r>
            <w:hyperlink r:id="rId81" w:anchor="exercise" w:history="1">
              <w:r w:rsidR="00DB489D" w:rsidRPr="00FE3720">
                <w:rPr>
                  <w:rStyle w:val="Hyperlink"/>
                  <w:u w:val="single"/>
                </w:rPr>
                <w:t>here</w:t>
              </w:r>
            </w:hyperlink>
            <w:r w:rsidR="00B2180A">
              <w:t xml:space="preserve">; see also the </w:t>
            </w:r>
            <w:r w:rsidR="00DB489D">
              <w:t>video links below.</w:t>
            </w:r>
          </w:p>
          <w:p w14:paraId="5D9F0D9B" w14:textId="77777777" w:rsidR="00B2180A" w:rsidRPr="009642AD" w:rsidRDefault="00B2180A" w:rsidP="00DB489D">
            <w:pPr>
              <w:pStyle w:val="TableText"/>
              <w:rPr>
                <w:lang w:val="en-US"/>
              </w:rPr>
            </w:pPr>
            <w:r w:rsidRPr="009642AD">
              <w:rPr>
                <w:lang w:val="en-US"/>
              </w:rPr>
              <w:t>Provide people with the following e</w:t>
            </w:r>
            <w:r w:rsidR="00DB489D" w:rsidRPr="009642AD">
              <w:rPr>
                <w:lang w:val="en-US"/>
              </w:rPr>
              <w:t>xercise guidelines</w:t>
            </w:r>
            <w:r w:rsidRPr="009642AD">
              <w:rPr>
                <w:lang w:val="en-US"/>
              </w:rPr>
              <w:t>.</w:t>
            </w:r>
          </w:p>
          <w:p w14:paraId="39D9D83D" w14:textId="77777777" w:rsidR="00DB489D" w:rsidRPr="009642AD" w:rsidRDefault="00B2180A" w:rsidP="009642AD">
            <w:pPr>
              <w:pStyle w:val="TableBullet"/>
              <w:rPr>
                <w:lang w:val="en-US"/>
              </w:rPr>
            </w:pPr>
            <w:r>
              <w:rPr>
                <w:lang w:val="en-US"/>
              </w:rPr>
              <w:t>K</w:t>
            </w:r>
            <w:r w:rsidR="00DB489D" w:rsidRPr="009642AD">
              <w:rPr>
                <w:lang w:val="en-US"/>
              </w:rPr>
              <w:t xml:space="preserve">eep </w:t>
            </w:r>
            <w:proofErr w:type="gramStart"/>
            <w:r w:rsidR="00DB489D" w:rsidRPr="009642AD">
              <w:rPr>
                <w:lang w:val="en-US"/>
              </w:rPr>
              <w:t>moving</w:t>
            </w:r>
            <w:r>
              <w:rPr>
                <w:lang w:val="en-US"/>
              </w:rPr>
              <w:t>,</w:t>
            </w:r>
            <w:r w:rsidR="00DB489D" w:rsidRPr="009642AD">
              <w:rPr>
                <w:lang w:val="en-US"/>
              </w:rPr>
              <w:t xml:space="preserve"> and</w:t>
            </w:r>
            <w:proofErr w:type="gramEnd"/>
            <w:r w:rsidR="00DB489D" w:rsidRPr="009642AD">
              <w:rPr>
                <w:lang w:val="en-US"/>
              </w:rPr>
              <w:t xml:space="preserve"> keep moving with care</w:t>
            </w:r>
            <w:r>
              <w:rPr>
                <w:lang w:val="en-US"/>
              </w:rPr>
              <w:t>.</w:t>
            </w:r>
            <w:r w:rsidR="00DB489D" w:rsidRPr="009642AD">
              <w:rPr>
                <w:lang w:val="en-US"/>
              </w:rPr>
              <w:t xml:space="preserve"> </w:t>
            </w:r>
          </w:p>
          <w:p w14:paraId="75496955" w14:textId="77777777" w:rsidR="00DB489D" w:rsidRPr="001B69D6" w:rsidRDefault="00DB489D" w:rsidP="00DB489D">
            <w:pPr>
              <w:pStyle w:val="TableBullet"/>
              <w:rPr>
                <w:lang w:val="en-US"/>
              </w:rPr>
            </w:pPr>
            <w:r w:rsidRPr="001B69D6">
              <w:rPr>
                <w:lang w:val="en-US"/>
              </w:rPr>
              <w:t xml:space="preserve">Work at your own level: </w:t>
            </w:r>
            <w:r w:rsidR="00B2180A">
              <w:rPr>
                <w:lang w:val="en-US"/>
              </w:rPr>
              <w:t xml:space="preserve">in </w:t>
            </w:r>
            <w:r w:rsidRPr="001B69D6">
              <w:rPr>
                <w:lang w:val="en-US"/>
              </w:rPr>
              <w:t xml:space="preserve">most videos </w:t>
            </w:r>
            <w:r w:rsidR="00B2180A">
              <w:rPr>
                <w:lang w:val="en-US"/>
              </w:rPr>
              <w:t xml:space="preserve">linked below, </w:t>
            </w:r>
            <w:r w:rsidRPr="001B69D6">
              <w:rPr>
                <w:lang w:val="en-US"/>
              </w:rPr>
              <w:t xml:space="preserve">you can choose to sit or stand. </w:t>
            </w:r>
          </w:p>
          <w:p w14:paraId="1C5AE588" w14:textId="77777777" w:rsidR="00DB489D" w:rsidRPr="001B69D6" w:rsidRDefault="00DB489D" w:rsidP="00DB489D">
            <w:pPr>
              <w:pStyle w:val="TableBullet"/>
              <w:rPr>
                <w:lang w:val="en-US"/>
              </w:rPr>
            </w:pPr>
            <w:r w:rsidRPr="001B69D6">
              <w:rPr>
                <w:lang w:val="en-US"/>
              </w:rPr>
              <w:t>For balance exercises</w:t>
            </w:r>
            <w:r w:rsidR="00B2180A">
              <w:rPr>
                <w:lang w:val="en-US"/>
              </w:rPr>
              <w:t>,</w:t>
            </w:r>
            <w:r w:rsidRPr="001B69D6">
              <w:rPr>
                <w:lang w:val="en-US"/>
              </w:rPr>
              <w:t xml:space="preserve"> have a chair, table, </w:t>
            </w:r>
            <w:proofErr w:type="gramStart"/>
            <w:r w:rsidRPr="001B69D6">
              <w:rPr>
                <w:lang w:val="en-US"/>
              </w:rPr>
              <w:t>wall</w:t>
            </w:r>
            <w:proofErr w:type="gramEnd"/>
            <w:r w:rsidRPr="001B69D6">
              <w:rPr>
                <w:lang w:val="en-US"/>
              </w:rPr>
              <w:t xml:space="preserve"> or something sturdy nearby for support. </w:t>
            </w:r>
          </w:p>
          <w:p w14:paraId="66244B6D" w14:textId="77777777" w:rsidR="00DB489D" w:rsidRPr="001B69D6" w:rsidRDefault="00DB489D" w:rsidP="00DB489D">
            <w:pPr>
              <w:pStyle w:val="TableBullet"/>
              <w:rPr>
                <w:lang w:val="en-US"/>
              </w:rPr>
            </w:pPr>
            <w:r w:rsidRPr="001B69D6">
              <w:rPr>
                <w:lang w:val="en-US"/>
              </w:rPr>
              <w:t xml:space="preserve">Make sure you have a clear space to move in – no rugs or things to trip on. </w:t>
            </w:r>
          </w:p>
          <w:p w14:paraId="196E7735" w14:textId="77777777" w:rsidR="00DB489D" w:rsidRPr="001B69D6" w:rsidRDefault="00DB489D" w:rsidP="00DB489D">
            <w:pPr>
              <w:pStyle w:val="TableBullet"/>
              <w:rPr>
                <w:lang w:val="en-US"/>
              </w:rPr>
            </w:pPr>
            <w:r w:rsidRPr="001B69D6">
              <w:rPr>
                <w:lang w:val="en-US"/>
              </w:rPr>
              <w:t>Make things easier: take the arms out, lower your knees</w:t>
            </w:r>
            <w:r w:rsidR="00B2180A">
              <w:rPr>
                <w:lang w:val="en-US"/>
              </w:rPr>
              <w:t>,</w:t>
            </w:r>
            <w:r w:rsidRPr="001B69D6">
              <w:rPr>
                <w:lang w:val="en-US"/>
              </w:rPr>
              <w:t xml:space="preserve"> make </w:t>
            </w:r>
            <w:r w:rsidR="00B2180A">
              <w:rPr>
                <w:lang w:val="en-US"/>
              </w:rPr>
              <w:t xml:space="preserve">your </w:t>
            </w:r>
            <w:r w:rsidRPr="001B69D6">
              <w:rPr>
                <w:lang w:val="en-US"/>
              </w:rPr>
              <w:t xml:space="preserve">movements smaller </w:t>
            </w:r>
            <w:r w:rsidR="00B2180A">
              <w:rPr>
                <w:lang w:val="en-US"/>
              </w:rPr>
              <w:t xml:space="preserve">or </w:t>
            </w:r>
            <w:r w:rsidRPr="001B69D6">
              <w:rPr>
                <w:lang w:val="en-US"/>
              </w:rPr>
              <w:t xml:space="preserve">rest when you need. </w:t>
            </w:r>
          </w:p>
          <w:p w14:paraId="3DDFE13B" w14:textId="77777777" w:rsidR="00DB489D" w:rsidRPr="001B69D6" w:rsidRDefault="00DB489D" w:rsidP="00DB489D">
            <w:pPr>
              <w:pStyle w:val="TableBullet"/>
              <w:rPr>
                <w:lang w:val="en-US"/>
              </w:rPr>
            </w:pPr>
            <w:r w:rsidRPr="001B69D6">
              <w:rPr>
                <w:lang w:val="en-US"/>
              </w:rPr>
              <w:t xml:space="preserve">Make things harder: use your arms, lift your knees, do more </w:t>
            </w:r>
            <w:proofErr w:type="gramStart"/>
            <w:r w:rsidRPr="001B69D6">
              <w:rPr>
                <w:lang w:val="en-US"/>
              </w:rPr>
              <w:t>repetitions</w:t>
            </w:r>
            <w:proofErr w:type="gramEnd"/>
            <w:r w:rsidRPr="001B69D6">
              <w:rPr>
                <w:lang w:val="en-US"/>
              </w:rPr>
              <w:t xml:space="preserve"> </w:t>
            </w:r>
            <w:r w:rsidR="00B2180A">
              <w:rPr>
                <w:lang w:val="en-US"/>
              </w:rPr>
              <w:t xml:space="preserve">or </w:t>
            </w:r>
            <w:r w:rsidRPr="001B69D6">
              <w:rPr>
                <w:lang w:val="en-US"/>
              </w:rPr>
              <w:t xml:space="preserve">add some oomph! </w:t>
            </w:r>
          </w:p>
          <w:p w14:paraId="50D05805" w14:textId="77777777" w:rsidR="00DB489D" w:rsidRPr="001B69D6" w:rsidRDefault="00DB489D" w:rsidP="00DB489D">
            <w:pPr>
              <w:pStyle w:val="TableBullet"/>
              <w:rPr>
                <w:lang w:val="en-US"/>
              </w:rPr>
            </w:pPr>
            <w:r w:rsidRPr="001B69D6">
              <w:rPr>
                <w:lang w:val="en-US"/>
              </w:rPr>
              <w:t xml:space="preserve">Don’t take risks: sit down, rest or stop when you need. Don’t carry on if it causes you pain. </w:t>
            </w:r>
          </w:p>
          <w:p w14:paraId="63CD8B82" w14:textId="77777777" w:rsidR="00DB489D" w:rsidRDefault="00DB489D" w:rsidP="00DB489D">
            <w:pPr>
              <w:pStyle w:val="TableBullet"/>
              <w:rPr>
                <w:lang w:val="en-US"/>
              </w:rPr>
            </w:pPr>
            <w:r w:rsidRPr="001B69D6">
              <w:rPr>
                <w:lang w:val="en-US"/>
              </w:rPr>
              <w:t xml:space="preserve">If you feel unwell, contact your </w:t>
            </w:r>
            <w:r w:rsidR="00B54D24">
              <w:rPr>
                <w:lang w:val="en-US"/>
              </w:rPr>
              <w:t>d</w:t>
            </w:r>
            <w:r w:rsidR="0055555D">
              <w:rPr>
                <w:lang w:val="en-US"/>
              </w:rPr>
              <w:t>octor</w:t>
            </w:r>
            <w:r w:rsidRPr="001B69D6">
              <w:rPr>
                <w:lang w:val="en-US"/>
              </w:rPr>
              <w:t xml:space="preserve"> or the COVID Healthline </w:t>
            </w:r>
            <w:r w:rsidR="00B2180A">
              <w:rPr>
                <w:lang w:val="en-US"/>
              </w:rPr>
              <w:t xml:space="preserve">on </w:t>
            </w:r>
            <w:r w:rsidRPr="001B69D6">
              <w:rPr>
                <w:lang w:val="en-US"/>
              </w:rPr>
              <w:t>0800 358 5453</w:t>
            </w:r>
            <w:r w:rsidR="00B2180A">
              <w:rPr>
                <w:lang w:val="en-US"/>
              </w:rPr>
              <w:t>. F</w:t>
            </w:r>
            <w:r w:rsidRPr="001B69D6">
              <w:rPr>
                <w:lang w:val="en-US"/>
              </w:rPr>
              <w:t xml:space="preserve">or </w:t>
            </w:r>
            <w:r w:rsidR="00B2180A">
              <w:rPr>
                <w:lang w:val="en-US"/>
              </w:rPr>
              <w:t>e</w:t>
            </w:r>
            <w:r w:rsidRPr="001B69D6">
              <w:rPr>
                <w:lang w:val="en-US"/>
              </w:rPr>
              <w:t>mergencies</w:t>
            </w:r>
            <w:r w:rsidR="00B2180A">
              <w:rPr>
                <w:lang w:val="en-US"/>
              </w:rPr>
              <w:t>, call</w:t>
            </w:r>
            <w:r w:rsidRPr="001B69D6">
              <w:rPr>
                <w:lang w:val="en-US"/>
              </w:rPr>
              <w:t xml:space="preserve"> 111. </w:t>
            </w:r>
          </w:p>
          <w:p w14:paraId="5F6DF64E" w14:textId="77777777" w:rsidR="00DB489D" w:rsidRPr="00231E10" w:rsidRDefault="00DB489D" w:rsidP="00DB489D">
            <w:pPr>
              <w:pStyle w:val="TableBullet"/>
              <w:numPr>
                <w:ilvl w:val="0"/>
                <w:numId w:val="0"/>
              </w:numPr>
              <w:rPr>
                <w:sz w:val="10"/>
                <w:szCs w:val="10"/>
                <w:lang w:val="en-US"/>
              </w:rPr>
            </w:pPr>
          </w:p>
          <w:tbl>
            <w:tblPr>
              <w:tblStyle w:val="TableGrid"/>
              <w:tblW w:w="0" w:type="auto"/>
              <w:tblInd w:w="204"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1128"/>
              <w:gridCol w:w="2835"/>
              <w:gridCol w:w="2416"/>
            </w:tblGrid>
            <w:tr w:rsidR="00231E10" w:rsidRPr="00DB489D" w14:paraId="66581BE6" w14:textId="77777777" w:rsidTr="00231E10">
              <w:trPr>
                <w:tblHeader/>
              </w:trPr>
              <w:tc>
                <w:tcPr>
                  <w:tcW w:w="1128" w:type="dxa"/>
                  <w:tcBorders>
                    <w:top w:val="nil"/>
                    <w:bottom w:val="nil"/>
                  </w:tcBorders>
                  <w:shd w:val="clear" w:color="auto" w:fill="D9D9D9" w:themeFill="background1" w:themeFillShade="D9"/>
                </w:tcPr>
                <w:p w14:paraId="3DDC5131" w14:textId="77777777" w:rsidR="00231E10" w:rsidRPr="00DB489D" w:rsidRDefault="00231E10" w:rsidP="00231E10">
                  <w:pPr>
                    <w:pStyle w:val="TableText"/>
                    <w:rPr>
                      <w:b/>
                      <w:bCs/>
                    </w:rPr>
                  </w:pPr>
                  <w:r w:rsidRPr="00DB489D">
                    <w:rPr>
                      <w:b/>
                      <w:bCs/>
                    </w:rPr>
                    <w:t>Time</w:t>
                  </w:r>
                  <w:r>
                    <w:rPr>
                      <w:b/>
                      <w:bCs/>
                    </w:rPr>
                    <w:t xml:space="preserve"> in minutes</w:t>
                  </w:r>
                </w:p>
              </w:tc>
              <w:tc>
                <w:tcPr>
                  <w:tcW w:w="2835" w:type="dxa"/>
                  <w:tcBorders>
                    <w:top w:val="nil"/>
                    <w:bottom w:val="nil"/>
                  </w:tcBorders>
                  <w:shd w:val="clear" w:color="auto" w:fill="D9D9D9" w:themeFill="background1" w:themeFillShade="D9"/>
                </w:tcPr>
                <w:p w14:paraId="48239220" w14:textId="77777777" w:rsidR="00231E10" w:rsidRPr="00DB489D" w:rsidRDefault="00231E10" w:rsidP="00231E10">
                  <w:pPr>
                    <w:pStyle w:val="TableText"/>
                    <w:rPr>
                      <w:b/>
                      <w:bCs/>
                    </w:rPr>
                  </w:pPr>
                  <w:r>
                    <w:rPr>
                      <w:b/>
                      <w:bCs/>
                    </w:rPr>
                    <w:t>Name/t</w:t>
                  </w:r>
                  <w:r w:rsidRPr="00DB489D">
                    <w:rPr>
                      <w:b/>
                      <w:bCs/>
                    </w:rPr>
                    <w:t>ype of exercises</w:t>
                  </w:r>
                </w:p>
              </w:tc>
              <w:tc>
                <w:tcPr>
                  <w:tcW w:w="2416" w:type="dxa"/>
                  <w:tcBorders>
                    <w:top w:val="nil"/>
                    <w:bottom w:val="nil"/>
                  </w:tcBorders>
                  <w:shd w:val="clear" w:color="auto" w:fill="D9D9D9" w:themeFill="background1" w:themeFillShade="D9"/>
                </w:tcPr>
                <w:p w14:paraId="17A9C0DA" w14:textId="77777777" w:rsidR="00231E10" w:rsidRPr="00DB489D" w:rsidRDefault="00231E10" w:rsidP="00231E10">
                  <w:pPr>
                    <w:pStyle w:val="TableText"/>
                    <w:rPr>
                      <w:b/>
                      <w:bCs/>
                    </w:rPr>
                  </w:pPr>
                  <w:r w:rsidRPr="00DB489D">
                    <w:rPr>
                      <w:b/>
                      <w:bCs/>
                    </w:rPr>
                    <w:t xml:space="preserve">Link </w:t>
                  </w:r>
                </w:p>
              </w:tc>
            </w:tr>
            <w:tr w:rsidR="00231E10" w:rsidRPr="00DB489D" w14:paraId="78DD6C77" w14:textId="77777777" w:rsidTr="00231E10">
              <w:tc>
                <w:tcPr>
                  <w:tcW w:w="1128" w:type="dxa"/>
                  <w:tcBorders>
                    <w:top w:val="nil"/>
                  </w:tcBorders>
                </w:tcPr>
                <w:p w14:paraId="5D3322F1" w14:textId="77777777" w:rsidR="00231E10" w:rsidRPr="00DB489D" w:rsidRDefault="00231E10" w:rsidP="00231E10">
                  <w:pPr>
                    <w:pStyle w:val="TableText"/>
                  </w:pPr>
                  <w:r w:rsidRPr="00DB489D">
                    <w:t>18</w:t>
                  </w:r>
                </w:p>
              </w:tc>
              <w:tc>
                <w:tcPr>
                  <w:tcW w:w="2835" w:type="dxa"/>
                  <w:tcBorders>
                    <w:top w:val="nil"/>
                  </w:tcBorders>
                </w:tcPr>
                <w:p w14:paraId="0DD04FF8" w14:textId="77777777" w:rsidR="00231E10" w:rsidRPr="00DB489D" w:rsidRDefault="00231E10" w:rsidP="00231E10">
                  <w:pPr>
                    <w:pStyle w:val="TableText"/>
                  </w:pPr>
                  <w:r w:rsidRPr="00DB489D">
                    <w:t xml:space="preserve">Chair shaped: </w:t>
                  </w:r>
                  <w:r>
                    <w:t>s</w:t>
                  </w:r>
                  <w:r w:rsidRPr="00DB489D">
                    <w:t xml:space="preserve">eated </w:t>
                  </w:r>
                  <w:r>
                    <w:t xml:space="preserve">and </w:t>
                  </w:r>
                  <w:r w:rsidRPr="00DB489D">
                    <w:t>standing options for posture work</w:t>
                  </w:r>
                </w:p>
              </w:tc>
              <w:tc>
                <w:tcPr>
                  <w:tcW w:w="2416" w:type="dxa"/>
                  <w:tcBorders>
                    <w:top w:val="nil"/>
                  </w:tcBorders>
                </w:tcPr>
                <w:p w14:paraId="0B989D76" w14:textId="77777777" w:rsidR="00231E10" w:rsidRPr="00DB489D" w:rsidRDefault="00227CE5" w:rsidP="00231E10">
                  <w:pPr>
                    <w:pStyle w:val="TableText"/>
                    <w:rPr>
                      <w:rStyle w:val="Hyperlink"/>
                    </w:rPr>
                  </w:pPr>
                  <w:hyperlink r:id="rId82" w:history="1">
                    <w:r w:rsidR="00231E10" w:rsidRPr="00DB489D">
                      <w:rPr>
                        <w:rStyle w:val="Hyperlink"/>
                      </w:rPr>
                      <w:t>https://youtu.be/2r4cRTMYZUo</w:t>
                    </w:r>
                  </w:hyperlink>
                  <w:r w:rsidR="00231E10" w:rsidRPr="00DB489D">
                    <w:rPr>
                      <w:rStyle w:val="Hyperlink"/>
                    </w:rPr>
                    <w:t xml:space="preserve">  </w:t>
                  </w:r>
                </w:p>
              </w:tc>
            </w:tr>
            <w:tr w:rsidR="00231E10" w:rsidRPr="00DB489D" w14:paraId="0BFC61F8" w14:textId="77777777" w:rsidTr="00231E10">
              <w:tc>
                <w:tcPr>
                  <w:tcW w:w="1128" w:type="dxa"/>
                </w:tcPr>
                <w:p w14:paraId="6196FEB3" w14:textId="77777777" w:rsidR="00231E10" w:rsidRPr="00DB489D" w:rsidRDefault="00231E10" w:rsidP="00231E10">
                  <w:pPr>
                    <w:pStyle w:val="TableText"/>
                  </w:pPr>
                  <w:r w:rsidRPr="00DB489D">
                    <w:t>12</w:t>
                  </w:r>
                </w:p>
              </w:tc>
              <w:tc>
                <w:tcPr>
                  <w:tcW w:w="2835" w:type="dxa"/>
                </w:tcPr>
                <w:p w14:paraId="78B60166" w14:textId="77777777" w:rsidR="00231E10" w:rsidRPr="00DB489D" w:rsidRDefault="00231E10" w:rsidP="00231E10">
                  <w:pPr>
                    <w:pStyle w:val="TableText"/>
                  </w:pPr>
                  <w:r w:rsidRPr="00DB489D">
                    <w:t xml:space="preserve">Easy </w:t>
                  </w:r>
                  <w:r>
                    <w:t>s</w:t>
                  </w:r>
                  <w:r w:rsidRPr="00DB489D">
                    <w:t xml:space="preserve">it </w:t>
                  </w:r>
                  <w:r>
                    <w:t>and f</w:t>
                  </w:r>
                  <w:r w:rsidRPr="00DB489D">
                    <w:t xml:space="preserve">it 1: </w:t>
                  </w:r>
                  <w:r>
                    <w:t>g</w:t>
                  </w:r>
                  <w:r w:rsidRPr="00DB489D">
                    <w:t xml:space="preserve">eneral fitness </w:t>
                  </w:r>
                  <w:proofErr w:type="gramStart"/>
                  <w:r w:rsidRPr="00DB489D">
                    <w:t>sit</w:t>
                  </w:r>
                  <w:proofErr w:type="gramEnd"/>
                  <w:r w:rsidRPr="00DB489D">
                    <w:t xml:space="preserve"> or stand</w:t>
                  </w:r>
                </w:p>
              </w:tc>
              <w:tc>
                <w:tcPr>
                  <w:tcW w:w="2416" w:type="dxa"/>
                </w:tcPr>
                <w:p w14:paraId="7960A73A" w14:textId="77777777" w:rsidR="00231E10" w:rsidRPr="00DB489D" w:rsidRDefault="00227CE5" w:rsidP="00231E10">
                  <w:pPr>
                    <w:pStyle w:val="TableText"/>
                    <w:rPr>
                      <w:rStyle w:val="Hyperlink"/>
                    </w:rPr>
                  </w:pPr>
                  <w:hyperlink r:id="rId83" w:tgtFrame="_blank" w:history="1">
                    <w:r w:rsidR="00231E10" w:rsidRPr="00DB489D">
                      <w:rPr>
                        <w:rStyle w:val="Hyperlink"/>
                      </w:rPr>
                      <w:t>https://youtu.be/kko8fMZ212Y</w:t>
                    </w:r>
                  </w:hyperlink>
                  <w:r w:rsidR="00231E10" w:rsidRPr="00DB489D">
                    <w:rPr>
                      <w:rStyle w:val="Hyperlink"/>
                    </w:rPr>
                    <w:t xml:space="preserve"> </w:t>
                  </w:r>
                </w:p>
              </w:tc>
            </w:tr>
            <w:tr w:rsidR="00231E10" w:rsidRPr="00DB489D" w14:paraId="294DCDD7" w14:textId="77777777" w:rsidTr="00231E10">
              <w:tc>
                <w:tcPr>
                  <w:tcW w:w="1128" w:type="dxa"/>
                </w:tcPr>
                <w:p w14:paraId="6C473158" w14:textId="77777777" w:rsidR="00231E10" w:rsidRPr="00DB489D" w:rsidRDefault="00231E10" w:rsidP="00231E10">
                  <w:pPr>
                    <w:pStyle w:val="TableText"/>
                  </w:pPr>
                  <w:r w:rsidRPr="00DB489D">
                    <w:t>21</w:t>
                  </w:r>
                </w:p>
              </w:tc>
              <w:tc>
                <w:tcPr>
                  <w:tcW w:w="2835" w:type="dxa"/>
                </w:tcPr>
                <w:p w14:paraId="023CFD66" w14:textId="77777777" w:rsidR="00231E10" w:rsidRPr="00DB489D" w:rsidRDefault="00231E10" w:rsidP="00231E10">
                  <w:pPr>
                    <w:pStyle w:val="TableText"/>
                  </w:pPr>
                  <w:r w:rsidRPr="00DB489D">
                    <w:t xml:space="preserve">Easy </w:t>
                  </w:r>
                  <w:r>
                    <w:t>s</w:t>
                  </w:r>
                  <w:r w:rsidRPr="00DB489D">
                    <w:t xml:space="preserve">it </w:t>
                  </w:r>
                  <w:r>
                    <w:t>and f</w:t>
                  </w:r>
                  <w:r w:rsidRPr="00DB489D">
                    <w:t xml:space="preserve">it 2: </w:t>
                  </w:r>
                  <w:r>
                    <w:t>g</w:t>
                  </w:r>
                  <w:r w:rsidRPr="00DB489D">
                    <w:t xml:space="preserve">eneral fitness </w:t>
                  </w:r>
                  <w:proofErr w:type="gramStart"/>
                  <w:r w:rsidRPr="00DB489D">
                    <w:t>sit</w:t>
                  </w:r>
                  <w:proofErr w:type="gramEnd"/>
                  <w:r w:rsidRPr="00DB489D">
                    <w:t xml:space="preserve"> or stand</w:t>
                  </w:r>
                </w:p>
              </w:tc>
              <w:tc>
                <w:tcPr>
                  <w:tcW w:w="2416" w:type="dxa"/>
                </w:tcPr>
                <w:p w14:paraId="78D1F26A" w14:textId="77777777" w:rsidR="00231E10" w:rsidRPr="00DB489D" w:rsidRDefault="00227CE5" w:rsidP="00231E10">
                  <w:pPr>
                    <w:pStyle w:val="TableText"/>
                    <w:rPr>
                      <w:rStyle w:val="Hyperlink"/>
                    </w:rPr>
                  </w:pPr>
                  <w:hyperlink r:id="rId84" w:tgtFrame="_blank" w:history="1">
                    <w:r w:rsidR="00231E10" w:rsidRPr="00DB489D">
                      <w:rPr>
                        <w:rStyle w:val="Hyperlink"/>
                      </w:rPr>
                      <w:t>https://youtu.be/qr_rDxkvLbo</w:t>
                    </w:r>
                  </w:hyperlink>
                </w:p>
              </w:tc>
            </w:tr>
            <w:tr w:rsidR="00231E10" w:rsidRPr="00DB489D" w14:paraId="0332C65A" w14:textId="77777777" w:rsidTr="00231E10">
              <w:tc>
                <w:tcPr>
                  <w:tcW w:w="1128" w:type="dxa"/>
                </w:tcPr>
                <w:p w14:paraId="28DE68EE" w14:textId="77777777" w:rsidR="00231E10" w:rsidRPr="00DB489D" w:rsidRDefault="00231E10" w:rsidP="00231E10">
                  <w:pPr>
                    <w:pStyle w:val="TableText"/>
                  </w:pPr>
                  <w:r w:rsidRPr="00DB489D">
                    <w:t>17</w:t>
                  </w:r>
                </w:p>
              </w:tc>
              <w:tc>
                <w:tcPr>
                  <w:tcW w:w="2835" w:type="dxa"/>
                </w:tcPr>
                <w:p w14:paraId="776C324C" w14:textId="77777777" w:rsidR="00231E10" w:rsidRPr="00DB489D" w:rsidRDefault="00231E10" w:rsidP="00231E10">
                  <w:pPr>
                    <w:pStyle w:val="TableText"/>
                  </w:pPr>
                  <w:r w:rsidRPr="00DB489D">
                    <w:t>Crossing activities: 8</w:t>
                  </w:r>
                  <w:r>
                    <w:t xml:space="preserve"> </w:t>
                  </w:r>
                  <w:r w:rsidRPr="00DB489D">
                    <w:t>min</w:t>
                  </w:r>
                  <w:r>
                    <w:t>ute</w:t>
                  </w:r>
                  <w:r w:rsidRPr="00DB489D">
                    <w:t>s seated, 8</w:t>
                  </w:r>
                  <w:r>
                    <w:t xml:space="preserve"> </w:t>
                  </w:r>
                  <w:r w:rsidRPr="00DB489D">
                    <w:t>min</w:t>
                  </w:r>
                  <w:r>
                    <w:t>ute</w:t>
                  </w:r>
                  <w:r w:rsidRPr="00DB489D">
                    <w:t>s standing</w:t>
                  </w:r>
                </w:p>
              </w:tc>
              <w:tc>
                <w:tcPr>
                  <w:tcW w:w="2416" w:type="dxa"/>
                </w:tcPr>
                <w:p w14:paraId="0CD28486" w14:textId="77777777" w:rsidR="00231E10" w:rsidRPr="00DB489D" w:rsidRDefault="00227CE5" w:rsidP="00231E10">
                  <w:pPr>
                    <w:pStyle w:val="TableText"/>
                    <w:rPr>
                      <w:rStyle w:val="Hyperlink"/>
                    </w:rPr>
                  </w:pPr>
                  <w:hyperlink r:id="rId85" w:history="1">
                    <w:r w:rsidR="00231E10" w:rsidRPr="00DB489D">
                      <w:rPr>
                        <w:rStyle w:val="Hyperlink"/>
                      </w:rPr>
                      <w:t>https://youtu.be/gbb8Ldzsat4</w:t>
                    </w:r>
                  </w:hyperlink>
                  <w:r w:rsidR="00231E10" w:rsidRPr="00DB489D">
                    <w:rPr>
                      <w:rStyle w:val="Hyperlink"/>
                    </w:rPr>
                    <w:t xml:space="preserve"> </w:t>
                  </w:r>
                </w:p>
              </w:tc>
            </w:tr>
            <w:tr w:rsidR="00231E10" w:rsidRPr="00DB489D" w14:paraId="0858E5D7" w14:textId="77777777" w:rsidTr="00231E10">
              <w:tc>
                <w:tcPr>
                  <w:tcW w:w="1128" w:type="dxa"/>
                </w:tcPr>
                <w:p w14:paraId="4DF00A9D" w14:textId="77777777" w:rsidR="00231E10" w:rsidRPr="00DB489D" w:rsidRDefault="00231E10" w:rsidP="00231E10">
                  <w:pPr>
                    <w:pStyle w:val="TableText"/>
                  </w:pPr>
                  <w:r w:rsidRPr="00DB489D">
                    <w:t>20</w:t>
                  </w:r>
                </w:p>
              </w:tc>
              <w:tc>
                <w:tcPr>
                  <w:tcW w:w="2835" w:type="dxa"/>
                </w:tcPr>
                <w:p w14:paraId="0CD4116B" w14:textId="77777777" w:rsidR="00231E10" w:rsidRPr="00DB489D" w:rsidRDefault="00231E10" w:rsidP="00231E10">
                  <w:pPr>
                    <w:pStyle w:val="TableText"/>
                  </w:pPr>
                  <w:r w:rsidRPr="00DB489D">
                    <w:t>Intro</w:t>
                  </w:r>
                  <w:r>
                    <w:t>duction</w:t>
                  </w:r>
                  <w:r w:rsidRPr="00DB489D">
                    <w:t xml:space="preserve"> to strength </w:t>
                  </w:r>
                  <w:r>
                    <w:t xml:space="preserve">and </w:t>
                  </w:r>
                  <w:r w:rsidRPr="00DB489D">
                    <w:t>balance: warm</w:t>
                  </w:r>
                  <w:r>
                    <w:t>-</w:t>
                  </w:r>
                  <w:r w:rsidRPr="00DB489D">
                    <w:t>up, 3 strength, 3 balance</w:t>
                  </w:r>
                </w:p>
              </w:tc>
              <w:tc>
                <w:tcPr>
                  <w:tcW w:w="2416" w:type="dxa"/>
                </w:tcPr>
                <w:p w14:paraId="3EACDAF6" w14:textId="77777777" w:rsidR="00231E10" w:rsidRPr="00DB489D" w:rsidRDefault="00227CE5" w:rsidP="00231E10">
                  <w:pPr>
                    <w:pStyle w:val="TableText"/>
                    <w:rPr>
                      <w:rStyle w:val="Hyperlink"/>
                    </w:rPr>
                  </w:pPr>
                  <w:hyperlink r:id="rId86" w:history="1">
                    <w:r w:rsidR="00231E10" w:rsidRPr="00DB489D">
                      <w:rPr>
                        <w:rStyle w:val="Hyperlink"/>
                      </w:rPr>
                      <w:t>https://youtu.be/xXrkmfyx4h0</w:t>
                    </w:r>
                  </w:hyperlink>
                </w:p>
              </w:tc>
            </w:tr>
            <w:tr w:rsidR="00231E10" w:rsidRPr="00DB489D" w14:paraId="45992A5D" w14:textId="77777777" w:rsidTr="00231E10">
              <w:tc>
                <w:tcPr>
                  <w:tcW w:w="1128" w:type="dxa"/>
                </w:tcPr>
                <w:p w14:paraId="55760DBF" w14:textId="77777777" w:rsidR="00231E10" w:rsidRPr="00DB489D" w:rsidRDefault="00231E10" w:rsidP="00231E10">
                  <w:pPr>
                    <w:pStyle w:val="TableText"/>
                  </w:pPr>
                  <w:r w:rsidRPr="00D60FC9">
                    <w:t>35</w:t>
                  </w:r>
                </w:p>
              </w:tc>
              <w:tc>
                <w:tcPr>
                  <w:tcW w:w="2835" w:type="dxa"/>
                </w:tcPr>
                <w:p w14:paraId="2CFA2B69" w14:textId="77777777" w:rsidR="00231E10" w:rsidRPr="00DB489D" w:rsidRDefault="00231E10" w:rsidP="00231E10">
                  <w:pPr>
                    <w:pStyle w:val="TableText"/>
                  </w:pPr>
                  <w:r w:rsidRPr="00D60FC9">
                    <w:t xml:space="preserve">Strong </w:t>
                  </w:r>
                  <w:r>
                    <w:t>and s</w:t>
                  </w:r>
                  <w:r w:rsidRPr="00D60FC9">
                    <w:t xml:space="preserve">table </w:t>
                  </w:r>
                  <w:r>
                    <w:t>c</w:t>
                  </w:r>
                  <w:r w:rsidRPr="00D60FC9">
                    <w:t xml:space="preserve">lass 2021, seated or standing </w:t>
                  </w:r>
                </w:p>
              </w:tc>
              <w:tc>
                <w:tcPr>
                  <w:tcW w:w="2416" w:type="dxa"/>
                </w:tcPr>
                <w:p w14:paraId="14601884" w14:textId="77777777" w:rsidR="00231E10" w:rsidRPr="00FE3720" w:rsidRDefault="00227CE5" w:rsidP="00231E10">
                  <w:pPr>
                    <w:pStyle w:val="TableText"/>
                    <w:rPr>
                      <w:rStyle w:val="Hyperlink"/>
                    </w:rPr>
                  </w:pPr>
                  <w:hyperlink r:id="rId87" w:history="1">
                    <w:r w:rsidR="00231E10" w:rsidRPr="00FE3720">
                      <w:rPr>
                        <w:rStyle w:val="Hyperlink"/>
                      </w:rPr>
                      <w:t>https://youtu.be/WlwHCbfLaxY</w:t>
                    </w:r>
                  </w:hyperlink>
                  <w:r w:rsidR="00231E10" w:rsidRPr="00FE3720">
                    <w:rPr>
                      <w:rStyle w:val="Hyperlink"/>
                    </w:rPr>
                    <w:t xml:space="preserve"> </w:t>
                  </w:r>
                </w:p>
              </w:tc>
            </w:tr>
            <w:tr w:rsidR="00231E10" w:rsidRPr="00DB489D" w14:paraId="68D2C1ED" w14:textId="77777777" w:rsidTr="00231E10">
              <w:tc>
                <w:tcPr>
                  <w:tcW w:w="1128" w:type="dxa"/>
                </w:tcPr>
                <w:p w14:paraId="1FFB0449" w14:textId="77777777" w:rsidR="00231E10" w:rsidRPr="00DB489D" w:rsidRDefault="00231E10" w:rsidP="00231E10">
                  <w:pPr>
                    <w:pStyle w:val="TableText"/>
                  </w:pPr>
                  <w:r w:rsidRPr="00D60FC9">
                    <w:t>43</w:t>
                  </w:r>
                </w:p>
              </w:tc>
              <w:tc>
                <w:tcPr>
                  <w:tcW w:w="2835" w:type="dxa"/>
                </w:tcPr>
                <w:p w14:paraId="7BE01778" w14:textId="77777777" w:rsidR="00231E10" w:rsidRPr="00DB489D" w:rsidRDefault="00231E10" w:rsidP="00231E10">
                  <w:pPr>
                    <w:pStyle w:val="TableText"/>
                  </w:pPr>
                  <w:r w:rsidRPr="00D60FC9">
                    <w:t xml:space="preserve">Strong </w:t>
                  </w:r>
                  <w:r>
                    <w:t>and s</w:t>
                  </w:r>
                  <w:r w:rsidRPr="00D60FC9">
                    <w:t xml:space="preserve">table </w:t>
                  </w:r>
                  <w:r>
                    <w:t>c</w:t>
                  </w:r>
                  <w:r w:rsidRPr="00D60FC9">
                    <w:t>lass 2020, seated or standing</w:t>
                  </w:r>
                </w:p>
              </w:tc>
              <w:tc>
                <w:tcPr>
                  <w:tcW w:w="2416" w:type="dxa"/>
                </w:tcPr>
                <w:p w14:paraId="5EF14436" w14:textId="77777777" w:rsidR="00231E10" w:rsidRPr="00FE3720" w:rsidRDefault="00227CE5" w:rsidP="00231E10">
                  <w:pPr>
                    <w:pStyle w:val="TableText"/>
                    <w:rPr>
                      <w:rStyle w:val="Hyperlink"/>
                    </w:rPr>
                  </w:pPr>
                  <w:hyperlink r:id="rId88" w:history="1">
                    <w:r w:rsidR="00231E10" w:rsidRPr="00FE3720">
                      <w:rPr>
                        <w:rStyle w:val="Hyperlink"/>
                      </w:rPr>
                      <w:t>https://youtu.be/wmWsa_TWVsU</w:t>
                    </w:r>
                  </w:hyperlink>
                  <w:r w:rsidR="00231E10" w:rsidRPr="00FE3720">
                    <w:rPr>
                      <w:rStyle w:val="Hyperlink"/>
                    </w:rPr>
                    <w:t xml:space="preserve"> </w:t>
                  </w:r>
                </w:p>
              </w:tc>
            </w:tr>
            <w:tr w:rsidR="00231E10" w:rsidRPr="00DB489D" w14:paraId="2CC2064F" w14:textId="77777777" w:rsidTr="00231E10">
              <w:tc>
                <w:tcPr>
                  <w:tcW w:w="1128" w:type="dxa"/>
                </w:tcPr>
                <w:p w14:paraId="78669A07" w14:textId="77777777" w:rsidR="00231E10" w:rsidRPr="00DB489D" w:rsidRDefault="00231E10" w:rsidP="00231E10">
                  <w:pPr>
                    <w:pStyle w:val="TableText"/>
                    <w:keepNext/>
                  </w:pPr>
                  <w:r w:rsidRPr="00D60FC9">
                    <w:t xml:space="preserve">49 </w:t>
                  </w:r>
                </w:p>
              </w:tc>
              <w:tc>
                <w:tcPr>
                  <w:tcW w:w="2835" w:type="dxa"/>
                </w:tcPr>
                <w:p w14:paraId="13300531" w14:textId="77777777" w:rsidR="00231E10" w:rsidRPr="00DB489D" w:rsidRDefault="00231E10" w:rsidP="00231E10">
                  <w:pPr>
                    <w:pStyle w:val="TableText"/>
                    <w:keepNext/>
                  </w:pPr>
                  <w:r w:rsidRPr="00D60FC9">
                    <w:t xml:space="preserve">Strong </w:t>
                  </w:r>
                  <w:r>
                    <w:t>and s</w:t>
                  </w:r>
                  <w:r w:rsidRPr="00D60FC9">
                    <w:t xml:space="preserve">table </w:t>
                  </w:r>
                  <w:r>
                    <w:t>c</w:t>
                  </w:r>
                  <w:r w:rsidRPr="00D60FC9">
                    <w:t xml:space="preserve">lass 2021 </w:t>
                  </w:r>
                  <w:r>
                    <w:t xml:space="preserve">number </w:t>
                  </w:r>
                  <w:r w:rsidRPr="00D60FC9">
                    <w:t xml:space="preserve">2, seated or standing </w:t>
                  </w:r>
                </w:p>
              </w:tc>
              <w:tc>
                <w:tcPr>
                  <w:tcW w:w="2416" w:type="dxa"/>
                </w:tcPr>
                <w:p w14:paraId="3443EC03" w14:textId="77777777" w:rsidR="00231E10" w:rsidRPr="00FE3720" w:rsidRDefault="00227CE5" w:rsidP="00231E10">
                  <w:pPr>
                    <w:pStyle w:val="TableText"/>
                    <w:keepNext/>
                    <w:rPr>
                      <w:rStyle w:val="Hyperlink"/>
                    </w:rPr>
                  </w:pPr>
                  <w:hyperlink r:id="rId89" w:history="1">
                    <w:r w:rsidR="00231E10" w:rsidRPr="00FE3720">
                      <w:rPr>
                        <w:rStyle w:val="Hyperlink"/>
                      </w:rPr>
                      <w:t>https://youtu.be/zWyeo6b_4qg</w:t>
                    </w:r>
                  </w:hyperlink>
                  <w:r w:rsidR="00231E10" w:rsidRPr="00FE3720">
                    <w:rPr>
                      <w:rStyle w:val="Hyperlink"/>
                    </w:rPr>
                    <w:t xml:space="preserve"> </w:t>
                  </w:r>
                </w:p>
              </w:tc>
            </w:tr>
            <w:tr w:rsidR="00231E10" w:rsidRPr="00DB489D" w14:paraId="3917E92A" w14:textId="77777777" w:rsidTr="00231E10">
              <w:tc>
                <w:tcPr>
                  <w:tcW w:w="1128" w:type="dxa"/>
                </w:tcPr>
                <w:p w14:paraId="2A78C8A9" w14:textId="77777777" w:rsidR="00231E10" w:rsidRPr="00DB489D" w:rsidRDefault="00231E10" w:rsidP="00231E10">
                  <w:pPr>
                    <w:pStyle w:val="TableText"/>
                  </w:pPr>
                  <w:r w:rsidRPr="00D60FC9">
                    <w:t>60</w:t>
                  </w:r>
                </w:p>
              </w:tc>
              <w:tc>
                <w:tcPr>
                  <w:tcW w:w="2835" w:type="dxa"/>
                </w:tcPr>
                <w:p w14:paraId="76B6CB91" w14:textId="77777777" w:rsidR="00231E10" w:rsidRPr="00DB489D" w:rsidRDefault="00231E10" w:rsidP="00231E10">
                  <w:pPr>
                    <w:pStyle w:val="TableText"/>
                  </w:pPr>
                  <w:r w:rsidRPr="00DB489D">
                    <w:t>Chair yoga</w:t>
                  </w:r>
                  <w:r>
                    <w:t>,</w:t>
                  </w:r>
                  <w:r w:rsidRPr="00DB489D">
                    <w:t xml:space="preserve"> including strength </w:t>
                  </w:r>
                  <w:r>
                    <w:t xml:space="preserve">and </w:t>
                  </w:r>
                  <w:r w:rsidRPr="00DB489D">
                    <w:t>balance, gentle</w:t>
                  </w:r>
                </w:p>
              </w:tc>
              <w:tc>
                <w:tcPr>
                  <w:tcW w:w="2416" w:type="dxa"/>
                </w:tcPr>
                <w:p w14:paraId="5DAC6126" w14:textId="77777777" w:rsidR="00231E10" w:rsidRPr="00FE3720" w:rsidRDefault="00227CE5" w:rsidP="00231E10">
                  <w:pPr>
                    <w:pStyle w:val="TableText"/>
                    <w:rPr>
                      <w:rStyle w:val="Hyperlink"/>
                    </w:rPr>
                  </w:pPr>
                  <w:hyperlink r:id="rId90" w:tgtFrame="_blank" w:history="1">
                    <w:r w:rsidR="00231E10" w:rsidRPr="00FE3720">
                      <w:rPr>
                        <w:rStyle w:val="Hyperlink"/>
                      </w:rPr>
                      <w:t>https://youtu.be/r3-S4lBuQ1A</w:t>
                    </w:r>
                  </w:hyperlink>
                </w:p>
              </w:tc>
            </w:tr>
          </w:tbl>
          <w:p w14:paraId="609665CA" w14:textId="1735D4BF" w:rsidR="00231E10" w:rsidRPr="00DB489D" w:rsidRDefault="00231E10" w:rsidP="00DB489D">
            <w:pPr>
              <w:pStyle w:val="TableText"/>
              <w:rPr>
                <w:b/>
                <w:bCs/>
              </w:rPr>
            </w:pPr>
          </w:p>
        </w:tc>
        <w:tc>
          <w:tcPr>
            <w:tcW w:w="1198" w:type="dxa"/>
            <w:tcBorders>
              <w:top w:val="nil"/>
              <w:bottom w:val="single" w:sz="4" w:space="0" w:color="A6A6A6" w:themeColor="background1" w:themeShade="A6"/>
            </w:tcBorders>
            <w:tcMar>
              <w:top w:w="0" w:type="dxa"/>
              <w:left w:w="85" w:type="dxa"/>
              <w:right w:w="85" w:type="dxa"/>
            </w:tcMar>
          </w:tcPr>
          <w:p w14:paraId="04CBDC84" w14:textId="77777777" w:rsidR="00DB489D" w:rsidRDefault="00DB489D" w:rsidP="00085641">
            <w:pPr>
              <w:pStyle w:val="TableText"/>
            </w:pPr>
          </w:p>
          <w:p w14:paraId="1BD7572C" w14:textId="77777777" w:rsidR="00DB489D" w:rsidRDefault="00DB489D" w:rsidP="00085641">
            <w:pPr>
              <w:pStyle w:val="TableText"/>
            </w:pPr>
            <w:r>
              <w:t>C</w:t>
            </w:r>
          </w:p>
        </w:tc>
      </w:tr>
    </w:tbl>
    <w:p w14:paraId="462A34C0" w14:textId="6D78DDFC" w:rsidR="003C093A" w:rsidRDefault="003C093A" w:rsidP="003C093A">
      <w:pPr>
        <w:pStyle w:val="Heading2"/>
      </w:pPr>
      <w:bookmarkStart w:id="65" w:name="_Toc113013208"/>
      <w:bookmarkStart w:id="66" w:name="_Toc120545300"/>
      <w:r>
        <w:t>L</w:t>
      </w:r>
      <w:r w:rsidR="00085641" w:rsidRPr="073B861D">
        <w:t>iving with long COVID</w:t>
      </w:r>
      <w:bookmarkEnd w:id="65"/>
      <w:bookmarkEnd w:id="66"/>
      <w:r w:rsidR="00085641" w:rsidRPr="073B861D">
        <w:t xml:space="preserve"> </w:t>
      </w:r>
    </w:p>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3C093A" w:rsidRPr="00007036" w14:paraId="7774A078" w14:textId="77777777" w:rsidTr="00614B14">
        <w:trPr>
          <w:cantSplit/>
        </w:trPr>
        <w:tc>
          <w:tcPr>
            <w:tcW w:w="6887" w:type="dxa"/>
            <w:tcBorders>
              <w:top w:val="nil"/>
              <w:bottom w:val="nil"/>
            </w:tcBorders>
            <w:shd w:val="clear" w:color="auto" w:fill="D9D9D9" w:themeFill="background1" w:themeFillShade="D9"/>
            <w:tcMar>
              <w:top w:w="0" w:type="dxa"/>
              <w:left w:w="85" w:type="dxa"/>
              <w:right w:w="85" w:type="dxa"/>
            </w:tcMar>
          </w:tcPr>
          <w:p w14:paraId="5C36726E" w14:textId="77777777" w:rsidR="003C093A" w:rsidRPr="00007036" w:rsidRDefault="003C093A" w:rsidP="00614B14">
            <w:pPr>
              <w:pStyle w:val="TableText"/>
              <w:rPr>
                <w:b/>
                <w:bCs/>
              </w:rPr>
            </w:pPr>
            <w:r>
              <w:rPr>
                <w:b/>
                <w:bCs/>
              </w:rPr>
              <w:t xml:space="preserve">Good </w:t>
            </w:r>
            <w:r w:rsidR="00317B16">
              <w:rPr>
                <w:b/>
                <w:bCs/>
              </w:rPr>
              <w:t>p</w:t>
            </w:r>
            <w:r w:rsidRPr="00FD4FBC">
              <w:rPr>
                <w:b/>
                <w:bCs/>
              </w:rPr>
              <w:t xml:space="preserve">ractice </w:t>
            </w:r>
            <w:r w:rsidR="00317B16">
              <w:rPr>
                <w:b/>
                <w:bCs/>
              </w:rPr>
              <w:t>p</w:t>
            </w:r>
            <w:r w:rsidRPr="00FD4FBC">
              <w:rPr>
                <w:b/>
                <w:bCs/>
              </w:rPr>
              <w:t>oint</w:t>
            </w:r>
            <w:r w:rsidR="00A81CF8">
              <w:rPr>
                <w:b/>
                <w:bCs/>
              </w:rPr>
              <w:t>s</w:t>
            </w:r>
            <w:r w:rsidRPr="00EF0BBF">
              <w:rPr>
                <w:b/>
                <w:bCs/>
              </w:rPr>
              <w:t xml:space="preserve"> </w:t>
            </w:r>
          </w:p>
        </w:tc>
        <w:tc>
          <w:tcPr>
            <w:tcW w:w="1198" w:type="dxa"/>
            <w:tcBorders>
              <w:top w:val="nil"/>
              <w:bottom w:val="nil"/>
            </w:tcBorders>
            <w:shd w:val="clear" w:color="auto" w:fill="D9D9D9" w:themeFill="background1" w:themeFillShade="D9"/>
            <w:tcMar>
              <w:top w:w="0" w:type="dxa"/>
              <w:left w:w="85" w:type="dxa"/>
              <w:right w:w="85" w:type="dxa"/>
            </w:tcMar>
          </w:tcPr>
          <w:p w14:paraId="2FD0C725" w14:textId="77777777" w:rsidR="003C093A" w:rsidRPr="00007036" w:rsidRDefault="003C093A" w:rsidP="00614B14">
            <w:pPr>
              <w:pStyle w:val="TableText"/>
              <w:rPr>
                <w:b/>
                <w:bCs/>
              </w:rPr>
            </w:pPr>
            <w:r w:rsidRPr="00007036">
              <w:rPr>
                <w:b/>
                <w:bCs/>
              </w:rPr>
              <w:t>Grade</w:t>
            </w:r>
          </w:p>
        </w:tc>
      </w:tr>
      <w:tr w:rsidR="003C093A" w:rsidRPr="00FB1F87" w14:paraId="48A1B218" w14:textId="77777777" w:rsidTr="003C093A">
        <w:trPr>
          <w:cantSplit/>
        </w:trPr>
        <w:tc>
          <w:tcPr>
            <w:tcW w:w="6887" w:type="dxa"/>
            <w:tcBorders>
              <w:top w:val="nil"/>
              <w:bottom w:val="single" w:sz="4" w:space="0" w:color="A6A6A6" w:themeColor="background1" w:themeShade="A6"/>
            </w:tcBorders>
            <w:tcMar>
              <w:top w:w="0" w:type="dxa"/>
              <w:left w:w="85" w:type="dxa"/>
              <w:right w:w="85" w:type="dxa"/>
            </w:tcMar>
          </w:tcPr>
          <w:p w14:paraId="503D071D" w14:textId="77777777" w:rsidR="003C093A" w:rsidRDefault="00A81CF8" w:rsidP="003C093A">
            <w:pPr>
              <w:pStyle w:val="TableText"/>
            </w:pPr>
            <w:r>
              <w:t xml:space="preserve">Ensure </w:t>
            </w:r>
            <w:r w:rsidR="003C093A">
              <w:t>that a</w:t>
            </w:r>
            <w:r w:rsidR="003C093A" w:rsidRPr="00771696">
              <w:t xml:space="preserve"> coordinated approach to planning and implementing services is person</w:t>
            </w:r>
            <w:r>
              <w:t>-</w:t>
            </w:r>
            <w:r w:rsidR="003C093A" w:rsidRPr="00771696">
              <w:t xml:space="preserve"> and whānau</w:t>
            </w:r>
            <w:r w:rsidR="003C093A">
              <w:t>-</w:t>
            </w:r>
            <w:r w:rsidR="003C093A" w:rsidRPr="00771696">
              <w:t xml:space="preserve">centred. </w:t>
            </w:r>
            <w:r>
              <w:t>Ensure that c</w:t>
            </w:r>
            <w:r w:rsidR="003C093A" w:rsidRPr="00771696">
              <w:t>ultural and community providers who may be supporting the whānau already are key partners in integratin</w:t>
            </w:r>
            <w:r w:rsidR="003C093A">
              <w:t>g</w:t>
            </w:r>
            <w:r w:rsidR="003C093A" w:rsidRPr="00771696">
              <w:t xml:space="preserve"> </w:t>
            </w:r>
            <w:r w:rsidR="003C093A">
              <w:t>care</w:t>
            </w:r>
            <w:r>
              <w:t>.</w:t>
            </w:r>
            <w:r w:rsidR="003C093A" w:rsidRPr="00771696">
              <w:t xml:space="preserve"> </w:t>
            </w:r>
          </w:p>
        </w:tc>
        <w:tc>
          <w:tcPr>
            <w:tcW w:w="1198" w:type="dxa"/>
            <w:tcBorders>
              <w:top w:val="nil"/>
              <w:bottom w:val="single" w:sz="4" w:space="0" w:color="A6A6A6" w:themeColor="background1" w:themeShade="A6"/>
            </w:tcBorders>
            <w:tcMar>
              <w:top w:w="0" w:type="dxa"/>
              <w:left w:w="85" w:type="dxa"/>
              <w:right w:w="85" w:type="dxa"/>
            </w:tcMar>
          </w:tcPr>
          <w:p w14:paraId="5046D68D" w14:textId="77777777" w:rsidR="003C093A" w:rsidRPr="00C07FF3" w:rsidRDefault="003C093A" w:rsidP="003C093A">
            <w:pPr>
              <w:pStyle w:val="TableText"/>
            </w:pPr>
            <w:r>
              <w:rPr>
                <w:rFonts w:eastAsia="Wingdings" w:cstheme="minorHAnsi"/>
              </w:rPr>
              <w:t>C</w:t>
            </w:r>
          </w:p>
        </w:tc>
      </w:tr>
      <w:tr w:rsidR="003C093A" w:rsidRPr="00FB1F87" w14:paraId="2F61360F" w14:textId="77777777" w:rsidTr="003C093A">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E3A1882" w14:textId="77777777" w:rsidR="003C093A" w:rsidRPr="0095694D" w:rsidRDefault="00E3567E" w:rsidP="003C093A">
            <w:pPr>
              <w:pStyle w:val="TableText"/>
            </w:pPr>
            <w:r>
              <w:t xml:space="preserve">Ensure that people with long COVID and their </w:t>
            </w:r>
            <w:r w:rsidRPr="00771696">
              <w:t xml:space="preserve">whānau </w:t>
            </w:r>
            <w:r>
              <w:t>work with a member of the care team they trust to d</w:t>
            </w:r>
            <w:r w:rsidR="00A81CF8">
              <w:t>evelop a</w:t>
            </w:r>
            <w:r w:rsidR="003C093A">
              <w:t xml:space="preserve"> coordinated care or </w:t>
            </w:r>
            <w:r w:rsidR="003C093A" w:rsidRPr="00771696">
              <w:t xml:space="preserve">action plan for rehabilitation and management of long COVID. </w:t>
            </w:r>
            <w:r w:rsidR="00C104F3">
              <w:t>Find e</w:t>
            </w:r>
            <w:r w:rsidR="003C093A">
              <w:t xml:space="preserve">xamples for patient use </w:t>
            </w:r>
            <w:hyperlink r:id="rId91">
              <w:r w:rsidR="003C093A" w:rsidRPr="00FE3720">
                <w:rPr>
                  <w:rStyle w:val="Hyperlink"/>
                  <w:u w:val="single"/>
                </w:rPr>
                <w:t>here</w:t>
              </w:r>
            </w:hyperlink>
            <w:r>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5CB329C" w14:textId="77777777" w:rsidR="003C093A" w:rsidRDefault="003C093A" w:rsidP="003C093A">
            <w:pPr>
              <w:pStyle w:val="TableText"/>
              <w:rPr>
                <w:rFonts w:eastAsia="Wingdings" w:cstheme="minorHAnsi"/>
              </w:rPr>
            </w:pPr>
            <w:r>
              <w:rPr>
                <w:rFonts w:eastAsia="Wingdings" w:cstheme="minorHAnsi"/>
              </w:rPr>
              <w:t xml:space="preserve">C </w:t>
            </w:r>
          </w:p>
        </w:tc>
      </w:tr>
    </w:tbl>
    <w:p w14:paraId="3F639772" w14:textId="77777777" w:rsidR="00085641" w:rsidRPr="00AB5F35" w:rsidRDefault="00085641" w:rsidP="00E54644">
      <w:pPr>
        <w:pStyle w:val="Heading2"/>
      </w:pPr>
      <w:bookmarkStart w:id="67" w:name="_Toc113013209"/>
      <w:r w:rsidRPr="00AB5F35">
        <w:tab/>
      </w:r>
      <w:bookmarkStart w:id="68" w:name="_Toc120545301"/>
      <w:r w:rsidRPr="00AB5F35">
        <w:t xml:space="preserve">Support and service </w:t>
      </w:r>
      <w:proofErr w:type="gramStart"/>
      <w:r w:rsidRPr="00AB5F35">
        <w:t>needs</w:t>
      </w:r>
      <w:bookmarkEnd w:id="67"/>
      <w:bookmarkEnd w:id="68"/>
      <w:proofErr w:type="gramEnd"/>
    </w:p>
    <w:p w14:paraId="6AB5BA84" w14:textId="77777777" w:rsidR="00085641" w:rsidRPr="004765F5" w:rsidRDefault="00085641" w:rsidP="003C093A">
      <w:r>
        <w:t xml:space="preserve">The complex range of emotional and practical difficulties that </w:t>
      </w:r>
      <w:r w:rsidR="00317B16">
        <w:t xml:space="preserve">people </w:t>
      </w:r>
      <w:r>
        <w:t>with long COVID experience tend to change over time</w:t>
      </w:r>
      <w:r w:rsidR="00F762BE">
        <w:t xml:space="preserve">, and </w:t>
      </w:r>
      <w:r w:rsidRPr="00771696">
        <w:t>can include</w:t>
      </w:r>
      <w:r>
        <w:t>:</w:t>
      </w:r>
    </w:p>
    <w:p w14:paraId="58C14C71" w14:textId="77777777" w:rsidR="00085641" w:rsidRPr="00771696" w:rsidRDefault="00085641" w:rsidP="003C093A">
      <w:pPr>
        <w:pStyle w:val="Bullet"/>
      </w:pPr>
      <w:r w:rsidRPr="00771696">
        <w:t xml:space="preserve">difficulties accessing health services due to issues such as cost </w:t>
      </w:r>
      <w:r w:rsidR="00F762BE">
        <w:t xml:space="preserve">or </w:t>
      </w:r>
      <w:r>
        <w:t xml:space="preserve">location </w:t>
      </w:r>
      <w:r w:rsidR="00F762BE">
        <w:t xml:space="preserve">(especially for </w:t>
      </w:r>
      <w:r>
        <w:t xml:space="preserve">rural </w:t>
      </w:r>
      <w:r w:rsidR="00F762BE">
        <w:t>people)</w:t>
      </w:r>
      <w:r w:rsidRPr="00771696">
        <w:t xml:space="preserve">, </w:t>
      </w:r>
      <w:r>
        <w:t>culturally safe</w:t>
      </w:r>
      <w:r w:rsidR="00F762BE">
        <w:t>ty</w:t>
      </w:r>
      <w:r>
        <w:t xml:space="preserve">, </w:t>
      </w:r>
      <w:r w:rsidR="00F762BE">
        <w:t xml:space="preserve">a </w:t>
      </w:r>
      <w:r w:rsidRPr="00771696">
        <w:t xml:space="preserve">lack of available services or </w:t>
      </w:r>
      <w:r w:rsidR="00F762BE">
        <w:t xml:space="preserve">a lack of </w:t>
      </w:r>
      <w:r w:rsidRPr="00771696">
        <w:t xml:space="preserve">accessibility </w:t>
      </w:r>
      <w:r w:rsidR="00F762BE">
        <w:t xml:space="preserve">(especially </w:t>
      </w:r>
      <w:r w:rsidRPr="00771696">
        <w:t>for people with mobility needs or communication barriers</w:t>
      </w:r>
      <w:r w:rsidR="00F762BE">
        <w:t>)</w:t>
      </w:r>
    </w:p>
    <w:p w14:paraId="0A9E79E0" w14:textId="77777777" w:rsidR="00085641" w:rsidRPr="00771696" w:rsidRDefault="00085641" w:rsidP="003C093A">
      <w:pPr>
        <w:pStyle w:val="Bullet"/>
      </w:pPr>
      <w:r w:rsidRPr="00771696">
        <w:t xml:space="preserve">anxiety and helplessness before diagnosis expectations of recovery from themselves and others at diagnosis and, for some, a sense of relief in finding </w:t>
      </w:r>
      <w:r>
        <w:t xml:space="preserve">a </w:t>
      </w:r>
      <w:proofErr w:type="gramStart"/>
      <w:r>
        <w:t>diagnosis</w:t>
      </w:r>
      <w:proofErr w:type="gramEnd"/>
      <w:r>
        <w:t xml:space="preserve"> </w:t>
      </w:r>
    </w:p>
    <w:p w14:paraId="7CB62C49" w14:textId="77777777" w:rsidR="00085641" w:rsidRPr="00771696" w:rsidRDefault="00085641" w:rsidP="003C093A">
      <w:pPr>
        <w:pStyle w:val="Bullet"/>
      </w:pPr>
      <w:r w:rsidRPr="00771696">
        <w:t>lack of knowledge about long COVID among medical, employment, educational, social and community service agencies</w:t>
      </w:r>
    </w:p>
    <w:p w14:paraId="73CDE946" w14:textId="77777777" w:rsidR="00085641" w:rsidRPr="00771696" w:rsidRDefault="00085641" w:rsidP="003C093A">
      <w:pPr>
        <w:pStyle w:val="Bullet"/>
      </w:pPr>
      <w:r w:rsidRPr="00771696">
        <w:t xml:space="preserve">intolerance, misunderstanding and discrimination by the </w:t>
      </w:r>
      <w:proofErr w:type="gramStart"/>
      <w:r w:rsidRPr="00771696">
        <w:t>community</w:t>
      </w:r>
      <w:proofErr w:type="gramEnd"/>
      <w:r w:rsidRPr="00771696">
        <w:t xml:space="preserve"> </w:t>
      </w:r>
    </w:p>
    <w:p w14:paraId="3D7B0CE7" w14:textId="77777777" w:rsidR="00085641" w:rsidRPr="00771696" w:rsidRDefault="00085641" w:rsidP="003C093A">
      <w:pPr>
        <w:pStyle w:val="Bullet"/>
      </w:pPr>
      <w:r w:rsidRPr="00771696">
        <w:t xml:space="preserve">management of co-existing conditions including but not limited to; COPD, individuals with renal conditions undergoing </w:t>
      </w:r>
      <w:proofErr w:type="gramStart"/>
      <w:r w:rsidRPr="00771696">
        <w:t>dialysis</w:t>
      </w:r>
      <w:proofErr w:type="gramEnd"/>
    </w:p>
    <w:p w14:paraId="34AAD81B" w14:textId="77777777" w:rsidR="00085641" w:rsidRPr="00771696" w:rsidRDefault="00085641" w:rsidP="003C093A">
      <w:pPr>
        <w:pStyle w:val="Bullet"/>
      </w:pPr>
      <w:r w:rsidRPr="00771696">
        <w:t xml:space="preserve">social supports or access to telephones to cancel appointments with </w:t>
      </w:r>
      <w:proofErr w:type="spellStart"/>
      <w:r w:rsidRPr="00771696">
        <w:t>Te</w:t>
      </w:r>
      <w:proofErr w:type="spellEnd"/>
      <w:r w:rsidRPr="00771696">
        <w:t xml:space="preserve"> </w:t>
      </w:r>
      <w:proofErr w:type="spellStart"/>
      <w:r w:rsidRPr="00771696">
        <w:t>Whatu</w:t>
      </w:r>
      <w:proofErr w:type="spellEnd"/>
      <w:r w:rsidRPr="00771696">
        <w:t xml:space="preserve"> Ora and </w:t>
      </w:r>
      <w:r w:rsidR="00C11233">
        <w:t xml:space="preserve">or lack of </w:t>
      </w:r>
      <w:r w:rsidRPr="00771696">
        <w:t>access to transport</w:t>
      </w:r>
      <w:r w:rsidR="00C11233">
        <w:t xml:space="preserve">, bringing a </w:t>
      </w:r>
      <w:r w:rsidRPr="00771696">
        <w:t xml:space="preserve">risk of discharge from out-patient services due to </w:t>
      </w:r>
      <w:proofErr w:type="gramStart"/>
      <w:r w:rsidR="00C11233">
        <w:t>non-attendance</w:t>
      </w:r>
      <w:proofErr w:type="gramEnd"/>
    </w:p>
    <w:p w14:paraId="193143A6" w14:textId="77777777" w:rsidR="00085641" w:rsidRDefault="00085641" w:rsidP="003C093A">
      <w:pPr>
        <w:pStyle w:val="Bullet"/>
      </w:pPr>
      <w:r>
        <w:t>disruptions in family routines and lifestyle limitations, including reduced access to opportunities for work, education, social interaction, recreation and leisure activities</w:t>
      </w:r>
      <w:r w:rsidR="00C11233">
        <w:t>.</w:t>
      </w:r>
    </w:p>
    <w:p w14:paraId="64AF097B" w14:textId="77777777" w:rsidR="003C093A" w:rsidRDefault="003C093A" w:rsidP="00BB6077"/>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3C093A" w:rsidRPr="00007036" w14:paraId="57D997DC" w14:textId="77777777" w:rsidTr="00614B14">
        <w:trPr>
          <w:cantSplit/>
        </w:trPr>
        <w:tc>
          <w:tcPr>
            <w:tcW w:w="6887" w:type="dxa"/>
            <w:tcBorders>
              <w:top w:val="nil"/>
              <w:bottom w:val="nil"/>
            </w:tcBorders>
            <w:shd w:val="clear" w:color="auto" w:fill="D9D9D9" w:themeFill="background1" w:themeFillShade="D9"/>
            <w:tcMar>
              <w:top w:w="0" w:type="dxa"/>
              <w:left w:w="85" w:type="dxa"/>
              <w:right w:w="85" w:type="dxa"/>
            </w:tcMar>
          </w:tcPr>
          <w:p w14:paraId="2A0BA02E" w14:textId="77777777" w:rsidR="003C093A" w:rsidRPr="00007036" w:rsidRDefault="003C093A" w:rsidP="00614B14">
            <w:pPr>
              <w:pStyle w:val="TableText"/>
              <w:rPr>
                <w:b/>
                <w:bCs/>
              </w:rPr>
            </w:pPr>
            <w:bookmarkStart w:id="69" w:name="_Hlk119312913"/>
            <w:r>
              <w:rPr>
                <w:b/>
                <w:bCs/>
              </w:rPr>
              <w:t xml:space="preserve">Good </w:t>
            </w:r>
            <w:r w:rsidR="00BE30B5">
              <w:rPr>
                <w:b/>
                <w:bCs/>
              </w:rPr>
              <w:t>p</w:t>
            </w:r>
            <w:r w:rsidRPr="00FD4FBC">
              <w:rPr>
                <w:b/>
                <w:bCs/>
              </w:rPr>
              <w:t xml:space="preserve">ractice </w:t>
            </w:r>
            <w:r w:rsidR="00BE30B5">
              <w:rPr>
                <w:b/>
                <w:bCs/>
              </w:rPr>
              <w:t>p</w:t>
            </w:r>
            <w:r w:rsidRPr="00FD4FBC">
              <w:rPr>
                <w:b/>
                <w:bCs/>
              </w:rPr>
              <w:t>oint</w:t>
            </w:r>
            <w:r w:rsidR="0007400B">
              <w:rPr>
                <w:b/>
                <w:bCs/>
              </w:rPr>
              <w:t>s</w:t>
            </w:r>
            <w:r w:rsidRPr="00EF0BBF">
              <w:rPr>
                <w:b/>
                <w:bCs/>
              </w:rPr>
              <w:t xml:space="preserve"> </w:t>
            </w:r>
          </w:p>
        </w:tc>
        <w:tc>
          <w:tcPr>
            <w:tcW w:w="1198" w:type="dxa"/>
            <w:tcBorders>
              <w:top w:val="nil"/>
              <w:bottom w:val="nil"/>
            </w:tcBorders>
            <w:shd w:val="clear" w:color="auto" w:fill="D9D9D9" w:themeFill="background1" w:themeFillShade="D9"/>
            <w:tcMar>
              <w:top w:w="0" w:type="dxa"/>
              <w:left w:w="85" w:type="dxa"/>
              <w:right w:w="85" w:type="dxa"/>
            </w:tcMar>
          </w:tcPr>
          <w:p w14:paraId="1B0CDF27" w14:textId="77777777" w:rsidR="003C093A" w:rsidRPr="00007036" w:rsidRDefault="003C093A" w:rsidP="00614B14">
            <w:pPr>
              <w:pStyle w:val="TableText"/>
              <w:rPr>
                <w:b/>
                <w:bCs/>
              </w:rPr>
            </w:pPr>
            <w:r w:rsidRPr="00007036">
              <w:rPr>
                <w:b/>
                <w:bCs/>
              </w:rPr>
              <w:t>Grade</w:t>
            </w:r>
          </w:p>
        </w:tc>
      </w:tr>
      <w:tr w:rsidR="003C093A" w:rsidRPr="00FB1F87" w14:paraId="688775C3" w14:textId="77777777" w:rsidTr="00614B14">
        <w:trPr>
          <w:cantSplit/>
        </w:trPr>
        <w:tc>
          <w:tcPr>
            <w:tcW w:w="6887" w:type="dxa"/>
            <w:tcBorders>
              <w:top w:val="nil"/>
              <w:bottom w:val="single" w:sz="4" w:space="0" w:color="A6A6A6" w:themeColor="background1" w:themeShade="A6"/>
            </w:tcBorders>
            <w:tcMar>
              <w:top w:w="0" w:type="dxa"/>
              <w:left w:w="85" w:type="dxa"/>
              <w:right w:w="85" w:type="dxa"/>
            </w:tcMar>
          </w:tcPr>
          <w:p w14:paraId="51A3B1B5" w14:textId="77777777" w:rsidR="003C093A" w:rsidRDefault="003C093A" w:rsidP="003C093A">
            <w:pPr>
              <w:pStyle w:val="TableText"/>
            </w:pPr>
            <w:r w:rsidRPr="00C75161">
              <w:t xml:space="preserve">Ensure </w:t>
            </w:r>
            <w:r w:rsidR="0007400B">
              <w:t xml:space="preserve">treatment </w:t>
            </w:r>
            <w:r w:rsidRPr="00C75161">
              <w:t>options are available to underserved communities</w:t>
            </w:r>
            <w:r w:rsidR="0007400B">
              <w:t>.</w:t>
            </w:r>
          </w:p>
        </w:tc>
        <w:tc>
          <w:tcPr>
            <w:tcW w:w="1198" w:type="dxa"/>
            <w:tcBorders>
              <w:top w:val="nil"/>
              <w:bottom w:val="single" w:sz="4" w:space="0" w:color="A6A6A6" w:themeColor="background1" w:themeShade="A6"/>
            </w:tcBorders>
            <w:tcMar>
              <w:top w:w="0" w:type="dxa"/>
              <w:left w:w="85" w:type="dxa"/>
              <w:right w:w="85" w:type="dxa"/>
            </w:tcMar>
          </w:tcPr>
          <w:p w14:paraId="0FE53DFB" w14:textId="77777777" w:rsidR="003C093A" w:rsidRPr="00C07FF3" w:rsidRDefault="003C093A" w:rsidP="003C093A">
            <w:pPr>
              <w:pStyle w:val="TableText"/>
            </w:pPr>
            <w:r w:rsidRPr="00C75161">
              <w:t>B</w:t>
            </w:r>
          </w:p>
        </w:tc>
      </w:tr>
      <w:tr w:rsidR="003C093A" w:rsidRPr="00FB1F87" w14:paraId="3EA9595C"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FBDA0CB" w14:textId="77777777" w:rsidR="003C093A" w:rsidRPr="0095694D" w:rsidRDefault="0007400B" w:rsidP="003C093A">
            <w:pPr>
              <w:pStyle w:val="TableText"/>
            </w:pPr>
            <w:r>
              <w:t>Offer e</w:t>
            </w:r>
            <w:r w:rsidR="003C093A" w:rsidRPr="00C75161">
              <w:t>ducation about long COVID to communities and providers to support acceptance and decrease discrimination</w:t>
            </w:r>
            <w:r>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8CE5541" w14:textId="77777777" w:rsidR="003C093A" w:rsidRDefault="003C093A" w:rsidP="003C093A">
            <w:pPr>
              <w:pStyle w:val="TableText"/>
              <w:rPr>
                <w:rFonts w:eastAsia="Wingdings" w:cstheme="minorHAnsi"/>
              </w:rPr>
            </w:pPr>
            <w:r w:rsidRPr="00C75161">
              <w:t>C</w:t>
            </w:r>
          </w:p>
        </w:tc>
      </w:tr>
      <w:tr w:rsidR="003C093A" w:rsidRPr="00FB1F87" w14:paraId="547D31B8"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1D5E17D" w14:textId="77777777" w:rsidR="003C093A" w:rsidRPr="0095694D" w:rsidRDefault="003C093A" w:rsidP="003C093A">
            <w:pPr>
              <w:pStyle w:val="TableText"/>
            </w:pPr>
            <w:r w:rsidRPr="00C75161">
              <w:t xml:space="preserve">Provide specialised options for cultural groups in the region and for priority populations such as Māori, Pacific </w:t>
            </w:r>
            <w:r w:rsidR="0096279E">
              <w:t>p</w:t>
            </w:r>
            <w:r w:rsidRPr="00C75161">
              <w:t xml:space="preserve">eoples, rural and remote communities, disabled people, older people and </w:t>
            </w:r>
            <w:r w:rsidR="003918F9">
              <w:t xml:space="preserve">people </w:t>
            </w:r>
            <w:r w:rsidRPr="00C75161">
              <w:t xml:space="preserve">living in </w:t>
            </w:r>
            <w:r w:rsidR="003918F9">
              <w:t>a</w:t>
            </w:r>
            <w:r w:rsidRPr="00C75161">
              <w:t>ged residential care</w:t>
            </w:r>
            <w:r w:rsidR="003918F9">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5381B55" w14:textId="77777777" w:rsidR="003C093A" w:rsidRDefault="003C093A" w:rsidP="003C093A">
            <w:pPr>
              <w:pStyle w:val="TableText"/>
              <w:rPr>
                <w:rFonts w:eastAsia="Wingdings" w:cstheme="minorHAnsi"/>
              </w:rPr>
            </w:pPr>
            <w:r w:rsidRPr="00C75161">
              <w:t>B</w:t>
            </w:r>
          </w:p>
        </w:tc>
      </w:tr>
    </w:tbl>
    <w:p w14:paraId="61E94642" w14:textId="77777777" w:rsidR="00790E30" w:rsidRDefault="00790E30" w:rsidP="00E54644">
      <w:pPr>
        <w:pStyle w:val="Heading2"/>
      </w:pPr>
      <w:bookmarkStart w:id="70" w:name="_Toc120545302"/>
      <w:bookmarkStart w:id="71" w:name="_Toc113013210"/>
      <w:bookmarkEnd w:id="69"/>
      <w:r>
        <w:t xml:space="preserve">Vocational </w:t>
      </w:r>
      <w:r w:rsidR="00317B16">
        <w:t>r</w:t>
      </w:r>
      <w:r>
        <w:t>ehabilitation</w:t>
      </w:r>
      <w:bookmarkEnd w:id="70"/>
      <w:r>
        <w:t xml:space="preserve"> </w:t>
      </w:r>
    </w:p>
    <w:p w14:paraId="4D394E82" w14:textId="77777777" w:rsidR="003B592A" w:rsidRPr="000D67DC" w:rsidRDefault="00FD3F33" w:rsidP="00790E30">
      <w:r w:rsidRPr="000D67DC">
        <w:t>Long COVID presents</w:t>
      </w:r>
      <w:r w:rsidR="00BE2875" w:rsidRPr="000D67DC">
        <w:t xml:space="preserve"> people with</w:t>
      </w:r>
      <w:r w:rsidRPr="000D67DC">
        <w:t xml:space="preserve"> unique challenges </w:t>
      </w:r>
      <w:r w:rsidR="00BE2875" w:rsidRPr="000D67DC">
        <w:t xml:space="preserve">in terms of </w:t>
      </w:r>
      <w:r w:rsidRPr="000D67DC">
        <w:t>returning to workplace</w:t>
      </w:r>
      <w:r w:rsidR="00BE2875" w:rsidRPr="000D67DC">
        <w:t>s</w:t>
      </w:r>
      <w:r w:rsidRPr="000D67DC">
        <w:t xml:space="preserve"> or education setting</w:t>
      </w:r>
      <w:r w:rsidR="00BE2875" w:rsidRPr="000D67DC">
        <w:t>s</w:t>
      </w:r>
      <w:r w:rsidR="00CC0384" w:rsidRPr="000D67DC">
        <w:t xml:space="preserve">. </w:t>
      </w:r>
      <w:r w:rsidR="002B0FEF" w:rsidRPr="000D67DC">
        <w:t xml:space="preserve">Some </w:t>
      </w:r>
      <w:r w:rsidR="00317B16" w:rsidRPr="000D67DC">
        <w:t xml:space="preserve">people </w:t>
      </w:r>
      <w:r w:rsidR="002B0FEF" w:rsidRPr="000D67DC">
        <w:t>may require v</w:t>
      </w:r>
      <w:r w:rsidR="00C643E8" w:rsidRPr="000D67DC">
        <w:t xml:space="preserve">ocational rehabilitation or </w:t>
      </w:r>
      <w:r w:rsidR="00EE566A" w:rsidRPr="000D67DC">
        <w:t>support</w:t>
      </w:r>
      <w:r w:rsidR="00E12259" w:rsidRPr="000D67DC">
        <w:t xml:space="preserve">. </w:t>
      </w:r>
      <w:r w:rsidR="0064189B" w:rsidRPr="000D67DC">
        <w:t xml:space="preserve">A return to work or education plan </w:t>
      </w:r>
      <w:r w:rsidR="00BE2875" w:rsidRPr="000D67DC">
        <w:t xml:space="preserve">should </w:t>
      </w:r>
      <w:r w:rsidR="0064189B" w:rsidRPr="000D67DC">
        <w:t>be individualised</w:t>
      </w:r>
      <w:r w:rsidR="008E7C13" w:rsidRPr="000D67DC">
        <w:t xml:space="preserve">. </w:t>
      </w:r>
      <w:r w:rsidR="00BE2875" w:rsidRPr="000D67DC">
        <w:t>Particularly at r</w:t>
      </w:r>
      <w:r w:rsidR="008E7C13" w:rsidRPr="000D67DC">
        <w:t xml:space="preserve">isk </w:t>
      </w:r>
      <w:r w:rsidR="003B592A" w:rsidRPr="000D67DC">
        <w:t>are:</w:t>
      </w:r>
    </w:p>
    <w:p w14:paraId="2A85A6B9" w14:textId="77777777" w:rsidR="00011624" w:rsidRPr="000D67DC" w:rsidRDefault="007E6DA8" w:rsidP="00BB6077">
      <w:pPr>
        <w:pStyle w:val="Bullet"/>
      </w:pPr>
      <w:r>
        <w:t xml:space="preserve">Women </w:t>
      </w:r>
      <w:r w:rsidR="00011624" w:rsidRPr="000D67DC">
        <w:t>f</w:t>
      </w:r>
      <w:r w:rsidR="00E82247" w:rsidRPr="000D67DC">
        <w:t>emale</w:t>
      </w:r>
      <w:r w:rsidR="00BE2875" w:rsidRPr="000D67DC">
        <w:t>s</w:t>
      </w:r>
      <w:r w:rsidR="00E82247" w:rsidRPr="000D67DC">
        <w:t xml:space="preserve"> o</w:t>
      </w:r>
      <w:r w:rsidR="00011624" w:rsidRPr="000D67DC">
        <w:t>f</w:t>
      </w:r>
      <w:r w:rsidR="00E82247" w:rsidRPr="000D67DC">
        <w:t xml:space="preserve"> working age</w:t>
      </w:r>
    </w:p>
    <w:p w14:paraId="6459C459" w14:textId="77777777" w:rsidR="003B592A" w:rsidRPr="000D67DC" w:rsidRDefault="00A562EA" w:rsidP="00BB6077">
      <w:pPr>
        <w:pStyle w:val="Bullet"/>
      </w:pPr>
      <w:r w:rsidRPr="000D67DC">
        <w:t xml:space="preserve">people </w:t>
      </w:r>
      <w:r w:rsidR="00BE2875" w:rsidRPr="000D67DC">
        <w:t xml:space="preserve">who work in jobs entailing </w:t>
      </w:r>
      <w:r w:rsidR="00E82247" w:rsidRPr="000D67DC">
        <w:t>occupational risk</w:t>
      </w:r>
      <w:r w:rsidR="00BE2875" w:rsidRPr="000D67DC">
        <w:t>,</w:t>
      </w:r>
      <w:r w:rsidR="00011624" w:rsidRPr="000D67DC">
        <w:t xml:space="preserve"> especially in health and education</w:t>
      </w:r>
    </w:p>
    <w:p w14:paraId="62CE6C90" w14:textId="77777777" w:rsidR="00E82247" w:rsidRPr="000D67DC" w:rsidRDefault="00BE2875" w:rsidP="00BB6077">
      <w:pPr>
        <w:pStyle w:val="Bullet"/>
      </w:pPr>
      <w:r w:rsidRPr="000D67DC">
        <w:t xml:space="preserve">those with </w:t>
      </w:r>
      <w:r w:rsidR="00011624" w:rsidRPr="000D67DC">
        <w:t>m</w:t>
      </w:r>
      <w:r w:rsidR="00E82247" w:rsidRPr="000D67DC">
        <w:t>ulti</w:t>
      </w:r>
      <w:r w:rsidR="00317B16" w:rsidRPr="000D67DC">
        <w:t>-</w:t>
      </w:r>
      <w:r w:rsidR="00E82247" w:rsidRPr="000D67DC">
        <w:t>morbidity</w:t>
      </w:r>
    </w:p>
    <w:p w14:paraId="2427AF2C" w14:textId="77777777" w:rsidR="00E82247" w:rsidRPr="000D67DC" w:rsidRDefault="00BE2875" w:rsidP="00BB6077">
      <w:pPr>
        <w:pStyle w:val="Bullet"/>
      </w:pPr>
      <w:r w:rsidRPr="000D67DC">
        <w:t xml:space="preserve">those experiencing financial or other </w:t>
      </w:r>
      <w:r w:rsidR="00011624" w:rsidRPr="000D67DC">
        <w:t>p</w:t>
      </w:r>
      <w:r w:rsidR="00E82247" w:rsidRPr="000D67DC">
        <w:t>ressure</w:t>
      </w:r>
      <w:r w:rsidRPr="000D67DC">
        <w:t>s</w:t>
      </w:r>
      <w:r w:rsidR="00E82247" w:rsidRPr="000D67DC">
        <w:t xml:space="preserve"> to return to </w:t>
      </w:r>
      <w:proofErr w:type="gramStart"/>
      <w:r w:rsidR="00E82247" w:rsidRPr="000D67DC">
        <w:t>work</w:t>
      </w:r>
      <w:proofErr w:type="gramEnd"/>
    </w:p>
    <w:p w14:paraId="2178032D" w14:textId="77777777" w:rsidR="00E82247" w:rsidRPr="000D67DC" w:rsidRDefault="00BE2875" w:rsidP="00BB6077">
      <w:pPr>
        <w:pStyle w:val="Bullet"/>
      </w:pPr>
      <w:r w:rsidRPr="000D67DC">
        <w:t xml:space="preserve">those experiencing academic or social </w:t>
      </w:r>
      <w:r w:rsidR="00011624" w:rsidRPr="000D67DC">
        <w:t>pressure</w:t>
      </w:r>
      <w:r w:rsidRPr="000D67DC">
        <w:t>s</w:t>
      </w:r>
      <w:r w:rsidR="00011624" w:rsidRPr="000D67DC">
        <w:t xml:space="preserve"> to return to education</w:t>
      </w:r>
      <w:r w:rsidR="00317B16" w:rsidRPr="000D67DC">
        <w:t>.</w:t>
      </w:r>
    </w:p>
    <w:p w14:paraId="141EA72C" w14:textId="45B17462" w:rsidR="003B592A" w:rsidRDefault="003B592A" w:rsidP="00790E30"/>
    <w:p w14:paraId="43CABC20" w14:textId="53A00060" w:rsidR="00BB6077" w:rsidRDefault="00BB6077" w:rsidP="00790E30"/>
    <w:p w14:paraId="3C3B3A2B" w14:textId="77777777" w:rsidR="00BB6077" w:rsidRPr="000D67DC" w:rsidRDefault="00BB6077" w:rsidP="00790E30"/>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C50597" w:rsidRPr="00BB6077" w14:paraId="774EA1FD" w14:textId="77777777" w:rsidTr="004B6C33">
        <w:trPr>
          <w:cantSplit/>
        </w:trPr>
        <w:tc>
          <w:tcPr>
            <w:tcW w:w="6887" w:type="dxa"/>
            <w:tcBorders>
              <w:top w:val="nil"/>
              <w:bottom w:val="nil"/>
            </w:tcBorders>
            <w:shd w:val="clear" w:color="auto" w:fill="D9D9D9" w:themeFill="background1" w:themeFillShade="D9"/>
            <w:tcMar>
              <w:top w:w="0" w:type="dxa"/>
              <w:left w:w="85" w:type="dxa"/>
              <w:right w:w="85" w:type="dxa"/>
            </w:tcMar>
          </w:tcPr>
          <w:p w14:paraId="770003F2" w14:textId="77777777" w:rsidR="00C50597" w:rsidRPr="00BB6077" w:rsidRDefault="00C50597" w:rsidP="00BB6077">
            <w:pPr>
              <w:pStyle w:val="TableText"/>
              <w:rPr>
                <w:b/>
                <w:bCs/>
              </w:rPr>
            </w:pPr>
            <w:r w:rsidRPr="00BB6077">
              <w:rPr>
                <w:b/>
                <w:bCs/>
              </w:rPr>
              <w:t xml:space="preserve">Good </w:t>
            </w:r>
            <w:r w:rsidR="00317B16" w:rsidRPr="00BB6077">
              <w:rPr>
                <w:b/>
                <w:bCs/>
              </w:rPr>
              <w:t>p</w:t>
            </w:r>
            <w:r w:rsidRPr="00BB6077">
              <w:rPr>
                <w:b/>
                <w:bCs/>
              </w:rPr>
              <w:t xml:space="preserve">ractice </w:t>
            </w:r>
            <w:r w:rsidR="00317B16" w:rsidRPr="00BB6077">
              <w:rPr>
                <w:b/>
                <w:bCs/>
              </w:rPr>
              <w:t>p</w:t>
            </w:r>
            <w:r w:rsidRPr="00BB6077">
              <w:rPr>
                <w:b/>
                <w:bCs/>
              </w:rPr>
              <w:t>oint</w:t>
            </w:r>
            <w:r w:rsidR="008C5E13" w:rsidRPr="00BB6077">
              <w:rPr>
                <w:b/>
                <w:bCs/>
              </w:rPr>
              <w:t>s</w:t>
            </w:r>
            <w:r w:rsidRPr="00BB6077">
              <w:rPr>
                <w:b/>
                <w:bCs/>
              </w:rPr>
              <w:t xml:space="preserve"> </w:t>
            </w:r>
          </w:p>
        </w:tc>
        <w:tc>
          <w:tcPr>
            <w:tcW w:w="1198" w:type="dxa"/>
            <w:tcBorders>
              <w:top w:val="nil"/>
              <w:bottom w:val="nil"/>
            </w:tcBorders>
            <w:shd w:val="clear" w:color="auto" w:fill="D9D9D9" w:themeFill="background1" w:themeFillShade="D9"/>
            <w:tcMar>
              <w:top w:w="0" w:type="dxa"/>
              <w:left w:w="85" w:type="dxa"/>
              <w:right w:w="85" w:type="dxa"/>
            </w:tcMar>
          </w:tcPr>
          <w:p w14:paraId="56A44742" w14:textId="77777777" w:rsidR="00C50597" w:rsidRPr="00BB6077" w:rsidRDefault="00C50597" w:rsidP="00BB6077">
            <w:pPr>
              <w:pStyle w:val="TableText"/>
              <w:rPr>
                <w:b/>
                <w:bCs/>
              </w:rPr>
            </w:pPr>
            <w:r w:rsidRPr="00BB6077">
              <w:rPr>
                <w:b/>
                <w:bCs/>
              </w:rPr>
              <w:t>Grade</w:t>
            </w:r>
          </w:p>
        </w:tc>
      </w:tr>
      <w:tr w:rsidR="00C50597" w:rsidRPr="000D67DC" w14:paraId="6A0B338D" w14:textId="77777777" w:rsidTr="004B6C33">
        <w:trPr>
          <w:cantSplit/>
        </w:trPr>
        <w:tc>
          <w:tcPr>
            <w:tcW w:w="6887" w:type="dxa"/>
            <w:tcBorders>
              <w:top w:val="nil"/>
              <w:bottom w:val="single" w:sz="4" w:space="0" w:color="A6A6A6" w:themeColor="background1" w:themeShade="A6"/>
            </w:tcBorders>
            <w:tcMar>
              <w:top w:w="0" w:type="dxa"/>
              <w:left w:w="85" w:type="dxa"/>
              <w:right w:w="85" w:type="dxa"/>
            </w:tcMar>
          </w:tcPr>
          <w:p w14:paraId="1EA96026" w14:textId="77777777" w:rsidR="00C50597" w:rsidRPr="000D67DC" w:rsidRDefault="00814186" w:rsidP="00BB6077">
            <w:pPr>
              <w:pStyle w:val="TableText"/>
            </w:pPr>
            <w:r w:rsidRPr="000D67DC">
              <w:t>Recognise the episodic and unpredictable nature of long COVID</w:t>
            </w:r>
            <w:r w:rsidR="008C5E13" w:rsidRPr="000D67DC">
              <w:t xml:space="preserve">, acknowledging that treatment requires a phased approach that may involve remote work/study, flexible hours, a reduced physical and cognitive load, altered tasks or more time to complete tasks or more rest time. </w:t>
            </w:r>
          </w:p>
        </w:tc>
        <w:tc>
          <w:tcPr>
            <w:tcW w:w="1198" w:type="dxa"/>
            <w:tcBorders>
              <w:top w:val="nil"/>
              <w:bottom w:val="single" w:sz="4" w:space="0" w:color="A6A6A6" w:themeColor="background1" w:themeShade="A6"/>
            </w:tcBorders>
            <w:tcMar>
              <w:top w:w="0" w:type="dxa"/>
              <w:left w:w="85" w:type="dxa"/>
              <w:right w:w="85" w:type="dxa"/>
            </w:tcMar>
          </w:tcPr>
          <w:p w14:paraId="62DA4162" w14:textId="77777777" w:rsidR="00C50597" w:rsidRPr="000D67DC" w:rsidRDefault="00C50597" w:rsidP="00BB6077">
            <w:pPr>
              <w:pStyle w:val="TableText"/>
            </w:pPr>
            <w:r w:rsidRPr="000D67DC">
              <w:t>B</w:t>
            </w:r>
          </w:p>
        </w:tc>
      </w:tr>
    </w:tbl>
    <w:p w14:paraId="19688B77" w14:textId="77777777" w:rsidR="00085641" w:rsidRPr="00771696" w:rsidRDefault="00085641" w:rsidP="00E54644">
      <w:pPr>
        <w:pStyle w:val="Heading2"/>
      </w:pPr>
      <w:bookmarkStart w:id="72" w:name="_Toc120545303"/>
      <w:r w:rsidRPr="00771696">
        <w:t xml:space="preserve">Children and </w:t>
      </w:r>
      <w:r w:rsidR="008C5E13">
        <w:t>y</w:t>
      </w:r>
      <w:r w:rsidRPr="00771696">
        <w:t xml:space="preserve">oung </w:t>
      </w:r>
      <w:r w:rsidR="008C5E13">
        <w:t>p</w:t>
      </w:r>
      <w:r w:rsidRPr="00771696">
        <w:t>eople</w:t>
      </w:r>
      <w:bookmarkEnd w:id="71"/>
      <w:bookmarkEnd w:id="72"/>
      <w:r w:rsidRPr="00771696">
        <w:t xml:space="preserve"> </w:t>
      </w:r>
    </w:p>
    <w:p w14:paraId="5ABB174A" w14:textId="77777777" w:rsidR="00085641" w:rsidRDefault="00085641" w:rsidP="003C093A">
      <w:r w:rsidRPr="00771696">
        <w:t xml:space="preserve">Children and </w:t>
      </w:r>
      <w:r w:rsidR="008C5E13">
        <w:t xml:space="preserve">their </w:t>
      </w:r>
      <w:r w:rsidRPr="00771696">
        <w:t xml:space="preserve">whānau have specific needs. </w:t>
      </w:r>
      <w:r w:rsidR="008C5E13">
        <w:t xml:space="preserve">Childhood </w:t>
      </w:r>
      <w:r w:rsidRPr="00771696">
        <w:t xml:space="preserve">illness affects parents/caregivers and other siblings. </w:t>
      </w:r>
      <w:r w:rsidR="008C5E13">
        <w:t xml:space="preserve">Providers must </w:t>
      </w:r>
      <w:r w:rsidRPr="00771696">
        <w:t xml:space="preserve">be able to offer support to </w:t>
      </w:r>
      <w:r>
        <w:t xml:space="preserve">the </w:t>
      </w:r>
      <w:r w:rsidRPr="00771696">
        <w:t>wider wh</w:t>
      </w:r>
      <w:r>
        <w:t>ā</w:t>
      </w:r>
      <w:r w:rsidRPr="00771696">
        <w:t xml:space="preserve">nau. </w:t>
      </w:r>
    </w:p>
    <w:p w14:paraId="56796186" w14:textId="77777777" w:rsidR="003C093A" w:rsidRDefault="003C093A" w:rsidP="003C093A"/>
    <w:p w14:paraId="099F4440" w14:textId="77777777" w:rsidR="00085641" w:rsidRDefault="00085641" w:rsidP="003C093A">
      <w:pPr>
        <w:rPr>
          <w:b/>
          <w:bCs/>
          <w:color w:val="00B0F0"/>
          <w:u w:val="single"/>
        </w:rPr>
      </w:pPr>
      <w:proofErr w:type="spellStart"/>
      <w:r>
        <w:t>KidsHealth</w:t>
      </w:r>
      <w:proofErr w:type="spellEnd"/>
      <w:r>
        <w:t xml:space="preserve"> is an Aotearoa New Zealand site </w:t>
      </w:r>
      <w:r w:rsidR="00BE2875">
        <w:t xml:space="preserve">that provides </w:t>
      </w:r>
      <w:r>
        <w:t>information on recovering from COVID</w:t>
      </w:r>
      <w:r w:rsidR="00BE2875">
        <w:t>,</w:t>
      </w:r>
      <w:r>
        <w:t xml:space="preserve"> including long COVID</w:t>
      </w:r>
      <w:r w:rsidR="00BE2875">
        <w:t>,</w:t>
      </w:r>
      <w:r>
        <w:t xml:space="preserve"> for </w:t>
      </w:r>
      <w:r w:rsidR="00317B16">
        <w:t xml:space="preserve">people </w:t>
      </w:r>
      <w:r>
        <w:t>and whānau</w:t>
      </w:r>
      <w:r w:rsidR="00BE2875">
        <w:t>; see helpful information</w:t>
      </w:r>
      <w:r>
        <w:t xml:space="preserve"> </w:t>
      </w:r>
      <w:hyperlink r:id="rId92" w:history="1">
        <w:r w:rsidRPr="00FE3720">
          <w:rPr>
            <w:rStyle w:val="Hyperlink"/>
            <w:u w:val="single"/>
          </w:rPr>
          <w:t>here</w:t>
        </w:r>
      </w:hyperlink>
      <w:r w:rsidR="00FD55DC">
        <w:rPr>
          <w:rStyle w:val="Hyperlink"/>
          <w:u w:val="single"/>
        </w:rPr>
        <w:t xml:space="preserve"> </w:t>
      </w:r>
      <w:r w:rsidR="00FD55DC" w:rsidRPr="002C3DCA">
        <w:rPr>
          <w:rStyle w:val="Hyperlink"/>
          <w:b w:val="0"/>
          <w:bCs/>
        </w:rPr>
        <w:t>and</w:t>
      </w:r>
      <w:r w:rsidR="00FD55DC" w:rsidRPr="002C3DCA">
        <w:rPr>
          <w:rStyle w:val="Hyperlink"/>
        </w:rPr>
        <w:t xml:space="preserve"> </w:t>
      </w:r>
      <w:hyperlink r:id="rId93" w:history="1">
        <w:r w:rsidR="00FD55DC" w:rsidRPr="007E6DA8">
          <w:rPr>
            <w:rStyle w:val="Hyperlink"/>
            <w:b w:val="0"/>
            <w:bCs/>
            <w:u w:val="single"/>
          </w:rPr>
          <w:t>here</w:t>
        </w:r>
      </w:hyperlink>
      <w:r w:rsidRPr="003C093A">
        <w:t>.</w:t>
      </w:r>
    </w:p>
    <w:p w14:paraId="3E09F450" w14:textId="77777777" w:rsidR="003C093A" w:rsidRDefault="003C093A" w:rsidP="003C093A">
      <w:pPr>
        <w:rPr>
          <w:b/>
          <w:bCs/>
          <w:color w:val="00B0F0"/>
          <w:u w:val="single"/>
        </w:rPr>
      </w:pPr>
    </w:p>
    <w:p w14:paraId="1EEE6939" w14:textId="77777777" w:rsidR="00085641" w:rsidRDefault="00085641" w:rsidP="003C093A">
      <w:r w:rsidRPr="00AA46B7">
        <w:t>As with all age groups,</w:t>
      </w:r>
      <w:r>
        <w:t xml:space="preserve"> consider p</w:t>
      </w:r>
      <w:r w:rsidRPr="00AA46B7">
        <w:t>re-existing chronic condition exacerbation</w:t>
      </w:r>
      <w:r>
        <w:t xml:space="preserve"> in children and young people presenting with symptoms of long COVID.  </w:t>
      </w:r>
    </w:p>
    <w:p w14:paraId="3B47601C" w14:textId="77777777" w:rsidR="00F52C6E" w:rsidRDefault="00F52C6E" w:rsidP="003C093A"/>
    <w:p w14:paraId="3C3EF90D" w14:textId="77777777" w:rsidR="00085641" w:rsidRPr="005023BE" w:rsidRDefault="00085641" w:rsidP="003C093A">
      <w:pPr>
        <w:rPr>
          <w:lang w:val="en-GB"/>
        </w:rPr>
      </w:pPr>
      <w:r w:rsidRPr="005023BE">
        <w:rPr>
          <w:lang w:val="en-GB"/>
        </w:rPr>
        <w:t>The most common symptoms in children are:</w:t>
      </w:r>
    </w:p>
    <w:p w14:paraId="56E52A42" w14:textId="77777777" w:rsidR="00085641" w:rsidRPr="005023BE" w:rsidRDefault="00085641" w:rsidP="003C093A">
      <w:pPr>
        <w:pStyle w:val="Bullet"/>
        <w:rPr>
          <w:lang w:val="en-GB"/>
        </w:rPr>
      </w:pPr>
      <w:r w:rsidRPr="005023BE">
        <w:rPr>
          <w:lang w:val="en-GB"/>
        </w:rPr>
        <w:t>changes to sense of taste and smell</w:t>
      </w:r>
    </w:p>
    <w:p w14:paraId="30930B35" w14:textId="77777777" w:rsidR="00085641" w:rsidRPr="005023BE" w:rsidRDefault="00085641" w:rsidP="003C093A">
      <w:pPr>
        <w:pStyle w:val="Bullet"/>
        <w:rPr>
          <w:lang w:val="en-GB"/>
        </w:rPr>
      </w:pPr>
      <w:r w:rsidRPr="005023BE">
        <w:rPr>
          <w:lang w:val="en-GB"/>
        </w:rPr>
        <w:t>unusual tiredness/fatigue</w:t>
      </w:r>
    </w:p>
    <w:p w14:paraId="1421B2F1" w14:textId="77777777" w:rsidR="00085641" w:rsidRPr="005023BE" w:rsidRDefault="00085641" w:rsidP="003C093A">
      <w:pPr>
        <w:pStyle w:val="Bullet"/>
        <w:rPr>
          <w:lang w:val="en-GB"/>
        </w:rPr>
      </w:pPr>
      <w:r w:rsidRPr="005023BE">
        <w:rPr>
          <w:lang w:val="en-GB"/>
        </w:rPr>
        <w:t>headaches</w:t>
      </w:r>
    </w:p>
    <w:p w14:paraId="6BDA945A" w14:textId="77777777" w:rsidR="00085641" w:rsidRPr="005023BE" w:rsidRDefault="00085641" w:rsidP="003C093A">
      <w:pPr>
        <w:pStyle w:val="Bullet"/>
        <w:rPr>
          <w:lang w:val="en-GB"/>
        </w:rPr>
      </w:pPr>
      <w:r w:rsidRPr="005023BE">
        <w:rPr>
          <w:lang w:val="en-GB"/>
        </w:rPr>
        <w:t>difficulty concentrating</w:t>
      </w:r>
      <w:r w:rsidR="003C1D25">
        <w:rPr>
          <w:lang w:val="en-GB"/>
        </w:rPr>
        <w:t xml:space="preserve"> </w:t>
      </w:r>
      <w:r w:rsidRPr="005023BE">
        <w:rPr>
          <w:lang w:val="en-GB"/>
        </w:rPr>
        <w:t>/</w:t>
      </w:r>
      <w:r w:rsidR="003C1D25">
        <w:rPr>
          <w:lang w:val="en-GB"/>
        </w:rPr>
        <w:t xml:space="preserve"> ’</w:t>
      </w:r>
      <w:r w:rsidRPr="005023BE">
        <w:rPr>
          <w:lang w:val="en-GB"/>
        </w:rPr>
        <w:t xml:space="preserve">brain </w:t>
      </w:r>
      <w:proofErr w:type="gramStart"/>
      <w:r w:rsidRPr="005023BE">
        <w:rPr>
          <w:lang w:val="en-GB"/>
        </w:rPr>
        <w:t>fog</w:t>
      </w:r>
      <w:r w:rsidR="003C1D25">
        <w:rPr>
          <w:lang w:val="en-GB"/>
        </w:rPr>
        <w:t>’</w:t>
      </w:r>
      <w:proofErr w:type="gramEnd"/>
    </w:p>
    <w:p w14:paraId="3B7A2181" w14:textId="77777777" w:rsidR="00085641" w:rsidRPr="008D3CF9" w:rsidRDefault="00085641" w:rsidP="003C093A">
      <w:pPr>
        <w:pStyle w:val="Bullet"/>
        <w:rPr>
          <w:lang w:val="en-GB"/>
        </w:rPr>
      </w:pPr>
      <w:r w:rsidRPr="005023BE">
        <w:rPr>
          <w:lang w:val="en-GB"/>
        </w:rPr>
        <w:t>sleep disturbance</w:t>
      </w:r>
      <w:r w:rsidR="000C2FB1">
        <w:rPr>
          <w:lang w:val="en-GB"/>
        </w:rPr>
        <w:t>.</w:t>
      </w:r>
    </w:p>
    <w:p w14:paraId="57641F6A" w14:textId="77777777" w:rsidR="003C093A" w:rsidRDefault="003C093A" w:rsidP="003C093A">
      <w:pPr>
        <w:rPr>
          <w:lang w:val="en-GB"/>
        </w:rPr>
      </w:pPr>
    </w:p>
    <w:p w14:paraId="3715FF46" w14:textId="77777777" w:rsidR="00085641" w:rsidRPr="005023BE" w:rsidRDefault="00085641" w:rsidP="003C093A">
      <w:pPr>
        <w:rPr>
          <w:lang w:val="en-GB"/>
        </w:rPr>
      </w:pPr>
      <w:r w:rsidRPr="005023BE">
        <w:rPr>
          <w:lang w:val="en-GB"/>
        </w:rPr>
        <w:t>Children can also have:</w:t>
      </w:r>
    </w:p>
    <w:p w14:paraId="61EEEB22" w14:textId="77777777" w:rsidR="00085641" w:rsidRPr="005023BE" w:rsidRDefault="00085641" w:rsidP="003C093A">
      <w:pPr>
        <w:pStyle w:val="Bullet"/>
        <w:rPr>
          <w:lang w:val="en-GB"/>
        </w:rPr>
      </w:pPr>
      <w:r w:rsidRPr="005023BE">
        <w:rPr>
          <w:lang w:val="en-GB"/>
        </w:rPr>
        <w:t>muscle aches</w:t>
      </w:r>
    </w:p>
    <w:p w14:paraId="25BF54DD" w14:textId="77777777" w:rsidR="00085641" w:rsidRPr="005023BE" w:rsidRDefault="00085641" w:rsidP="003C093A">
      <w:pPr>
        <w:pStyle w:val="Bullet"/>
        <w:rPr>
          <w:lang w:val="en-GB"/>
        </w:rPr>
      </w:pPr>
      <w:r w:rsidRPr="005023BE">
        <w:rPr>
          <w:lang w:val="en-GB"/>
        </w:rPr>
        <w:t>joint pain</w:t>
      </w:r>
    </w:p>
    <w:p w14:paraId="38277023" w14:textId="77777777" w:rsidR="00085641" w:rsidRPr="005023BE" w:rsidRDefault="00085641" w:rsidP="003C093A">
      <w:pPr>
        <w:pStyle w:val="Bullet"/>
        <w:rPr>
          <w:lang w:val="en-GB"/>
        </w:rPr>
      </w:pPr>
      <w:r w:rsidRPr="005023BE">
        <w:rPr>
          <w:lang w:val="en-GB"/>
        </w:rPr>
        <w:t>cough</w:t>
      </w:r>
    </w:p>
    <w:p w14:paraId="5C05BDFD" w14:textId="77777777" w:rsidR="00085641" w:rsidRPr="005023BE" w:rsidRDefault="00085641" w:rsidP="003C093A">
      <w:pPr>
        <w:pStyle w:val="Bullet"/>
        <w:rPr>
          <w:lang w:val="en-GB"/>
        </w:rPr>
      </w:pPr>
      <w:r w:rsidRPr="005023BE">
        <w:rPr>
          <w:lang w:val="en-GB"/>
        </w:rPr>
        <w:t>low mood</w:t>
      </w:r>
    </w:p>
    <w:p w14:paraId="6356737E" w14:textId="77777777" w:rsidR="00085641" w:rsidRDefault="00085641" w:rsidP="003C093A">
      <w:pPr>
        <w:pStyle w:val="Bullet"/>
        <w:rPr>
          <w:lang w:val="en-GB"/>
        </w:rPr>
      </w:pPr>
      <w:r w:rsidRPr="005023BE">
        <w:rPr>
          <w:lang w:val="en-GB"/>
        </w:rPr>
        <w:t>dizziness</w:t>
      </w:r>
    </w:p>
    <w:p w14:paraId="069987C9" w14:textId="77777777" w:rsidR="00D966D0" w:rsidRPr="005023BE" w:rsidRDefault="00D966D0" w:rsidP="003C093A">
      <w:pPr>
        <w:pStyle w:val="Bullet"/>
        <w:rPr>
          <w:lang w:val="en-GB"/>
        </w:rPr>
      </w:pPr>
      <w:r>
        <w:rPr>
          <w:lang w:val="en-GB"/>
        </w:rPr>
        <w:t>POTS</w:t>
      </w:r>
    </w:p>
    <w:p w14:paraId="4AFAE9C8" w14:textId="77777777" w:rsidR="00085641" w:rsidRPr="005023BE" w:rsidRDefault="00085641" w:rsidP="003C093A">
      <w:pPr>
        <w:pStyle w:val="Bullet"/>
        <w:rPr>
          <w:lang w:val="en-GB"/>
        </w:rPr>
      </w:pPr>
      <w:r w:rsidRPr="005023BE">
        <w:rPr>
          <w:lang w:val="en-GB"/>
        </w:rPr>
        <w:t>difficulty sleeping</w:t>
      </w:r>
    </w:p>
    <w:p w14:paraId="16E78D9A" w14:textId="77777777" w:rsidR="00085641" w:rsidRPr="005023BE" w:rsidRDefault="00085641" w:rsidP="003C093A">
      <w:pPr>
        <w:pStyle w:val="Bullet"/>
        <w:rPr>
          <w:lang w:val="en-GB"/>
        </w:rPr>
      </w:pPr>
      <w:r w:rsidRPr="005023BE">
        <w:rPr>
          <w:lang w:val="en-GB"/>
        </w:rPr>
        <w:t>chest pain</w:t>
      </w:r>
    </w:p>
    <w:p w14:paraId="4C300EA8" w14:textId="77777777" w:rsidR="00085641" w:rsidRPr="005023BE" w:rsidRDefault="00085641" w:rsidP="003C093A">
      <w:pPr>
        <w:pStyle w:val="Bullet"/>
        <w:rPr>
          <w:lang w:val="en-GB"/>
        </w:rPr>
      </w:pPr>
      <w:r w:rsidRPr="005023BE">
        <w:rPr>
          <w:lang w:val="en-GB"/>
        </w:rPr>
        <w:t>breathlessness</w:t>
      </w:r>
    </w:p>
    <w:p w14:paraId="6AAF2855" w14:textId="77777777" w:rsidR="00085641" w:rsidRPr="005023BE" w:rsidRDefault="008D107A" w:rsidP="003C093A">
      <w:pPr>
        <w:pStyle w:val="Bullet"/>
        <w:rPr>
          <w:lang w:val="en-GB"/>
        </w:rPr>
      </w:pPr>
      <w:r>
        <w:rPr>
          <w:lang w:val="en-GB"/>
        </w:rPr>
        <w:t xml:space="preserve">a </w:t>
      </w:r>
      <w:r w:rsidR="00085641" w:rsidRPr="005023BE">
        <w:rPr>
          <w:lang w:val="en-GB"/>
        </w:rPr>
        <w:t xml:space="preserve">fast-beating or pounding </w:t>
      </w:r>
      <w:proofErr w:type="gramStart"/>
      <w:r w:rsidR="00085641" w:rsidRPr="005023BE">
        <w:rPr>
          <w:lang w:val="en-GB"/>
        </w:rPr>
        <w:t>heart</w:t>
      </w:r>
      <w:proofErr w:type="gramEnd"/>
    </w:p>
    <w:p w14:paraId="5CAB34E5" w14:textId="77777777" w:rsidR="00085641" w:rsidRPr="004D44FD" w:rsidRDefault="00085641" w:rsidP="003C093A">
      <w:pPr>
        <w:pStyle w:val="Bullet"/>
        <w:rPr>
          <w:b/>
          <w:bCs/>
          <w:u w:val="single"/>
          <w:lang w:val="en-GB"/>
        </w:rPr>
      </w:pPr>
      <w:r w:rsidRPr="005023BE">
        <w:rPr>
          <w:lang w:val="en-GB"/>
        </w:rPr>
        <w:t>new or worsening urinary symptoms</w:t>
      </w:r>
      <w:r w:rsidR="000C2FB1">
        <w:rPr>
          <w:lang w:val="en-GB"/>
        </w:rPr>
        <w:t>.</w:t>
      </w:r>
    </w:p>
    <w:p w14:paraId="2F19243D" w14:textId="77777777" w:rsidR="004D44FD" w:rsidRDefault="004D44FD" w:rsidP="004D44FD">
      <w:pPr>
        <w:pStyle w:val="Bullet"/>
        <w:numPr>
          <w:ilvl w:val="0"/>
          <w:numId w:val="0"/>
        </w:numPr>
        <w:ind w:left="284" w:hanging="284"/>
        <w:rPr>
          <w:b/>
          <w:bCs/>
          <w:u w:val="single"/>
          <w:lang w:val="en-GB"/>
        </w:rPr>
      </w:pPr>
    </w:p>
    <w:p w14:paraId="728FF2FA" w14:textId="47334E8D" w:rsidR="004D44FD" w:rsidRDefault="004D44FD" w:rsidP="004D44FD">
      <w:pPr>
        <w:pStyle w:val="Bullet"/>
        <w:numPr>
          <w:ilvl w:val="0"/>
          <w:numId w:val="0"/>
        </w:numPr>
        <w:ind w:left="284" w:hanging="284"/>
        <w:rPr>
          <w:b/>
          <w:bCs/>
          <w:u w:val="single"/>
          <w:lang w:val="en-GB"/>
        </w:rPr>
      </w:pPr>
    </w:p>
    <w:p w14:paraId="16594347" w14:textId="3E96ABAE" w:rsidR="00BB6077" w:rsidRDefault="00BB6077" w:rsidP="004D44FD">
      <w:pPr>
        <w:pStyle w:val="Bullet"/>
        <w:numPr>
          <w:ilvl w:val="0"/>
          <w:numId w:val="0"/>
        </w:numPr>
        <w:ind w:left="284" w:hanging="284"/>
        <w:rPr>
          <w:b/>
          <w:bCs/>
          <w:u w:val="single"/>
          <w:lang w:val="en-GB"/>
        </w:rPr>
      </w:pPr>
    </w:p>
    <w:p w14:paraId="354500BD" w14:textId="77777777" w:rsidR="00BB6077" w:rsidRDefault="00BB6077" w:rsidP="004D44FD">
      <w:pPr>
        <w:pStyle w:val="Bullet"/>
        <w:numPr>
          <w:ilvl w:val="0"/>
          <w:numId w:val="0"/>
        </w:numPr>
        <w:ind w:left="284" w:hanging="284"/>
        <w:rPr>
          <w:b/>
          <w:bCs/>
          <w:u w:val="single"/>
          <w:lang w:val="en-GB"/>
        </w:rPr>
      </w:pPr>
    </w:p>
    <w:p w14:paraId="17695137" w14:textId="77777777" w:rsidR="004D44FD" w:rsidRPr="00F52C6E" w:rsidRDefault="008D107A" w:rsidP="004D44FD">
      <w:pPr>
        <w:pStyle w:val="Bullet"/>
        <w:numPr>
          <w:ilvl w:val="0"/>
          <w:numId w:val="0"/>
        </w:numPr>
        <w:ind w:left="284" w:hanging="284"/>
        <w:rPr>
          <w:lang w:val="en-GB"/>
        </w:rPr>
      </w:pPr>
      <w:r w:rsidRPr="00F52C6E">
        <w:rPr>
          <w:lang w:val="en-GB"/>
        </w:rPr>
        <w:t>The following table shows the most common symptoms for various age groups.</w:t>
      </w:r>
    </w:p>
    <w:p w14:paraId="3E5D7024" w14:textId="77777777" w:rsidR="004D44FD" w:rsidRDefault="004D44FD" w:rsidP="004D44FD">
      <w:pPr>
        <w:pStyle w:val="Bullet"/>
        <w:numPr>
          <w:ilvl w:val="0"/>
          <w:numId w:val="0"/>
        </w:numPr>
        <w:ind w:left="284" w:hanging="284"/>
        <w:rPr>
          <w:b/>
          <w:bCs/>
          <w:u w:val="single"/>
          <w:lang w:val="en-GB"/>
        </w:rPr>
      </w:pPr>
    </w:p>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2273"/>
        <w:gridCol w:w="5812"/>
      </w:tblGrid>
      <w:tr w:rsidR="004414C3" w:rsidRPr="00FB1F87" w14:paraId="71B271DA" w14:textId="77777777" w:rsidTr="00BB6077">
        <w:trPr>
          <w:cantSplit/>
        </w:trPr>
        <w:tc>
          <w:tcPr>
            <w:tcW w:w="2273"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1A3E1A8" w14:textId="77777777" w:rsidR="004414C3" w:rsidRPr="004414C3" w:rsidRDefault="004414C3" w:rsidP="004414C3">
            <w:pPr>
              <w:pStyle w:val="TableText"/>
              <w:rPr>
                <w:b/>
                <w:bCs/>
              </w:rPr>
            </w:pPr>
            <w:r w:rsidRPr="004414C3">
              <w:rPr>
                <w:b/>
                <w:bCs/>
              </w:rPr>
              <w:t>0</w:t>
            </w:r>
            <w:r w:rsidR="000C2FB1" w:rsidRPr="00F52C6E">
              <w:rPr>
                <w:b/>
                <w:bCs/>
              </w:rPr>
              <w:t>–</w:t>
            </w:r>
            <w:r w:rsidRPr="004414C3">
              <w:rPr>
                <w:b/>
                <w:bCs/>
              </w:rPr>
              <w:t>3</w:t>
            </w:r>
            <w:r w:rsidR="006C6809">
              <w:rPr>
                <w:b/>
                <w:bCs/>
              </w:rPr>
              <w:t>-year-old</w:t>
            </w:r>
            <w:r w:rsidR="008D107A">
              <w:rPr>
                <w:b/>
                <w:bCs/>
              </w:rPr>
              <w:t>s</w:t>
            </w:r>
          </w:p>
        </w:tc>
        <w:tc>
          <w:tcPr>
            <w:tcW w:w="5812" w:type="dxa"/>
            <w:tcBorders>
              <w:top w:val="single" w:sz="4" w:space="0" w:color="A6A6A6" w:themeColor="background1" w:themeShade="A6"/>
              <w:bottom w:val="single" w:sz="4" w:space="0" w:color="A6A6A6" w:themeColor="background1" w:themeShade="A6"/>
            </w:tcBorders>
          </w:tcPr>
          <w:p w14:paraId="2714B5EF" w14:textId="77777777" w:rsidR="004414C3" w:rsidRDefault="004414C3" w:rsidP="004414C3">
            <w:pPr>
              <w:pStyle w:val="TableBullet"/>
            </w:pPr>
            <w:r>
              <w:t>mood swings</w:t>
            </w:r>
          </w:p>
          <w:p w14:paraId="60946BBD" w14:textId="77777777" w:rsidR="004414C3" w:rsidRDefault="004414C3" w:rsidP="004414C3">
            <w:pPr>
              <w:pStyle w:val="TableBullet"/>
            </w:pPr>
            <w:r>
              <w:t>rashes</w:t>
            </w:r>
          </w:p>
          <w:p w14:paraId="38F60A4D" w14:textId="77777777" w:rsidR="004414C3" w:rsidRDefault="004414C3" w:rsidP="004414C3">
            <w:pPr>
              <w:pStyle w:val="TableBullet"/>
            </w:pPr>
            <w:r>
              <w:t xml:space="preserve">stomach </w:t>
            </w:r>
            <w:proofErr w:type="gramStart"/>
            <w:r>
              <w:t>aches</w:t>
            </w:r>
            <w:proofErr w:type="gramEnd"/>
          </w:p>
          <w:p w14:paraId="51F6013E" w14:textId="77777777" w:rsidR="004414C3" w:rsidRDefault="004414C3" w:rsidP="004414C3">
            <w:pPr>
              <w:pStyle w:val="TableBullet"/>
            </w:pPr>
            <w:r>
              <w:t>cough</w:t>
            </w:r>
          </w:p>
          <w:p w14:paraId="659A761F" w14:textId="77777777" w:rsidR="004414C3" w:rsidRPr="002A7CCE" w:rsidRDefault="004414C3" w:rsidP="004414C3">
            <w:pPr>
              <w:pStyle w:val="TableBullet"/>
            </w:pPr>
            <w:r>
              <w:t>loss of appetite</w:t>
            </w:r>
          </w:p>
        </w:tc>
      </w:tr>
      <w:tr w:rsidR="004414C3" w:rsidRPr="00FB1F87" w14:paraId="5779F370" w14:textId="77777777" w:rsidTr="00BB6077">
        <w:trPr>
          <w:cantSplit/>
        </w:trPr>
        <w:tc>
          <w:tcPr>
            <w:tcW w:w="2273"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5C6BC4B" w14:textId="77777777" w:rsidR="004414C3" w:rsidRPr="004414C3" w:rsidRDefault="004414C3" w:rsidP="004414C3">
            <w:pPr>
              <w:pStyle w:val="TableText"/>
              <w:rPr>
                <w:b/>
                <w:bCs/>
              </w:rPr>
            </w:pPr>
            <w:r w:rsidRPr="004414C3">
              <w:rPr>
                <w:b/>
                <w:bCs/>
              </w:rPr>
              <w:t>4</w:t>
            </w:r>
            <w:r w:rsidR="006C6809" w:rsidRPr="00F52C6E">
              <w:rPr>
                <w:b/>
                <w:bCs/>
              </w:rPr>
              <w:t>–</w:t>
            </w:r>
            <w:r w:rsidRPr="004414C3">
              <w:rPr>
                <w:b/>
                <w:bCs/>
              </w:rPr>
              <w:t>11</w:t>
            </w:r>
            <w:r w:rsidR="006C6809">
              <w:rPr>
                <w:b/>
                <w:bCs/>
              </w:rPr>
              <w:t>-year-old</w:t>
            </w:r>
            <w:r w:rsidR="008D107A">
              <w:rPr>
                <w:b/>
                <w:bCs/>
              </w:rPr>
              <w:t>s</w:t>
            </w:r>
            <w:r w:rsidRPr="004414C3">
              <w:rPr>
                <w:b/>
                <w:bCs/>
              </w:rPr>
              <w:t xml:space="preserve"> </w:t>
            </w:r>
          </w:p>
        </w:tc>
        <w:tc>
          <w:tcPr>
            <w:tcW w:w="5812" w:type="dxa"/>
            <w:tcBorders>
              <w:top w:val="single" w:sz="4" w:space="0" w:color="A6A6A6" w:themeColor="background1" w:themeShade="A6"/>
              <w:bottom w:val="single" w:sz="4" w:space="0" w:color="A6A6A6" w:themeColor="background1" w:themeShade="A6"/>
            </w:tcBorders>
          </w:tcPr>
          <w:p w14:paraId="14326C14" w14:textId="77777777" w:rsidR="004414C3" w:rsidRDefault="004414C3" w:rsidP="004414C3">
            <w:pPr>
              <w:pStyle w:val="TableBullet"/>
            </w:pPr>
            <w:r>
              <w:t>mood swings</w:t>
            </w:r>
          </w:p>
          <w:p w14:paraId="6D690524" w14:textId="77777777" w:rsidR="004414C3" w:rsidRDefault="004414C3" w:rsidP="004414C3">
            <w:pPr>
              <w:pStyle w:val="TableBullet"/>
            </w:pPr>
            <w:r>
              <w:t xml:space="preserve">trouble remembering or </w:t>
            </w:r>
            <w:proofErr w:type="gramStart"/>
            <w:r>
              <w:t>concentrating</w:t>
            </w:r>
            <w:proofErr w:type="gramEnd"/>
          </w:p>
          <w:p w14:paraId="70F73A06" w14:textId="77777777" w:rsidR="004414C3" w:rsidRPr="002A7CCE" w:rsidRDefault="004414C3" w:rsidP="004414C3">
            <w:pPr>
              <w:pStyle w:val="TableBullet"/>
            </w:pPr>
            <w:r>
              <w:t>rashes</w:t>
            </w:r>
          </w:p>
        </w:tc>
      </w:tr>
      <w:tr w:rsidR="004414C3" w:rsidRPr="00FB1F87" w14:paraId="7C8E7746" w14:textId="77777777" w:rsidTr="00BB6077">
        <w:trPr>
          <w:cantSplit/>
        </w:trPr>
        <w:tc>
          <w:tcPr>
            <w:tcW w:w="2273"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C7CE1E1" w14:textId="77777777" w:rsidR="004414C3" w:rsidRPr="004414C3" w:rsidRDefault="004414C3" w:rsidP="004414C3">
            <w:pPr>
              <w:pStyle w:val="TableText"/>
              <w:rPr>
                <w:b/>
                <w:bCs/>
              </w:rPr>
            </w:pPr>
            <w:r w:rsidRPr="004414C3">
              <w:rPr>
                <w:b/>
                <w:bCs/>
              </w:rPr>
              <w:t>12</w:t>
            </w:r>
            <w:r w:rsidR="006C6809" w:rsidRPr="00F52C6E">
              <w:rPr>
                <w:b/>
                <w:bCs/>
              </w:rPr>
              <w:t>–</w:t>
            </w:r>
            <w:r w:rsidRPr="004414C3">
              <w:rPr>
                <w:b/>
                <w:bCs/>
              </w:rPr>
              <w:t>14</w:t>
            </w:r>
            <w:r w:rsidR="006C6809">
              <w:rPr>
                <w:b/>
                <w:bCs/>
              </w:rPr>
              <w:t>-year-old</w:t>
            </w:r>
            <w:r w:rsidR="008D107A">
              <w:rPr>
                <w:b/>
                <w:bCs/>
              </w:rPr>
              <w:t>s</w:t>
            </w:r>
            <w:r w:rsidRPr="004414C3">
              <w:rPr>
                <w:b/>
                <w:bCs/>
              </w:rPr>
              <w:t xml:space="preserve"> </w:t>
            </w:r>
          </w:p>
        </w:tc>
        <w:tc>
          <w:tcPr>
            <w:tcW w:w="5812" w:type="dxa"/>
            <w:tcBorders>
              <w:top w:val="single" w:sz="4" w:space="0" w:color="A6A6A6" w:themeColor="background1" w:themeShade="A6"/>
              <w:bottom w:val="single" w:sz="4" w:space="0" w:color="A6A6A6" w:themeColor="background1" w:themeShade="A6"/>
            </w:tcBorders>
          </w:tcPr>
          <w:p w14:paraId="5DF27EE8" w14:textId="77777777" w:rsidR="004414C3" w:rsidRDefault="004414C3" w:rsidP="004414C3">
            <w:pPr>
              <w:pStyle w:val="TableBullet"/>
            </w:pPr>
            <w:r>
              <w:t>fatigue</w:t>
            </w:r>
          </w:p>
          <w:p w14:paraId="3AFB6206" w14:textId="77777777" w:rsidR="004414C3" w:rsidRDefault="004414C3" w:rsidP="004414C3">
            <w:pPr>
              <w:pStyle w:val="TableBullet"/>
            </w:pPr>
            <w:r>
              <w:t>mood swings</w:t>
            </w:r>
          </w:p>
          <w:p w14:paraId="58EC4E8E" w14:textId="77777777" w:rsidR="004414C3" w:rsidRPr="002A7CCE" w:rsidRDefault="004414C3" w:rsidP="004414C3">
            <w:pPr>
              <w:pStyle w:val="TableBullet"/>
            </w:pPr>
            <w:r>
              <w:t>trouble remembering or concentrating</w:t>
            </w:r>
          </w:p>
        </w:tc>
      </w:tr>
      <w:tr w:rsidR="004414C3" w:rsidRPr="00FB1F87" w14:paraId="16811854" w14:textId="77777777" w:rsidTr="00BB6077">
        <w:trPr>
          <w:cantSplit/>
        </w:trPr>
        <w:tc>
          <w:tcPr>
            <w:tcW w:w="2273"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082A288" w14:textId="77777777" w:rsidR="004414C3" w:rsidRPr="004414C3" w:rsidRDefault="004414C3" w:rsidP="004414C3">
            <w:pPr>
              <w:pStyle w:val="TableText"/>
              <w:rPr>
                <w:b/>
                <w:bCs/>
              </w:rPr>
            </w:pPr>
            <w:r w:rsidRPr="004414C3">
              <w:rPr>
                <w:b/>
                <w:bCs/>
              </w:rPr>
              <w:t>14</w:t>
            </w:r>
            <w:r w:rsidR="006C6809" w:rsidRPr="00F52C6E">
              <w:rPr>
                <w:b/>
                <w:bCs/>
              </w:rPr>
              <w:t>–</w:t>
            </w:r>
            <w:r w:rsidRPr="004414C3">
              <w:rPr>
                <w:b/>
                <w:bCs/>
              </w:rPr>
              <w:t>18</w:t>
            </w:r>
            <w:r w:rsidR="006C6809">
              <w:rPr>
                <w:b/>
                <w:bCs/>
              </w:rPr>
              <w:t>-year-old</w:t>
            </w:r>
            <w:r w:rsidR="008D107A">
              <w:rPr>
                <w:b/>
                <w:bCs/>
              </w:rPr>
              <w:t>s</w:t>
            </w:r>
            <w:r w:rsidRPr="004414C3">
              <w:rPr>
                <w:b/>
                <w:bCs/>
              </w:rPr>
              <w:t xml:space="preserve"> </w:t>
            </w:r>
          </w:p>
        </w:tc>
        <w:tc>
          <w:tcPr>
            <w:tcW w:w="5812" w:type="dxa"/>
            <w:tcBorders>
              <w:top w:val="single" w:sz="4" w:space="0" w:color="A6A6A6" w:themeColor="background1" w:themeShade="A6"/>
              <w:bottom w:val="single" w:sz="4" w:space="0" w:color="A6A6A6" w:themeColor="background1" w:themeShade="A6"/>
            </w:tcBorders>
          </w:tcPr>
          <w:p w14:paraId="2EA1F6AD" w14:textId="77777777" w:rsidR="004414C3" w:rsidRPr="002A7CCE" w:rsidRDefault="004414C3" w:rsidP="004414C3">
            <w:pPr>
              <w:pStyle w:val="TableBullet"/>
            </w:pPr>
            <w:r w:rsidRPr="00AA46B7">
              <w:t>P</w:t>
            </w:r>
            <w:r w:rsidR="00D43087">
              <w:t>O</w:t>
            </w:r>
            <w:r w:rsidRPr="00AA46B7">
              <w:t>TS</w:t>
            </w:r>
          </w:p>
        </w:tc>
      </w:tr>
    </w:tbl>
    <w:p w14:paraId="718F0672" w14:textId="77777777" w:rsidR="004D44FD" w:rsidRDefault="004D44FD" w:rsidP="00BB6077">
      <w:pPr>
        <w:rPr>
          <w:lang w:val="en-GB"/>
        </w:rPr>
      </w:pPr>
    </w:p>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6887"/>
        <w:gridCol w:w="1198"/>
      </w:tblGrid>
      <w:tr w:rsidR="004414C3" w:rsidRPr="00007036" w14:paraId="581EC98F" w14:textId="77777777" w:rsidTr="00614B14">
        <w:trPr>
          <w:cantSplit/>
        </w:trPr>
        <w:tc>
          <w:tcPr>
            <w:tcW w:w="6887" w:type="dxa"/>
            <w:tcBorders>
              <w:top w:val="nil"/>
              <w:bottom w:val="nil"/>
            </w:tcBorders>
            <w:shd w:val="clear" w:color="auto" w:fill="D9D9D9" w:themeFill="background1" w:themeFillShade="D9"/>
            <w:tcMar>
              <w:top w:w="0" w:type="dxa"/>
              <w:left w:w="85" w:type="dxa"/>
              <w:right w:w="85" w:type="dxa"/>
            </w:tcMar>
          </w:tcPr>
          <w:p w14:paraId="16F74741" w14:textId="77777777" w:rsidR="004414C3" w:rsidRPr="00007036" w:rsidRDefault="004414C3" w:rsidP="00614B14">
            <w:pPr>
              <w:pStyle w:val="TableText"/>
              <w:rPr>
                <w:b/>
                <w:bCs/>
              </w:rPr>
            </w:pPr>
            <w:r>
              <w:rPr>
                <w:b/>
                <w:bCs/>
              </w:rPr>
              <w:t xml:space="preserve">Good </w:t>
            </w:r>
            <w:r w:rsidR="00BE30B5">
              <w:rPr>
                <w:b/>
                <w:bCs/>
              </w:rPr>
              <w:t>p</w:t>
            </w:r>
            <w:r w:rsidRPr="00FD4FBC">
              <w:rPr>
                <w:b/>
                <w:bCs/>
              </w:rPr>
              <w:t xml:space="preserve">ractice </w:t>
            </w:r>
            <w:r w:rsidR="00BE30B5">
              <w:rPr>
                <w:b/>
                <w:bCs/>
              </w:rPr>
              <w:t>p</w:t>
            </w:r>
            <w:r w:rsidRPr="00FD4FBC">
              <w:rPr>
                <w:b/>
                <w:bCs/>
              </w:rPr>
              <w:t>oint</w:t>
            </w:r>
            <w:r w:rsidR="000C2FB1">
              <w:rPr>
                <w:b/>
                <w:bCs/>
              </w:rPr>
              <w:t>s</w:t>
            </w:r>
            <w:r w:rsidRPr="00EF0BBF">
              <w:rPr>
                <w:b/>
                <w:bCs/>
              </w:rPr>
              <w:t xml:space="preserve"> </w:t>
            </w:r>
          </w:p>
        </w:tc>
        <w:tc>
          <w:tcPr>
            <w:tcW w:w="1198" w:type="dxa"/>
            <w:tcBorders>
              <w:top w:val="nil"/>
              <w:bottom w:val="nil"/>
            </w:tcBorders>
            <w:shd w:val="clear" w:color="auto" w:fill="D9D9D9" w:themeFill="background1" w:themeFillShade="D9"/>
            <w:tcMar>
              <w:top w:w="0" w:type="dxa"/>
              <w:left w:w="85" w:type="dxa"/>
              <w:right w:w="85" w:type="dxa"/>
            </w:tcMar>
          </w:tcPr>
          <w:p w14:paraId="27753FD6" w14:textId="77777777" w:rsidR="004414C3" w:rsidRPr="00007036" w:rsidRDefault="004414C3" w:rsidP="00614B14">
            <w:pPr>
              <w:pStyle w:val="TableText"/>
              <w:rPr>
                <w:b/>
                <w:bCs/>
              </w:rPr>
            </w:pPr>
            <w:r w:rsidRPr="00007036">
              <w:rPr>
                <w:b/>
                <w:bCs/>
              </w:rPr>
              <w:t>Grade</w:t>
            </w:r>
          </w:p>
        </w:tc>
      </w:tr>
      <w:tr w:rsidR="004414C3" w:rsidRPr="00FB1F87" w14:paraId="0401AEEE" w14:textId="77777777" w:rsidTr="00614B14">
        <w:trPr>
          <w:cantSplit/>
        </w:trPr>
        <w:tc>
          <w:tcPr>
            <w:tcW w:w="6887" w:type="dxa"/>
            <w:tcBorders>
              <w:top w:val="nil"/>
              <w:bottom w:val="single" w:sz="4" w:space="0" w:color="A6A6A6" w:themeColor="background1" w:themeShade="A6"/>
            </w:tcBorders>
            <w:tcMar>
              <w:top w:w="0" w:type="dxa"/>
              <w:left w:w="85" w:type="dxa"/>
              <w:right w:w="85" w:type="dxa"/>
            </w:tcMar>
          </w:tcPr>
          <w:p w14:paraId="30276478" w14:textId="77777777" w:rsidR="004414C3" w:rsidRDefault="004414C3" w:rsidP="004414C3">
            <w:pPr>
              <w:pStyle w:val="TableText"/>
            </w:pPr>
            <w:r w:rsidRPr="00583916">
              <w:t xml:space="preserve">Support </w:t>
            </w:r>
            <w:r w:rsidR="00BE30B5">
              <w:t>c</w:t>
            </w:r>
            <w:r w:rsidRPr="00583916">
              <w:t>aregivers and monitor for caregiver fatigue</w:t>
            </w:r>
            <w:r w:rsidR="006C6809">
              <w:t>.</w:t>
            </w:r>
          </w:p>
        </w:tc>
        <w:tc>
          <w:tcPr>
            <w:tcW w:w="1198" w:type="dxa"/>
            <w:tcBorders>
              <w:top w:val="nil"/>
              <w:bottom w:val="single" w:sz="4" w:space="0" w:color="A6A6A6" w:themeColor="background1" w:themeShade="A6"/>
            </w:tcBorders>
            <w:tcMar>
              <w:top w:w="0" w:type="dxa"/>
              <w:left w:w="85" w:type="dxa"/>
              <w:right w:w="85" w:type="dxa"/>
            </w:tcMar>
          </w:tcPr>
          <w:p w14:paraId="72460A2F" w14:textId="77777777" w:rsidR="004414C3" w:rsidRPr="00C07FF3" w:rsidRDefault="004414C3" w:rsidP="004414C3">
            <w:pPr>
              <w:pStyle w:val="TableText"/>
            </w:pPr>
            <w:r w:rsidRPr="00925F22">
              <w:rPr>
                <w:rFonts w:eastAsia="Wingdings" w:cstheme="minorHAnsi"/>
              </w:rPr>
              <w:t>B</w:t>
            </w:r>
          </w:p>
        </w:tc>
      </w:tr>
      <w:tr w:rsidR="004414C3" w:rsidRPr="00FB1F87" w14:paraId="15EF6457"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FA08BB2" w14:textId="77777777" w:rsidR="004414C3" w:rsidRPr="0095694D" w:rsidRDefault="006C6809" w:rsidP="004414C3">
            <w:pPr>
              <w:pStyle w:val="TableText"/>
            </w:pPr>
            <w:r>
              <w:t>Ad</w:t>
            </w:r>
            <w:r w:rsidR="00FE4F70">
              <w:t>v</w:t>
            </w:r>
            <w:r>
              <w:t xml:space="preserve">ise </w:t>
            </w:r>
            <w:r w:rsidR="00FE4F70">
              <w:t xml:space="preserve">whānau </w:t>
            </w:r>
            <w:r>
              <w:t>to p</w:t>
            </w:r>
            <w:r w:rsidR="004414C3" w:rsidRPr="00583916">
              <w:t>lan the</w:t>
            </w:r>
            <w:r>
              <w:t>ir</w:t>
            </w:r>
            <w:r w:rsidR="004414C3" w:rsidRPr="00583916">
              <w:t xml:space="preserve"> </w:t>
            </w:r>
            <w:r w:rsidR="005F14CB">
              <w:t xml:space="preserve">children’s </w:t>
            </w:r>
            <w:r w:rsidR="004414C3" w:rsidRPr="00583916">
              <w:t>day and week</w:t>
            </w:r>
            <w:r>
              <w:t>,</w:t>
            </w:r>
            <w:r w:rsidR="004414C3" w:rsidRPr="00583916">
              <w:t xml:space="preserve"> to balance activity and rest and maintain</w:t>
            </w:r>
            <w:r>
              <w:t xml:space="preserve"> an</w:t>
            </w:r>
            <w:r w:rsidR="004414C3" w:rsidRPr="00583916">
              <w:t xml:space="preserve"> energy envelope.</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D1BFE15" w14:textId="77777777" w:rsidR="004414C3" w:rsidRDefault="004414C3" w:rsidP="004414C3">
            <w:pPr>
              <w:pStyle w:val="TableText"/>
              <w:rPr>
                <w:rFonts w:eastAsia="Wingdings" w:cstheme="minorHAnsi"/>
              </w:rPr>
            </w:pPr>
            <w:r w:rsidRPr="00925F22">
              <w:rPr>
                <w:rFonts w:eastAsia="Wingdings" w:cstheme="minorHAnsi"/>
              </w:rPr>
              <w:t>B</w:t>
            </w:r>
          </w:p>
        </w:tc>
      </w:tr>
      <w:tr w:rsidR="004414C3" w:rsidRPr="00FB1F87" w14:paraId="62D86A7B"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BE928FC" w14:textId="77777777" w:rsidR="004414C3" w:rsidRDefault="006C6809" w:rsidP="004414C3">
            <w:pPr>
              <w:pStyle w:val="TableText"/>
            </w:pPr>
            <w:r>
              <w:t>S</w:t>
            </w:r>
            <w:r w:rsidR="004414C3" w:rsidRPr="00047920">
              <w:t>creen for cardiac symptoms prior to sport</w:t>
            </w:r>
            <w:r w:rsidR="004414C3">
              <w:t xml:space="preserve">, </w:t>
            </w:r>
            <w:r w:rsidR="00D03B39">
              <w:t xml:space="preserve">consider the </w:t>
            </w:r>
            <w:r w:rsidR="004414C3" w:rsidRPr="00047920">
              <w:t xml:space="preserve">risk </w:t>
            </w:r>
            <w:r w:rsidR="004414C3">
              <w:t xml:space="preserve">of </w:t>
            </w:r>
            <w:r w:rsidR="004414C3" w:rsidRPr="00047920">
              <w:t>boom</w:t>
            </w:r>
            <w:r w:rsidR="00D03B39">
              <w:t>-</w:t>
            </w:r>
            <w:r w:rsidR="004414C3" w:rsidRPr="00047920">
              <w:t>and</w:t>
            </w:r>
            <w:r w:rsidR="00D03B39">
              <w:t>-</w:t>
            </w:r>
            <w:r w:rsidR="004414C3" w:rsidRPr="00047920">
              <w:t xml:space="preserve">bust </w:t>
            </w:r>
            <w:r w:rsidR="004414C3">
              <w:t xml:space="preserve">behaviours </w:t>
            </w:r>
            <w:r w:rsidR="00D03B39">
              <w:t xml:space="preserve">and </w:t>
            </w:r>
            <w:r w:rsidR="004414C3">
              <w:t xml:space="preserve">provide </w:t>
            </w:r>
            <w:r w:rsidR="004414C3" w:rsidRPr="00047920">
              <w:t>symptom</w:t>
            </w:r>
            <w:r w:rsidR="00D03B39">
              <w:t>-</w:t>
            </w:r>
            <w:r w:rsidR="004414C3" w:rsidRPr="00047920">
              <w:t>guided/paced</w:t>
            </w:r>
            <w:r w:rsidR="004414C3">
              <w:t xml:space="preserve"> return to sport</w:t>
            </w:r>
            <w:r w:rsidR="00F52C6E">
              <w:t>.</w:t>
            </w:r>
            <w:r w:rsidR="004414C3">
              <w:t xml:space="preserve"> </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AD61B0B" w14:textId="77777777" w:rsidR="004414C3" w:rsidRDefault="004414C3" w:rsidP="004414C3">
            <w:pPr>
              <w:pStyle w:val="TableText"/>
              <w:rPr>
                <w:rFonts w:eastAsia="Wingdings" w:cstheme="minorHAnsi"/>
              </w:rPr>
            </w:pPr>
            <w:r w:rsidRPr="00925F22">
              <w:rPr>
                <w:rFonts w:eastAsia="Wingdings" w:cstheme="minorHAnsi"/>
              </w:rPr>
              <w:t>B</w:t>
            </w:r>
          </w:p>
        </w:tc>
      </w:tr>
      <w:tr w:rsidR="004414C3" w:rsidRPr="00FB1F87" w14:paraId="055F909B"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379E9B2" w14:textId="77777777" w:rsidR="004414C3" w:rsidRDefault="004414C3" w:rsidP="004414C3">
            <w:pPr>
              <w:pStyle w:val="TableText"/>
            </w:pPr>
            <w:r>
              <w:t>Consider targeted p</w:t>
            </w:r>
            <w:r w:rsidRPr="00047920">
              <w:t>sych</w:t>
            </w:r>
            <w:r>
              <w:t>ological</w:t>
            </w:r>
            <w:r w:rsidRPr="00047920">
              <w:t xml:space="preserve"> support</w:t>
            </w:r>
            <w:r>
              <w:t>s</w:t>
            </w:r>
            <w:r w:rsidR="00A80992">
              <w:t>,</w:t>
            </w:r>
            <w:r w:rsidRPr="00047920">
              <w:t xml:space="preserve"> particularly for those children who have experienced more boom </w:t>
            </w:r>
            <w:r w:rsidR="00FE4F70">
              <w:t xml:space="preserve">and </w:t>
            </w:r>
            <w:r w:rsidRPr="00047920">
              <w:t xml:space="preserve">bust </w:t>
            </w:r>
            <w:r w:rsidR="00FE4F70">
              <w:t xml:space="preserve">or </w:t>
            </w:r>
            <w:r w:rsidRPr="00047920">
              <w:t xml:space="preserve">frustrations, </w:t>
            </w:r>
            <w:r>
              <w:t xml:space="preserve">and find it </w:t>
            </w:r>
            <w:r w:rsidRPr="00047920">
              <w:t>harder to pace</w:t>
            </w:r>
            <w:r w:rsidR="00FE4F70">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707128E" w14:textId="77777777" w:rsidR="004414C3" w:rsidRDefault="004414C3" w:rsidP="004414C3">
            <w:pPr>
              <w:pStyle w:val="TableText"/>
              <w:rPr>
                <w:rFonts w:eastAsia="Wingdings" w:cstheme="minorHAnsi"/>
              </w:rPr>
            </w:pPr>
            <w:r w:rsidRPr="00925F22">
              <w:rPr>
                <w:rFonts w:eastAsia="Wingdings" w:cstheme="minorHAnsi"/>
              </w:rPr>
              <w:t>C</w:t>
            </w:r>
          </w:p>
        </w:tc>
      </w:tr>
      <w:tr w:rsidR="004414C3" w:rsidRPr="00FB1F87" w14:paraId="79179423"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E3B3492" w14:textId="77777777" w:rsidR="004414C3" w:rsidRDefault="001363C3" w:rsidP="004414C3">
            <w:pPr>
              <w:pStyle w:val="TableText"/>
            </w:pPr>
            <w:r>
              <w:t>Advise whānau to ensure children can m</w:t>
            </w:r>
            <w:r w:rsidR="004414C3" w:rsidRPr="00583916">
              <w:t xml:space="preserve">aintain </w:t>
            </w:r>
            <w:r>
              <w:t xml:space="preserve">their </w:t>
            </w:r>
            <w:r w:rsidR="004414C3" w:rsidRPr="00583916">
              <w:t xml:space="preserve">level of activity before progressing. </w:t>
            </w:r>
            <w:r w:rsidR="00C104F3">
              <w:t>Find r</w:t>
            </w:r>
            <w:r w:rsidR="008D107A" w:rsidRPr="004843DD">
              <w:t xml:space="preserve">esources specific to children </w:t>
            </w:r>
            <w:hyperlink r:id="rId94" w:history="1">
              <w:r w:rsidR="008D107A" w:rsidRPr="00FE3720">
                <w:rPr>
                  <w:rStyle w:val="Hyperlink"/>
                  <w:u w:val="single"/>
                </w:rPr>
                <w:t>here</w:t>
              </w:r>
            </w:hyperlink>
            <w:r w:rsidR="008D107A" w:rsidRPr="003F2D7F">
              <w:t xml:space="preserve"> </w:t>
            </w:r>
            <w:r w:rsidR="008D107A" w:rsidRPr="004843DD">
              <w:t xml:space="preserve">(pacing penguins) and </w:t>
            </w:r>
            <w:hyperlink r:id="rId95" w:history="1">
              <w:r w:rsidR="008D107A" w:rsidRPr="00FE3720">
                <w:rPr>
                  <w:rStyle w:val="Hyperlink"/>
                  <w:u w:val="single"/>
                </w:rPr>
                <w:t>here</w:t>
              </w:r>
            </w:hyperlink>
            <w:r w:rsidR="008D107A" w:rsidRPr="003F2D7F">
              <w:rPr>
                <w:rStyle w:val="Hyperlink"/>
              </w:rPr>
              <w:t xml:space="preserve"> </w:t>
            </w:r>
            <w:r w:rsidR="008D107A" w:rsidRPr="004843DD">
              <w:t>(cautious tortoise)</w:t>
            </w:r>
            <w:r w:rsidR="008D107A">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05C899A" w14:textId="77777777" w:rsidR="004414C3" w:rsidRDefault="004414C3" w:rsidP="004414C3">
            <w:pPr>
              <w:pStyle w:val="TableText"/>
              <w:rPr>
                <w:rFonts w:eastAsia="Wingdings" w:cstheme="minorHAnsi"/>
              </w:rPr>
            </w:pPr>
            <w:r w:rsidRPr="00925F22">
              <w:rPr>
                <w:rFonts w:eastAsia="Wingdings" w:cstheme="minorHAnsi"/>
              </w:rPr>
              <w:t>B</w:t>
            </w:r>
          </w:p>
        </w:tc>
      </w:tr>
      <w:tr w:rsidR="004414C3" w:rsidRPr="00FB1F87" w14:paraId="3C3A65A3"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89AEF97" w14:textId="77777777" w:rsidR="004414C3" w:rsidRDefault="001363C3" w:rsidP="00757C90">
            <w:pPr>
              <w:pStyle w:val="TableText"/>
            </w:pPr>
            <w:r>
              <w:t>Advise whānau that e</w:t>
            </w:r>
            <w:r w:rsidR="004414C3" w:rsidRPr="00583916">
              <w:t xml:space="preserve">ducation needs to be able to be delivered in flexible formats. </w:t>
            </w:r>
            <w:r w:rsidR="00293AD1">
              <w:t xml:space="preserve">Ideally, </w:t>
            </w:r>
            <w:r w:rsidR="00B86AA2">
              <w:t>it should be h</w:t>
            </w:r>
            <w:r w:rsidR="004414C3" w:rsidRPr="00583916">
              <w:t>ome</w:t>
            </w:r>
            <w:r w:rsidR="00B86AA2">
              <w:t>-</w:t>
            </w:r>
            <w:r w:rsidR="004414C3" w:rsidRPr="00583916">
              <w:t>based</w:t>
            </w:r>
            <w:r w:rsidR="00B86AA2">
              <w:t xml:space="preserve">, </w:t>
            </w:r>
            <w:r w:rsidR="004414C3" w:rsidRPr="00583916">
              <w:t>online</w:t>
            </w:r>
            <w:r w:rsidR="00B86AA2">
              <w:t xml:space="preserve"> or </w:t>
            </w:r>
            <w:r w:rsidR="004414C3" w:rsidRPr="00583916">
              <w:t xml:space="preserve">hybrid and paced to </w:t>
            </w:r>
            <w:r w:rsidR="00B86AA2">
              <w:t xml:space="preserve">allow a return </w:t>
            </w:r>
            <w:r w:rsidR="004414C3" w:rsidRPr="00583916">
              <w:t xml:space="preserve">to classroom attendance. </w:t>
            </w:r>
            <w:r w:rsidR="005B480C" w:rsidRPr="000D67DC">
              <w:t xml:space="preserve">Special </w:t>
            </w:r>
            <w:r w:rsidR="00B86AA2" w:rsidRPr="000D67DC">
              <w:t>e</w:t>
            </w:r>
            <w:r w:rsidR="005B480C" w:rsidRPr="000D67DC">
              <w:t xml:space="preserve">ducation needs </w:t>
            </w:r>
            <w:r w:rsidR="00B86AA2" w:rsidRPr="000D67DC">
              <w:t>c</w:t>
            </w:r>
            <w:r w:rsidR="005B480C" w:rsidRPr="000D67DC">
              <w:t>oordinators (</w:t>
            </w:r>
            <w:r w:rsidR="004414C3" w:rsidRPr="00583916">
              <w:t>SENCO</w:t>
            </w:r>
            <w:r w:rsidR="005B480C">
              <w:t>)</w:t>
            </w:r>
            <w:r w:rsidR="004414C3" w:rsidRPr="00583916">
              <w:t xml:space="preserve"> </w:t>
            </w:r>
            <w:r w:rsidR="00B86AA2">
              <w:t xml:space="preserve">and </w:t>
            </w:r>
            <w:r w:rsidR="004414C3" w:rsidRPr="00583916">
              <w:t xml:space="preserve">Northern Health Schools </w:t>
            </w:r>
            <w:r w:rsidR="00B86AA2">
              <w:t xml:space="preserve">can </w:t>
            </w:r>
            <w:r w:rsidR="004414C3" w:rsidRPr="00583916">
              <w:t xml:space="preserve">formulate a plan with the </w:t>
            </w:r>
            <w:r w:rsidR="008C5E13">
              <w:t xml:space="preserve">young person and their </w:t>
            </w:r>
            <w:r w:rsidR="004414C3" w:rsidRPr="00583916">
              <w:t>wh</w:t>
            </w:r>
            <w:r w:rsidR="004414C3">
              <w:t>ā</w:t>
            </w:r>
            <w:r w:rsidR="004414C3" w:rsidRPr="00583916">
              <w:t xml:space="preserve">nau that is individualised and </w:t>
            </w:r>
            <w:proofErr w:type="gramStart"/>
            <w:r w:rsidR="004414C3" w:rsidRPr="00583916">
              <w:t>symptom</w:t>
            </w:r>
            <w:r w:rsidR="008C5E13">
              <w:t>-</w:t>
            </w:r>
            <w:r w:rsidR="004414C3" w:rsidRPr="00583916">
              <w:t>led</w:t>
            </w:r>
            <w:proofErr w:type="gramEnd"/>
            <w:r w:rsidR="004414C3" w:rsidRPr="00583916">
              <w:t xml:space="preserve">. Be mindful of the social, emotional, and sensory load of classroom/school attendance and factor </w:t>
            </w:r>
            <w:r w:rsidR="00B86AA2">
              <w:t xml:space="preserve">this </w:t>
            </w:r>
            <w:r w:rsidR="004414C3" w:rsidRPr="00583916">
              <w:t xml:space="preserve">into </w:t>
            </w:r>
            <w:r w:rsidR="00B86AA2">
              <w:t xml:space="preserve">the </w:t>
            </w:r>
            <w:r w:rsidR="004414C3" w:rsidRPr="00583916">
              <w:t xml:space="preserve">energy envelope. Also be mindful of the </w:t>
            </w:r>
            <w:r w:rsidR="004414C3">
              <w:t>e</w:t>
            </w:r>
            <w:r w:rsidR="004414C3" w:rsidRPr="00583916">
              <w:t>ffect of decrease</w:t>
            </w:r>
            <w:r w:rsidR="004414C3">
              <w:t>d</w:t>
            </w:r>
            <w:r w:rsidR="004414C3" w:rsidRPr="00583916">
              <w:t xml:space="preserve"> school attendance on working parents/caregivers.</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AE632E0" w14:textId="77777777" w:rsidR="004414C3" w:rsidRDefault="004414C3" w:rsidP="004414C3">
            <w:pPr>
              <w:pStyle w:val="TableText"/>
              <w:rPr>
                <w:rFonts w:eastAsia="Wingdings" w:cstheme="minorHAnsi"/>
              </w:rPr>
            </w:pPr>
            <w:r w:rsidRPr="00925F22">
              <w:rPr>
                <w:rFonts w:eastAsia="Wingdings" w:cstheme="minorHAnsi"/>
              </w:rPr>
              <w:t>B</w:t>
            </w:r>
          </w:p>
        </w:tc>
      </w:tr>
      <w:tr w:rsidR="004414C3" w:rsidRPr="00FB1F87" w14:paraId="29EF2CEB"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759E2C7" w14:textId="77777777" w:rsidR="004414C3" w:rsidRDefault="00757C90" w:rsidP="00757C90">
            <w:pPr>
              <w:pStyle w:val="TableText"/>
            </w:pPr>
            <w:r>
              <w:t>S</w:t>
            </w:r>
            <w:r w:rsidR="004414C3" w:rsidRPr="00583916">
              <w:t>upport from SENCO</w:t>
            </w:r>
            <w:r w:rsidR="007D004C">
              <w:t xml:space="preserve"> </w:t>
            </w:r>
            <w:r w:rsidR="004414C3" w:rsidRPr="00583916">
              <w:t xml:space="preserve">/ Northern Health Schools </w:t>
            </w:r>
            <w:r>
              <w:t xml:space="preserve">may be available for young people for </w:t>
            </w:r>
            <w:r w:rsidR="004414C3" w:rsidRPr="00583916">
              <w:t>flexibility with NCEA credits</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E5DA77D" w14:textId="77777777" w:rsidR="004414C3" w:rsidRDefault="004414C3" w:rsidP="004414C3">
            <w:pPr>
              <w:pStyle w:val="TableText"/>
              <w:rPr>
                <w:rFonts w:eastAsia="Wingdings" w:cstheme="minorHAnsi"/>
              </w:rPr>
            </w:pPr>
            <w:r w:rsidRPr="00925F22">
              <w:rPr>
                <w:rFonts w:eastAsia="Wingdings" w:cstheme="minorHAnsi"/>
              </w:rPr>
              <w:t>B</w:t>
            </w:r>
          </w:p>
        </w:tc>
      </w:tr>
      <w:tr w:rsidR="004414C3" w:rsidRPr="00FB1F87" w14:paraId="33E2A88A"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79B0A49" w14:textId="77777777" w:rsidR="004414C3" w:rsidRDefault="00B86AA2" w:rsidP="004414C3">
            <w:pPr>
              <w:pStyle w:val="TableText"/>
            </w:pPr>
            <w:r>
              <w:t>Acknowledge that s</w:t>
            </w:r>
            <w:r w:rsidR="004414C3" w:rsidRPr="00583916">
              <w:t>chools need well</w:t>
            </w:r>
            <w:r>
              <w:t>-</w:t>
            </w:r>
            <w:r w:rsidR="004414C3" w:rsidRPr="00583916">
              <w:t xml:space="preserve">ventilated classrooms and </w:t>
            </w:r>
            <w:r>
              <w:t xml:space="preserve">that </w:t>
            </w:r>
            <w:r w:rsidR="004414C3" w:rsidRPr="00583916">
              <w:t>children may not tolerate mask use. Communicat</w:t>
            </w:r>
            <w:r>
              <w:t>e</w:t>
            </w:r>
            <w:r w:rsidR="004414C3" w:rsidRPr="00583916">
              <w:t xml:space="preserve"> with the M</w:t>
            </w:r>
            <w:r w:rsidR="004414C3">
              <w:t xml:space="preserve">inistry </w:t>
            </w:r>
            <w:r>
              <w:t>o</w:t>
            </w:r>
            <w:r w:rsidR="004414C3">
              <w:t xml:space="preserve">f </w:t>
            </w:r>
            <w:r w:rsidR="004414C3" w:rsidRPr="00583916">
              <w:t>E</w:t>
            </w:r>
            <w:r w:rsidR="004414C3">
              <w:t>ducation</w:t>
            </w:r>
            <w:r w:rsidR="004414C3" w:rsidRPr="00583916">
              <w:t xml:space="preserve">, </w:t>
            </w:r>
            <w:r>
              <w:t>t</w:t>
            </w:r>
            <w:r w:rsidR="004414C3" w:rsidRPr="00583916">
              <w:t xml:space="preserve">eachers, </w:t>
            </w:r>
            <w:r>
              <w:t>and b</w:t>
            </w:r>
            <w:r w:rsidR="004414C3" w:rsidRPr="00583916">
              <w:t>oard</w:t>
            </w:r>
            <w:r>
              <w:t>s</w:t>
            </w:r>
            <w:r w:rsidR="004414C3" w:rsidRPr="00583916">
              <w:t xml:space="preserve"> of </w:t>
            </w:r>
            <w:r>
              <w:t>t</w:t>
            </w:r>
            <w:r w:rsidR="004414C3" w:rsidRPr="00583916">
              <w:t xml:space="preserve">rustees </w:t>
            </w:r>
            <w:r>
              <w:t xml:space="preserve">about </w:t>
            </w:r>
            <w:r w:rsidR="004414C3" w:rsidRPr="00583916">
              <w:t xml:space="preserve">continuous </w:t>
            </w:r>
            <w:r>
              <w:t>c</w:t>
            </w:r>
            <w:r w:rsidR="004414C3">
              <w:t xml:space="preserve">arbon dioxide </w:t>
            </w:r>
            <w:r w:rsidR="004414C3" w:rsidRPr="00583916">
              <w:t>monitoring and appropriate ventilation</w:t>
            </w:r>
            <w:r>
              <w:t>.</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1E68754" w14:textId="77777777" w:rsidR="004414C3" w:rsidRDefault="004414C3" w:rsidP="004414C3">
            <w:pPr>
              <w:pStyle w:val="TableText"/>
              <w:rPr>
                <w:rFonts w:eastAsia="Wingdings" w:cstheme="minorHAnsi"/>
              </w:rPr>
            </w:pPr>
            <w:r w:rsidRPr="00925F22">
              <w:rPr>
                <w:rFonts w:eastAsia="Wingdings" w:cstheme="minorHAnsi"/>
              </w:rPr>
              <w:t>B</w:t>
            </w:r>
          </w:p>
        </w:tc>
      </w:tr>
      <w:tr w:rsidR="004414C3" w:rsidRPr="00FB1F87" w14:paraId="5B477A6D" w14:textId="77777777" w:rsidTr="00614B14">
        <w:trPr>
          <w:cantSplit/>
        </w:trPr>
        <w:tc>
          <w:tcPr>
            <w:tcW w:w="6887"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96875E6" w14:textId="77777777" w:rsidR="004414C3" w:rsidRDefault="004414C3" w:rsidP="004414C3">
            <w:pPr>
              <w:pStyle w:val="TableText"/>
            </w:pPr>
            <w:r>
              <w:t xml:space="preserve">For </w:t>
            </w:r>
            <w:r w:rsidR="000C2FB1">
              <w:t xml:space="preserve">children </w:t>
            </w:r>
            <w:r>
              <w:t>already known to an allied health profession</w:t>
            </w:r>
            <w:r w:rsidR="00C3510C">
              <w:t>,</w:t>
            </w:r>
            <w:r>
              <w:t xml:space="preserve"> ensure adequate access to re-assessment</w:t>
            </w:r>
            <w:r w:rsidR="00C3510C">
              <w:t>,</w:t>
            </w:r>
            <w:r>
              <w:t xml:space="preserve"> and where required </w:t>
            </w:r>
            <w:r w:rsidR="00C3510C">
              <w:t xml:space="preserve">ensure </w:t>
            </w:r>
            <w:r>
              <w:t xml:space="preserve">revised educational therapeutic programmes are </w:t>
            </w:r>
            <w:r w:rsidR="00C3510C">
              <w:t>available.</w:t>
            </w:r>
            <w:r>
              <w:t xml:space="preserve"> </w:t>
            </w:r>
          </w:p>
        </w:tc>
        <w:tc>
          <w:tcPr>
            <w:tcW w:w="1198"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77FC222" w14:textId="77777777" w:rsidR="004414C3" w:rsidRDefault="004414C3" w:rsidP="004414C3">
            <w:pPr>
              <w:pStyle w:val="TableText"/>
              <w:rPr>
                <w:rFonts w:eastAsia="Wingdings" w:cstheme="minorHAnsi"/>
              </w:rPr>
            </w:pPr>
            <w:r w:rsidRPr="00925F22">
              <w:rPr>
                <w:rFonts w:eastAsia="Wingdings" w:cstheme="minorHAnsi"/>
              </w:rPr>
              <w:t>C</w:t>
            </w:r>
          </w:p>
        </w:tc>
      </w:tr>
    </w:tbl>
    <w:p w14:paraId="60308CE6" w14:textId="77777777" w:rsidR="004414C3" w:rsidRDefault="004414C3" w:rsidP="004D44FD">
      <w:pPr>
        <w:pStyle w:val="Bullet"/>
        <w:numPr>
          <w:ilvl w:val="0"/>
          <w:numId w:val="0"/>
        </w:numPr>
        <w:ind w:left="284" w:hanging="284"/>
        <w:rPr>
          <w:b/>
          <w:bCs/>
          <w:u w:val="single"/>
          <w:lang w:val="en-GB"/>
        </w:rPr>
      </w:pPr>
    </w:p>
    <w:p w14:paraId="419A4393" w14:textId="77777777" w:rsidR="004414C3" w:rsidRPr="005023BE" w:rsidRDefault="004414C3" w:rsidP="004D44FD">
      <w:pPr>
        <w:pStyle w:val="Bullet"/>
        <w:numPr>
          <w:ilvl w:val="0"/>
          <w:numId w:val="0"/>
        </w:numPr>
        <w:ind w:left="284" w:hanging="284"/>
        <w:rPr>
          <w:b/>
          <w:bCs/>
          <w:u w:val="single"/>
          <w:lang w:val="en-GB"/>
        </w:rPr>
      </w:pPr>
    </w:p>
    <w:p w14:paraId="561F2715" w14:textId="77777777" w:rsidR="00085641" w:rsidRDefault="00085641" w:rsidP="00085641"/>
    <w:p w14:paraId="042B31D1" w14:textId="77777777" w:rsidR="00085641" w:rsidRDefault="00085641" w:rsidP="00085641">
      <w:r>
        <w:br w:type="page"/>
      </w:r>
    </w:p>
    <w:p w14:paraId="0822C298" w14:textId="77777777" w:rsidR="00085641" w:rsidRPr="004414C3" w:rsidRDefault="00085641" w:rsidP="00E54644">
      <w:pPr>
        <w:pStyle w:val="Heading2"/>
      </w:pPr>
      <w:bookmarkStart w:id="73" w:name="_Toc113013211"/>
      <w:bookmarkStart w:id="74" w:name="_Toc120545304"/>
      <w:r w:rsidRPr="004414C3">
        <w:t xml:space="preserve">Summary of </w:t>
      </w:r>
      <w:r w:rsidR="000C47D3">
        <w:t>s</w:t>
      </w:r>
      <w:r w:rsidRPr="004414C3">
        <w:t xml:space="preserve">ymptoms and management resources for </w:t>
      </w:r>
      <w:r w:rsidR="00317B16">
        <w:t xml:space="preserve">people </w:t>
      </w:r>
      <w:r w:rsidRPr="004414C3">
        <w:t>and whānau</w:t>
      </w:r>
      <w:bookmarkEnd w:id="73"/>
      <w:bookmarkEnd w:id="74"/>
    </w:p>
    <w:p w14:paraId="38900661" w14:textId="77777777" w:rsidR="00085641" w:rsidRDefault="00085641" w:rsidP="00085641">
      <w:r>
        <w:t xml:space="preserve">This table provides a summary of common symptoms and resources to support </w:t>
      </w:r>
      <w:r w:rsidR="00317B16">
        <w:t xml:space="preserve">people </w:t>
      </w:r>
      <w:r>
        <w:t xml:space="preserve">with long COVID, </w:t>
      </w:r>
      <w:r w:rsidR="00317B16">
        <w:t xml:space="preserve">their </w:t>
      </w:r>
      <w:r>
        <w:t>whānau and carers.</w:t>
      </w:r>
      <w:r w:rsidR="00AD3254">
        <w:t xml:space="preserve"> See section 3.2 above for</w:t>
      </w:r>
      <w:r>
        <w:t xml:space="preserve"> </w:t>
      </w:r>
      <w:r w:rsidR="00AD3254">
        <w:t>d</w:t>
      </w:r>
      <w:r>
        <w:t>etailed information regarding these symptoms</w:t>
      </w:r>
      <w:r w:rsidRPr="006D4D74">
        <w:t>.</w:t>
      </w:r>
    </w:p>
    <w:p w14:paraId="085183D2" w14:textId="77777777" w:rsidR="004414C3" w:rsidRDefault="004414C3" w:rsidP="00085641"/>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2132"/>
        <w:gridCol w:w="5953"/>
      </w:tblGrid>
      <w:tr w:rsidR="004414C3" w:rsidRPr="00FB1F87" w14:paraId="2F00C592" w14:textId="77777777" w:rsidTr="004414C3">
        <w:trPr>
          <w:cantSplit/>
        </w:trPr>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A3AB4D4" w14:textId="77777777" w:rsidR="004414C3" w:rsidRPr="004414C3" w:rsidRDefault="004414C3" w:rsidP="004414C3">
            <w:pPr>
              <w:pStyle w:val="TableText"/>
              <w:rPr>
                <w:b/>
                <w:bCs/>
              </w:rPr>
            </w:pPr>
            <w:r w:rsidRPr="004414C3">
              <w:rPr>
                <w:b/>
                <w:bCs/>
              </w:rPr>
              <w:t xml:space="preserve">Issues with </w:t>
            </w:r>
            <w:r w:rsidR="00C3510C">
              <w:rPr>
                <w:b/>
                <w:bCs/>
              </w:rPr>
              <w:t>m</w:t>
            </w:r>
            <w:r w:rsidRPr="004414C3">
              <w:rPr>
                <w:b/>
                <w:bCs/>
              </w:rPr>
              <w:t xml:space="preserve">ental </w:t>
            </w:r>
            <w:r w:rsidR="00C3510C">
              <w:rPr>
                <w:b/>
                <w:bCs/>
              </w:rPr>
              <w:t>h</w:t>
            </w:r>
            <w:r w:rsidRPr="004414C3">
              <w:rPr>
                <w:b/>
                <w:bCs/>
              </w:rPr>
              <w:t>ealth and wellbeing</w:t>
            </w:r>
          </w:p>
        </w:tc>
        <w:tc>
          <w:tcPr>
            <w:tcW w:w="5953" w:type="dxa"/>
            <w:tcBorders>
              <w:top w:val="single" w:sz="4" w:space="0" w:color="A6A6A6" w:themeColor="background1" w:themeShade="A6"/>
              <w:bottom w:val="single" w:sz="4" w:space="0" w:color="A6A6A6" w:themeColor="background1" w:themeShade="A6"/>
            </w:tcBorders>
          </w:tcPr>
          <w:p w14:paraId="793802ED" w14:textId="77777777" w:rsidR="004414C3" w:rsidRPr="000E211A" w:rsidRDefault="004414C3" w:rsidP="004414C3">
            <w:pPr>
              <w:pStyle w:val="TableBullet"/>
              <w:rPr>
                <w:rFonts w:cstheme="minorHAnsi"/>
              </w:rPr>
            </w:pPr>
            <w:r w:rsidRPr="000E211A">
              <w:rPr>
                <w:rFonts w:cstheme="minorHAnsi"/>
              </w:rPr>
              <w:t xml:space="preserve">Resources for patients can be found </w:t>
            </w:r>
            <w:hyperlink r:id="rId96" w:history="1">
              <w:r w:rsidRPr="00FE3720">
                <w:rPr>
                  <w:rStyle w:val="Hyperlink"/>
                  <w:rFonts w:cstheme="minorHAnsi"/>
                  <w:u w:val="single"/>
                </w:rPr>
                <w:t>here</w:t>
              </w:r>
            </w:hyperlink>
            <w:r w:rsidRPr="000E211A">
              <w:rPr>
                <w:rFonts w:cstheme="minorHAnsi"/>
              </w:rPr>
              <w:t xml:space="preserve"> </w:t>
            </w:r>
            <w:hyperlink r:id="rId97" w:history="1">
              <w:r w:rsidRPr="000E211A">
                <w:rPr>
                  <w:rStyle w:val="Hyperlink"/>
                  <w:rFonts w:cstheme="minorHAnsi"/>
                </w:rPr>
                <w:t>https://mentalhealth.org.nz/</w:t>
              </w:r>
            </w:hyperlink>
            <w:r w:rsidRPr="000E211A">
              <w:rPr>
                <w:rFonts w:cstheme="minorHAnsi"/>
              </w:rPr>
              <w:t xml:space="preserve"> </w:t>
            </w:r>
          </w:p>
          <w:p w14:paraId="74D53D19" w14:textId="77777777" w:rsidR="004414C3" w:rsidRPr="000E211A" w:rsidRDefault="004414C3" w:rsidP="004414C3">
            <w:pPr>
              <w:pStyle w:val="TableBullet"/>
              <w:rPr>
                <w:rFonts w:cstheme="minorHAnsi"/>
                <w:u w:val="single"/>
              </w:rPr>
            </w:pPr>
            <w:r w:rsidRPr="000E211A">
              <w:rPr>
                <w:rFonts w:cstheme="minorHAnsi"/>
              </w:rPr>
              <w:t xml:space="preserve">and </w:t>
            </w:r>
            <w:hyperlink r:id="rId98" w:history="1">
              <w:r w:rsidRPr="00FE3720">
                <w:rPr>
                  <w:rStyle w:val="Hyperlink"/>
                  <w:rFonts w:cstheme="minorHAnsi"/>
                  <w:u w:val="single"/>
                </w:rPr>
                <w:t>here</w:t>
              </w:r>
            </w:hyperlink>
            <w:r w:rsidRPr="00FE3720">
              <w:t xml:space="preserve"> </w:t>
            </w:r>
            <w:hyperlink r:id="rId99" w:history="1">
              <w:r w:rsidRPr="000E211A">
                <w:rPr>
                  <w:rStyle w:val="Hyperlink"/>
                  <w:rFonts w:cstheme="minorHAnsi"/>
                </w:rPr>
                <w:t>https://www.healthnavigator.org.nz/healthy-living/m/mental-health/</w:t>
              </w:r>
            </w:hyperlink>
            <w:r w:rsidRPr="000E211A">
              <w:rPr>
                <w:rFonts w:cstheme="minorHAnsi"/>
                <w:u w:val="single"/>
              </w:rPr>
              <w:t xml:space="preserve"> </w:t>
            </w:r>
          </w:p>
          <w:p w14:paraId="3395E3CA" w14:textId="77777777" w:rsidR="004414C3" w:rsidRPr="000E211A" w:rsidRDefault="004414C3" w:rsidP="004414C3">
            <w:pPr>
              <w:pStyle w:val="TableBullet"/>
              <w:rPr>
                <w:rFonts w:cstheme="minorHAnsi"/>
              </w:rPr>
            </w:pPr>
            <w:r w:rsidRPr="000E211A">
              <w:rPr>
                <w:rFonts w:cstheme="minorHAnsi"/>
              </w:rPr>
              <w:t xml:space="preserve">Helpline numbers </w:t>
            </w:r>
          </w:p>
          <w:p w14:paraId="18509207" w14:textId="77777777" w:rsidR="004414C3" w:rsidRPr="000E211A" w:rsidRDefault="004414C3" w:rsidP="004414C3">
            <w:pPr>
              <w:pStyle w:val="TableBullet"/>
              <w:rPr>
                <w:rFonts w:cstheme="minorHAnsi"/>
              </w:rPr>
            </w:pPr>
            <w:r w:rsidRPr="000E211A">
              <w:rPr>
                <w:rFonts w:cstheme="minorHAnsi"/>
              </w:rPr>
              <w:t xml:space="preserve">The team </w:t>
            </w:r>
            <w:proofErr w:type="gramStart"/>
            <w:r w:rsidRPr="000E211A">
              <w:rPr>
                <w:rFonts w:cstheme="minorHAnsi"/>
              </w:rPr>
              <w:t>at</w:t>
            </w:r>
            <w:proofErr w:type="gramEnd"/>
            <w:r w:rsidRPr="000E211A">
              <w:rPr>
                <w:rFonts w:cstheme="minorHAnsi"/>
              </w:rPr>
              <w:t xml:space="preserve"> 1737 are available to free call/text 24/7.</w:t>
            </w:r>
          </w:p>
          <w:p w14:paraId="65FEE19E" w14:textId="77777777" w:rsidR="004414C3" w:rsidRPr="000E211A" w:rsidRDefault="004414C3" w:rsidP="004414C3">
            <w:pPr>
              <w:pStyle w:val="TableBullet"/>
              <w:rPr>
                <w:rFonts w:cstheme="minorHAnsi"/>
              </w:rPr>
            </w:pPr>
            <w:r w:rsidRPr="000E211A">
              <w:rPr>
                <w:rFonts w:cstheme="minorHAnsi"/>
              </w:rPr>
              <w:t xml:space="preserve">Healthline 0800 611 116 </w:t>
            </w:r>
          </w:p>
          <w:p w14:paraId="7E226ABF" w14:textId="77777777" w:rsidR="004414C3" w:rsidRPr="000E211A" w:rsidRDefault="004414C3" w:rsidP="004414C3">
            <w:pPr>
              <w:pStyle w:val="TableBullet"/>
              <w:rPr>
                <w:rFonts w:cstheme="minorHAnsi"/>
              </w:rPr>
            </w:pPr>
            <w:r w:rsidRPr="000E211A">
              <w:rPr>
                <w:rFonts w:cstheme="minorHAnsi"/>
              </w:rPr>
              <w:t xml:space="preserve">COVID Healthline 0800 358 5453 </w:t>
            </w:r>
          </w:p>
          <w:p w14:paraId="0966275D" w14:textId="77777777" w:rsidR="004414C3" w:rsidRPr="002A7CCE" w:rsidRDefault="004414C3" w:rsidP="004414C3">
            <w:pPr>
              <w:pStyle w:val="TableBullet"/>
            </w:pPr>
            <w:r w:rsidRPr="000E211A">
              <w:rPr>
                <w:rFonts w:cstheme="minorHAnsi"/>
              </w:rPr>
              <w:t xml:space="preserve">Government helpline 0800 779 997 </w:t>
            </w:r>
          </w:p>
        </w:tc>
      </w:tr>
      <w:tr w:rsidR="004414C3" w:rsidRPr="00FB1F87" w14:paraId="03F81199" w14:textId="77777777" w:rsidTr="004414C3">
        <w:trPr>
          <w:cantSplit/>
        </w:trPr>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BA84103" w14:textId="77777777" w:rsidR="004414C3" w:rsidRPr="004414C3" w:rsidRDefault="004414C3" w:rsidP="004414C3">
            <w:pPr>
              <w:pStyle w:val="TableText"/>
              <w:rPr>
                <w:b/>
                <w:bCs/>
              </w:rPr>
            </w:pPr>
            <w:r w:rsidRPr="004414C3">
              <w:rPr>
                <w:b/>
                <w:bCs/>
              </w:rPr>
              <w:t xml:space="preserve">Fatigue </w:t>
            </w:r>
          </w:p>
        </w:tc>
        <w:tc>
          <w:tcPr>
            <w:tcW w:w="5953" w:type="dxa"/>
            <w:tcBorders>
              <w:top w:val="single" w:sz="4" w:space="0" w:color="A6A6A6" w:themeColor="background1" w:themeShade="A6"/>
              <w:bottom w:val="single" w:sz="4" w:space="0" w:color="A6A6A6" w:themeColor="background1" w:themeShade="A6"/>
            </w:tcBorders>
          </w:tcPr>
          <w:p w14:paraId="10D2FB2A" w14:textId="77777777" w:rsidR="004414C3" w:rsidRPr="000E211A" w:rsidRDefault="00227CE5" w:rsidP="004414C3">
            <w:pPr>
              <w:pStyle w:val="TableBullet"/>
              <w:rPr>
                <w:rFonts w:cstheme="minorHAnsi"/>
                <w:b/>
                <w:bCs/>
              </w:rPr>
            </w:pPr>
            <w:hyperlink r:id="rId100">
              <w:r w:rsidR="004414C3" w:rsidRPr="000E211A">
                <w:rPr>
                  <w:rStyle w:val="Hyperlink"/>
                  <w:rFonts w:cstheme="minorHAnsi"/>
                  <w:bCs/>
                </w:rPr>
                <w:t>pacing activities</w:t>
              </w:r>
            </w:hyperlink>
            <w:r w:rsidR="004414C3" w:rsidRPr="000E211A">
              <w:rPr>
                <w:rFonts w:cstheme="minorHAnsi"/>
                <w:b/>
                <w:bCs/>
              </w:rPr>
              <w:t xml:space="preserve"> </w:t>
            </w:r>
            <w:hyperlink r:id="rId101" w:history="1">
              <w:r w:rsidR="004414C3" w:rsidRPr="000E211A">
                <w:rPr>
                  <w:rStyle w:val="Hyperlink"/>
                  <w:rFonts w:cstheme="minorHAnsi"/>
                  <w:bCs/>
                </w:rPr>
                <w:t>https://longcovid.physio/fatigue</w:t>
              </w:r>
            </w:hyperlink>
            <w:r w:rsidR="004414C3" w:rsidRPr="000E211A">
              <w:rPr>
                <w:rFonts w:cstheme="minorHAnsi"/>
                <w:b/>
                <w:bCs/>
              </w:rPr>
              <w:t xml:space="preserve"> </w:t>
            </w:r>
          </w:p>
          <w:p w14:paraId="08FA4364" w14:textId="77777777" w:rsidR="004414C3" w:rsidRPr="002A7CCE" w:rsidRDefault="004414C3" w:rsidP="004414C3">
            <w:pPr>
              <w:pStyle w:val="TableBullet"/>
              <w:numPr>
                <w:ilvl w:val="0"/>
                <w:numId w:val="0"/>
              </w:numPr>
              <w:ind w:left="284"/>
            </w:pPr>
          </w:p>
        </w:tc>
      </w:tr>
      <w:tr w:rsidR="004414C3" w:rsidRPr="00FB1F87" w14:paraId="014528C2" w14:textId="77777777" w:rsidTr="004414C3">
        <w:trPr>
          <w:cantSplit/>
        </w:trPr>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EC7CBE2" w14:textId="77777777" w:rsidR="004414C3" w:rsidRPr="004414C3" w:rsidRDefault="004414C3" w:rsidP="004414C3">
            <w:pPr>
              <w:pStyle w:val="TableText"/>
              <w:rPr>
                <w:b/>
                <w:bCs/>
              </w:rPr>
            </w:pPr>
            <w:r w:rsidRPr="004414C3">
              <w:rPr>
                <w:b/>
                <w:bCs/>
              </w:rPr>
              <w:t>Link to find</w:t>
            </w:r>
            <w:r w:rsidR="00AE3694">
              <w:rPr>
                <w:b/>
                <w:bCs/>
              </w:rPr>
              <w:t xml:space="preserve"> </w:t>
            </w:r>
            <w:r w:rsidRPr="004414C3">
              <w:rPr>
                <w:b/>
                <w:bCs/>
              </w:rPr>
              <w:t>…</w:t>
            </w:r>
          </w:p>
        </w:tc>
        <w:tc>
          <w:tcPr>
            <w:tcW w:w="5953" w:type="dxa"/>
            <w:tcBorders>
              <w:top w:val="single" w:sz="4" w:space="0" w:color="A6A6A6" w:themeColor="background1" w:themeShade="A6"/>
              <w:bottom w:val="single" w:sz="4" w:space="0" w:color="A6A6A6" w:themeColor="background1" w:themeShade="A6"/>
            </w:tcBorders>
          </w:tcPr>
          <w:p w14:paraId="31E58ADF" w14:textId="77777777" w:rsidR="004414C3" w:rsidRPr="000D67DC" w:rsidRDefault="004414C3" w:rsidP="004414C3">
            <w:pPr>
              <w:pStyle w:val="TableBullet"/>
              <w:rPr>
                <w:rFonts w:cstheme="minorHAnsi"/>
              </w:rPr>
            </w:pPr>
            <w:r w:rsidRPr="000E211A">
              <w:rPr>
                <w:rFonts w:cstheme="minorHAnsi"/>
              </w:rPr>
              <w:t xml:space="preserve">Occupational Therapist </w:t>
            </w:r>
            <w:hyperlink r:id="rId102" w:history="1">
              <w:r w:rsidRPr="00816EE5">
                <w:rPr>
                  <w:rStyle w:val="Hyperlink"/>
                  <w:rFonts w:cstheme="minorHAnsi"/>
                  <w:u w:val="single"/>
                </w:rPr>
                <w:t>here</w:t>
              </w:r>
            </w:hyperlink>
            <w:r w:rsidRPr="000D67DC">
              <w:rPr>
                <w:rFonts w:cstheme="minorHAnsi"/>
              </w:rPr>
              <w:t xml:space="preserve"> </w:t>
            </w:r>
            <w:hyperlink r:id="rId103" w:history="1">
              <w:r w:rsidRPr="000E211A">
                <w:rPr>
                  <w:rStyle w:val="Hyperlink"/>
                  <w:rFonts w:cstheme="minorHAnsi"/>
                </w:rPr>
                <w:t>https://www.otnzwna.co.nz/find-an-occupational-therapist/</w:t>
              </w:r>
            </w:hyperlink>
            <w:r w:rsidRPr="000D67DC">
              <w:rPr>
                <w:rFonts w:cstheme="minorHAnsi"/>
              </w:rPr>
              <w:t xml:space="preserve"> </w:t>
            </w:r>
          </w:p>
          <w:p w14:paraId="4E0D6AD2" w14:textId="77777777" w:rsidR="004414C3" w:rsidRPr="000D67DC" w:rsidRDefault="004414C3" w:rsidP="00757C90">
            <w:pPr>
              <w:pStyle w:val="TableBullet"/>
            </w:pPr>
            <w:r>
              <w:t>P</w:t>
            </w:r>
            <w:r w:rsidRPr="000E211A">
              <w:t xml:space="preserve">hysiotherapist </w:t>
            </w:r>
            <w:hyperlink r:id="rId104" w:anchor="find-a-physio" w:history="1">
              <w:r w:rsidRPr="00816EE5">
                <w:rPr>
                  <w:rStyle w:val="Hyperlink"/>
                  <w:u w:val="single"/>
                </w:rPr>
                <w:t>here</w:t>
              </w:r>
            </w:hyperlink>
            <w:r w:rsidRPr="004414C3">
              <w:t xml:space="preserve"> </w:t>
            </w:r>
            <w:hyperlink r:id="rId105" w:anchor="find-a-physio" w:history="1">
              <w:r w:rsidRPr="000E211A">
                <w:rPr>
                  <w:rStyle w:val="Hyperlink"/>
                  <w:rFonts w:cstheme="minorHAnsi"/>
                </w:rPr>
                <w:t>https://physio.org.nz/#find-a-physio</w:t>
              </w:r>
            </w:hyperlink>
            <w:r w:rsidRPr="000E211A">
              <w:rPr>
                <w:rStyle w:val="Hyperlink"/>
                <w:rFonts w:cstheme="minorHAnsi"/>
                <w:color w:val="00B0F0"/>
                <w:u w:val="single"/>
              </w:rPr>
              <w:t xml:space="preserve"> </w:t>
            </w:r>
          </w:p>
          <w:p w14:paraId="73C7E403" w14:textId="77777777" w:rsidR="004414C3" w:rsidRPr="000D67DC" w:rsidRDefault="004414C3" w:rsidP="004414C3">
            <w:pPr>
              <w:pStyle w:val="TableBullet"/>
              <w:rPr>
                <w:rStyle w:val="Hyperlink"/>
                <w:rFonts w:cstheme="minorHAnsi"/>
                <w:b w:val="0"/>
                <w:color w:val="auto"/>
              </w:rPr>
            </w:pPr>
            <w:r w:rsidRPr="000E211A">
              <w:rPr>
                <w:rFonts w:cstheme="minorHAnsi"/>
              </w:rPr>
              <w:t xml:space="preserve">Speech Language Therapists </w:t>
            </w:r>
            <w:hyperlink r:id="rId106" w:history="1">
              <w:r w:rsidRPr="00816EE5">
                <w:rPr>
                  <w:rStyle w:val="Hyperlink"/>
                  <w:u w:val="single"/>
                </w:rPr>
                <w:t>here</w:t>
              </w:r>
            </w:hyperlink>
            <w:r w:rsidRPr="004414C3">
              <w:rPr>
                <w:rStyle w:val="Hyperlink"/>
              </w:rPr>
              <w:t xml:space="preserve"> </w:t>
            </w:r>
            <w:hyperlink r:id="rId107" w:history="1">
              <w:r w:rsidRPr="000E211A">
                <w:rPr>
                  <w:rStyle w:val="Hyperlink"/>
                  <w:rFonts w:cstheme="minorHAnsi"/>
                </w:rPr>
                <w:t>https://speechtherapy.org.nz/find-a-therapist/</w:t>
              </w:r>
            </w:hyperlink>
            <w:r w:rsidRPr="000E211A">
              <w:rPr>
                <w:rStyle w:val="Hyperlink"/>
                <w:rFonts w:cstheme="minorHAnsi"/>
                <w:color w:val="00B0F0"/>
                <w:u w:val="single"/>
              </w:rPr>
              <w:t xml:space="preserve"> </w:t>
            </w:r>
          </w:p>
          <w:p w14:paraId="56832C3E" w14:textId="77777777" w:rsidR="004414C3" w:rsidRPr="002A7CCE" w:rsidRDefault="004414C3" w:rsidP="004414C3">
            <w:pPr>
              <w:pStyle w:val="TableBullet"/>
            </w:pPr>
            <w:r>
              <w:rPr>
                <w:rFonts w:cstheme="minorHAnsi"/>
              </w:rPr>
              <w:t>D</w:t>
            </w:r>
            <w:r w:rsidRPr="000E211A">
              <w:rPr>
                <w:rFonts w:cstheme="minorHAnsi"/>
              </w:rPr>
              <w:t xml:space="preserve">ietitian </w:t>
            </w:r>
            <w:hyperlink r:id="rId108" w:history="1">
              <w:r w:rsidRPr="00816EE5">
                <w:rPr>
                  <w:rStyle w:val="Hyperlink"/>
                  <w:u w:val="single"/>
                </w:rPr>
                <w:t>here</w:t>
              </w:r>
            </w:hyperlink>
            <w:r w:rsidRPr="000E211A">
              <w:rPr>
                <w:rFonts w:cstheme="minorHAnsi"/>
              </w:rPr>
              <w:t xml:space="preserve"> </w:t>
            </w:r>
            <w:hyperlink r:id="rId109" w:history="1">
              <w:r w:rsidRPr="00C01FF6">
                <w:rPr>
                  <w:rStyle w:val="Hyperlink"/>
                  <w:rFonts w:cstheme="minorHAnsi"/>
                </w:rPr>
                <w:t>https://dietitians.org.nz/find-a-dietitian/</w:t>
              </w:r>
            </w:hyperlink>
            <w:r>
              <w:rPr>
                <w:rFonts w:cstheme="minorHAnsi"/>
              </w:rPr>
              <w:t xml:space="preserve"> </w:t>
            </w:r>
          </w:p>
        </w:tc>
      </w:tr>
      <w:tr w:rsidR="004414C3" w:rsidRPr="00FB1F87" w14:paraId="57D9A797" w14:textId="77777777" w:rsidTr="004414C3">
        <w:trPr>
          <w:cantSplit/>
        </w:trPr>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53952F9" w14:textId="77777777" w:rsidR="004414C3" w:rsidRPr="004414C3" w:rsidRDefault="004414C3" w:rsidP="004414C3">
            <w:pPr>
              <w:pStyle w:val="TableText"/>
              <w:rPr>
                <w:b/>
                <w:bCs/>
              </w:rPr>
            </w:pPr>
            <w:r w:rsidRPr="004414C3">
              <w:rPr>
                <w:b/>
                <w:bCs/>
              </w:rPr>
              <w:t xml:space="preserve">Breathing </w:t>
            </w:r>
            <w:r w:rsidR="00C3510C">
              <w:rPr>
                <w:b/>
                <w:bCs/>
              </w:rPr>
              <w:t>p</w:t>
            </w:r>
            <w:r w:rsidRPr="004414C3">
              <w:rPr>
                <w:b/>
                <w:bCs/>
              </w:rPr>
              <w:t xml:space="preserve">attern </w:t>
            </w:r>
            <w:r w:rsidR="00C3510C">
              <w:rPr>
                <w:b/>
                <w:bCs/>
              </w:rPr>
              <w:t>d</w:t>
            </w:r>
            <w:r w:rsidRPr="004414C3">
              <w:rPr>
                <w:b/>
                <w:bCs/>
              </w:rPr>
              <w:t>isorder</w:t>
            </w:r>
          </w:p>
        </w:tc>
        <w:tc>
          <w:tcPr>
            <w:tcW w:w="5953" w:type="dxa"/>
            <w:tcBorders>
              <w:top w:val="single" w:sz="4" w:space="0" w:color="A6A6A6" w:themeColor="background1" w:themeShade="A6"/>
              <w:bottom w:val="single" w:sz="4" w:space="0" w:color="A6A6A6" w:themeColor="background1" w:themeShade="A6"/>
            </w:tcBorders>
          </w:tcPr>
          <w:p w14:paraId="1330F2A7" w14:textId="77777777" w:rsidR="004414C3" w:rsidRPr="002A7CCE" w:rsidRDefault="00227CE5" w:rsidP="004414C3">
            <w:pPr>
              <w:pStyle w:val="TableBullet"/>
            </w:pPr>
            <w:hyperlink r:id="rId110" w:history="1">
              <w:r w:rsidR="004414C3" w:rsidRPr="000E211A">
                <w:rPr>
                  <w:rStyle w:val="Hyperlink"/>
                  <w:rFonts w:cstheme="minorHAnsi"/>
                </w:rPr>
                <w:t>https://longcovid.physio/breathing-pattern-disorders</w:t>
              </w:r>
            </w:hyperlink>
          </w:p>
        </w:tc>
      </w:tr>
      <w:tr w:rsidR="004414C3" w:rsidRPr="00FB1F87" w14:paraId="2A14E708"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3FF2B2A" w14:textId="77777777" w:rsidR="004414C3" w:rsidRPr="004414C3" w:rsidRDefault="004414C3" w:rsidP="004414C3">
            <w:pPr>
              <w:pStyle w:val="TableText"/>
              <w:rPr>
                <w:b/>
                <w:bCs/>
              </w:rPr>
            </w:pPr>
            <w:r w:rsidRPr="004414C3">
              <w:rPr>
                <w:b/>
                <w:bCs/>
              </w:rPr>
              <w:t>Cough</w:t>
            </w:r>
          </w:p>
        </w:tc>
        <w:tc>
          <w:tcPr>
            <w:tcW w:w="5953" w:type="dxa"/>
            <w:tcBorders>
              <w:top w:val="single" w:sz="4" w:space="0" w:color="A6A6A6" w:themeColor="background1" w:themeShade="A6"/>
              <w:bottom w:val="single" w:sz="4" w:space="0" w:color="A6A6A6" w:themeColor="background1" w:themeShade="A6"/>
            </w:tcBorders>
          </w:tcPr>
          <w:p w14:paraId="7F27C5E4" w14:textId="77777777" w:rsidR="004414C3" w:rsidRPr="000E211A" w:rsidRDefault="004414C3" w:rsidP="004414C3">
            <w:pPr>
              <w:pStyle w:val="TableBullet"/>
              <w:rPr>
                <w:rFonts w:cstheme="minorHAnsi"/>
                <w:color w:val="4F81BD" w:themeColor="accent1"/>
                <w:u w:val="single"/>
              </w:rPr>
            </w:pPr>
            <w:r w:rsidRPr="000E211A">
              <w:rPr>
                <w:rFonts w:cstheme="minorHAnsi"/>
              </w:rPr>
              <w:t xml:space="preserve">Information for individuals and whānau can be found </w:t>
            </w:r>
            <w:hyperlink r:id="rId111" w:history="1">
              <w:r w:rsidRPr="00816EE5">
                <w:rPr>
                  <w:rStyle w:val="Hyperlink"/>
                  <w:u w:val="single"/>
                </w:rPr>
                <w:t>here</w:t>
              </w:r>
            </w:hyperlink>
            <w:r w:rsidRPr="004414C3">
              <w:rPr>
                <w:rStyle w:val="Hyperlink"/>
              </w:rPr>
              <w:t xml:space="preserve"> </w:t>
            </w:r>
            <w:hyperlink r:id="rId112" w:history="1">
              <w:r w:rsidRPr="000E211A">
                <w:rPr>
                  <w:rStyle w:val="Hyperlink"/>
                  <w:rFonts w:cstheme="minorHAnsi"/>
                </w:rPr>
                <w:t>https://www.nhsinform.scot/long-term-effects-of-covid-19-long-covid/signs-and-symptoms/long-covid-cough/</w:t>
              </w:r>
            </w:hyperlink>
            <w:r w:rsidRPr="000E211A">
              <w:rPr>
                <w:rFonts w:cstheme="minorHAnsi"/>
                <w:color w:val="4F81BD" w:themeColor="accent1"/>
                <w:u w:val="single"/>
              </w:rPr>
              <w:t xml:space="preserve"> </w:t>
            </w:r>
          </w:p>
          <w:p w14:paraId="33DFC1A7" w14:textId="77777777" w:rsidR="004414C3" w:rsidRDefault="004414C3" w:rsidP="004414C3">
            <w:pPr>
              <w:pStyle w:val="TableBullet"/>
            </w:pPr>
            <w:r w:rsidRPr="000E211A">
              <w:t>and</w:t>
            </w:r>
            <w:r w:rsidRPr="004414C3">
              <w:rPr>
                <w:rStyle w:val="Hyperlink"/>
              </w:rPr>
              <w:t xml:space="preserve"> </w:t>
            </w:r>
            <w:hyperlink r:id="rId113" w:history="1">
              <w:r w:rsidRPr="00816EE5">
                <w:rPr>
                  <w:rStyle w:val="Hyperlink"/>
                  <w:u w:val="single"/>
                </w:rPr>
                <w:t>here</w:t>
              </w:r>
            </w:hyperlink>
            <w:r w:rsidRPr="004414C3">
              <w:t xml:space="preserve"> </w:t>
            </w:r>
            <w:hyperlink r:id="rId114" w:history="1">
              <w:r w:rsidRPr="000E211A">
                <w:rPr>
                  <w:rStyle w:val="Hyperlink"/>
                  <w:rFonts w:cstheme="minorHAnsi"/>
                </w:rPr>
                <w:t>https://theconversation.com/still-coughing-after-covid-heres-why-it-happens-and-what-to-do-about-it-179471</w:t>
              </w:r>
            </w:hyperlink>
            <w:r w:rsidRPr="000E211A">
              <w:rPr>
                <w:rStyle w:val="Hyperlink"/>
                <w:rFonts w:cstheme="minorHAnsi"/>
                <w:color w:val="00B0F0"/>
                <w:u w:val="single"/>
              </w:rPr>
              <w:t xml:space="preserve"> </w:t>
            </w:r>
          </w:p>
        </w:tc>
      </w:tr>
      <w:tr w:rsidR="004414C3" w:rsidRPr="00FB1F87" w14:paraId="1E7A6EB0"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EEFDCB1" w14:textId="77777777" w:rsidR="004414C3" w:rsidRPr="004414C3" w:rsidRDefault="004414C3" w:rsidP="004414C3">
            <w:pPr>
              <w:pStyle w:val="TableText"/>
              <w:rPr>
                <w:b/>
                <w:bCs/>
              </w:rPr>
            </w:pPr>
            <w:r w:rsidRPr="004414C3">
              <w:rPr>
                <w:b/>
                <w:bCs/>
              </w:rPr>
              <w:t xml:space="preserve">Sleep </w:t>
            </w:r>
            <w:r w:rsidR="00C3510C">
              <w:rPr>
                <w:b/>
                <w:bCs/>
              </w:rPr>
              <w:t>i</w:t>
            </w:r>
            <w:r w:rsidRPr="004414C3">
              <w:rPr>
                <w:b/>
                <w:bCs/>
              </w:rPr>
              <w:t xml:space="preserve">ssues </w:t>
            </w:r>
          </w:p>
        </w:tc>
        <w:tc>
          <w:tcPr>
            <w:tcW w:w="5953" w:type="dxa"/>
            <w:tcBorders>
              <w:top w:val="single" w:sz="4" w:space="0" w:color="A6A6A6" w:themeColor="background1" w:themeShade="A6"/>
              <w:bottom w:val="single" w:sz="4" w:space="0" w:color="A6A6A6" w:themeColor="background1" w:themeShade="A6"/>
            </w:tcBorders>
          </w:tcPr>
          <w:p w14:paraId="52F27ABF" w14:textId="77777777" w:rsidR="004414C3" w:rsidRPr="000E211A" w:rsidRDefault="004414C3" w:rsidP="00816EE5">
            <w:pPr>
              <w:pStyle w:val="TableBullet"/>
            </w:pPr>
            <w:r w:rsidRPr="000E211A">
              <w:t xml:space="preserve">Resource on sleep for children and teenagers can be found </w:t>
            </w:r>
            <w:r w:rsidRPr="00816EE5">
              <w:t xml:space="preserve">here </w:t>
            </w:r>
            <w:hyperlink r:id="rId115" w:history="1">
              <w:r w:rsidR="00816EE5" w:rsidRPr="00816EE5">
                <w:rPr>
                  <w:rStyle w:val="Hyperlink"/>
                </w:rPr>
                <w:t>https://www.sleepfoundation.org/children-and-sleep</w:t>
              </w:r>
            </w:hyperlink>
          </w:p>
          <w:p w14:paraId="3B5BC263" w14:textId="77777777" w:rsidR="004414C3" w:rsidRPr="000E211A" w:rsidRDefault="004414C3" w:rsidP="004414C3">
            <w:pPr>
              <w:pStyle w:val="TableDash"/>
            </w:pPr>
            <w:r w:rsidRPr="000E211A">
              <w:t xml:space="preserve">and here </w:t>
            </w:r>
            <w:hyperlink r:id="rId116" w:anchor=":~:text=Bedtime%20routine&amp;text=Quiet%20activities%20are%20good%20before,it%20is%20time%20to%20sleep" w:history="1">
              <w:r w:rsidRPr="00C01FF6">
                <w:rPr>
                  <w:rStyle w:val="Hyperlink"/>
                </w:rPr>
                <w:t>https://www.health.govt.nz/your-health/healthy-living/food-activity-and-sleep/sleeping/helping-young-children-sleep-better#:~:text=Bedtime%20routine&amp;text=Quiet%20activities%20are%20good%20before,it%20is%20time%20to%20sleep</w:t>
              </w:r>
            </w:hyperlink>
            <w:r>
              <w:t xml:space="preserve"> </w:t>
            </w:r>
            <w:r w:rsidRPr="000E211A">
              <w:t xml:space="preserve"> </w:t>
            </w:r>
          </w:p>
          <w:p w14:paraId="4A3D1101" w14:textId="77777777" w:rsidR="004414C3" w:rsidRPr="000E211A" w:rsidRDefault="004414C3" w:rsidP="004414C3">
            <w:pPr>
              <w:pStyle w:val="TableDash"/>
            </w:pPr>
            <w:r w:rsidRPr="000E211A">
              <w:t xml:space="preserve">and here </w:t>
            </w:r>
            <w:hyperlink r:id="rId117" w:history="1">
              <w:r w:rsidRPr="00C01FF6">
                <w:rPr>
                  <w:rStyle w:val="Hyperlink"/>
                </w:rPr>
                <w:t>https://www.yourcovidrecovery.nhs.uk/children-and-young-people-with-covid/sleeping-well/</w:t>
              </w:r>
            </w:hyperlink>
            <w:r>
              <w:t xml:space="preserve"> </w:t>
            </w:r>
            <w:r w:rsidRPr="000E211A">
              <w:t xml:space="preserve"> </w:t>
            </w:r>
          </w:p>
          <w:p w14:paraId="23C22051" w14:textId="77777777" w:rsidR="004414C3" w:rsidRPr="000E211A" w:rsidRDefault="004414C3" w:rsidP="004414C3">
            <w:pPr>
              <w:pStyle w:val="TableBullet"/>
            </w:pPr>
            <w:r w:rsidRPr="000E211A">
              <w:t xml:space="preserve">Information on how much sleep do children need can be found here </w:t>
            </w:r>
            <w:hyperlink r:id="rId118" w:history="1">
              <w:r w:rsidR="00816EE5" w:rsidRPr="00C01FF6">
                <w:rPr>
                  <w:rStyle w:val="Hyperlink"/>
                </w:rPr>
                <w:t>https://www.sleepfoundation.org/children-and-sleep/how-much-sleep-do-kids-need</w:t>
              </w:r>
            </w:hyperlink>
            <w:r w:rsidR="00816EE5">
              <w:t xml:space="preserve"> </w:t>
            </w:r>
            <w:r w:rsidRPr="000E211A">
              <w:t xml:space="preserve"> </w:t>
            </w:r>
          </w:p>
          <w:p w14:paraId="695E8BCE" w14:textId="77777777" w:rsidR="004414C3" w:rsidRPr="000E211A" w:rsidRDefault="004414C3" w:rsidP="004414C3">
            <w:pPr>
              <w:pStyle w:val="TableDash"/>
              <w:rPr>
                <w:rFonts w:cstheme="minorHAnsi"/>
              </w:rPr>
            </w:pPr>
            <w:r w:rsidRPr="000E211A">
              <w:rPr>
                <w:rFonts w:cstheme="minorHAnsi"/>
              </w:rPr>
              <w:t xml:space="preserve">and here </w:t>
            </w:r>
            <w:hyperlink r:id="rId119" w:anchor=":~:text=Sleep%20is%20important%20for%20restoring,%2C%20health%2C%20wellbeing%20and%20weight" w:history="1">
              <w:r w:rsidRPr="000E211A">
                <w:rPr>
                  <w:rStyle w:val="Hyperlink"/>
                  <w:rFonts w:cstheme="minorHAnsi"/>
                </w:rPr>
                <w:t>https://www.healthnavigator.org.nz/healthy-living/s/sleep-and-children/#:~:text=Sleep%20is%20important%20for%20restoring,%2C%20health%2C%20wellbeing%20and%20weight</w:t>
              </w:r>
            </w:hyperlink>
          </w:p>
          <w:p w14:paraId="6B264981" w14:textId="77777777" w:rsidR="004414C3" w:rsidRPr="000E211A" w:rsidRDefault="004414C3" w:rsidP="004414C3">
            <w:pPr>
              <w:pStyle w:val="TableBullet"/>
              <w:rPr>
                <w:b/>
                <w:bCs/>
                <w:color w:val="00B0F0"/>
                <w:u w:val="single"/>
              </w:rPr>
            </w:pPr>
            <w:r w:rsidRPr="000E211A">
              <w:t xml:space="preserve">Resources for patients including children and young people can be found </w:t>
            </w:r>
            <w:r w:rsidRPr="000E211A">
              <w:rPr>
                <w:bCs/>
              </w:rPr>
              <w:t>below:</w:t>
            </w:r>
            <w:r w:rsidRPr="000E211A">
              <w:rPr>
                <w:bCs/>
                <w:u w:val="single"/>
              </w:rPr>
              <w:t xml:space="preserve"> </w:t>
            </w:r>
          </w:p>
          <w:p w14:paraId="36DEDABE" w14:textId="77777777" w:rsidR="004414C3" w:rsidRDefault="004414C3" w:rsidP="004414C3">
            <w:pPr>
              <w:pStyle w:val="TableBullet"/>
            </w:pPr>
            <w:r w:rsidRPr="000E211A">
              <w:t>Resources from</w:t>
            </w:r>
            <w:r w:rsidRPr="000E211A">
              <w:rPr>
                <w:b/>
                <w:bCs/>
              </w:rPr>
              <w:t xml:space="preserve"> </w:t>
            </w:r>
            <w:hyperlink r:id="rId120" w:history="1">
              <w:r w:rsidRPr="004414C3">
                <w:rPr>
                  <w:rStyle w:val="Hyperlink"/>
                </w:rPr>
                <w:t>Sleep Foundation</w:t>
              </w:r>
            </w:hyperlink>
            <w:r w:rsidRPr="000E211A">
              <w:rPr>
                <w:b/>
                <w:bCs/>
                <w:color w:val="00B0F0"/>
                <w:u w:val="single"/>
              </w:rPr>
              <w:t xml:space="preserve"> </w:t>
            </w:r>
            <w:hyperlink r:id="rId121" w:history="1">
              <w:r w:rsidRPr="000E211A">
                <w:rPr>
                  <w:rStyle w:val="Hyperlink"/>
                  <w:rFonts w:cstheme="minorHAnsi"/>
                  <w:bCs/>
                </w:rPr>
                <w:t>https://www.sleepfoundation.org/</w:t>
              </w:r>
            </w:hyperlink>
            <w:r w:rsidRPr="000E211A">
              <w:rPr>
                <w:b/>
                <w:bCs/>
                <w:color w:val="00B0F0"/>
                <w:u w:val="single"/>
              </w:rPr>
              <w:t xml:space="preserve"> </w:t>
            </w:r>
          </w:p>
        </w:tc>
      </w:tr>
      <w:tr w:rsidR="00B9183B" w:rsidRPr="00FB1F87" w14:paraId="79EB8273"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9F50A3C" w14:textId="77777777" w:rsidR="00B9183B" w:rsidRPr="00B9183B" w:rsidRDefault="00B9183B" w:rsidP="00B9183B">
            <w:pPr>
              <w:pStyle w:val="TableText"/>
              <w:rPr>
                <w:b/>
                <w:bCs/>
              </w:rPr>
            </w:pPr>
            <w:r w:rsidRPr="00B9183B">
              <w:rPr>
                <w:b/>
                <w:bCs/>
              </w:rPr>
              <w:t>Post</w:t>
            </w:r>
            <w:r w:rsidR="00317B16">
              <w:rPr>
                <w:b/>
                <w:bCs/>
              </w:rPr>
              <w:t>-e</w:t>
            </w:r>
            <w:r w:rsidRPr="00B9183B">
              <w:rPr>
                <w:b/>
                <w:bCs/>
              </w:rPr>
              <w:t xml:space="preserve">xertional </w:t>
            </w:r>
            <w:r w:rsidR="00317B16">
              <w:rPr>
                <w:b/>
                <w:bCs/>
              </w:rPr>
              <w:t>m</w:t>
            </w:r>
            <w:r w:rsidRPr="00B9183B">
              <w:rPr>
                <w:b/>
                <w:bCs/>
              </w:rPr>
              <w:t xml:space="preserve">alaise / </w:t>
            </w:r>
            <w:r w:rsidR="00317B16">
              <w:rPr>
                <w:b/>
                <w:bCs/>
              </w:rPr>
              <w:t>p</w:t>
            </w:r>
            <w:r w:rsidRPr="00B9183B">
              <w:rPr>
                <w:b/>
                <w:bCs/>
              </w:rPr>
              <w:t>ost</w:t>
            </w:r>
            <w:r w:rsidR="00317B16">
              <w:rPr>
                <w:b/>
                <w:bCs/>
              </w:rPr>
              <w:t>-e</w:t>
            </w:r>
            <w:r w:rsidRPr="00B9183B">
              <w:rPr>
                <w:b/>
                <w:bCs/>
              </w:rPr>
              <w:t xml:space="preserve">xertional </w:t>
            </w:r>
            <w:r w:rsidR="00317B16">
              <w:rPr>
                <w:b/>
                <w:bCs/>
              </w:rPr>
              <w:t>s</w:t>
            </w:r>
            <w:r w:rsidRPr="00B9183B">
              <w:rPr>
                <w:b/>
                <w:bCs/>
              </w:rPr>
              <w:t xml:space="preserve">ymptom </w:t>
            </w:r>
            <w:r w:rsidR="00317B16">
              <w:rPr>
                <w:b/>
                <w:bCs/>
              </w:rPr>
              <w:t>e</w:t>
            </w:r>
            <w:r w:rsidRPr="00B9183B">
              <w:rPr>
                <w:b/>
                <w:bCs/>
              </w:rPr>
              <w:t xml:space="preserve">xacerbation </w:t>
            </w:r>
          </w:p>
        </w:tc>
        <w:tc>
          <w:tcPr>
            <w:tcW w:w="5953" w:type="dxa"/>
            <w:tcBorders>
              <w:top w:val="single" w:sz="4" w:space="0" w:color="A6A6A6" w:themeColor="background1" w:themeShade="A6"/>
              <w:bottom w:val="single" w:sz="4" w:space="0" w:color="A6A6A6" w:themeColor="background1" w:themeShade="A6"/>
            </w:tcBorders>
          </w:tcPr>
          <w:p w14:paraId="289697C2" w14:textId="77777777" w:rsidR="00B9183B" w:rsidRPr="000E211A" w:rsidRDefault="00B9183B" w:rsidP="00B9183B">
            <w:pPr>
              <w:pStyle w:val="TableText"/>
              <w:rPr>
                <w:b/>
                <w:color w:val="00B0F0"/>
                <w:u w:val="single"/>
              </w:rPr>
            </w:pPr>
            <w:r w:rsidRPr="000E211A">
              <w:t>Individuals who experience a worsening of symptoms following exercise should seek advice from their family doctor or a physiotherapist. Graded exercise therapy may not be an appropriate treatment option and can cause harm to some people with Long COVID</w:t>
            </w:r>
          </w:p>
          <w:p w14:paraId="3448BFE6" w14:textId="77777777" w:rsidR="00B9183B" w:rsidRDefault="00B9183B" w:rsidP="00B9183B">
            <w:pPr>
              <w:pStyle w:val="TableBullet"/>
              <w:rPr>
                <w:rFonts w:cstheme="minorHAnsi"/>
                <w:b/>
                <w:color w:val="00B0F0"/>
                <w:u w:val="single"/>
              </w:rPr>
            </w:pPr>
            <w:r w:rsidRPr="000E211A">
              <w:rPr>
                <w:rFonts w:cstheme="minorHAnsi"/>
                <w:bCs/>
              </w:rPr>
              <w:t xml:space="preserve">Post exercise malaise (PEM), information can be found </w:t>
            </w:r>
            <w:hyperlink r:id="rId122" w:history="1">
              <w:r w:rsidRPr="00816EE5">
                <w:rPr>
                  <w:rStyle w:val="Hyperlink"/>
                  <w:rFonts w:cstheme="minorHAnsi"/>
                  <w:u w:val="single"/>
                </w:rPr>
                <w:t>here</w:t>
              </w:r>
            </w:hyperlink>
            <w:r w:rsidRPr="000E211A">
              <w:rPr>
                <w:rFonts w:cstheme="minorHAnsi"/>
                <w:b/>
                <w:color w:val="00B0F0"/>
                <w:u w:val="single"/>
              </w:rPr>
              <w:t xml:space="preserve"> </w:t>
            </w:r>
            <w:hyperlink r:id="rId123" w:history="1">
              <w:r w:rsidRPr="000E211A">
                <w:rPr>
                  <w:rStyle w:val="Hyperlink"/>
                  <w:rFonts w:cstheme="minorHAnsi"/>
                </w:rPr>
                <w:t>https://www.healthnavigator.org.nz/health-a-z/c/covid-19-positive-exercise/</w:t>
              </w:r>
            </w:hyperlink>
            <w:r w:rsidRPr="000E211A">
              <w:rPr>
                <w:rFonts w:cstheme="minorHAnsi"/>
                <w:b/>
                <w:color w:val="00B0F0"/>
                <w:u w:val="single"/>
              </w:rPr>
              <w:t xml:space="preserve"> </w:t>
            </w:r>
          </w:p>
          <w:p w14:paraId="65F6ACE6" w14:textId="77777777" w:rsidR="00AE740C" w:rsidRDefault="00AE740C" w:rsidP="00AE740C">
            <w:pPr>
              <w:pStyle w:val="TableBullet"/>
            </w:pPr>
            <w:r>
              <w:t xml:space="preserve">Information on fatigue and PESE can be found </w:t>
            </w:r>
            <w:hyperlink r:id="rId124" w:history="1">
              <w:r w:rsidRPr="00AE740C">
                <w:rPr>
                  <w:rStyle w:val="Hyperlink"/>
                  <w:b w:val="0"/>
                </w:rPr>
                <w:t>here</w:t>
              </w:r>
            </w:hyperlink>
            <w:r>
              <w:t xml:space="preserve"> </w:t>
            </w:r>
            <w:hyperlink r:id="rId125" w:history="1">
              <w:r w:rsidRPr="0041125B">
                <w:rPr>
                  <w:rStyle w:val="Hyperlink"/>
                </w:rPr>
                <w:t>https://world.physio/sites/default/files/2021-06/WPTD2021-InfoSheet3-Fatigue-and-PESE-Final-A4-v1.pdf</w:t>
              </w:r>
            </w:hyperlink>
            <w:r>
              <w:t xml:space="preserve"> </w:t>
            </w:r>
          </w:p>
          <w:p w14:paraId="4353E54C" w14:textId="77777777" w:rsidR="00AE740C" w:rsidRDefault="00AE740C" w:rsidP="00AE740C">
            <w:pPr>
              <w:pStyle w:val="TableBullet"/>
            </w:pPr>
            <w:r>
              <w:t xml:space="preserve">Pacing information can be found </w:t>
            </w:r>
            <w:hyperlink r:id="rId126" w:history="1">
              <w:r w:rsidRPr="00A371EF">
                <w:rPr>
                  <w:rStyle w:val="Hyperlink"/>
                </w:rPr>
                <w:t>here</w:t>
              </w:r>
            </w:hyperlink>
            <w:r>
              <w:t xml:space="preserve"> </w:t>
            </w:r>
            <w:hyperlink r:id="rId127" w:history="1">
              <w:r w:rsidRPr="0041125B">
                <w:rPr>
                  <w:rStyle w:val="Hyperlink"/>
                </w:rPr>
                <w:t>https://longcovid.physio/pacing</w:t>
              </w:r>
            </w:hyperlink>
            <w:r>
              <w:t xml:space="preserve"> </w:t>
            </w:r>
          </w:p>
          <w:p w14:paraId="0490641D" w14:textId="77777777" w:rsidR="00AE740C" w:rsidRDefault="00AE740C" w:rsidP="00AE740C">
            <w:pPr>
              <w:pStyle w:val="TableBullet"/>
            </w:pPr>
            <w:r>
              <w:t xml:space="preserve">How to conserve energy information can be found </w:t>
            </w:r>
            <w:hyperlink r:id="rId128" w:history="1">
              <w:r w:rsidRPr="00A371EF">
                <w:rPr>
                  <w:rStyle w:val="Hyperlink"/>
                </w:rPr>
                <w:t>here</w:t>
              </w:r>
            </w:hyperlink>
            <w:r>
              <w:t xml:space="preserve"> </w:t>
            </w:r>
            <w:hyperlink r:id="rId129" w:history="1">
              <w:r w:rsidRPr="0041125B">
                <w:rPr>
                  <w:rStyle w:val="Hyperlink"/>
                </w:rPr>
                <w:t>https://www.rcot.co.uk/conserving-energy</w:t>
              </w:r>
            </w:hyperlink>
            <w:r>
              <w:t xml:space="preserve">  – see </w:t>
            </w:r>
            <w:hyperlink r:id="rId130" w:history="1">
              <w:r w:rsidRPr="00A371EF">
                <w:rPr>
                  <w:rStyle w:val="Hyperlink"/>
                </w:rPr>
                <w:t>here</w:t>
              </w:r>
            </w:hyperlink>
            <w:r>
              <w:t xml:space="preserve"> for a downloadable poster  (How to conserve energy guide link at bottom of the page in previous link) </w:t>
            </w:r>
          </w:p>
          <w:p w14:paraId="325D554C" w14:textId="77777777" w:rsidR="00AE740C" w:rsidRDefault="00AE740C" w:rsidP="00AE740C">
            <w:pPr>
              <w:pStyle w:val="TableBullet"/>
            </w:pPr>
            <w:r>
              <w:t xml:space="preserve">How to manage post-viral fatigue after COVID-19 can be found </w:t>
            </w:r>
            <w:hyperlink r:id="rId131" w:history="1">
              <w:r w:rsidRPr="00A371EF">
                <w:rPr>
                  <w:rStyle w:val="Hyperlink"/>
                </w:rPr>
                <w:t>here</w:t>
              </w:r>
            </w:hyperlink>
            <w:r>
              <w:t xml:space="preserve"> </w:t>
            </w:r>
            <w:hyperlink r:id="rId132" w:history="1">
              <w:r w:rsidRPr="0041125B">
                <w:rPr>
                  <w:rStyle w:val="Hyperlink"/>
                </w:rPr>
                <w:t>https://www.rcot.co.uk/how-manage-post-viral-fatigue-after-covid-19-0</w:t>
              </w:r>
            </w:hyperlink>
            <w:r>
              <w:t xml:space="preserve"> </w:t>
            </w:r>
          </w:p>
          <w:p w14:paraId="419E1741" w14:textId="77777777" w:rsidR="00AE740C" w:rsidRDefault="00AE740C" w:rsidP="00AE740C">
            <w:pPr>
              <w:pStyle w:val="TableBullet"/>
            </w:pPr>
            <w:r>
              <w:t xml:space="preserve">Top ten energy saving tips can be found </w:t>
            </w:r>
            <w:hyperlink r:id="rId133" w:history="1">
              <w:r w:rsidRPr="00A371EF">
                <w:rPr>
                  <w:rStyle w:val="Hyperlink"/>
                </w:rPr>
                <w:t>here</w:t>
              </w:r>
            </w:hyperlink>
            <w:r>
              <w:t xml:space="preserve"> </w:t>
            </w:r>
            <w:hyperlink r:id="rId134" w:history="1">
              <w:r w:rsidRPr="0041125B">
                <w:rPr>
                  <w:rStyle w:val="Hyperlink"/>
                </w:rPr>
                <w:t>https://workwellfoundation.org/wp-content/uploads/2020/09/Top-Energy-Saving-Tips.pdf</w:t>
              </w:r>
            </w:hyperlink>
            <w:r>
              <w:t xml:space="preserve"> </w:t>
            </w:r>
          </w:p>
          <w:p w14:paraId="68EEFFDD" w14:textId="77777777" w:rsidR="00AE740C" w:rsidRPr="00AE740C" w:rsidRDefault="00AE740C" w:rsidP="00AE740C">
            <w:pPr>
              <w:pStyle w:val="TableBullet"/>
              <w:rPr>
                <w:rStyle w:val="Hyperlink"/>
                <w:b w:val="0"/>
                <w:color w:val="auto"/>
              </w:rPr>
            </w:pPr>
            <w:r>
              <w:t xml:space="preserve">Additional information links are available on long COVID Physio website </w:t>
            </w:r>
            <w:hyperlink r:id="rId135" w:history="1">
              <w:r w:rsidRPr="00AE740C">
                <w:rPr>
                  <w:rStyle w:val="Hyperlink"/>
                </w:rPr>
                <w:t>here</w:t>
              </w:r>
            </w:hyperlink>
            <w:r>
              <w:t xml:space="preserve"> </w:t>
            </w:r>
            <w:hyperlink r:id="rId136" w:history="1">
              <w:r w:rsidRPr="0041125B">
                <w:rPr>
                  <w:rStyle w:val="Hyperlink"/>
                </w:rPr>
                <w:t>https://longcovid.physio/</w:t>
              </w:r>
            </w:hyperlink>
            <w:r>
              <w:t xml:space="preserve"> </w:t>
            </w:r>
          </w:p>
          <w:p w14:paraId="33DAA6AA" w14:textId="77777777" w:rsidR="00B9183B" w:rsidRPr="000E211A" w:rsidRDefault="00B9183B" w:rsidP="00B9183B">
            <w:pPr>
              <w:pStyle w:val="TableBullet"/>
              <w:rPr>
                <w:rFonts w:cstheme="minorHAnsi"/>
              </w:rPr>
            </w:pPr>
            <w:r w:rsidRPr="000E211A">
              <w:rPr>
                <w:rFonts w:cstheme="minorHAnsi"/>
              </w:rPr>
              <w:t xml:space="preserve">Resources specific to children can be found </w:t>
            </w:r>
            <w:hyperlink r:id="rId137" w:history="1">
              <w:r w:rsidRPr="00816EE5">
                <w:rPr>
                  <w:rStyle w:val="Hyperlink"/>
                  <w:u w:val="single"/>
                </w:rPr>
                <w:t>here</w:t>
              </w:r>
            </w:hyperlink>
            <w:r w:rsidRPr="00B9183B">
              <w:t xml:space="preserve"> </w:t>
            </w:r>
            <w:r w:rsidRPr="000E211A">
              <w:rPr>
                <w:rFonts w:cstheme="minorHAnsi"/>
              </w:rPr>
              <w:t xml:space="preserve">(pacing penguins) </w:t>
            </w:r>
            <w:hyperlink r:id="rId138" w:history="1">
              <w:r w:rsidRPr="000E211A">
                <w:rPr>
                  <w:rStyle w:val="Hyperlink"/>
                  <w:rFonts w:cstheme="minorHAnsi"/>
                </w:rPr>
                <w:t>https://www.longcovidkids.org/_files/ugd/eabf28_ab86649a5dcf4f67bd07a7f4f953c08b.pdf</w:t>
              </w:r>
            </w:hyperlink>
            <w:r w:rsidRPr="000E211A">
              <w:rPr>
                <w:rFonts w:cstheme="minorHAnsi"/>
              </w:rPr>
              <w:t xml:space="preserve"> </w:t>
            </w:r>
          </w:p>
          <w:p w14:paraId="66389861" w14:textId="77777777" w:rsidR="00B9183B" w:rsidRPr="000D67DC" w:rsidRDefault="00B9183B" w:rsidP="00B9183B">
            <w:pPr>
              <w:pStyle w:val="TableBullet"/>
              <w:rPr>
                <w:rFonts w:cstheme="minorHAnsi"/>
              </w:rPr>
            </w:pPr>
            <w:r w:rsidRPr="000E211A">
              <w:rPr>
                <w:rFonts w:cstheme="minorHAnsi"/>
              </w:rPr>
              <w:t xml:space="preserve">and </w:t>
            </w:r>
            <w:hyperlink r:id="rId139" w:history="1">
              <w:r w:rsidRPr="00816EE5">
                <w:rPr>
                  <w:rStyle w:val="Hyperlink"/>
                  <w:u w:val="single"/>
                </w:rPr>
                <w:t>here</w:t>
              </w:r>
            </w:hyperlink>
            <w:r w:rsidRPr="00816EE5">
              <w:t xml:space="preserve"> </w:t>
            </w:r>
            <w:r w:rsidRPr="000E211A">
              <w:rPr>
                <w:rFonts w:cstheme="minorHAnsi"/>
              </w:rPr>
              <w:t xml:space="preserve">(cautious tortoise) </w:t>
            </w:r>
            <w:hyperlink r:id="rId140" w:history="1">
              <w:r w:rsidRPr="000E211A">
                <w:rPr>
                  <w:rStyle w:val="Hyperlink"/>
                  <w:rFonts w:cstheme="minorHAnsi"/>
                </w:rPr>
                <w:t>https://www.longcovidkids.org/_files/ugd/eabf28_b3a244eaf8a44278b746a1a260bc67a8.pdf</w:t>
              </w:r>
            </w:hyperlink>
            <w:r w:rsidRPr="000E211A">
              <w:rPr>
                <w:rFonts w:cstheme="minorHAnsi"/>
              </w:rPr>
              <w:t xml:space="preserve"> </w:t>
            </w:r>
          </w:p>
          <w:p w14:paraId="243AAC2A" w14:textId="77777777" w:rsidR="00B9183B" w:rsidRPr="000E211A" w:rsidRDefault="00B9183B" w:rsidP="00B9183B">
            <w:pPr>
              <w:pStyle w:val="TableBullet"/>
            </w:pPr>
            <w:r w:rsidRPr="000E211A">
              <w:rPr>
                <w:rFonts w:cstheme="minorHAnsi"/>
              </w:rPr>
              <w:t xml:space="preserve">Resources to share with teachers can be found </w:t>
            </w:r>
            <w:hyperlink r:id="rId141" w:history="1">
              <w:r w:rsidRPr="00816EE5">
                <w:rPr>
                  <w:rStyle w:val="Hyperlink"/>
                  <w:u w:val="single"/>
                </w:rPr>
                <w:t>here</w:t>
              </w:r>
            </w:hyperlink>
            <w:r w:rsidRPr="00B9183B">
              <w:rPr>
                <w:rStyle w:val="Hyperlink"/>
              </w:rPr>
              <w:t xml:space="preserve"> </w:t>
            </w:r>
            <w:hyperlink r:id="rId142" w:history="1">
              <w:r w:rsidRPr="000E211A">
                <w:rPr>
                  <w:rStyle w:val="Hyperlink"/>
                  <w:rFonts w:cstheme="minorHAnsi"/>
                </w:rPr>
                <w:t>https://www.longcovidkids.org/post/long-covid-kids-back-to-school-tips-for-teachers</w:t>
              </w:r>
            </w:hyperlink>
            <w:r w:rsidRPr="000D67DC">
              <w:rPr>
                <w:rFonts w:cstheme="minorHAnsi"/>
              </w:rPr>
              <w:t xml:space="preserve"> </w:t>
            </w:r>
          </w:p>
        </w:tc>
      </w:tr>
      <w:tr w:rsidR="00B9183B" w:rsidRPr="00FB1F87" w14:paraId="56723714"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AF862A6" w14:textId="77777777" w:rsidR="00B9183B" w:rsidRPr="00B9183B" w:rsidRDefault="00B9183B" w:rsidP="00B9183B">
            <w:pPr>
              <w:pStyle w:val="TableText"/>
              <w:rPr>
                <w:b/>
                <w:bCs/>
              </w:rPr>
            </w:pPr>
            <w:r w:rsidRPr="00B9183B">
              <w:rPr>
                <w:b/>
                <w:bCs/>
              </w:rPr>
              <w:t>Dysautonomia</w:t>
            </w:r>
            <w:r w:rsidR="00D43087">
              <w:rPr>
                <w:b/>
                <w:bCs/>
              </w:rPr>
              <w:t>,</w:t>
            </w:r>
            <w:r w:rsidRPr="00B9183B">
              <w:rPr>
                <w:b/>
                <w:bCs/>
              </w:rPr>
              <w:t xml:space="preserve"> </w:t>
            </w:r>
            <w:r w:rsidR="00D43087">
              <w:rPr>
                <w:b/>
                <w:bCs/>
              </w:rPr>
              <w:t>o</w:t>
            </w:r>
            <w:r w:rsidRPr="00B9183B">
              <w:rPr>
                <w:b/>
                <w:bCs/>
              </w:rPr>
              <w:t xml:space="preserve">rthostatic intolerance and </w:t>
            </w:r>
            <w:r w:rsidR="00AE3694">
              <w:rPr>
                <w:b/>
                <w:bCs/>
              </w:rPr>
              <w:t>p</w:t>
            </w:r>
            <w:r w:rsidRPr="00B9183B">
              <w:rPr>
                <w:b/>
                <w:bCs/>
              </w:rPr>
              <w:t xml:space="preserve">ostural </w:t>
            </w:r>
            <w:r w:rsidR="00AE3694">
              <w:rPr>
                <w:b/>
                <w:bCs/>
              </w:rPr>
              <w:t>o</w:t>
            </w:r>
            <w:r w:rsidRPr="00B9183B">
              <w:rPr>
                <w:b/>
                <w:bCs/>
              </w:rPr>
              <w:t xml:space="preserve">rthostatic  </w:t>
            </w:r>
            <w:r w:rsidR="00AE3694">
              <w:rPr>
                <w:b/>
                <w:bCs/>
              </w:rPr>
              <w:t>t</w:t>
            </w:r>
            <w:r w:rsidRPr="00B9183B">
              <w:rPr>
                <w:b/>
                <w:bCs/>
              </w:rPr>
              <w:t xml:space="preserve">achycardia </w:t>
            </w:r>
            <w:r w:rsidR="00AE3694">
              <w:rPr>
                <w:b/>
                <w:bCs/>
              </w:rPr>
              <w:t>s</w:t>
            </w:r>
            <w:r w:rsidRPr="00B9183B">
              <w:rPr>
                <w:b/>
                <w:bCs/>
              </w:rPr>
              <w:t>yndrome</w:t>
            </w:r>
          </w:p>
        </w:tc>
        <w:tc>
          <w:tcPr>
            <w:tcW w:w="5953" w:type="dxa"/>
            <w:tcBorders>
              <w:top w:val="single" w:sz="4" w:space="0" w:color="A6A6A6" w:themeColor="background1" w:themeShade="A6"/>
              <w:bottom w:val="single" w:sz="4" w:space="0" w:color="A6A6A6" w:themeColor="background1" w:themeShade="A6"/>
            </w:tcBorders>
          </w:tcPr>
          <w:p w14:paraId="05ED514D" w14:textId="77777777" w:rsidR="00B9183B" w:rsidRPr="000E211A" w:rsidRDefault="00B9183B" w:rsidP="00B9183B">
            <w:pPr>
              <w:pStyle w:val="TableBullet"/>
              <w:rPr>
                <w:rFonts w:cstheme="minorHAnsi"/>
                <w:b/>
                <w:bCs/>
              </w:rPr>
            </w:pPr>
            <w:r w:rsidRPr="000E211A">
              <w:rPr>
                <w:rFonts w:cstheme="minorHAnsi"/>
              </w:rPr>
              <w:t>Resources for patients can be found</w:t>
            </w:r>
            <w:r w:rsidRPr="000E211A">
              <w:rPr>
                <w:rFonts w:cstheme="minorHAnsi"/>
                <w:b/>
                <w:bCs/>
              </w:rPr>
              <w:t xml:space="preserve"> </w:t>
            </w:r>
            <w:hyperlink r:id="rId143" w:history="1">
              <w:r w:rsidRPr="00816EE5">
                <w:rPr>
                  <w:rStyle w:val="Hyperlink"/>
                  <w:u w:val="single"/>
                </w:rPr>
                <w:t>here</w:t>
              </w:r>
            </w:hyperlink>
            <w:r w:rsidRPr="000E211A">
              <w:rPr>
                <w:rFonts w:cstheme="minorHAnsi"/>
                <w:b/>
                <w:bCs/>
              </w:rPr>
              <w:t xml:space="preserve"> </w:t>
            </w:r>
            <w:hyperlink r:id="rId144" w:history="1">
              <w:r w:rsidRPr="000E211A">
                <w:rPr>
                  <w:rStyle w:val="Hyperlink"/>
                  <w:rFonts w:cstheme="minorHAnsi"/>
                  <w:bCs/>
                </w:rPr>
                <w:t>https://www.potsuk.org/managingpots/</w:t>
              </w:r>
            </w:hyperlink>
            <w:r w:rsidRPr="000E211A">
              <w:rPr>
                <w:rFonts w:cstheme="minorHAnsi"/>
                <w:b/>
                <w:bCs/>
              </w:rPr>
              <w:t xml:space="preserve"> </w:t>
            </w:r>
          </w:p>
          <w:p w14:paraId="7C54A606" w14:textId="77777777" w:rsidR="00B9183B" w:rsidRPr="000E211A" w:rsidRDefault="00B9183B" w:rsidP="00B9183B">
            <w:pPr>
              <w:pStyle w:val="TableBullet"/>
              <w:numPr>
                <w:ilvl w:val="0"/>
                <w:numId w:val="0"/>
              </w:numPr>
              <w:ind w:left="284"/>
            </w:pPr>
          </w:p>
        </w:tc>
      </w:tr>
      <w:tr w:rsidR="00B9183B" w:rsidRPr="00FB1F87" w14:paraId="691C82DA"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6B7E0B1" w14:textId="77777777" w:rsidR="00B9183B" w:rsidRPr="00B9183B" w:rsidRDefault="00B9183B" w:rsidP="00B9183B">
            <w:pPr>
              <w:pStyle w:val="TableText"/>
              <w:rPr>
                <w:b/>
                <w:bCs/>
              </w:rPr>
            </w:pPr>
            <w:r w:rsidRPr="00B9183B">
              <w:rPr>
                <w:b/>
                <w:bCs/>
              </w:rPr>
              <w:t>Communication or swallowing issues</w:t>
            </w:r>
          </w:p>
        </w:tc>
        <w:tc>
          <w:tcPr>
            <w:tcW w:w="5953" w:type="dxa"/>
            <w:tcBorders>
              <w:top w:val="single" w:sz="4" w:space="0" w:color="A6A6A6" w:themeColor="background1" w:themeShade="A6"/>
              <w:bottom w:val="single" w:sz="4" w:space="0" w:color="A6A6A6" w:themeColor="background1" w:themeShade="A6"/>
            </w:tcBorders>
          </w:tcPr>
          <w:p w14:paraId="0733CBC2" w14:textId="77777777" w:rsidR="00B9183B" w:rsidRPr="000E211A" w:rsidRDefault="00B9183B" w:rsidP="00B9183B">
            <w:pPr>
              <w:pStyle w:val="TableBullet"/>
            </w:pPr>
            <w:r w:rsidRPr="000E211A">
              <w:rPr>
                <w:rFonts w:cstheme="minorHAnsi"/>
              </w:rPr>
              <w:t>Resource from the New Zealand Speech Language therapists’ association can be found</w:t>
            </w:r>
            <w:r w:rsidRPr="00816EE5">
              <w:t xml:space="preserve"> </w:t>
            </w:r>
            <w:hyperlink r:id="rId145" w:history="1">
              <w:r w:rsidRPr="00816EE5">
                <w:rPr>
                  <w:rStyle w:val="Hyperlink"/>
                  <w:u w:val="single"/>
                </w:rPr>
                <w:t>here</w:t>
              </w:r>
            </w:hyperlink>
            <w:r w:rsidRPr="000E211A">
              <w:rPr>
                <w:rFonts w:cstheme="minorHAnsi"/>
                <w:color w:val="00B0F0"/>
              </w:rPr>
              <w:t xml:space="preserve"> </w:t>
            </w:r>
            <w:hyperlink r:id="rId146" w:history="1">
              <w:r w:rsidRPr="000E211A">
                <w:rPr>
                  <w:rStyle w:val="Hyperlink"/>
                  <w:rFonts w:cstheme="minorHAnsi"/>
                </w:rPr>
                <w:t>https://speechtherapy.org.nz/find-a-therapist/resources-for-families/</w:t>
              </w:r>
            </w:hyperlink>
          </w:p>
        </w:tc>
      </w:tr>
      <w:tr w:rsidR="00B9183B" w:rsidRPr="00FB1F87" w14:paraId="050EE985"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05D4D9F0" w14:textId="77777777" w:rsidR="00B9183B" w:rsidRPr="00B9183B" w:rsidRDefault="00B9183B" w:rsidP="00B9183B">
            <w:pPr>
              <w:pStyle w:val="TableText"/>
              <w:rPr>
                <w:b/>
                <w:bCs/>
              </w:rPr>
            </w:pPr>
            <w:r w:rsidRPr="00B9183B">
              <w:rPr>
                <w:b/>
                <w:bCs/>
              </w:rPr>
              <w:t xml:space="preserve">Headache </w:t>
            </w:r>
          </w:p>
        </w:tc>
        <w:tc>
          <w:tcPr>
            <w:tcW w:w="5953" w:type="dxa"/>
            <w:tcBorders>
              <w:top w:val="single" w:sz="4" w:space="0" w:color="A6A6A6" w:themeColor="background1" w:themeShade="A6"/>
              <w:bottom w:val="single" w:sz="4" w:space="0" w:color="A6A6A6" w:themeColor="background1" w:themeShade="A6"/>
            </w:tcBorders>
          </w:tcPr>
          <w:p w14:paraId="51B97F83" w14:textId="77777777" w:rsidR="00B9183B" w:rsidRPr="000E211A" w:rsidRDefault="00B9183B" w:rsidP="00B9183B">
            <w:pPr>
              <w:pStyle w:val="TableBullet"/>
              <w:rPr>
                <w:rStyle w:val="Hyperlink"/>
                <w:rFonts w:cstheme="minorHAnsi"/>
                <w:color w:val="00B0F0"/>
                <w:u w:val="single"/>
              </w:rPr>
            </w:pPr>
            <w:r w:rsidRPr="000E211A">
              <w:rPr>
                <w:rFonts w:cstheme="minorHAnsi"/>
              </w:rPr>
              <w:t xml:space="preserve">Practising </w:t>
            </w:r>
            <w:hyperlink r:id="rId147" w:anchor="self-care" w:history="1">
              <w:r w:rsidRPr="00B9183B">
                <w:rPr>
                  <w:rStyle w:val="Hyperlink"/>
                </w:rPr>
                <w:t>self-care</w:t>
              </w:r>
            </w:hyperlink>
            <w:r w:rsidRPr="00B9183B">
              <w:rPr>
                <w:rStyle w:val="Hyperlink"/>
              </w:rPr>
              <w:t xml:space="preserve"> </w:t>
            </w:r>
            <w:hyperlink r:id="rId148" w:anchor="self-care" w:history="1">
              <w:r w:rsidRPr="000E211A">
                <w:rPr>
                  <w:rStyle w:val="Hyperlink"/>
                  <w:rFonts w:cstheme="minorHAnsi"/>
                </w:rPr>
                <w:t>https://www.waitematadhb.govt.nz/hospitals-clinics/north-shore-hospital/long-covid/managing-long-covid/#self-care</w:t>
              </w:r>
            </w:hyperlink>
            <w:r w:rsidRPr="000E211A">
              <w:rPr>
                <w:rStyle w:val="Hyperlink"/>
                <w:rFonts w:cstheme="minorHAnsi"/>
                <w:color w:val="00B0F0"/>
                <w:u w:val="single"/>
              </w:rPr>
              <w:t xml:space="preserve"> </w:t>
            </w:r>
          </w:p>
          <w:p w14:paraId="545DAEB0" w14:textId="77777777" w:rsidR="00B9183B" w:rsidRPr="000E211A" w:rsidRDefault="00227CE5" w:rsidP="00B9183B">
            <w:pPr>
              <w:pStyle w:val="TableBullet"/>
              <w:rPr>
                <w:rStyle w:val="Hyperlink"/>
                <w:rFonts w:cstheme="minorHAnsi"/>
                <w:color w:val="00B0F0"/>
                <w:u w:val="single"/>
              </w:rPr>
            </w:pPr>
            <w:hyperlink r:id="rId149" w:anchor="sleep" w:history="1">
              <w:r w:rsidR="00B9183B" w:rsidRPr="00B9183B">
                <w:rPr>
                  <w:rStyle w:val="Hyperlink"/>
                </w:rPr>
                <w:t>sleep schedule</w:t>
              </w:r>
            </w:hyperlink>
            <w:r w:rsidR="00B9183B" w:rsidRPr="00B9183B">
              <w:t xml:space="preserve"> </w:t>
            </w:r>
            <w:hyperlink r:id="rId150" w:anchor="sleep" w:history="1">
              <w:r w:rsidR="00B9183B" w:rsidRPr="000E211A">
                <w:rPr>
                  <w:rStyle w:val="Hyperlink"/>
                  <w:rFonts w:cstheme="minorHAnsi"/>
                </w:rPr>
                <w:t>https://www.waitematadhb.govt.nz/hospitals-clinics/north-shore-hospital/long-covid/managing-long-covid/#sleep</w:t>
              </w:r>
            </w:hyperlink>
            <w:r w:rsidR="00B9183B" w:rsidRPr="000E211A">
              <w:rPr>
                <w:rStyle w:val="Hyperlink"/>
                <w:rFonts w:cstheme="minorHAnsi"/>
                <w:color w:val="00B0F0"/>
                <w:u w:val="single"/>
              </w:rPr>
              <w:t xml:space="preserve"> </w:t>
            </w:r>
          </w:p>
          <w:p w14:paraId="29037792" w14:textId="77777777" w:rsidR="00B9183B" w:rsidRPr="000E211A" w:rsidRDefault="00227CE5" w:rsidP="00B9183B">
            <w:pPr>
              <w:pStyle w:val="TableBullet"/>
            </w:pPr>
            <w:hyperlink r:id="rId151" w:anchor="fatigue" w:history="1">
              <w:r w:rsidR="00B9183B" w:rsidRPr="00B9183B">
                <w:rPr>
                  <w:rStyle w:val="Hyperlink"/>
                </w:rPr>
                <w:t>pacing</w:t>
              </w:r>
            </w:hyperlink>
            <w:r w:rsidR="00B9183B" w:rsidRPr="000D67DC">
              <w:rPr>
                <w:rFonts w:cstheme="minorHAnsi"/>
              </w:rPr>
              <w:t xml:space="preserve"> </w:t>
            </w:r>
            <w:r w:rsidR="00B9183B" w:rsidRPr="000E211A">
              <w:rPr>
                <w:rFonts w:cstheme="minorHAnsi"/>
              </w:rPr>
              <w:t xml:space="preserve">technique </w:t>
            </w:r>
            <w:hyperlink r:id="rId152" w:anchor="fatigue" w:history="1">
              <w:r w:rsidR="00B9183B" w:rsidRPr="000E211A">
                <w:rPr>
                  <w:rStyle w:val="Hyperlink"/>
                  <w:rFonts w:cstheme="minorHAnsi"/>
                </w:rPr>
                <w:t>https://www.waitematadhb.govt.nz/hospitals-clinics/north-shore-hospital/long-covid/managing-long-covid/#fatigue</w:t>
              </w:r>
            </w:hyperlink>
            <w:r w:rsidR="00B9183B" w:rsidRPr="000E211A">
              <w:rPr>
                <w:rFonts w:cstheme="minorHAnsi"/>
              </w:rPr>
              <w:t xml:space="preserve"> </w:t>
            </w:r>
          </w:p>
        </w:tc>
      </w:tr>
      <w:tr w:rsidR="00B9183B" w:rsidRPr="00FB1F87" w14:paraId="33D31F8A"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8213FC0" w14:textId="77777777" w:rsidR="00B9183B" w:rsidRPr="00B9183B" w:rsidRDefault="00B9183B" w:rsidP="00B9183B">
            <w:pPr>
              <w:pStyle w:val="TableText"/>
              <w:rPr>
                <w:b/>
                <w:bCs/>
              </w:rPr>
            </w:pPr>
            <w:r w:rsidRPr="000E211A">
              <w:rPr>
                <w:rFonts w:cstheme="minorHAnsi"/>
                <w:b/>
                <w:bCs/>
              </w:rPr>
              <w:t>Taste or smell issues</w:t>
            </w:r>
          </w:p>
        </w:tc>
        <w:tc>
          <w:tcPr>
            <w:tcW w:w="5953" w:type="dxa"/>
            <w:tcBorders>
              <w:top w:val="single" w:sz="4" w:space="0" w:color="A6A6A6" w:themeColor="background1" w:themeShade="A6"/>
              <w:bottom w:val="single" w:sz="4" w:space="0" w:color="A6A6A6" w:themeColor="background1" w:themeShade="A6"/>
            </w:tcBorders>
          </w:tcPr>
          <w:p w14:paraId="1E977794" w14:textId="77777777" w:rsidR="00B9183B" w:rsidRPr="000E211A" w:rsidRDefault="00B9183B" w:rsidP="00B9183B">
            <w:pPr>
              <w:pStyle w:val="TableBullet"/>
              <w:rPr>
                <w:rFonts w:cstheme="minorHAnsi"/>
              </w:rPr>
            </w:pPr>
            <w:r w:rsidRPr="000E211A">
              <w:rPr>
                <w:rFonts w:cstheme="minorHAnsi"/>
              </w:rPr>
              <w:t xml:space="preserve">information for patients can be found </w:t>
            </w:r>
            <w:hyperlink r:id="rId153">
              <w:r w:rsidRPr="00816EE5">
                <w:rPr>
                  <w:rStyle w:val="Hyperlink"/>
                  <w:u w:val="single"/>
                </w:rPr>
                <w:t>here</w:t>
              </w:r>
            </w:hyperlink>
            <w:r w:rsidRPr="000E211A">
              <w:rPr>
                <w:rStyle w:val="Hyperlink"/>
                <w:rFonts w:cstheme="minorHAnsi"/>
                <w:color w:val="00B0F0"/>
                <w:u w:val="single"/>
              </w:rPr>
              <w:t xml:space="preserve"> </w:t>
            </w:r>
            <w:hyperlink r:id="rId154" w:history="1">
              <w:r w:rsidRPr="000E211A">
                <w:rPr>
                  <w:rStyle w:val="Hyperlink"/>
                  <w:rFonts w:cstheme="minorHAnsi"/>
                </w:rPr>
                <w:t>https://www.yourcovidrecovery.nhs.uk/i-think-i-have-long-covid/effects-on-your-body/taste-and-smell/</w:t>
              </w:r>
            </w:hyperlink>
          </w:p>
        </w:tc>
      </w:tr>
      <w:tr w:rsidR="00B9183B" w:rsidRPr="00FB1F87" w14:paraId="33A9B3EF"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56DC281" w14:textId="77777777" w:rsidR="00B9183B" w:rsidRPr="00B9183B" w:rsidRDefault="00B9183B" w:rsidP="00B9183B">
            <w:pPr>
              <w:pStyle w:val="TableText"/>
              <w:rPr>
                <w:b/>
                <w:bCs/>
              </w:rPr>
            </w:pPr>
            <w:r w:rsidRPr="000E211A">
              <w:rPr>
                <w:rFonts w:cstheme="minorHAnsi"/>
                <w:b/>
                <w:bCs/>
              </w:rPr>
              <w:t xml:space="preserve">Muscle and joint pain </w:t>
            </w:r>
          </w:p>
        </w:tc>
        <w:tc>
          <w:tcPr>
            <w:tcW w:w="5953" w:type="dxa"/>
            <w:tcBorders>
              <w:top w:val="single" w:sz="4" w:space="0" w:color="A6A6A6" w:themeColor="background1" w:themeShade="A6"/>
              <w:bottom w:val="single" w:sz="4" w:space="0" w:color="A6A6A6" w:themeColor="background1" w:themeShade="A6"/>
            </w:tcBorders>
          </w:tcPr>
          <w:p w14:paraId="1ECBB2BF" w14:textId="77777777" w:rsidR="00B9183B" w:rsidRPr="000E211A" w:rsidRDefault="00B9183B" w:rsidP="00B9183B">
            <w:pPr>
              <w:pStyle w:val="TableBullet"/>
              <w:rPr>
                <w:rFonts w:cstheme="minorHAnsi"/>
              </w:rPr>
            </w:pPr>
            <w:r w:rsidRPr="000E211A">
              <w:rPr>
                <w:rFonts w:cstheme="minorHAnsi"/>
              </w:rPr>
              <w:t xml:space="preserve">Gentle exercise resources for patients can be found </w:t>
            </w:r>
            <w:hyperlink r:id="rId155" w:anchor="exercise" w:history="1">
              <w:r w:rsidRPr="00816EE5">
                <w:rPr>
                  <w:rStyle w:val="Hyperlink"/>
                  <w:u w:val="single"/>
                </w:rPr>
                <w:t>here</w:t>
              </w:r>
            </w:hyperlink>
            <w:r w:rsidRPr="00B9183B">
              <w:rPr>
                <w:rStyle w:val="Hyperlink"/>
              </w:rPr>
              <w:t xml:space="preserve"> </w:t>
            </w:r>
            <w:hyperlink r:id="rId156" w:anchor="exercise" w:history="1">
              <w:r w:rsidRPr="000E211A">
                <w:rPr>
                  <w:rStyle w:val="Hyperlink"/>
                  <w:rFonts w:cstheme="minorHAnsi"/>
                </w:rPr>
                <w:t>https://www.waitematadhb.govt.nz/hospitals-clinics/north-shore-hospital/long-covid/managing-long-covid/#exercise</w:t>
              </w:r>
            </w:hyperlink>
            <w:r w:rsidRPr="000E211A">
              <w:rPr>
                <w:rFonts w:cstheme="minorHAnsi"/>
              </w:rPr>
              <w:t xml:space="preserve"> </w:t>
            </w:r>
          </w:p>
          <w:p w14:paraId="079501BD" w14:textId="77777777" w:rsidR="00B9183B" w:rsidRDefault="00B9183B" w:rsidP="00B9183B">
            <w:pPr>
              <w:pStyle w:val="TableBullet"/>
            </w:pPr>
            <w:r w:rsidRPr="000E211A">
              <w:t xml:space="preserve">and videos links </w:t>
            </w:r>
            <w:proofErr w:type="gramStart"/>
            <w:r w:rsidRPr="000E211A">
              <w:t>below</w:t>
            </w:r>
            <w:proofErr w:type="gramEnd"/>
            <w:r w:rsidRPr="000E211A">
              <w:t xml:space="preserve"> </w:t>
            </w:r>
          </w:p>
          <w:p w14:paraId="7A70538C" w14:textId="77777777" w:rsidR="00C43A24" w:rsidRPr="00BB6077" w:rsidRDefault="00C43A24" w:rsidP="00C43A24">
            <w:pPr>
              <w:pStyle w:val="TableBullet"/>
              <w:numPr>
                <w:ilvl w:val="0"/>
                <w:numId w:val="0"/>
              </w:numPr>
              <w:ind w:left="284" w:hanging="284"/>
              <w:rPr>
                <w:sz w:val="4"/>
                <w:szCs w:val="4"/>
              </w:rPr>
            </w:pPr>
          </w:p>
          <w:tbl>
            <w:tblPr>
              <w:tblStyle w:val="TableGrid"/>
              <w:tblW w:w="6379" w:type="dxa"/>
              <w:tblInd w:w="204"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1128"/>
              <w:gridCol w:w="2835"/>
              <w:gridCol w:w="2416"/>
            </w:tblGrid>
            <w:tr w:rsidR="00C43A24" w:rsidRPr="00DB489D" w14:paraId="05B62A75" w14:textId="77777777" w:rsidTr="00C43A24">
              <w:trPr>
                <w:tblHeader/>
              </w:trPr>
              <w:tc>
                <w:tcPr>
                  <w:tcW w:w="1128" w:type="dxa"/>
                  <w:tcBorders>
                    <w:top w:val="nil"/>
                    <w:bottom w:val="nil"/>
                  </w:tcBorders>
                  <w:shd w:val="clear" w:color="auto" w:fill="D9D9D9" w:themeFill="background1" w:themeFillShade="D9"/>
                </w:tcPr>
                <w:p w14:paraId="42422249" w14:textId="77777777" w:rsidR="00C43A24" w:rsidRPr="00DB489D" w:rsidRDefault="00C43A24" w:rsidP="00C43A24">
                  <w:pPr>
                    <w:pStyle w:val="TableText"/>
                    <w:rPr>
                      <w:b/>
                      <w:bCs/>
                    </w:rPr>
                  </w:pPr>
                  <w:r w:rsidRPr="00DB489D">
                    <w:rPr>
                      <w:b/>
                      <w:bCs/>
                    </w:rPr>
                    <w:t>Time</w:t>
                  </w:r>
                </w:p>
              </w:tc>
              <w:tc>
                <w:tcPr>
                  <w:tcW w:w="2835" w:type="dxa"/>
                  <w:tcBorders>
                    <w:top w:val="nil"/>
                    <w:bottom w:val="nil"/>
                  </w:tcBorders>
                  <w:shd w:val="clear" w:color="auto" w:fill="D9D9D9" w:themeFill="background1" w:themeFillShade="D9"/>
                </w:tcPr>
                <w:p w14:paraId="7E2A313E" w14:textId="77777777" w:rsidR="00C43A24" w:rsidRPr="00DB489D" w:rsidRDefault="00C43A24" w:rsidP="00C43A24">
                  <w:pPr>
                    <w:pStyle w:val="TableText"/>
                    <w:rPr>
                      <w:b/>
                      <w:bCs/>
                    </w:rPr>
                  </w:pPr>
                  <w:r w:rsidRPr="00DB489D">
                    <w:rPr>
                      <w:b/>
                      <w:bCs/>
                    </w:rPr>
                    <w:t>Type of exercises</w:t>
                  </w:r>
                </w:p>
              </w:tc>
              <w:tc>
                <w:tcPr>
                  <w:tcW w:w="2416" w:type="dxa"/>
                  <w:tcBorders>
                    <w:top w:val="nil"/>
                    <w:bottom w:val="nil"/>
                  </w:tcBorders>
                  <w:shd w:val="clear" w:color="auto" w:fill="D9D9D9" w:themeFill="background1" w:themeFillShade="D9"/>
                </w:tcPr>
                <w:p w14:paraId="33B018DA" w14:textId="77777777" w:rsidR="00C43A24" w:rsidRPr="00DB489D" w:rsidRDefault="00C43A24" w:rsidP="00C43A24">
                  <w:pPr>
                    <w:pStyle w:val="TableText"/>
                    <w:rPr>
                      <w:b/>
                      <w:bCs/>
                    </w:rPr>
                  </w:pPr>
                  <w:r w:rsidRPr="00DB489D">
                    <w:rPr>
                      <w:b/>
                      <w:bCs/>
                    </w:rPr>
                    <w:t xml:space="preserve">Link </w:t>
                  </w:r>
                </w:p>
              </w:tc>
            </w:tr>
            <w:tr w:rsidR="00C43A24" w:rsidRPr="00DB489D" w14:paraId="2E7A1E89" w14:textId="77777777" w:rsidTr="00C43A24">
              <w:tc>
                <w:tcPr>
                  <w:tcW w:w="1128" w:type="dxa"/>
                  <w:tcBorders>
                    <w:top w:val="nil"/>
                  </w:tcBorders>
                </w:tcPr>
                <w:p w14:paraId="38877404" w14:textId="77777777" w:rsidR="00C43A24" w:rsidRPr="00C43A24" w:rsidRDefault="00C43A24" w:rsidP="00C43A24">
                  <w:pPr>
                    <w:pStyle w:val="TableText"/>
                  </w:pPr>
                  <w:r w:rsidRPr="00C43A24">
                    <w:t>18mins</w:t>
                  </w:r>
                </w:p>
              </w:tc>
              <w:tc>
                <w:tcPr>
                  <w:tcW w:w="2835" w:type="dxa"/>
                  <w:tcBorders>
                    <w:top w:val="nil"/>
                  </w:tcBorders>
                </w:tcPr>
                <w:p w14:paraId="3F7A890E" w14:textId="77777777" w:rsidR="00C43A24" w:rsidRPr="00C43A24" w:rsidRDefault="00C43A24" w:rsidP="00C43A24">
                  <w:pPr>
                    <w:pStyle w:val="TableText"/>
                  </w:pPr>
                  <w:r w:rsidRPr="00C43A24">
                    <w:t>Chair shaped: Seated &amp; standing options for posture work</w:t>
                  </w:r>
                </w:p>
              </w:tc>
              <w:tc>
                <w:tcPr>
                  <w:tcW w:w="2416" w:type="dxa"/>
                  <w:tcBorders>
                    <w:top w:val="nil"/>
                  </w:tcBorders>
                </w:tcPr>
                <w:p w14:paraId="5AE8C27D" w14:textId="77777777" w:rsidR="00C43A24" w:rsidRPr="00C43A24" w:rsidRDefault="00227CE5" w:rsidP="00C43A24">
                  <w:pPr>
                    <w:pStyle w:val="TableText"/>
                  </w:pPr>
                  <w:hyperlink r:id="rId157" w:history="1">
                    <w:r w:rsidR="00C43A24" w:rsidRPr="00C43A24">
                      <w:rPr>
                        <w:rStyle w:val="Hyperlink"/>
                        <w:b w:val="0"/>
                        <w:color w:val="auto"/>
                      </w:rPr>
                      <w:t>https://youtu.be/2r4cRTMYZUo</w:t>
                    </w:r>
                  </w:hyperlink>
                  <w:r w:rsidR="00C43A24" w:rsidRPr="00C43A24">
                    <w:t xml:space="preserve">  </w:t>
                  </w:r>
                </w:p>
              </w:tc>
            </w:tr>
            <w:tr w:rsidR="00C43A24" w:rsidRPr="00DB489D" w14:paraId="7E492138" w14:textId="77777777" w:rsidTr="00C43A24">
              <w:tc>
                <w:tcPr>
                  <w:tcW w:w="1128" w:type="dxa"/>
                </w:tcPr>
                <w:p w14:paraId="1DF2418B" w14:textId="77777777" w:rsidR="00C43A24" w:rsidRPr="00DB489D" w:rsidRDefault="00C43A24" w:rsidP="00C43A24">
                  <w:pPr>
                    <w:pStyle w:val="TableText"/>
                  </w:pPr>
                  <w:r w:rsidRPr="000E211A">
                    <w:t>12mins</w:t>
                  </w:r>
                </w:p>
              </w:tc>
              <w:tc>
                <w:tcPr>
                  <w:tcW w:w="2835" w:type="dxa"/>
                </w:tcPr>
                <w:p w14:paraId="71C927D1" w14:textId="77777777" w:rsidR="00C43A24" w:rsidRPr="00C43A24" w:rsidRDefault="00C43A24" w:rsidP="00C43A24">
                  <w:pPr>
                    <w:pStyle w:val="TableText"/>
                  </w:pPr>
                  <w:r w:rsidRPr="00C43A24">
                    <w:t>Easy Sit &amp; Fit 1: General fitness sit or stand</w:t>
                  </w:r>
                </w:p>
              </w:tc>
              <w:tc>
                <w:tcPr>
                  <w:tcW w:w="2416" w:type="dxa"/>
                </w:tcPr>
                <w:p w14:paraId="4D097137" w14:textId="77777777" w:rsidR="00C43A24" w:rsidRPr="00DB489D" w:rsidRDefault="00227CE5" w:rsidP="00C43A24">
                  <w:pPr>
                    <w:pStyle w:val="TableText"/>
                    <w:rPr>
                      <w:rStyle w:val="Hyperlink"/>
                    </w:rPr>
                  </w:pPr>
                  <w:hyperlink r:id="rId158" w:tgtFrame="_blank" w:history="1">
                    <w:r w:rsidR="00C43A24" w:rsidRPr="000E211A">
                      <w:rPr>
                        <w:rStyle w:val="Hyperlink"/>
                        <w:rFonts w:cstheme="minorHAnsi"/>
                      </w:rPr>
                      <w:t>https://youtu.be/kko8fMZ212Y</w:t>
                    </w:r>
                  </w:hyperlink>
                  <w:r w:rsidR="00C43A24" w:rsidRPr="000E211A">
                    <w:rPr>
                      <w:color w:val="0563C1"/>
                      <w:sz w:val="32"/>
                      <w:szCs w:val="32"/>
                      <w:u w:val="single"/>
                    </w:rPr>
                    <w:t xml:space="preserve"> </w:t>
                  </w:r>
                </w:p>
              </w:tc>
            </w:tr>
            <w:tr w:rsidR="00C43A24" w:rsidRPr="00DB489D" w14:paraId="79804E36" w14:textId="77777777" w:rsidTr="00C43A24">
              <w:tc>
                <w:tcPr>
                  <w:tcW w:w="1128" w:type="dxa"/>
                </w:tcPr>
                <w:p w14:paraId="568C642B" w14:textId="77777777" w:rsidR="00C43A24" w:rsidRPr="00DB489D" w:rsidRDefault="00C43A24" w:rsidP="00C43A24">
                  <w:pPr>
                    <w:pStyle w:val="TableText"/>
                  </w:pPr>
                  <w:r w:rsidRPr="000E211A">
                    <w:t>21mins</w:t>
                  </w:r>
                </w:p>
              </w:tc>
              <w:tc>
                <w:tcPr>
                  <w:tcW w:w="2835" w:type="dxa"/>
                </w:tcPr>
                <w:p w14:paraId="62EBA527" w14:textId="77777777" w:rsidR="00C43A24" w:rsidRPr="00C43A24" w:rsidRDefault="00C43A24" w:rsidP="00C43A24">
                  <w:pPr>
                    <w:pStyle w:val="TableText"/>
                  </w:pPr>
                  <w:r w:rsidRPr="00C43A24">
                    <w:t>Easy Sit &amp; Fit 2: General fitness sit or stand</w:t>
                  </w:r>
                </w:p>
              </w:tc>
              <w:tc>
                <w:tcPr>
                  <w:tcW w:w="2416" w:type="dxa"/>
                </w:tcPr>
                <w:p w14:paraId="052BB9B7" w14:textId="77777777" w:rsidR="00C43A24" w:rsidRPr="00DB489D" w:rsidRDefault="00227CE5" w:rsidP="00C43A24">
                  <w:pPr>
                    <w:pStyle w:val="TableText"/>
                    <w:rPr>
                      <w:rStyle w:val="Hyperlink"/>
                    </w:rPr>
                  </w:pPr>
                  <w:hyperlink r:id="rId159" w:tgtFrame="_blank" w:history="1">
                    <w:r w:rsidR="00C43A24" w:rsidRPr="000E211A">
                      <w:rPr>
                        <w:rStyle w:val="Hyperlink"/>
                        <w:rFonts w:cstheme="minorHAnsi"/>
                      </w:rPr>
                      <w:t>https://youtu.be/qr_rDxkvLbo</w:t>
                    </w:r>
                  </w:hyperlink>
                </w:p>
              </w:tc>
            </w:tr>
            <w:tr w:rsidR="00C43A24" w:rsidRPr="00DB489D" w14:paraId="30DC8682" w14:textId="77777777" w:rsidTr="00C43A24">
              <w:tc>
                <w:tcPr>
                  <w:tcW w:w="1128" w:type="dxa"/>
                </w:tcPr>
                <w:p w14:paraId="4A455851" w14:textId="77777777" w:rsidR="00C43A24" w:rsidRPr="00DB489D" w:rsidRDefault="00C43A24" w:rsidP="00C43A24">
                  <w:pPr>
                    <w:pStyle w:val="TableText"/>
                  </w:pPr>
                  <w:r w:rsidRPr="000E211A">
                    <w:t>17mins</w:t>
                  </w:r>
                </w:p>
              </w:tc>
              <w:tc>
                <w:tcPr>
                  <w:tcW w:w="2835" w:type="dxa"/>
                </w:tcPr>
                <w:p w14:paraId="6159E813" w14:textId="77777777" w:rsidR="00C43A24" w:rsidRPr="00C43A24" w:rsidRDefault="00C43A24" w:rsidP="00C43A24">
                  <w:pPr>
                    <w:pStyle w:val="TableText"/>
                  </w:pPr>
                  <w:r w:rsidRPr="00C43A24">
                    <w:t>Crossing activities: 8mins seated, 8mins standing</w:t>
                  </w:r>
                </w:p>
              </w:tc>
              <w:tc>
                <w:tcPr>
                  <w:tcW w:w="2416" w:type="dxa"/>
                </w:tcPr>
                <w:p w14:paraId="51291A23" w14:textId="77777777" w:rsidR="00C43A24" w:rsidRPr="00DB489D" w:rsidRDefault="00227CE5" w:rsidP="00C43A24">
                  <w:pPr>
                    <w:pStyle w:val="TableText"/>
                    <w:rPr>
                      <w:rStyle w:val="Hyperlink"/>
                    </w:rPr>
                  </w:pPr>
                  <w:hyperlink r:id="rId160" w:history="1">
                    <w:r w:rsidR="00C43A24" w:rsidRPr="000E211A">
                      <w:rPr>
                        <w:rStyle w:val="Hyperlink"/>
                        <w:rFonts w:cstheme="minorHAnsi"/>
                      </w:rPr>
                      <w:t>https://youtu.be/gbb8Ldzsat4</w:t>
                    </w:r>
                  </w:hyperlink>
                  <w:r w:rsidR="00C43A24" w:rsidRPr="000E211A">
                    <w:rPr>
                      <w:sz w:val="32"/>
                      <w:szCs w:val="32"/>
                    </w:rPr>
                    <w:t xml:space="preserve"> </w:t>
                  </w:r>
                </w:p>
              </w:tc>
            </w:tr>
            <w:tr w:rsidR="00C43A24" w:rsidRPr="00DB489D" w14:paraId="42F320B4" w14:textId="77777777" w:rsidTr="00C43A24">
              <w:tc>
                <w:tcPr>
                  <w:tcW w:w="1128" w:type="dxa"/>
                </w:tcPr>
                <w:p w14:paraId="1721023F" w14:textId="77777777" w:rsidR="00C43A24" w:rsidRPr="00DB489D" w:rsidRDefault="00C43A24" w:rsidP="00C43A24">
                  <w:pPr>
                    <w:pStyle w:val="TableText"/>
                  </w:pPr>
                  <w:r w:rsidRPr="000E211A">
                    <w:t>20mins</w:t>
                  </w:r>
                </w:p>
              </w:tc>
              <w:tc>
                <w:tcPr>
                  <w:tcW w:w="2835" w:type="dxa"/>
                </w:tcPr>
                <w:p w14:paraId="685FD645" w14:textId="77777777" w:rsidR="00C43A24" w:rsidRPr="00C43A24" w:rsidRDefault="00C43A24" w:rsidP="00C43A24">
                  <w:pPr>
                    <w:pStyle w:val="TableText"/>
                  </w:pPr>
                  <w:r w:rsidRPr="00C43A24">
                    <w:t>Intro to strength &amp; balance: warm up, 3 strength, 3 balance</w:t>
                  </w:r>
                </w:p>
              </w:tc>
              <w:tc>
                <w:tcPr>
                  <w:tcW w:w="2416" w:type="dxa"/>
                </w:tcPr>
                <w:p w14:paraId="3FABF56D" w14:textId="77777777" w:rsidR="00C43A24" w:rsidRPr="00DB489D" w:rsidRDefault="00227CE5" w:rsidP="00C43A24">
                  <w:pPr>
                    <w:pStyle w:val="TableText"/>
                    <w:rPr>
                      <w:rStyle w:val="Hyperlink"/>
                    </w:rPr>
                  </w:pPr>
                  <w:hyperlink r:id="rId161" w:history="1">
                    <w:r w:rsidR="00C43A24" w:rsidRPr="000E211A">
                      <w:rPr>
                        <w:rStyle w:val="Hyperlink"/>
                        <w:rFonts w:cstheme="minorHAnsi"/>
                      </w:rPr>
                      <w:t>https://youtu.be/xXrkmfyx4h0</w:t>
                    </w:r>
                  </w:hyperlink>
                </w:p>
              </w:tc>
            </w:tr>
            <w:tr w:rsidR="00C43A24" w:rsidRPr="00DB489D" w14:paraId="776B3EA5" w14:textId="77777777" w:rsidTr="00C43A24">
              <w:tc>
                <w:tcPr>
                  <w:tcW w:w="1128" w:type="dxa"/>
                </w:tcPr>
                <w:p w14:paraId="043A6586" w14:textId="77777777" w:rsidR="00C43A24" w:rsidRPr="00DB489D" w:rsidRDefault="00C43A24" w:rsidP="00C43A24">
                  <w:pPr>
                    <w:pStyle w:val="TableText"/>
                  </w:pPr>
                  <w:r w:rsidRPr="000E211A">
                    <w:t>35mins</w:t>
                  </w:r>
                </w:p>
              </w:tc>
              <w:tc>
                <w:tcPr>
                  <w:tcW w:w="2835" w:type="dxa"/>
                </w:tcPr>
                <w:p w14:paraId="4F5567C5" w14:textId="77777777" w:rsidR="00C43A24" w:rsidRPr="00C43A24" w:rsidRDefault="00C43A24" w:rsidP="00C43A24">
                  <w:pPr>
                    <w:pStyle w:val="TableText"/>
                  </w:pPr>
                  <w:r w:rsidRPr="00C43A24">
                    <w:t xml:space="preserve">Strong &amp; Stable Class 2021, seated or standing </w:t>
                  </w:r>
                </w:p>
              </w:tc>
              <w:tc>
                <w:tcPr>
                  <w:tcW w:w="2416" w:type="dxa"/>
                </w:tcPr>
                <w:p w14:paraId="1A7AE336" w14:textId="77777777" w:rsidR="00C43A24" w:rsidRPr="00DB489D" w:rsidRDefault="00227CE5" w:rsidP="00C43A24">
                  <w:pPr>
                    <w:pStyle w:val="TableText"/>
                  </w:pPr>
                  <w:hyperlink r:id="rId162" w:history="1">
                    <w:r w:rsidR="00C43A24" w:rsidRPr="000E211A">
                      <w:rPr>
                        <w:rStyle w:val="Hyperlink"/>
                        <w:rFonts w:cstheme="minorHAnsi"/>
                      </w:rPr>
                      <w:t>https://youtu.be/WlwHCbfLaxY</w:t>
                    </w:r>
                  </w:hyperlink>
                  <w:r w:rsidR="00C43A24" w:rsidRPr="000E211A">
                    <w:rPr>
                      <w:rStyle w:val="Hyperlink"/>
                      <w:rFonts w:cstheme="minorHAnsi"/>
                    </w:rPr>
                    <w:t xml:space="preserve"> </w:t>
                  </w:r>
                </w:p>
              </w:tc>
            </w:tr>
            <w:tr w:rsidR="00C43A24" w:rsidRPr="00DB489D" w14:paraId="24963952" w14:textId="77777777" w:rsidTr="00C43A24">
              <w:tc>
                <w:tcPr>
                  <w:tcW w:w="1128" w:type="dxa"/>
                </w:tcPr>
                <w:p w14:paraId="684F2A56" w14:textId="77777777" w:rsidR="00C43A24" w:rsidRPr="00DB489D" w:rsidRDefault="00C43A24" w:rsidP="00C43A24">
                  <w:pPr>
                    <w:pStyle w:val="TableText"/>
                  </w:pPr>
                  <w:r w:rsidRPr="000E211A">
                    <w:t>43mins</w:t>
                  </w:r>
                </w:p>
              </w:tc>
              <w:tc>
                <w:tcPr>
                  <w:tcW w:w="2835" w:type="dxa"/>
                </w:tcPr>
                <w:p w14:paraId="401822BF" w14:textId="77777777" w:rsidR="00C43A24" w:rsidRPr="00C43A24" w:rsidRDefault="00C43A24" w:rsidP="00C43A24">
                  <w:pPr>
                    <w:pStyle w:val="TableText"/>
                  </w:pPr>
                  <w:r w:rsidRPr="00C43A24">
                    <w:t>Strong &amp; Stable Class 2020, seated or standing</w:t>
                  </w:r>
                </w:p>
              </w:tc>
              <w:tc>
                <w:tcPr>
                  <w:tcW w:w="2416" w:type="dxa"/>
                </w:tcPr>
                <w:p w14:paraId="78F9DCBD" w14:textId="77777777" w:rsidR="00C43A24" w:rsidRPr="00DB489D" w:rsidRDefault="00227CE5" w:rsidP="00C43A24">
                  <w:pPr>
                    <w:pStyle w:val="TableText"/>
                  </w:pPr>
                  <w:hyperlink r:id="rId163" w:history="1">
                    <w:r w:rsidR="00C43A24" w:rsidRPr="000E211A">
                      <w:rPr>
                        <w:rStyle w:val="Hyperlink"/>
                        <w:rFonts w:cstheme="minorHAnsi"/>
                      </w:rPr>
                      <w:t>https://youtu.be/wmWsa_TWVsU</w:t>
                    </w:r>
                  </w:hyperlink>
                  <w:r w:rsidR="00C43A24" w:rsidRPr="000E211A">
                    <w:rPr>
                      <w:rStyle w:val="Hyperlink"/>
                      <w:rFonts w:cstheme="minorHAnsi"/>
                    </w:rPr>
                    <w:t xml:space="preserve"> </w:t>
                  </w:r>
                </w:p>
              </w:tc>
            </w:tr>
            <w:tr w:rsidR="00C43A24" w:rsidRPr="00DB489D" w14:paraId="0D369B06" w14:textId="77777777" w:rsidTr="00C43A24">
              <w:tc>
                <w:tcPr>
                  <w:tcW w:w="1128" w:type="dxa"/>
                </w:tcPr>
                <w:p w14:paraId="3221BF9A" w14:textId="77777777" w:rsidR="00C43A24" w:rsidRPr="00DB489D" w:rsidRDefault="00C43A24" w:rsidP="00C43A24">
                  <w:pPr>
                    <w:pStyle w:val="TableText"/>
                  </w:pPr>
                  <w:r w:rsidRPr="000E211A">
                    <w:t xml:space="preserve">49mins </w:t>
                  </w:r>
                </w:p>
              </w:tc>
              <w:tc>
                <w:tcPr>
                  <w:tcW w:w="2835" w:type="dxa"/>
                </w:tcPr>
                <w:p w14:paraId="53C0555B" w14:textId="77777777" w:rsidR="00C43A24" w:rsidRPr="00C43A24" w:rsidRDefault="00C43A24" w:rsidP="00C43A24">
                  <w:pPr>
                    <w:pStyle w:val="TableText"/>
                  </w:pPr>
                  <w:r w:rsidRPr="00C43A24">
                    <w:t xml:space="preserve">Strong &amp; Stable Class 2021 #2, seated or standing </w:t>
                  </w:r>
                </w:p>
              </w:tc>
              <w:tc>
                <w:tcPr>
                  <w:tcW w:w="2416" w:type="dxa"/>
                </w:tcPr>
                <w:p w14:paraId="149758CE" w14:textId="77777777" w:rsidR="00C43A24" w:rsidRPr="00DB489D" w:rsidRDefault="00227CE5" w:rsidP="00C43A24">
                  <w:pPr>
                    <w:pStyle w:val="TableText"/>
                  </w:pPr>
                  <w:hyperlink r:id="rId164" w:history="1">
                    <w:r w:rsidR="00C43A24" w:rsidRPr="000E211A">
                      <w:rPr>
                        <w:rStyle w:val="Hyperlink"/>
                        <w:rFonts w:cstheme="minorHAnsi"/>
                      </w:rPr>
                      <w:t>https://youtu.be/zWyeo6b_4qg</w:t>
                    </w:r>
                  </w:hyperlink>
                  <w:r w:rsidR="00C43A24" w:rsidRPr="000E211A">
                    <w:rPr>
                      <w:rStyle w:val="Hyperlink"/>
                      <w:rFonts w:cstheme="minorHAnsi"/>
                    </w:rPr>
                    <w:t xml:space="preserve"> </w:t>
                  </w:r>
                </w:p>
              </w:tc>
            </w:tr>
            <w:tr w:rsidR="00C43A24" w:rsidRPr="00DB489D" w14:paraId="0D538181" w14:textId="77777777" w:rsidTr="00C43A24">
              <w:tc>
                <w:tcPr>
                  <w:tcW w:w="1128" w:type="dxa"/>
                </w:tcPr>
                <w:p w14:paraId="02E5F3E6" w14:textId="77777777" w:rsidR="00C43A24" w:rsidRPr="000E211A" w:rsidRDefault="00C43A24" w:rsidP="00C43A24">
                  <w:pPr>
                    <w:pStyle w:val="TableText"/>
                  </w:pPr>
                  <w:r w:rsidRPr="000E211A">
                    <w:t>60mins</w:t>
                  </w:r>
                </w:p>
                <w:p w14:paraId="4ACA734E" w14:textId="77777777" w:rsidR="00C43A24" w:rsidRPr="00DB489D" w:rsidRDefault="00C43A24" w:rsidP="00C43A24">
                  <w:pPr>
                    <w:pStyle w:val="TableText"/>
                  </w:pPr>
                </w:p>
              </w:tc>
              <w:tc>
                <w:tcPr>
                  <w:tcW w:w="2835" w:type="dxa"/>
                </w:tcPr>
                <w:p w14:paraId="53B64C62" w14:textId="77777777" w:rsidR="00C43A24" w:rsidRPr="00C43A24" w:rsidRDefault="00C43A24" w:rsidP="00C43A24">
                  <w:pPr>
                    <w:pStyle w:val="TableText"/>
                  </w:pPr>
                  <w:r w:rsidRPr="00C43A24">
                    <w:t>Chair yoga including strength &amp; balance, gentle</w:t>
                  </w:r>
                </w:p>
              </w:tc>
              <w:tc>
                <w:tcPr>
                  <w:tcW w:w="2416" w:type="dxa"/>
                </w:tcPr>
                <w:p w14:paraId="139D1C4D" w14:textId="77777777" w:rsidR="00C43A24" w:rsidRPr="00DB489D" w:rsidRDefault="00227CE5" w:rsidP="00C43A24">
                  <w:pPr>
                    <w:pStyle w:val="TableText"/>
                  </w:pPr>
                  <w:hyperlink r:id="rId165" w:tgtFrame="_blank" w:history="1">
                    <w:r w:rsidR="00C43A24" w:rsidRPr="000E211A">
                      <w:rPr>
                        <w:rStyle w:val="Hyperlink"/>
                        <w:rFonts w:cstheme="minorHAnsi"/>
                      </w:rPr>
                      <w:t>https://youtu.be/r3-S4lBuQ1A</w:t>
                    </w:r>
                  </w:hyperlink>
                </w:p>
              </w:tc>
            </w:tr>
          </w:tbl>
          <w:p w14:paraId="579BE8EF" w14:textId="77777777" w:rsidR="00C43A24" w:rsidRPr="00BB6077" w:rsidRDefault="00C43A24" w:rsidP="00C43A24">
            <w:pPr>
              <w:pStyle w:val="TableBullet"/>
              <w:numPr>
                <w:ilvl w:val="0"/>
                <w:numId w:val="0"/>
              </w:numPr>
              <w:spacing w:after="0"/>
              <w:ind w:left="284" w:hanging="284"/>
              <w:rPr>
                <w:sz w:val="10"/>
                <w:szCs w:val="10"/>
              </w:rPr>
            </w:pPr>
          </w:p>
          <w:p w14:paraId="13440613" w14:textId="77777777" w:rsidR="00C43A24" w:rsidRPr="00C43A24" w:rsidRDefault="00C43A24" w:rsidP="00C43A24">
            <w:pPr>
              <w:pStyle w:val="TableBullet"/>
              <w:numPr>
                <w:ilvl w:val="0"/>
                <w:numId w:val="0"/>
              </w:numPr>
              <w:spacing w:after="100" w:afterAutospacing="1"/>
              <w:rPr>
                <w:sz w:val="4"/>
                <w:szCs w:val="4"/>
              </w:rPr>
            </w:pPr>
          </w:p>
        </w:tc>
      </w:tr>
      <w:tr w:rsidR="00C43A24" w:rsidRPr="00FB1F87" w14:paraId="727A2527"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068B809" w14:textId="77777777" w:rsidR="00C43A24" w:rsidRPr="00C43A24" w:rsidRDefault="00C43A24" w:rsidP="00C43A24">
            <w:pPr>
              <w:pStyle w:val="TableText"/>
              <w:rPr>
                <w:rFonts w:cstheme="minorHAnsi"/>
                <w:b/>
                <w:bCs/>
              </w:rPr>
            </w:pPr>
            <w:r w:rsidRPr="00C43A24">
              <w:rPr>
                <w:b/>
                <w:bCs/>
              </w:rPr>
              <w:t xml:space="preserve">Peer support </w:t>
            </w:r>
            <w:r w:rsidR="00AE3694">
              <w:rPr>
                <w:b/>
                <w:bCs/>
              </w:rPr>
              <w:t>g</w:t>
            </w:r>
            <w:r w:rsidRPr="00C43A24">
              <w:rPr>
                <w:b/>
                <w:bCs/>
              </w:rPr>
              <w:t xml:space="preserve">roup links </w:t>
            </w:r>
          </w:p>
        </w:tc>
        <w:tc>
          <w:tcPr>
            <w:tcW w:w="5953" w:type="dxa"/>
            <w:tcBorders>
              <w:top w:val="single" w:sz="4" w:space="0" w:color="A6A6A6" w:themeColor="background1" w:themeShade="A6"/>
              <w:bottom w:val="single" w:sz="4" w:space="0" w:color="A6A6A6" w:themeColor="background1" w:themeShade="A6"/>
            </w:tcBorders>
          </w:tcPr>
          <w:p w14:paraId="1C68ED70" w14:textId="77777777" w:rsidR="00C43A24" w:rsidRPr="000E211A" w:rsidRDefault="00D154AB" w:rsidP="00757C90">
            <w:pPr>
              <w:pStyle w:val="TableBullet"/>
              <w:rPr>
                <w:rStyle w:val="Hyperlink"/>
                <w:rFonts w:cstheme="minorHAnsi"/>
                <w:b w:val="0"/>
              </w:rPr>
            </w:pPr>
            <w:r>
              <w:rPr>
                <w:shd w:val="clear" w:color="auto" w:fill="FFFFFF"/>
              </w:rPr>
              <w:t xml:space="preserve">Find </w:t>
            </w:r>
            <w:r w:rsidR="00C43A24" w:rsidRPr="000E211A">
              <w:rPr>
                <w:shd w:val="clear" w:color="auto" w:fill="FFFFFF"/>
              </w:rPr>
              <w:t xml:space="preserve">peer support, advocacy, information and consultancy services for people affected by mental health </w:t>
            </w:r>
            <w:r w:rsidR="00644D15">
              <w:rPr>
                <w:shd w:val="clear" w:color="auto" w:fill="FFFFFF"/>
              </w:rPr>
              <w:t xml:space="preserve">and </w:t>
            </w:r>
            <w:r w:rsidR="00C43A24" w:rsidRPr="000E211A">
              <w:rPr>
                <w:shd w:val="clear" w:color="auto" w:fill="FFFFFF"/>
              </w:rPr>
              <w:t>addiction distress</w:t>
            </w:r>
            <w:r>
              <w:rPr>
                <w:shd w:val="clear" w:color="auto" w:fill="FFFFFF"/>
              </w:rPr>
              <w:t xml:space="preserve"> </w:t>
            </w:r>
            <w:hyperlink r:id="rId166" w:history="1">
              <w:r w:rsidRPr="00D154AB">
                <w:rPr>
                  <w:rStyle w:val="Hyperlink"/>
                  <w:shd w:val="clear" w:color="auto" w:fill="FFFFFF"/>
                </w:rPr>
                <w:t>here</w:t>
              </w:r>
            </w:hyperlink>
            <w:r w:rsidR="00644D15">
              <w:rPr>
                <w:shd w:val="clear" w:color="auto" w:fill="FFFFFF"/>
              </w:rPr>
              <w:t>.</w:t>
            </w:r>
            <w:r w:rsidR="00C43A24" w:rsidRPr="000E211A">
              <w:rPr>
                <w:shd w:val="clear" w:color="auto" w:fill="FFFFFF"/>
              </w:rPr>
              <w:t xml:space="preserve"> </w:t>
            </w:r>
            <w:r w:rsidR="00757C90">
              <w:rPr>
                <w:shd w:val="clear" w:color="auto" w:fill="FFFFFF"/>
              </w:rPr>
              <w:t xml:space="preserve"> </w:t>
            </w:r>
            <w:hyperlink r:id="rId167" w:history="1">
              <w:r w:rsidR="00757C90" w:rsidRPr="0041125B">
                <w:rPr>
                  <w:rStyle w:val="Hyperlink"/>
                  <w:shd w:val="clear" w:color="auto" w:fill="FFFFFF"/>
                </w:rPr>
                <w:t>https://balance.org.nz/</w:t>
              </w:r>
            </w:hyperlink>
            <w:r w:rsidR="00757C90">
              <w:rPr>
                <w:shd w:val="clear" w:color="auto" w:fill="FFFFFF"/>
              </w:rPr>
              <w:t xml:space="preserve"> </w:t>
            </w:r>
          </w:p>
          <w:p w14:paraId="0069B610" w14:textId="77777777" w:rsidR="00C43A24" w:rsidRPr="000E211A" w:rsidRDefault="00D154AB" w:rsidP="00757C90">
            <w:pPr>
              <w:pStyle w:val="TableBullet"/>
            </w:pPr>
            <w:r>
              <w:t xml:space="preserve">Find information and advice for people with long-term conditions </w:t>
            </w:r>
            <w:hyperlink r:id="rId168" w:history="1">
              <w:r w:rsidRPr="00D154AB">
                <w:rPr>
                  <w:rStyle w:val="Hyperlink"/>
                </w:rPr>
                <w:t>here</w:t>
              </w:r>
            </w:hyperlink>
            <w:r>
              <w:t xml:space="preserve">. </w:t>
            </w:r>
            <w:r w:rsidR="00757C90" w:rsidRPr="00757C90">
              <w:t>https://www.healthnavigator.org.nz/healthy-living/l/looking-after-yourself-with-long-term-conditions/</w:t>
            </w:r>
          </w:p>
        </w:tc>
      </w:tr>
      <w:tr w:rsidR="00C43A24" w:rsidRPr="00FB1F87" w14:paraId="7BC43624"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2F042DA" w14:textId="77777777" w:rsidR="00C43A24" w:rsidRPr="00C43A24" w:rsidRDefault="00C43A24" w:rsidP="00C43A24">
            <w:pPr>
              <w:pStyle w:val="TableText"/>
              <w:rPr>
                <w:rFonts w:cstheme="minorHAnsi"/>
                <w:b/>
                <w:bCs/>
              </w:rPr>
            </w:pPr>
            <w:r w:rsidRPr="00C43A24">
              <w:rPr>
                <w:b/>
                <w:bCs/>
              </w:rPr>
              <w:t>Care plans and action plans</w:t>
            </w:r>
          </w:p>
        </w:tc>
        <w:tc>
          <w:tcPr>
            <w:tcW w:w="5953" w:type="dxa"/>
            <w:tcBorders>
              <w:top w:val="single" w:sz="4" w:space="0" w:color="A6A6A6" w:themeColor="background1" w:themeShade="A6"/>
              <w:bottom w:val="single" w:sz="4" w:space="0" w:color="A6A6A6" w:themeColor="background1" w:themeShade="A6"/>
            </w:tcBorders>
          </w:tcPr>
          <w:p w14:paraId="66418CD2" w14:textId="77777777" w:rsidR="00C43A24" w:rsidRPr="000E211A" w:rsidRDefault="00200B1D" w:rsidP="00C43A24">
            <w:pPr>
              <w:pStyle w:val="TableBullet"/>
            </w:pPr>
            <w:r>
              <w:t>Find e</w:t>
            </w:r>
            <w:r w:rsidR="00C43A24" w:rsidRPr="000E211A">
              <w:t xml:space="preserve">xamples </w:t>
            </w:r>
            <w:r w:rsidR="00D154AB">
              <w:t xml:space="preserve">of care plans </w:t>
            </w:r>
            <w:r w:rsidR="00C43A24" w:rsidRPr="000E211A">
              <w:t xml:space="preserve">for patient use </w:t>
            </w:r>
            <w:hyperlink r:id="rId169">
              <w:r w:rsidR="00C43A24" w:rsidRPr="00816EE5">
                <w:rPr>
                  <w:rStyle w:val="Hyperlink"/>
                  <w:u w:val="single"/>
                </w:rPr>
                <w:t>here</w:t>
              </w:r>
            </w:hyperlink>
            <w:r w:rsidR="00D154AB">
              <w:t>.</w:t>
            </w:r>
            <w:r w:rsidR="00C43A24" w:rsidRPr="00C43A24">
              <w:rPr>
                <w:rStyle w:val="Hyperlink"/>
              </w:rPr>
              <w:t xml:space="preserve"> </w:t>
            </w:r>
            <w:hyperlink r:id="rId170" w:history="1">
              <w:r w:rsidR="00C43A24" w:rsidRPr="000E211A">
                <w:rPr>
                  <w:rStyle w:val="Hyperlink"/>
                  <w:rFonts w:cstheme="minorHAnsi"/>
                </w:rPr>
                <w:t>https://www.healthnavigator.org.nz/healthy-living/c/care-plans-and-action-plans/</w:t>
              </w:r>
            </w:hyperlink>
            <w:r w:rsidR="00C43A24" w:rsidRPr="000E211A">
              <w:rPr>
                <w:rStyle w:val="Hyperlink"/>
                <w:rFonts w:cstheme="minorHAnsi"/>
                <w:color w:val="00B0F0"/>
                <w:u w:val="single"/>
              </w:rPr>
              <w:t xml:space="preserve"> </w:t>
            </w:r>
          </w:p>
        </w:tc>
      </w:tr>
      <w:tr w:rsidR="00C43A24" w:rsidRPr="00FB1F87" w14:paraId="77274FCF" w14:textId="77777777" w:rsidTr="004414C3">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15E0BD3" w14:textId="77777777" w:rsidR="00C43A24" w:rsidRPr="000E211A" w:rsidRDefault="00C43A24" w:rsidP="00C43A24">
            <w:pPr>
              <w:pStyle w:val="TableText"/>
              <w:rPr>
                <w:rFonts w:cstheme="minorHAnsi"/>
                <w:b/>
                <w:bCs/>
              </w:rPr>
            </w:pPr>
            <w:r w:rsidRPr="00C43A24">
              <w:rPr>
                <w:rFonts w:cstheme="minorHAnsi"/>
                <w:b/>
                <w:bCs/>
              </w:rPr>
              <w:t>Children and young people</w:t>
            </w:r>
          </w:p>
        </w:tc>
        <w:tc>
          <w:tcPr>
            <w:tcW w:w="5953" w:type="dxa"/>
            <w:tcBorders>
              <w:top w:val="single" w:sz="4" w:space="0" w:color="A6A6A6" w:themeColor="background1" w:themeShade="A6"/>
              <w:bottom w:val="single" w:sz="4" w:space="0" w:color="A6A6A6" w:themeColor="background1" w:themeShade="A6"/>
            </w:tcBorders>
          </w:tcPr>
          <w:p w14:paraId="7FF86428" w14:textId="77777777" w:rsidR="00C43A24" w:rsidRPr="000E211A" w:rsidRDefault="00C43A24" w:rsidP="00C43A24">
            <w:pPr>
              <w:pStyle w:val="TableBullet"/>
            </w:pPr>
            <w:r w:rsidRPr="000E211A">
              <w:t xml:space="preserve">Kids Health is an Aotearoa New Zealand site which also has information on recovering from COVID including long COVID for </w:t>
            </w:r>
            <w:r w:rsidR="00EC7A35">
              <w:t xml:space="preserve">people </w:t>
            </w:r>
            <w:r w:rsidRPr="000E211A">
              <w:t xml:space="preserve">and whānau </w:t>
            </w:r>
            <w:hyperlink r:id="rId171" w:history="1">
              <w:r w:rsidRPr="00816EE5">
                <w:rPr>
                  <w:rStyle w:val="Hyperlink"/>
                  <w:u w:val="single"/>
                </w:rPr>
                <w:t>here</w:t>
              </w:r>
            </w:hyperlink>
            <w:r w:rsidRPr="000E211A">
              <w:rPr>
                <w:color w:val="00B0F0"/>
              </w:rPr>
              <w:t xml:space="preserve"> </w:t>
            </w:r>
            <w:hyperlink r:id="rId172" w:history="1">
              <w:r w:rsidRPr="000E211A">
                <w:rPr>
                  <w:rStyle w:val="Hyperlink"/>
                  <w:rFonts w:cstheme="minorHAnsi"/>
                </w:rPr>
                <w:t>https://www.kidshealth.org.nz/recovering-covid-including-long-covid</w:t>
              </w:r>
            </w:hyperlink>
            <w:r w:rsidRPr="000E211A">
              <w:t xml:space="preserve"> </w:t>
            </w:r>
          </w:p>
        </w:tc>
      </w:tr>
    </w:tbl>
    <w:p w14:paraId="3A2DAD03" w14:textId="77777777" w:rsidR="00085641" w:rsidRDefault="00085641" w:rsidP="00E54644">
      <w:pPr>
        <w:pStyle w:val="Heading2"/>
      </w:pPr>
      <w:bookmarkStart w:id="75" w:name="_Toc113013212"/>
      <w:bookmarkStart w:id="76" w:name="_Toc120545305"/>
      <w:r>
        <w:t xml:space="preserve">Summary of </w:t>
      </w:r>
      <w:r w:rsidR="000C47D3">
        <w:t>s</w:t>
      </w:r>
      <w:r>
        <w:t xml:space="preserve">ymptoms and management </w:t>
      </w:r>
      <w:r w:rsidRPr="00286B6B">
        <w:t>resource</w:t>
      </w:r>
      <w:r>
        <w:t>s</w:t>
      </w:r>
      <w:r w:rsidRPr="00286B6B">
        <w:t xml:space="preserve"> for </w:t>
      </w:r>
      <w:r w:rsidR="000C47D3">
        <w:t>c</w:t>
      </w:r>
      <w:r w:rsidRPr="00286B6B">
        <w:t>linicians</w:t>
      </w:r>
      <w:bookmarkEnd w:id="75"/>
      <w:bookmarkEnd w:id="76"/>
    </w:p>
    <w:p w14:paraId="05532CD4" w14:textId="77777777" w:rsidR="00085641" w:rsidRDefault="00085641" w:rsidP="00C43A24">
      <w:r w:rsidRPr="006D4D74">
        <w:t xml:space="preserve">This table provides a summary of common symptoms and resources </w:t>
      </w:r>
      <w:r>
        <w:t xml:space="preserve">for clinicians supporting </w:t>
      </w:r>
      <w:r w:rsidR="00EC7A35">
        <w:t xml:space="preserve">people </w:t>
      </w:r>
      <w:r w:rsidRPr="006D4D74">
        <w:t>wit</w:t>
      </w:r>
      <w:r>
        <w:t xml:space="preserve">h long COVID, </w:t>
      </w:r>
      <w:r w:rsidR="00EC7A35">
        <w:t xml:space="preserve">their </w:t>
      </w:r>
      <w:r>
        <w:t>whānau and carers</w:t>
      </w:r>
      <w:r w:rsidRPr="006D4D74">
        <w:t>.</w:t>
      </w:r>
      <w:r w:rsidR="00EB467B">
        <w:t xml:space="preserve"> See section 3.2 above for detailed information regarding these symptoms.</w:t>
      </w:r>
    </w:p>
    <w:p w14:paraId="62EB613C" w14:textId="77777777" w:rsidR="00C43A24" w:rsidRDefault="00C43A24" w:rsidP="00C43A24"/>
    <w:tbl>
      <w:tblPr>
        <w:tblW w:w="8085" w:type="dxa"/>
        <w:tblInd w:w="-5" w:type="dxa"/>
        <w:tblBorders>
          <w:top w:val="single" w:sz="4" w:space="0" w:color="7F7F7F" w:themeColor="text1" w:themeTint="80"/>
          <w:bottom w:val="single" w:sz="4" w:space="0" w:color="7F7F7F" w:themeColor="text1" w:themeTint="80"/>
          <w:insideH w:val="single" w:sz="4" w:space="0" w:color="7F7F7F" w:themeColor="text1" w:themeTint="80"/>
        </w:tblBorders>
        <w:tblLayout w:type="fixed"/>
        <w:tblLook w:val="01E0" w:firstRow="1" w:lastRow="1" w:firstColumn="1" w:lastColumn="1" w:noHBand="0" w:noVBand="0"/>
      </w:tblPr>
      <w:tblGrid>
        <w:gridCol w:w="2132"/>
        <w:gridCol w:w="5953"/>
      </w:tblGrid>
      <w:tr w:rsidR="00C43A24" w:rsidRPr="00FB1F87" w14:paraId="15B4E5BD"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AFE18AE" w14:textId="77777777" w:rsidR="00C43A24" w:rsidRPr="00C43A24" w:rsidRDefault="00C43A24" w:rsidP="00C43A24">
            <w:pPr>
              <w:pStyle w:val="TableText"/>
              <w:rPr>
                <w:b/>
                <w:bCs/>
              </w:rPr>
            </w:pPr>
            <w:r w:rsidRPr="00C43A24">
              <w:rPr>
                <w:b/>
                <w:bCs/>
              </w:rPr>
              <w:t>Vaccination</w:t>
            </w:r>
          </w:p>
          <w:p w14:paraId="0105BBE8" w14:textId="77777777" w:rsidR="00C43A24" w:rsidRPr="00C43A24" w:rsidRDefault="00C43A24" w:rsidP="00C43A24">
            <w:pPr>
              <w:pStyle w:val="TableText"/>
              <w:rPr>
                <w:b/>
                <w:bCs/>
              </w:rPr>
            </w:pPr>
          </w:p>
        </w:tc>
        <w:tc>
          <w:tcPr>
            <w:tcW w:w="5953" w:type="dxa"/>
            <w:tcBorders>
              <w:top w:val="single" w:sz="4" w:space="0" w:color="A6A6A6" w:themeColor="background1" w:themeShade="A6"/>
              <w:bottom w:val="single" w:sz="4" w:space="0" w:color="A6A6A6" w:themeColor="background1" w:themeShade="A6"/>
            </w:tcBorders>
          </w:tcPr>
          <w:p w14:paraId="54066DF3" w14:textId="77777777" w:rsidR="00C43A24" w:rsidRPr="00C43A24" w:rsidRDefault="00C43A24" w:rsidP="00C43A24">
            <w:pPr>
              <w:pStyle w:val="TableBullet"/>
              <w:rPr>
                <w:color w:val="00B0F0"/>
              </w:rPr>
            </w:pPr>
            <w:r w:rsidRPr="00953BD2">
              <w:t xml:space="preserve">The following website has an option for health professionals to make enquiries about specific cases to support complex clinical reasoning. </w:t>
            </w:r>
            <w:hyperlink r:id="rId173" w:history="1">
              <w:r w:rsidRPr="00C43A24">
                <w:rPr>
                  <w:rStyle w:val="Hyperlink"/>
                </w:rPr>
                <w:t>https://www.immune.org.nz/contact-us</w:t>
              </w:r>
            </w:hyperlink>
            <w:r w:rsidRPr="00FF31B2">
              <w:rPr>
                <w:color w:val="00B0F0"/>
              </w:rPr>
              <w:t xml:space="preserve">  </w:t>
            </w:r>
          </w:p>
        </w:tc>
      </w:tr>
      <w:tr w:rsidR="00C43A24" w:rsidRPr="00FB1F87" w14:paraId="2CA38E7B"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7DE3629" w14:textId="77777777" w:rsidR="00C43A24" w:rsidRPr="00C43A24" w:rsidRDefault="00C43A24" w:rsidP="00C43A24">
            <w:pPr>
              <w:pStyle w:val="TableText"/>
              <w:rPr>
                <w:b/>
                <w:bCs/>
              </w:rPr>
            </w:pPr>
            <w:r w:rsidRPr="00C43A24">
              <w:rPr>
                <w:b/>
                <w:bCs/>
              </w:rPr>
              <w:t xml:space="preserve">Outcome measures </w:t>
            </w:r>
          </w:p>
          <w:p w14:paraId="02D0AD12" w14:textId="77777777" w:rsidR="00C43A24" w:rsidRPr="00C43A24" w:rsidRDefault="00C43A24" w:rsidP="00C43A24">
            <w:pPr>
              <w:pStyle w:val="TableText"/>
              <w:rPr>
                <w:rFonts w:cstheme="minorHAnsi"/>
                <w:b/>
                <w:bCs/>
              </w:rPr>
            </w:pPr>
          </w:p>
        </w:tc>
        <w:tc>
          <w:tcPr>
            <w:tcW w:w="5953" w:type="dxa"/>
            <w:tcBorders>
              <w:top w:val="single" w:sz="4" w:space="0" w:color="A6A6A6" w:themeColor="background1" w:themeShade="A6"/>
              <w:bottom w:val="single" w:sz="4" w:space="0" w:color="A6A6A6" w:themeColor="background1" w:themeShade="A6"/>
            </w:tcBorders>
          </w:tcPr>
          <w:p w14:paraId="1A8C4DC7" w14:textId="3036FE42" w:rsidR="00C43A24" w:rsidRPr="00FF31B2" w:rsidRDefault="00C43A24" w:rsidP="00C43A24">
            <w:pPr>
              <w:pStyle w:val="TableBullet"/>
              <w:rPr>
                <w:color w:val="00B0F0"/>
              </w:rPr>
            </w:pPr>
            <w:r>
              <w:t xml:space="preserve">The use of specific outcomes measures should align with the recommendations from </w:t>
            </w:r>
            <w:r w:rsidR="00C87A88">
              <w:t>long</w:t>
            </w:r>
            <w:r>
              <w:t xml:space="preserve">-COVID </w:t>
            </w:r>
            <w:hyperlink r:id="rId174">
              <w:r w:rsidRPr="00C43A24">
                <w:rPr>
                  <w:rStyle w:val="Hyperlink"/>
                </w:rPr>
                <w:t>core outcome set</w:t>
              </w:r>
            </w:hyperlink>
            <w:r w:rsidRPr="00C43A24">
              <w:rPr>
                <w:rStyle w:val="Hyperlink"/>
              </w:rPr>
              <w:t xml:space="preserve"> </w:t>
            </w:r>
          </w:p>
          <w:p w14:paraId="139094A7" w14:textId="77777777" w:rsidR="00C43A24" w:rsidRPr="00C43A24" w:rsidRDefault="00C43A24" w:rsidP="00C43A24">
            <w:pPr>
              <w:pStyle w:val="TableBullet"/>
              <w:rPr>
                <w:color w:val="00B0F0"/>
                <w:u w:val="single"/>
              </w:rPr>
            </w:pPr>
            <w:r w:rsidRPr="00C83804">
              <w:t xml:space="preserve">Consider paediatric specific core outcome </w:t>
            </w:r>
            <w:hyperlink r:id="rId175" w:history="1">
              <w:r w:rsidRPr="00C43A24">
                <w:rPr>
                  <w:rStyle w:val="Hyperlink"/>
                </w:rPr>
                <w:t>set</w:t>
              </w:r>
            </w:hyperlink>
          </w:p>
        </w:tc>
      </w:tr>
      <w:tr w:rsidR="00C43A24" w:rsidRPr="00FB1F87" w14:paraId="4DA69458"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99DC6EC" w14:textId="77777777" w:rsidR="00C43A24" w:rsidRPr="00C43A24" w:rsidRDefault="00C43A24" w:rsidP="00C43A24">
            <w:pPr>
              <w:pStyle w:val="TableText"/>
              <w:rPr>
                <w:b/>
                <w:bCs/>
              </w:rPr>
            </w:pPr>
            <w:r w:rsidRPr="00C43A24">
              <w:rPr>
                <w:b/>
                <w:bCs/>
              </w:rPr>
              <w:t>Fatigue</w:t>
            </w:r>
          </w:p>
          <w:p w14:paraId="54E51517" w14:textId="77777777" w:rsidR="00C43A24" w:rsidRPr="00C43A24" w:rsidRDefault="00C43A24" w:rsidP="00C43A24">
            <w:pPr>
              <w:pStyle w:val="TableText"/>
              <w:rPr>
                <w:rFonts w:cstheme="minorHAnsi"/>
                <w:b/>
                <w:bCs/>
              </w:rPr>
            </w:pPr>
          </w:p>
        </w:tc>
        <w:tc>
          <w:tcPr>
            <w:tcW w:w="5953" w:type="dxa"/>
            <w:tcBorders>
              <w:top w:val="single" w:sz="4" w:space="0" w:color="A6A6A6" w:themeColor="background1" w:themeShade="A6"/>
              <w:bottom w:val="single" w:sz="4" w:space="0" w:color="A6A6A6" w:themeColor="background1" w:themeShade="A6"/>
            </w:tcBorders>
          </w:tcPr>
          <w:p w14:paraId="7366E686" w14:textId="77777777" w:rsidR="00C43A24" w:rsidRPr="00C43A24" w:rsidRDefault="00C43A24" w:rsidP="00C43A24">
            <w:pPr>
              <w:pStyle w:val="TableBullet"/>
              <w:rPr>
                <w:color w:val="00B0F0"/>
                <w:u w:val="single"/>
              </w:rPr>
            </w:pPr>
            <w:r w:rsidRPr="00C43A24">
              <w:t>The Why, When and How of Pacing | Long Covid's Most Important Lesson</w:t>
            </w:r>
            <w:r w:rsidRPr="00FF31B2">
              <w:rPr>
                <w:rStyle w:val="Hyperlink"/>
                <w:b w:val="0"/>
                <w:bCs/>
              </w:rPr>
              <w:t xml:space="preserve"> </w:t>
            </w:r>
            <w:hyperlink r:id="rId176">
              <w:r w:rsidR="00757C90" w:rsidRPr="00816EE5">
                <w:rPr>
                  <w:rStyle w:val="Hyperlink"/>
                  <w:u w:val="single"/>
                </w:rPr>
                <w:t>here</w:t>
              </w:r>
            </w:hyperlink>
            <w:r w:rsidR="00757C90">
              <w:rPr>
                <w:rStyle w:val="Hyperlink"/>
                <w:u w:val="single"/>
              </w:rPr>
              <w:t xml:space="preserve"> </w:t>
            </w:r>
            <w:hyperlink r:id="rId177" w:history="1">
              <w:r w:rsidRPr="00EF5A74">
                <w:rPr>
                  <w:rStyle w:val="Hyperlink"/>
                </w:rPr>
                <w:t>https://www.youtube.com/watch?app=desktop&amp;v=gUPvNwvkOlA</w:t>
              </w:r>
            </w:hyperlink>
            <w:r w:rsidRPr="00FF31B2">
              <w:rPr>
                <w:rStyle w:val="Hyperlink"/>
                <w:color w:val="00B0F0"/>
                <w:u w:val="single"/>
              </w:rPr>
              <w:t xml:space="preserve"> </w:t>
            </w:r>
          </w:p>
        </w:tc>
      </w:tr>
      <w:tr w:rsidR="00C43A24" w:rsidRPr="00FB1F87" w14:paraId="0B9151D4"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32FEB67" w14:textId="064CFF8A" w:rsidR="00C43A24" w:rsidRPr="00BB6077" w:rsidRDefault="00C43A24" w:rsidP="00C43A24">
            <w:pPr>
              <w:pStyle w:val="TableText"/>
              <w:rPr>
                <w:b/>
                <w:bCs/>
              </w:rPr>
            </w:pPr>
            <w:r w:rsidRPr="00C43A24">
              <w:rPr>
                <w:b/>
                <w:bCs/>
              </w:rPr>
              <w:t xml:space="preserve">Breathing </w:t>
            </w:r>
            <w:r w:rsidR="00EB467B">
              <w:rPr>
                <w:b/>
                <w:bCs/>
              </w:rPr>
              <w:t>p</w:t>
            </w:r>
            <w:r w:rsidRPr="00C43A24">
              <w:rPr>
                <w:b/>
                <w:bCs/>
              </w:rPr>
              <w:t xml:space="preserve">attern </w:t>
            </w:r>
            <w:r w:rsidR="00EB467B">
              <w:rPr>
                <w:b/>
                <w:bCs/>
              </w:rPr>
              <w:t>d</w:t>
            </w:r>
            <w:r w:rsidRPr="00C43A24">
              <w:rPr>
                <w:b/>
                <w:bCs/>
              </w:rPr>
              <w:t xml:space="preserve">isorder </w:t>
            </w:r>
          </w:p>
        </w:tc>
        <w:tc>
          <w:tcPr>
            <w:tcW w:w="5953" w:type="dxa"/>
            <w:tcBorders>
              <w:top w:val="single" w:sz="4" w:space="0" w:color="A6A6A6" w:themeColor="background1" w:themeShade="A6"/>
              <w:bottom w:val="single" w:sz="4" w:space="0" w:color="A6A6A6" w:themeColor="background1" w:themeShade="A6"/>
            </w:tcBorders>
          </w:tcPr>
          <w:p w14:paraId="50669C91" w14:textId="77777777" w:rsidR="00C43A24" w:rsidRPr="00C43A24" w:rsidRDefault="00227CE5" w:rsidP="00C43A24">
            <w:pPr>
              <w:pStyle w:val="TableBullet"/>
              <w:rPr>
                <w:color w:val="00B0F0"/>
                <w:u w:val="single"/>
              </w:rPr>
            </w:pPr>
            <w:hyperlink r:id="rId178" w:history="1">
              <w:r w:rsidR="00C43A24" w:rsidRPr="00EF5A74">
                <w:rPr>
                  <w:rStyle w:val="Hyperlink"/>
                </w:rPr>
                <w:t>https://longcovid.physio/breathing-pattern-disorders</w:t>
              </w:r>
            </w:hyperlink>
            <w:r w:rsidR="00C43A24" w:rsidRPr="00FF31B2">
              <w:rPr>
                <w:color w:val="00B0F0"/>
                <w:u w:val="single"/>
              </w:rPr>
              <w:t xml:space="preserve"> </w:t>
            </w:r>
          </w:p>
        </w:tc>
      </w:tr>
      <w:tr w:rsidR="00A8787C" w:rsidRPr="00FB1F87" w14:paraId="15BAF8D2"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60FCDBC0" w14:textId="77777777" w:rsidR="00A8787C" w:rsidRPr="00C43A24" w:rsidRDefault="00A8787C" w:rsidP="00A8787C">
            <w:pPr>
              <w:pStyle w:val="TableText"/>
              <w:rPr>
                <w:b/>
                <w:bCs/>
              </w:rPr>
            </w:pPr>
            <w:r w:rsidRPr="00C43A24">
              <w:rPr>
                <w:b/>
                <w:bCs/>
              </w:rPr>
              <w:t xml:space="preserve">Cough </w:t>
            </w:r>
          </w:p>
          <w:p w14:paraId="5F873542" w14:textId="77777777" w:rsidR="00A8787C" w:rsidRPr="00C43A24" w:rsidRDefault="00A8787C" w:rsidP="00A8787C">
            <w:pPr>
              <w:pStyle w:val="TableText"/>
              <w:rPr>
                <w:rFonts w:cstheme="minorHAnsi"/>
                <w:b/>
                <w:bCs/>
              </w:rPr>
            </w:pPr>
          </w:p>
        </w:tc>
        <w:tc>
          <w:tcPr>
            <w:tcW w:w="5953" w:type="dxa"/>
            <w:tcBorders>
              <w:top w:val="single" w:sz="4" w:space="0" w:color="A6A6A6" w:themeColor="background1" w:themeShade="A6"/>
              <w:bottom w:val="single" w:sz="4" w:space="0" w:color="A6A6A6" w:themeColor="background1" w:themeShade="A6"/>
            </w:tcBorders>
          </w:tcPr>
          <w:p w14:paraId="6112FD04" w14:textId="77777777" w:rsidR="00A8787C" w:rsidRPr="00FF31B2" w:rsidRDefault="00A8787C" w:rsidP="00A8787C">
            <w:pPr>
              <w:pStyle w:val="TableBullet"/>
              <w:rPr>
                <w:rStyle w:val="Hyperlink"/>
                <w:bCs/>
                <w:color w:val="00B0F0"/>
                <w:u w:val="single"/>
              </w:rPr>
            </w:pPr>
            <w:r>
              <w:t xml:space="preserve">the </w:t>
            </w:r>
            <w:hyperlink r:id="rId179" w:history="1">
              <w:r w:rsidRPr="00FF31B2">
                <w:rPr>
                  <w:rStyle w:val="Hyperlink"/>
                </w:rPr>
                <w:t>Leicester cough questionnaire</w:t>
              </w:r>
            </w:hyperlink>
            <w:r w:rsidRPr="00FF31B2">
              <w:rPr>
                <w:color w:val="00B0F0"/>
              </w:rPr>
              <w:t xml:space="preserve"> </w:t>
            </w:r>
            <w:r w:rsidRPr="004843DD">
              <w:t xml:space="preserve">can be found </w:t>
            </w:r>
            <w:hyperlink r:id="rId180" w:history="1">
              <w:r w:rsidRPr="00816EE5">
                <w:rPr>
                  <w:rStyle w:val="Hyperlink"/>
                  <w:u w:val="single"/>
                </w:rPr>
                <w:t>here</w:t>
              </w:r>
            </w:hyperlink>
            <w:r w:rsidRPr="00FF31B2">
              <w:rPr>
                <w:rStyle w:val="Hyperlink"/>
                <w:bCs/>
                <w:color w:val="00B0F0"/>
                <w:u w:val="single"/>
              </w:rPr>
              <w:t xml:space="preserve"> </w:t>
            </w:r>
            <w:hyperlink r:id="rId181" w:history="1">
              <w:r w:rsidRPr="00FF31B2">
                <w:rPr>
                  <w:rStyle w:val="Hyperlink"/>
                  <w:bCs/>
                </w:rPr>
                <w:t>http://centerforcough.com/wp-content/uploads/2015/01/leicester-cough-quest.pdf</w:t>
              </w:r>
            </w:hyperlink>
            <w:r w:rsidRPr="00FF31B2">
              <w:rPr>
                <w:rStyle w:val="Hyperlink"/>
                <w:bCs/>
                <w:color w:val="00B0F0"/>
                <w:u w:val="single"/>
              </w:rPr>
              <w:t xml:space="preserve"> </w:t>
            </w:r>
          </w:p>
          <w:p w14:paraId="30816CB4" w14:textId="77777777" w:rsidR="00A8787C" w:rsidRPr="00FF31B2" w:rsidRDefault="00A8787C" w:rsidP="00A8787C">
            <w:pPr>
              <w:pStyle w:val="TableBullet"/>
              <w:rPr>
                <w:color w:val="4F81BD" w:themeColor="accent1"/>
                <w:u w:val="single"/>
              </w:rPr>
            </w:pPr>
            <w:r>
              <w:t xml:space="preserve">Information for individuals and whānau can be found </w:t>
            </w:r>
            <w:hyperlink r:id="rId182" w:history="1">
              <w:r w:rsidRPr="00816EE5">
                <w:rPr>
                  <w:rStyle w:val="Hyperlink"/>
                  <w:u w:val="single"/>
                </w:rPr>
                <w:t>here</w:t>
              </w:r>
            </w:hyperlink>
            <w:r w:rsidRPr="00A8787C">
              <w:rPr>
                <w:rStyle w:val="Hyperlink"/>
              </w:rPr>
              <w:t xml:space="preserve"> </w:t>
            </w:r>
            <w:hyperlink r:id="rId183" w:history="1">
              <w:r w:rsidRPr="00EF5A74">
                <w:rPr>
                  <w:rStyle w:val="Hyperlink"/>
                </w:rPr>
                <w:t>https://www.nhsinform.scot/long-term-effects-of-covid-19-long-covid/signs-and-symptoms/long-covid-cough/</w:t>
              </w:r>
            </w:hyperlink>
            <w:r w:rsidRPr="00FF31B2">
              <w:rPr>
                <w:color w:val="4F81BD" w:themeColor="accent1"/>
                <w:u w:val="single"/>
              </w:rPr>
              <w:t xml:space="preserve"> </w:t>
            </w:r>
          </w:p>
          <w:p w14:paraId="7033FE98" w14:textId="77777777" w:rsidR="00A8787C" w:rsidRPr="00A8787C" w:rsidRDefault="00A8787C" w:rsidP="00A8787C">
            <w:pPr>
              <w:pStyle w:val="TableBullet"/>
              <w:rPr>
                <w:b/>
                <w:color w:val="00B0F0"/>
                <w:u w:val="single"/>
              </w:rPr>
            </w:pPr>
            <w:r w:rsidRPr="001C1A4F">
              <w:t>and</w:t>
            </w:r>
            <w:r w:rsidRPr="00FF31B2">
              <w:rPr>
                <w:color w:val="4F81BD" w:themeColor="accent1"/>
              </w:rPr>
              <w:t xml:space="preserve"> </w:t>
            </w:r>
            <w:hyperlink r:id="rId184" w:history="1">
              <w:r w:rsidRPr="00816EE5">
                <w:rPr>
                  <w:rStyle w:val="Hyperlink"/>
                  <w:u w:val="single"/>
                </w:rPr>
                <w:t>here</w:t>
              </w:r>
            </w:hyperlink>
            <w:r w:rsidRPr="00A8787C">
              <w:t xml:space="preserve"> </w:t>
            </w:r>
            <w:hyperlink r:id="rId185" w:history="1">
              <w:r w:rsidRPr="00EF5A74">
                <w:rPr>
                  <w:rStyle w:val="Hyperlink"/>
                </w:rPr>
                <w:t>https://theconversation.com/still-coughing-after-covid-heres-why-it-happens-and-what-to-do-about-it-179471</w:t>
              </w:r>
            </w:hyperlink>
            <w:r w:rsidRPr="00FF31B2">
              <w:rPr>
                <w:rStyle w:val="Hyperlink"/>
                <w:color w:val="00B0F0"/>
                <w:u w:val="single"/>
              </w:rPr>
              <w:t xml:space="preserve"> </w:t>
            </w:r>
          </w:p>
        </w:tc>
      </w:tr>
      <w:tr w:rsidR="00A8787C" w:rsidRPr="00FB1F87" w14:paraId="05295D66"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88B12BD" w14:textId="52F4164A" w:rsidR="00A8787C" w:rsidRPr="00BB6077" w:rsidRDefault="00A8787C" w:rsidP="00A8787C">
            <w:pPr>
              <w:pStyle w:val="TableText"/>
              <w:rPr>
                <w:b/>
                <w:bCs/>
              </w:rPr>
            </w:pPr>
            <w:r w:rsidRPr="00C43A24">
              <w:rPr>
                <w:b/>
                <w:bCs/>
              </w:rPr>
              <w:t>Thought processing, memory and ‘brain fog’</w:t>
            </w:r>
          </w:p>
        </w:tc>
        <w:tc>
          <w:tcPr>
            <w:tcW w:w="5953" w:type="dxa"/>
            <w:tcBorders>
              <w:top w:val="single" w:sz="4" w:space="0" w:color="A6A6A6" w:themeColor="background1" w:themeShade="A6"/>
              <w:bottom w:val="single" w:sz="4" w:space="0" w:color="A6A6A6" w:themeColor="background1" w:themeShade="A6"/>
            </w:tcBorders>
          </w:tcPr>
          <w:p w14:paraId="7A5AB6F2" w14:textId="77777777" w:rsidR="00A8787C" w:rsidRPr="000E211A" w:rsidRDefault="00A8787C" w:rsidP="00A8787C">
            <w:pPr>
              <w:pStyle w:val="TableBullet"/>
              <w:rPr>
                <w:rFonts w:cstheme="minorHAnsi"/>
              </w:rPr>
            </w:pPr>
            <w:r w:rsidRPr="00A30E5E">
              <w:t xml:space="preserve">A range of resources for occupational therapy practitioners supporting people to manage </w:t>
            </w:r>
            <w:r w:rsidR="00C87A88">
              <w:t>Long</w:t>
            </w:r>
            <w:r w:rsidRPr="00A30E5E">
              <w:t>-COVID syndrome, and those who are experiencing Long Covid themselves.</w:t>
            </w:r>
            <w:r>
              <w:t xml:space="preserve"> </w:t>
            </w:r>
            <w:hyperlink r:id="rId186" w:history="1">
              <w:r w:rsidRPr="00EF5A74">
                <w:rPr>
                  <w:rStyle w:val="Hyperlink"/>
                </w:rPr>
                <w:t>https://www.rcot.co.uk/post-covid-syndrome-long-covid</w:t>
              </w:r>
            </w:hyperlink>
            <w:r>
              <w:t xml:space="preserve"> </w:t>
            </w:r>
          </w:p>
        </w:tc>
      </w:tr>
      <w:tr w:rsidR="00C43A24" w:rsidRPr="00FB1F87" w14:paraId="578FD2FE"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1EF0D2B8" w14:textId="77777777" w:rsidR="00C43A24" w:rsidRPr="00C43A24" w:rsidRDefault="00C43A24" w:rsidP="00C43A24">
            <w:pPr>
              <w:pStyle w:val="TableText"/>
              <w:rPr>
                <w:b/>
                <w:bCs/>
              </w:rPr>
            </w:pPr>
            <w:r w:rsidRPr="00C43A24">
              <w:rPr>
                <w:b/>
                <w:bCs/>
              </w:rPr>
              <w:t xml:space="preserve">Sleep </w:t>
            </w:r>
            <w:proofErr w:type="gramStart"/>
            <w:r w:rsidR="00EB467B">
              <w:rPr>
                <w:b/>
                <w:bCs/>
              </w:rPr>
              <w:t>i</w:t>
            </w:r>
            <w:r w:rsidRPr="00C43A24">
              <w:rPr>
                <w:b/>
                <w:bCs/>
              </w:rPr>
              <w:t>ssues</w:t>
            </w:r>
            <w:proofErr w:type="gramEnd"/>
            <w:r w:rsidRPr="00C43A24">
              <w:rPr>
                <w:b/>
                <w:bCs/>
              </w:rPr>
              <w:t xml:space="preserve"> </w:t>
            </w:r>
          </w:p>
          <w:p w14:paraId="17D0AD52" w14:textId="77777777" w:rsidR="00C43A24" w:rsidRPr="00C43A24" w:rsidRDefault="00C43A24" w:rsidP="00C43A24">
            <w:pPr>
              <w:pStyle w:val="TableText"/>
              <w:rPr>
                <w:rFonts w:cstheme="minorHAnsi"/>
                <w:b/>
                <w:bCs/>
              </w:rPr>
            </w:pPr>
          </w:p>
        </w:tc>
        <w:tc>
          <w:tcPr>
            <w:tcW w:w="5953" w:type="dxa"/>
            <w:tcBorders>
              <w:top w:val="single" w:sz="4" w:space="0" w:color="A6A6A6" w:themeColor="background1" w:themeShade="A6"/>
              <w:bottom w:val="single" w:sz="4" w:space="0" w:color="A6A6A6" w:themeColor="background1" w:themeShade="A6"/>
            </w:tcBorders>
          </w:tcPr>
          <w:p w14:paraId="3B95D96A" w14:textId="77777777" w:rsidR="00A8787C" w:rsidRPr="00FF31B2" w:rsidRDefault="00A8787C" w:rsidP="00A8787C">
            <w:pPr>
              <w:pStyle w:val="TableText"/>
              <w:rPr>
                <w:b/>
                <w:bCs/>
                <w:color w:val="00B0F0"/>
                <w:u w:val="single"/>
              </w:rPr>
            </w:pPr>
            <w:r>
              <w:t xml:space="preserve">Resources for patients including children and young people can be found </w:t>
            </w:r>
            <w:r w:rsidRPr="00FF31B2">
              <w:rPr>
                <w:bCs/>
              </w:rPr>
              <w:t>below:</w:t>
            </w:r>
            <w:r w:rsidRPr="00FF31B2">
              <w:rPr>
                <w:bCs/>
                <w:u w:val="single"/>
              </w:rPr>
              <w:t xml:space="preserve"> </w:t>
            </w:r>
          </w:p>
          <w:p w14:paraId="7EC27AF1" w14:textId="77777777" w:rsidR="00A8787C" w:rsidRPr="00FF31B2" w:rsidRDefault="00A8787C" w:rsidP="00A8787C">
            <w:pPr>
              <w:pStyle w:val="TableBullet"/>
              <w:rPr>
                <w:bCs/>
                <w:color w:val="00B0F0"/>
                <w:u w:val="single"/>
              </w:rPr>
            </w:pPr>
            <w:r w:rsidRPr="00364C7A">
              <w:t>Resources from</w:t>
            </w:r>
            <w:r w:rsidRPr="00FF31B2">
              <w:rPr>
                <w:bCs/>
              </w:rPr>
              <w:t xml:space="preserve"> </w:t>
            </w:r>
            <w:hyperlink r:id="rId187" w:history="1">
              <w:r w:rsidRPr="00A8787C">
                <w:rPr>
                  <w:rStyle w:val="Hyperlink"/>
                </w:rPr>
                <w:t>Sleep Foundation</w:t>
              </w:r>
            </w:hyperlink>
            <w:r w:rsidRPr="00FF31B2">
              <w:rPr>
                <w:bCs/>
                <w:color w:val="00B0F0"/>
                <w:u w:val="single"/>
              </w:rPr>
              <w:t xml:space="preserve"> </w:t>
            </w:r>
            <w:hyperlink r:id="rId188" w:history="1">
              <w:r w:rsidRPr="00FF31B2">
                <w:rPr>
                  <w:rStyle w:val="Hyperlink"/>
                  <w:bCs/>
                </w:rPr>
                <w:t>https://www.sleepfoundation.org/</w:t>
              </w:r>
            </w:hyperlink>
            <w:r w:rsidRPr="00FF31B2">
              <w:rPr>
                <w:bCs/>
                <w:color w:val="00B0F0"/>
                <w:u w:val="single"/>
              </w:rPr>
              <w:t xml:space="preserve"> </w:t>
            </w:r>
          </w:p>
          <w:p w14:paraId="05F35BAD" w14:textId="77777777" w:rsidR="00A8787C" w:rsidRPr="00FF31B2" w:rsidRDefault="00A8787C" w:rsidP="00A8787C">
            <w:pPr>
              <w:pStyle w:val="TableBullet"/>
              <w:rPr>
                <w:bCs/>
                <w:color w:val="00B0F0"/>
                <w:u w:val="single"/>
              </w:rPr>
            </w:pPr>
            <w:r w:rsidRPr="009504FD">
              <w:t>Resource on sleep for children and teenagers can be found</w:t>
            </w:r>
            <w:r>
              <w:t xml:space="preserve"> </w:t>
            </w:r>
            <w:hyperlink r:id="rId189" w:history="1">
              <w:r w:rsidRPr="00816EE5">
                <w:rPr>
                  <w:rStyle w:val="Hyperlink"/>
                  <w:u w:val="single"/>
                </w:rPr>
                <w:t>here</w:t>
              </w:r>
            </w:hyperlink>
            <w:r w:rsidRPr="00A8787C">
              <w:rPr>
                <w:rStyle w:val="Hyperlink"/>
              </w:rPr>
              <w:t xml:space="preserve"> </w:t>
            </w:r>
            <w:hyperlink r:id="rId190" w:history="1">
              <w:r w:rsidRPr="00FF31B2">
                <w:rPr>
                  <w:rStyle w:val="Hyperlink"/>
                  <w:bCs/>
                </w:rPr>
                <w:t>https://www.sleepfoundation.org/children-and-sleep</w:t>
              </w:r>
            </w:hyperlink>
            <w:r w:rsidRPr="00FF31B2">
              <w:rPr>
                <w:bCs/>
                <w:color w:val="00B0F0"/>
                <w:u w:val="single"/>
              </w:rPr>
              <w:t xml:space="preserve"> </w:t>
            </w:r>
          </w:p>
          <w:p w14:paraId="6410B384" w14:textId="77777777" w:rsidR="00A8787C" w:rsidRPr="00FF31B2" w:rsidRDefault="00A8787C" w:rsidP="00A8787C">
            <w:pPr>
              <w:pStyle w:val="TableDash"/>
              <w:rPr>
                <w:color w:val="002060"/>
              </w:rPr>
            </w:pPr>
            <w:r w:rsidRPr="00FF31B2">
              <w:rPr>
                <w:color w:val="000000" w:themeColor="text1"/>
              </w:rPr>
              <w:t xml:space="preserve">and </w:t>
            </w:r>
            <w:hyperlink r:id="rId191" w:anchor=":~:text=Bedtime%20routine&amp;text=Quiet%20activities%20are%20good%20before,it%20is%20time%20to%20sleep." w:history="1">
              <w:r w:rsidRPr="00816EE5">
                <w:rPr>
                  <w:rStyle w:val="Hyperlink"/>
                  <w:u w:val="single"/>
                </w:rPr>
                <w:t>here</w:t>
              </w:r>
            </w:hyperlink>
            <w:r w:rsidRPr="00FF31B2">
              <w:rPr>
                <w:color w:val="002060"/>
              </w:rPr>
              <w:t xml:space="preserve"> </w:t>
            </w:r>
            <w:hyperlink r:id="rId192" w:anchor=":~:text=Bedtime%20routine&amp;text=Quiet%20activities%20are%20good%20before,it%20is%20time%20to%20sleep" w:history="1">
              <w:r w:rsidRPr="00EF5A74">
                <w:rPr>
                  <w:rStyle w:val="Hyperlink"/>
                </w:rPr>
                <w:t>https://www.health.govt.nz/your-health/healthy-living/food-activity-and-sleep/sleeping/helping-young-children-sleep-better#:~:text=Bedtime%20routine&amp;text=Quiet%20activities%20are%20good%20before,it%20is%20time%20to%20sleep</w:t>
              </w:r>
            </w:hyperlink>
            <w:r w:rsidRPr="00FF31B2">
              <w:rPr>
                <w:color w:val="002060"/>
              </w:rPr>
              <w:t xml:space="preserve">. </w:t>
            </w:r>
          </w:p>
          <w:p w14:paraId="6FC3CD94" w14:textId="77777777" w:rsidR="00A8787C" w:rsidRPr="00FF31B2" w:rsidRDefault="00A8787C" w:rsidP="00A8787C">
            <w:pPr>
              <w:pStyle w:val="TableDash"/>
              <w:rPr>
                <w:bCs/>
                <w:color w:val="00B0F0"/>
                <w:u w:val="single"/>
              </w:rPr>
            </w:pPr>
            <w:r w:rsidRPr="00FF31B2">
              <w:rPr>
                <w:color w:val="002060"/>
              </w:rPr>
              <w:t xml:space="preserve">and </w:t>
            </w:r>
            <w:hyperlink r:id="rId193" w:history="1">
              <w:r w:rsidRPr="00A8787C">
                <w:rPr>
                  <w:rStyle w:val="Hyperlink"/>
                  <w:u w:val="single"/>
                </w:rPr>
                <w:t>here</w:t>
              </w:r>
            </w:hyperlink>
            <w:r w:rsidRPr="00A8787C">
              <w:t xml:space="preserve"> </w:t>
            </w:r>
            <w:hyperlink r:id="rId194" w:history="1">
              <w:r w:rsidRPr="00EF5A74">
                <w:rPr>
                  <w:rStyle w:val="Hyperlink"/>
                </w:rPr>
                <w:t>https://www.yourcovidrecovery.nhs.uk/children-and-young-people-with-covid/sleeping-well/</w:t>
              </w:r>
            </w:hyperlink>
            <w:r w:rsidRPr="00FF31B2">
              <w:rPr>
                <w:color w:val="00B0F0"/>
                <w:u w:val="single"/>
              </w:rPr>
              <w:t xml:space="preserve"> </w:t>
            </w:r>
          </w:p>
          <w:p w14:paraId="45B2A5EB" w14:textId="77777777" w:rsidR="00A8787C" w:rsidRDefault="00A8787C" w:rsidP="00A8787C">
            <w:pPr>
              <w:pStyle w:val="TableBullet"/>
            </w:pPr>
            <w:r>
              <w:t>Information on h</w:t>
            </w:r>
            <w:r w:rsidRPr="00C73CBB">
              <w:t xml:space="preserve">ow much sleep do children need can be found </w:t>
            </w:r>
            <w:hyperlink r:id="rId195" w:history="1">
              <w:r w:rsidRPr="00A8787C">
                <w:rPr>
                  <w:rStyle w:val="Hyperlink"/>
                  <w:u w:val="single"/>
                </w:rPr>
                <w:t>here</w:t>
              </w:r>
            </w:hyperlink>
            <w:r w:rsidRPr="00C73CBB">
              <w:t xml:space="preserve"> </w:t>
            </w:r>
            <w:hyperlink r:id="rId196" w:history="1">
              <w:r w:rsidRPr="00EF5A74">
                <w:rPr>
                  <w:rStyle w:val="Hyperlink"/>
                </w:rPr>
                <w:t>https://www.sleepfoundation.org/children-and-sleep/how-much-sleep-do-kids-need</w:t>
              </w:r>
            </w:hyperlink>
            <w:r>
              <w:t xml:space="preserve"> </w:t>
            </w:r>
          </w:p>
          <w:p w14:paraId="71940BA6" w14:textId="77777777" w:rsidR="00C43A24" w:rsidRPr="00A8787C" w:rsidRDefault="00A8787C" w:rsidP="00A8787C">
            <w:pPr>
              <w:pStyle w:val="TableBullet"/>
              <w:rPr>
                <w:b/>
                <w:color w:val="00B0F0"/>
                <w:u w:val="single"/>
              </w:rPr>
            </w:pPr>
            <w:r>
              <w:t xml:space="preserve">and </w:t>
            </w:r>
            <w:hyperlink r:id="rId197" w:anchor=":~:text=Sleep%20is%20important%20for%20restoring,%2C%20health%2C%20wellbeing%20and%20weight." w:history="1">
              <w:r w:rsidRPr="00A8787C">
                <w:rPr>
                  <w:rStyle w:val="Hyperlink"/>
                  <w:u w:val="single"/>
                </w:rPr>
                <w:t>here</w:t>
              </w:r>
            </w:hyperlink>
            <w:r w:rsidRPr="00FF31B2">
              <w:rPr>
                <w:rStyle w:val="Hyperlink"/>
                <w:color w:val="00B0F0"/>
                <w:u w:val="single"/>
              </w:rPr>
              <w:t xml:space="preserve"> </w:t>
            </w:r>
            <w:hyperlink r:id="rId198" w:anchor=":~:text=Sleep%20is%20important%20for%20restoring,%2C%20health%2C%20wellbeing%20and%20weight" w:history="1">
              <w:r w:rsidRPr="00EF5A74">
                <w:rPr>
                  <w:rStyle w:val="Hyperlink"/>
                </w:rPr>
                <w:t>https://www.healthnavigator.org.nz/healthy-living/s/sleep-and-children/#:~:text=Sleep%20is%20important%20for%20restoring,%2C%20health%2C%20wellbeing%20and%20weight</w:t>
              </w:r>
            </w:hyperlink>
            <w:r w:rsidRPr="00FF31B2">
              <w:rPr>
                <w:rStyle w:val="Hyperlink"/>
                <w:color w:val="00B0F0"/>
                <w:u w:val="single"/>
              </w:rPr>
              <w:t xml:space="preserve"> </w:t>
            </w:r>
          </w:p>
        </w:tc>
      </w:tr>
      <w:tr w:rsidR="00614B14" w:rsidRPr="00FB1F87" w14:paraId="485D2F06"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439E457F" w14:textId="77777777" w:rsidR="00614B14" w:rsidRPr="00614B14" w:rsidRDefault="00614B14" w:rsidP="00614B14">
            <w:pPr>
              <w:pStyle w:val="TableText"/>
              <w:rPr>
                <w:b/>
                <w:bCs/>
              </w:rPr>
            </w:pPr>
            <w:r w:rsidRPr="00614B14">
              <w:rPr>
                <w:b/>
                <w:bCs/>
              </w:rPr>
              <w:t>Post</w:t>
            </w:r>
            <w:r w:rsidR="00A93314">
              <w:rPr>
                <w:b/>
                <w:bCs/>
              </w:rPr>
              <w:t>-e</w:t>
            </w:r>
            <w:r w:rsidRPr="00614B14">
              <w:rPr>
                <w:b/>
                <w:bCs/>
              </w:rPr>
              <w:t xml:space="preserve">xertional </w:t>
            </w:r>
            <w:r w:rsidR="00A93314">
              <w:rPr>
                <w:b/>
                <w:bCs/>
              </w:rPr>
              <w:t>m</w:t>
            </w:r>
            <w:r w:rsidRPr="00614B14">
              <w:rPr>
                <w:b/>
                <w:bCs/>
              </w:rPr>
              <w:t xml:space="preserve">alaise </w:t>
            </w:r>
            <w:r w:rsidR="00A93314">
              <w:rPr>
                <w:b/>
                <w:bCs/>
              </w:rPr>
              <w:t>and p</w:t>
            </w:r>
            <w:r w:rsidRPr="00614B14">
              <w:rPr>
                <w:b/>
                <w:bCs/>
              </w:rPr>
              <w:t>ost</w:t>
            </w:r>
            <w:r w:rsidR="00A93314">
              <w:rPr>
                <w:b/>
                <w:bCs/>
              </w:rPr>
              <w:t>-e</w:t>
            </w:r>
            <w:r w:rsidRPr="00614B14">
              <w:rPr>
                <w:b/>
                <w:bCs/>
              </w:rPr>
              <w:t xml:space="preserve">xertional </w:t>
            </w:r>
            <w:r w:rsidR="00A93314">
              <w:rPr>
                <w:b/>
                <w:bCs/>
              </w:rPr>
              <w:t>s</w:t>
            </w:r>
            <w:r w:rsidRPr="00614B14">
              <w:rPr>
                <w:b/>
                <w:bCs/>
              </w:rPr>
              <w:t xml:space="preserve">ymptom </w:t>
            </w:r>
            <w:r w:rsidR="00A93314">
              <w:rPr>
                <w:b/>
                <w:bCs/>
              </w:rPr>
              <w:t>e</w:t>
            </w:r>
            <w:r w:rsidRPr="00614B14">
              <w:rPr>
                <w:b/>
                <w:bCs/>
              </w:rPr>
              <w:t xml:space="preserve">xacerbation </w:t>
            </w:r>
          </w:p>
        </w:tc>
        <w:tc>
          <w:tcPr>
            <w:tcW w:w="5953" w:type="dxa"/>
            <w:tcBorders>
              <w:top w:val="single" w:sz="4" w:space="0" w:color="A6A6A6" w:themeColor="background1" w:themeShade="A6"/>
              <w:bottom w:val="single" w:sz="4" w:space="0" w:color="A6A6A6" w:themeColor="background1" w:themeShade="A6"/>
            </w:tcBorders>
          </w:tcPr>
          <w:p w14:paraId="29DCF034" w14:textId="77777777" w:rsidR="00614B14" w:rsidRPr="00FF31B2" w:rsidRDefault="00614B14" w:rsidP="00614B14">
            <w:pPr>
              <w:pStyle w:val="TableBullet"/>
              <w:rPr>
                <w:color w:val="00B0F0"/>
                <w:u w:val="single"/>
              </w:rPr>
            </w:pPr>
            <w:r>
              <w:t xml:space="preserve">Information for clinicians can be found </w:t>
            </w:r>
            <w:hyperlink r:id="rId199">
              <w:r w:rsidRPr="00614B14">
                <w:rPr>
                  <w:rStyle w:val="Hyperlink"/>
                  <w:u w:val="single"/>
                </w:rPr>
                <w:t>here</w:t>
              </w:r>
            </w:hyperlink>
            <w:r w:rsidRPr="00FF31B2">
              <w:rPr>
                <w:color w:val="00B0F0"/>
                <w:u w:val="single"/>
              </w:rPr>
              <w:t xml:space="preserve">  </w:t>
            </w:r>
            <w:hyperlink r:id="rId200" w:history="1">
              <w:r w:rsidRPr="00EF5A74">
                <w:rPr>
                  <w:rStyle w:val="Hyperlink"/>
                </w:rPr>
                <w:t>https://www.jospt.org/do/10.2519/jospt.blog.20220202</w:t>
              </w:r>
            </w:hyperlink>
            <w:r w:rsidRPr="00FF31B2">
              <w:rPr>
                <w:color w:val="00B0F0"/>
                <w:u w:val="single"/>
              </w:rPr>
              <w:t xml:space="preserve"> </w:t>
            </w:r>
          </w:p>
          <w:p w14:paraId="1BF7D748" w14:textId="77777777" w:rsidR="00614B14" w:rsidRDefault="00614B14" w:rsidP="00614B14">
            <w:pPr>
              <w:pStyle w:val="TableBullet"/>
              <w:rPr>
                <w:rStyle w:val="Hyperlink"/>
                <w:bCs/>
                <w:color w:val="00B0F0"/>
                <w:u w:val="single"/>
              </w:rPr>
            </w:pPr>
            <w:r w:rsidRPr="004843DD">
              <w:t>Helpful poster can be found</w:t>
            </w:r>
            <w:r w:rsidRPr="00FF31B2">
              <w:rPr>
                <w:bCs/>
              </w:rPr>
              <w:t xml:space="preserve"> </w:t>
            </w:r>
            <w:hyperlink r:id="rId201" w:history="1">
              <w:r w:rsidRPr="00614B14">
                <w:rPr>
                  <w:rStyle w:val="Hyperlink"/>
                  <w:u w:val="single"/>
                </w:rPr>
                <w:t>here</w:t>
              </w:r>
            </w:hyperlink>
            <w:r w:rsidRPr="00614B14">
              <w:rPr>
                <w:rStyle w:val="Hyperlink"/>
                <w:u w:val="single"/>
              </w:rPr>
              <w:t xml:space="preserve"> </w:t>
            </w:r>
            <w:hyperlink r:id="rId202" w:history="1">
              <w:r w:rsidRPr="00FF31B2">
                <w:rPr>
                  <w:rStyle w:val="Hyperlink"/>
                  <w:bCs/>
                </w:rPr>
                <w:t>https://workwellfoundation.org/wp-content/uploads/2021/03/HRM-Factsheet.pdf</w:t>
              </w:r>
            </w:hyperlink>
            <w:r w:rsidRPr="00FF31B2">
              <w:rPr>
                <w:rStyle w:val="Hyperlink"/>
                <w:bCs/>
                <w:color w:val="00B0F0"/>
                <w:u w:val="single"/>
              </w:rPr>
              <w:t xml:space="preserve"> </w:t>
            </w:r>
          </w:p>
          <w:p w14:paraId="0E0A9736" w14:textId="607E6018" w:rsidR="00AE740C" w:rsidRPr="001768D7" w:rsidRDefault="00AE740C" w:rsidP="00AE740C">
            <w:pPr>
              <w:pStyle w:val="TableBullet"/>
              <w:rPr>
                <w:rStyle w:val="Hyperlink"/>
                <w:b w:val="0"/>
                <w:color w:val="auto"/>
              </w:rPr>
            </w:pPr>
            <w:r w:rsidRPr="001768D7">
              <w:rPr>
                <w:rStyle w:val="Hyperlink"/>
                <w:b w:val="0"/>
                <w:color w:val="auto"/>
              </w:rPr>
              <w:t xml:space="preserve">Information on fatigue and PESE can be found </w:t>
            </w:r>
            <w:hyperlink r:id="rId203" w:history="1">
              <w:r w:rsidRPr="002931A4">
                <w:rPr>
                  <w:rStyle w:val="Hyperlink"/>
                  <w:bCs/>
                </w:rPr>
                <w:t>here</w:t>
              </w:r>
            </w:hyperlink>
            <w:r w:rsidRPr="001768D7">
              <w:rPr>
                <w:rStyle w:val="Hyperlink"/>
                <w:b w:val="0"/>
                <w:color w:val="auto"/>
              </w:rPr>
              <w:t xml:space="preserve"> </w:t>
            </w:r>
            <w:hyperlink r:id="rId204" w:history="1">
              <w:r w:rsidR="00BB6077" w:rsidRPr="00986707">
                <w:rPr>
                  <w:rStyle w:val="Hyperlink"/>
                  <w:bCs/>
                </w:rPr>
                <w:t>https://world.physio/sites/default/files/2021-06/WPTD2021-InfoSheet3-Fatigue-and-PESE-Final-A4-v1.pdf</w:t>
              </w:r>
            </w:hyperlink>
            <w:r w:rsidR="00BB6077">
              <w:rPr>
                <w:rStyle w:val="Hyperlink"/>
                <w:bCs/>
                <w:color w:val="auto"/>
              </w:rPr>
              <w:t xml:space="preserve"> </w:t>
            </w:r>
            <w:r w:rsidRPr="001768D7">
              <w:rPr>
                <w:rStyle w:val="Hyperlink"/>
                <w:b w:val="0"/>
                <w:color w:val="auto"/>
              </w:rPr>
              <w:t xml:space="preserve"> </w:t>
            </w:r>
          </w:p>
          <w:p w14:paraId="4757B2FB" w14:textId="1C85B2A2" w:rsidR="00AE740C" w:rsidRPr="001768D7" w:rsidRDefault="00AE740C" w:rsidP="00AE740C">
            <w:pPr>
              <w:pStyle w:val="TableBullet"/>
              <w:rPr>
                <w:rStyle w:val="Hyperlink"/>
                <w:bCs/>
                <w:color w:val="auto"/>
              </w:rPr>
            </w:pPr>
            <w:r w:rsidRPr="001768D7">
              <w:rPr>
                <w:rStyle w:val="Hyperlink"/>
                <w:b w:val="0"/>
                <w:color w:val="auto"/>
              </w:rPr>
              <w:t>Pacing information can be found</w:t>
            </w:r>
            <w:r w:rsidRPr="001768D7">
              <w:rPr>
                <w:rStyle w:val="Hyperlink"/>
                <w:bCs/>
                <w:color w:val="auto"/>
              </w:rPr>
              <w:t xml:space="preserve"> </w:t>
            </w:r>
            <w:hyperlink r:id="rId205" w:history="1">
              <w:r w:rsidRPr="002931A4">
                <w:rPr>
                  <w:rStyle w:val="Hyperlink"/>
                  <w:bCs/>
                </w:rPr>
                <w:t>here</w:t>
              </w:r>
            </w:hyperlink>
            <w:r w:rsidR="00BB6077">
              <w:rPr>
                <w:rStyle w:val="Hyperlink"/>
                <w:bCs/>
                <w:color w:val="auto"/>
              </w:rPr>
              <w:t xml:space="preserve"> </w:t>
            </w:r>
            <w:r w:rsidRPr="001768D7">
              <w:rPr>
                <w:rStyle w:val="Hyperlink"/>
                <w:bCs/>
                <w:color w:val="auto"/>
              </w:rPr>
              <w:t xml:space="preserve"> </w:t>
            </w:r>
            <w:hyperlink r:id="rId206" w:history="1">
              <w:r w:rsidR="00BB6077" w:rsidRPr="00986707">
                <w:rPr>
                  <w:rStyle w:val="Hyperlink"/>
                  <w:bCs/>
                </w:rPr>
                <w:t>https://longcovid.physio/pacing</w:t>
              </w:r>
            </w:hyperlink>
            <w:r w:rsidR="00BB6077">
              <w:rPr>
                <w:rStyle w:val="Hyperlink"/>
                <w:bCs/>
                <w:color w:val="auto"/>
              </w:rPr>
              <w:t xml:space="preserve"> </w:t>
            </w:r>
            <w:r w:rsidRPr="001768D7">
              <w:rPr>
                <w:rStyle w:val="Hyperlink"/>
                <w:bCs/>
                <w:color w:val="auto"/>
              </w:rPr>
              <w:t xml:space="preserve"> </w:t>
            </w:r>
          </w:p>
          <w:p w14:paraId="0A7A2226" w14:textId="5137EDDD" w:rsidR="00AE740C" w:rsidRPr="001768D7" w:rsidRDefault="00AE740C" w:rsidP="00AE740C">
            <w:pPr>
              <w:pStyle w:val="TableBullet"/>
              <w:rPr>
                <w:rStyle w:val="Hyperlink"/>
                <w:b w:val="0"/>
                <w:color w:val="auto"/>
              </w:rPr>
            </w:pPr>
            <w:r w:rsidRPr="001768D7">
              <w:rPr>
                <w:rStyle w:val="Hyperlink"/>
                <w:b w:val="0"/>
                <w:color w:val="auto"/>
              </w:rPr>
              <w:t>How to conserve energy information can be found</w:t>
            </w:r>
            <w:r w:rsidRPr="001768D7">
              <w:rPr>
                <w:rStyle w:val="Hyperlink"/>
                <w:bCs/>
                <w:color w:val="auto"/>
              </w:rPr>
              <w:t xml:space="preserve"> </w:t>
            </w:r>
            <w:hyperlink r:id="rId207" w:history="1">
              <w:r w:rsidRPr="002931A4">
                <w:rPr>
                  <w:rStyle w:val="Hyperlink"/>
                  <w:bCs/>
                </w:rPr>
                <w:t>here</w:t>
              </w:r>
            </w:hyperlink>
            <w:r w:rsidRPr="001768D7">
              <w:rPr>
                <w:rStyle w:val="Hyperlink"/>
                <w:bCs/>
                <w:color w:val="auto"/>
              </w:rPr>
              <w:t xml:space="preserve"> </w:t>
            </w:r>
            <w:hyperlink r:id="rId208" w:history="1">
              <w:r w:rsidR="00BB6077" w:rsidRPr="00986707">
                <w:rPr>
                  <w:rStyle w:val="Hyperlink"/>
                  <w:bCs/>
                </w:rPr>
                <w:t>https://www.rcot.co.uk/conserving-energy</w:t>
              </w:r>
            </w:hyperlink>
            <w:r w:rsidR="00BB6077">
              <w:rPr>
                <w:rStyle w:val="Hyperlink"/>
                <w:bCs/>
                <w:color w:val="auto"/>
              </w:rPr>
              <w:t xml:space="preserve"> </w:t>
            </w:r>
            <w:r w:rsidRPr="001768D7">
              <w:rPr>
                <w:rStyle w:val="Hyperlink"/>
                <w:b w:val="0"/>
                <w:color w:val="auto"/>
              </w:rPr>
              <w:t>– see</w:t>
            </w:r>
            <w:r w:rsidRPr="001768D7">
              <w:rPr>
                <w:rStyle w:val="Hyperlink"/>
                <w:bCs/>
                <w:color w:val="auto"/>
              </w:rPr>
              <w:t xml:space="preserve"> </w:t>
            </w:r>
            <w:hyperlink r:id="rId209" w:history="1">
              <w:r w:rsidRPr="002931A4">
                <w:rPr>
                  <w:rStyle w:val="Hyperlink"/>
                  <w:bCs/>
                </w:rPr>
                <w:t>here</w:t>
              </w:r>
            </w:hyperlink>
            <w:r w:rsidRPr="001768D7">
              <w:rPr>
                <w:rStyle w:val="Hyperlink"/>
                <w:bCs/>
                <w:color w:val="auto"/>
              </w:rPr>
              <w:t xml:space="preserve"> </w:t>
            </w:r>
            <w:r w:rsidRPr="001768D7">
              <w:rPr>
                <w:rStyle w:val="Hyperlink"/>
                <w:b w:val="0"/>
                <w:color w:val="auto"/>
              </w:rPr>
              <w:t xml:space="preserve">for a downloadable poster  (How to conserve energy guide link at bottom of the page in previous link) </w:t>
            </w:r>
          </w:p>
          <w:p w14:paraId="0A7CD2EA" w14:textId="1189FDA2" w:rsidR="00AE740C" w:rsidRPr="001768D7" w:rsidRDefault="00AE740C" w:rsidP="00AE740C">
            <w:pPr>
              <w:pStyle w:val="TableBullet"/>
              <w:rPr>
                <w:rStyle w:val="Hyperlink"/>
                <w:bCs/>
                <w:color w:val="auto"/>
              </w:rPr>
            </w:pPr>
            <w:r w:rsidRPr="001768D7">
              <w:rPr>
                <w:rStyle w:val="Hyperlink"/>
                <w:b w:val="0"/>
                <w:color w:val="auto"/>
              </w:rPr>
              <w:t>How to manage post-viral fatigue after COVID-19 can be found</w:t>
            </w:r>
            <w:r w:rsidRPr="001768D7">
              <w:rPr>
                <w:rStyle w:val="Hyperlink"/>
                <w:bCs/>
                <w:color w:val="auto"/>
              </w:rPr>
              <w:t xml:space="preserve"> here </w:t>
            </w:r>
            <w:hyperlink r:id="rId210" w:history="1">
              <w:r w:rsidR="00BB6077" w:rsidRPr="00986707">
                <w:rPr>
                  <w:rStyle w:val="Hyperlink"/>
                  <w:bCs/>
                </w:rPr>
                <w:t>https://www.rcot.co.uk/how-manage-post-viral-fatigue-after-covid-19-0</w:t>
              </w:r>
            </w:hyperlink>
            <w:r w:rsidR="00BB6077">
              <w:rPr>
                <w:rStyle w:val="Hyperlink"/>
                <w:bCs/>
                <w:color w:val="auto"/>
              </w:rPr>
              <w:t xml:space="preserve"> </w:t>
            </w:r>
            <w:r w:rsidRPr="001768D7">
              <w:rPr>
                <w:rStyle w:val="Hyperlink"/>
                <w:bCs/>
                <w:color w:val="auto"/>
              </w:rPr>
              <w:t xml:space="preserve"> </w:t>
            </w:r>
          </w:p>
          <w:p w14:paraId="71B41CF1" w14:textId="0AFEF0FE" w:rsidR="00AE740C" w:rsidRPr="001768D7" w:rsidRDefault="00AE740C" w:rsidP="00AE740C">
            <w:pPr>
              <w:pStyle w:val="TableBullet"/>
              <w:rPr>
                <w:rStyle w:val="Hyperlink"/>
                <w:bCs/>
                <w:color w:val="auto"/>
              </w:rPr>
            </w:pPr>
            <w:r w:rsidRPr="001768D7">
              <w:rPr>
                <w:rStyle w:val="Hyperlink"/>
                <w:b w:val="0"/>
                <w:color w:val="auto"/>
              </w:rPr>
              <w:t>Top ten energy saving tips can be found</w:t>
            </w:r>
            <w:r w:rsidRPr="001768D7">
              <w:rPr>
                <w:rStyle w:val="Hyperlink"/>
                <w:bCs/>
                <w:color w:val="auto"/>
              </w:rPr>
              <w:t xml:space="preserve"> </w:t>
            </w:r>
            <w:hyperlink r:id="rId211" w:history="1">
              <w:r w:rsidRPr="00B47CDB">
                <w:rPr>
                  <w:rStyle w:val="Hyperlink"/>
                  <w:bCs/>
                </w:rPr>
                <w:t>here</w:t>
              </w:r>
            </w:hyperlink>
            <w:r w:rsidRPr="001768D7">
              <w:rPr>
                <w:rStyle w:val="Hyperlink"/>
                <w:bCs/>
                <w:color w:val="auto"/>
              </w:rPr>
              <w:t xml:space="preserve"> </w:t>
            </w:r>
            <w:hyperlink r:id="rId212" w:history="1">
              <w:r w:rsidR="00BB6077" w:rsidRPr="00986707">
                <w:rPr>
                  <w:rStyle w:val="Hyperlink"/>
                  <w:bCs/>
                </w:rPr>
                <w:t>https://workwellfoundation.org/wp-content/uploads/2020/09/Top-Energy-Saving-Tips.pdf</w:t>
              </w:r>
            </w:hyperlink>
            <w:r w:rsidR="00BB6077">
              <w:rPr>
                <w:rStyle w:val="Hyperlink"/>
                <w:bCs/>
                <w:color w:val="auto"/>
              </w:rPr>
              <w:t xml:space="preserve"> </w:t>
            </w:r>
            <w:r w:rsidRPr="001768D7">
              <w:rPr>
                <w:rStyle w:val="Hyperlink"/>
                <w:bCs/>
                <w:color w:val="auto"/>
              </w:rPr>
              <w:t xml:space="preserve"> </w:t>
            </w:r>
          </w:p>
          <w:p w14:paraId="25C743C3" w14:textId="59961776" w:rsidR="00AE740C" w:rsidRPr="001768D7" w:rsidRDefault="00AE740C" w:rsidP="00AE740C">
            <w:pPr>
              <w:pStyle w:val="TableBullet"/>
              <w:rPr>
                <w:rStyle w:val="Hyperlink"/>
                <w:bCs/>
                <w:color w:val="auto"/>
              </w:rPr>
            </w:pPr>
            <w:r w:rsidRPr="001768D7">
              <w:rPr>
                <w:rStyle w:val="Hyperlink"/>
                <w:b w:val="0"/>
                <w:color w:val="auto"/>
              </w:rPr>
              <w:t>Additional information links are available on long COVID Physio</w:t>
            </w:r>
            <w:r w:rsidRPr="001768D7">
              <w:rPr>
                <w:rStyle w:val="Hyperlink"/>
                <w:bCs/>
                <w:color w:val="auto"/>
              </w:rPr>
              <w:t xml:space="preserve"> </w:t>
            </w:r>
            <w:r w:rsidRPr="00BB6077">
              <w:t>website here</w:t>
            </w:r>
            <w:r w:rsidRPr="001768D7">
              <w:rPr>
                <w:rStyle w:val="Hyperlink"/>
                <w:bCs/>
                <w:color w:val="auto"/>
              </w:rPr>
              <w:t xml:space="preserve"> </w:t>
            </w:r>
            <w:hyperlink r:id="rId213" w:history="1">
              <w:r w:rsidR="00BB6077" w:rsidRPr="00986707">
                <w:rPr>
                  <w:rStyle w:val="Hyperlink"/>
                  <w:bCs/>
                </w:rPr>
                <w:t>https://longcovid.physio/</w:t>
              </w:r>
            </w:hyperlink>
            <w:r w:rsidR="00BB6077">
              <w:rPr>
                <w:rStyle w:val="Hyperlink"/>
                <w:bCs/>
                <w:color w:val="auto"/>
              </w:rPr>
              <w:t xml:space="preserve"> </w:t>
            </w:r>
            <w:r w:rsidRPr="001768D7">
              <w:rPr>
                <w:rStyle w:val="Hyperlink"/>
                <w:bCs/>
                <w:color w:val="auto"/>
              </w:rPr>
              <w:t xml:space="preserve"> </w:t>
            </w:r>
          </w:p>
          <w:p w14:paraId="687F4D34" w14:textId="77777777" w:rsidR="00614B14" w:rsidRDefault="00614B14" w:rsidP="00614B14">
            <w:pPr>
              <w:pStyle w:val="TableBullet"/>
            </w:pPr>
            <w:r w:rsidRPr="004843DD">
              <w:t xml:space="preserve">Resources specific to children can be found </w:t>
            </w:r>
            <w:hyperlink r:id="rId214" w:history="1">
              <w:r w:rsidRPr="00614B14">
                <w:rPr>
                  <w:rStyle w:val="Hyperlink"/>
                  <w:u w:val="single"/>
                </w:rPr>
                <w:t>here</w:t>
              </w:r>
            </w:hyperlink>
            <w:r w:rsidRPr="00614B14">
              <w:t xml:space="preserve"> </w:t>
            </w:r>
            <w:r w:rsidRPr="004843DD">
              <w:t xml:space="preserve">(pacing penguins) </w:t>
            </w:r>
            <w:hyperlink r:id="rId215" w:history="1">
              <w:r w:rsidRPr="00EF5A74">
                <w:rPr>
                  <w:rStyle w:val="Hyperlink"/>
                </w:rPr>
                <w:t>https://www.longcovidkids.org/_files/ugd/eabf28_ab86649a5dcf4f67bd07a7f4f953c08b.pdf</w:t>
              </w:r>
            </w:hyperlink>
            <w:r>
              <w:t xml:space="preserve"> </w:t>
            </w:r>
          </w:p>
          <w:p w14:paraId="76C1BB06" w14:textId="77777777" w:rsidR="00614B14" w:rsidRPr="000D67DC" w:rsidRDefault="00614B14" w:rsidP="00614B14">
            <w:pPr>
              <w:pStyle w:val="TableBullet"/>
            </w:pPr>
            <w:r w:rsidRPr="004843DD">
              <w:t xml:space="preserve">and </w:t>
            </w:r>
            <w:hyperlink r:id="rId216" w:history="1">
              <w:r w:rsidRPr="00614B14">
                <w:rPr>
                  <w:rStyle w:val="Hyperlink"/>
                  <w:u w:val="single"/>
                </w:rPr>
                <w:t>here</w:t>
              </w:r>
            </w:hyperlink>
            <w:r w:rsidRPr="00614B14">
              <w:t xml:space="preserve"> </w:t>
            </w:r>
            <w:r w:rsidRPr="004843DD">
              <w:t xml:space="preserve">(cautious tortoise) </w:t>
            </w:r>
            <w:hyperlink r:id="rId217" w:history="1">
              <w:r w:rsidRPr="00EF5A74">
                <w:rPr>
                  <w:rStyle w:val="Hyperlink"/>
                </w:rPr>
                <w:t>https://www.longcovidkids.org/_files/ugd/eabf28_b3a244eaf8a44278b746a1a260bc67a8.pdf</w:t>
              </w:r>
            </w:hyperlink>
            <w:r>
              <w:t xml:space="preserve"> </w:t>
            </w:r>
          </w:p>
          <w:p w14:paraId="0130CE0B" w14:textId="77777777" w:rsidR="00614B14" w:rsidRPr="00614B14" w:rsidRDefault="00614B14" w:rsidP="00614B14">
            <w:pPr>
              <w:pStyle w:val="TableBullet"/>
              <w:rPr>
                <w:color w:val="FF0000"/>
              </w:rPr>
            </w:pPr>
            <w:r w:rsidRPr="004843DD">
              <w:t xml:space="preserve">Resources to share with teachers can be found </w:t>
            </w:r>
            <w:hyperlink r:id="rId218" w:history="1">
              <w:r w:rsidRPr="00614B14">
                <w:rPr>
                  <w:rStyle w:val="Hyperlink"/>
                  <w:u w:val="single"/>
                </w:rPr>
                <w:t>here</w:t>
              </w:r>
            </w:hyperlink>
            <w:r w:rsidRPr="00614B14">
              <w:rPr>
                <w:rStyle w:val="Hyperlink"/>
                <w:u w:val="single"/>
              </w:rPr>
              <w:t xml:space="preserve"> </w:t>
            </w:r>
            <w:hyperlink r:id="rId219" w:history="1">
              <w:r w:rsidRPr="00EF5A74">
                <w:rPr>
                  <w:rStyle w:val="Hyperlink"/>
                </w:rPr>
                <w:t>https://www.longcovidkids.org/post/long-covid-kids-back-to-school-tips-for-teachers</w:t>
              </w:r>
            </w:hyperlink>
            <w:r w:rsidRPr="000D67DC">
              <w:t xml:space="preserve"> </w:t>
            </w:r>
          </w:p>
        </w:tc>
      </w:tr>
      <w:tr w:rsidR="00614B14" w:rsidRPr="00FB1F87" w14:paraId="47BE9BF6"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39E1C768" w14:textId="77777777" w:rsidR="00614B14" w:rsidRPr="00614B14" w:rsidRDefault="00614B14" w:rsidP="00614B14">
            <w:pPr>
              <w:pStyle w:val="TableText"/>
              <w:rPr>
                <w:b/>
                <w:bCs/>
              </w:rPr>
            </w:pPr>
            <w:r w:rsidRPr="00614B14">
              <w:rPr>
                <w:b/>
                <w:bCs/>
              </w:rPr>
              <w:t>Dysautonomia</w:t>
            </w:r>
            <w:r w:rsidR="00D43087">
              <w:rPr>
                <w:b/>
                <w:bCs/>
              </w:rPr>
              <w:t>,</w:t>
            </w:r>
            <w:r w:rsidRPr="00614B14">
              <w:rPr>
                <w:b/>
                <w:bCs/>
              </w:rPr>
              <w:t xml:space="preserve"> </w:t>
            </w:r>
            <w:r w:rsidR="00D43087">
              <w:rPr>
                <w:b/>
                <w:bCs/>
              </w:rPr>
              <w:t>o</w:t>
            </w:r>
            <w:r w:rsidRPr="00614B14">
              <w:rPr>
                <w:b/>
                <w:bCs/>
              </w:rPr>
              <w:t xml:space="preserve">rthostatic intolerance and </w:t>
            </w:r>
            <w:r w:rsidR="00EB467B">
              <w:rPr>
                <w:b/>
                <w:bCs/>
              </w:rPr>
              <w:t>p</w:t>
            </w:r>
            <w:r w:rsidR="00EB467B" w:rsidRPr="00B9183B">
              <w:rPr>
                <w:b/>
                <w:bCs/>
              </w:rPr>
              <w:t xml:space="preserve">ostural </w:t>
            </w:r>
            <w:r w:rsidR="00EB467B">
              <w:rPr>
                <w:b/>
                <w:bCs/>
              </w:rPr>
              <w:t>o</w:t>
            </w:r>
            <w:r w:rsidR="00EB467B" w:rsidRPr="00B9183B">
              <w:rPr>
                <w:b/>
                <w:bCs/>
              </w:rPr>
              <w:t xml:space="preserve">rthostatic </w:t>
            </w:r>
            <w:r w:rsidR="00EB467B">
              <w:rPr>
                <w:b/>
                <w:bCs/>
              </w:rPr>
              <w:t>t</w:t>
            </w:r>
            <w:r w:rsidR="00EB467B" w:rsidRPr="00B9183B">
              <w:rPr>
                <w:b/>
                <w:bCs/>
              </w:rPr>
              <w:t xml:space="preserve">achycardia </w:t>
            </w:r>
            <w:r w:rsidR="00EB467B">
              <w:rPr>
                <w:b/>
                <w:bCs/>
              </w:rPr>
              <w:t>s</w:t>
            </w:r>
            <w:r w:rsidR="00EB467B" w:rsidRPr="00B9183B">
              <w:rPr>
                <w:b/>
                <w:bCs/>
              </w:rPr>
              <w:t>yndrome</w:t>
            </w:r>
            <w:r w:rsidR="00EB467B" w:rsidRPr="00614B14">
              <w:rPr>
                <w:b/>
                <w:bCs/>
              </w:rPr>
              <w:t xml:space="preserve"> </w:t>
            </w:r>
          </w:p>
        </w:tc>
        <w:tc>
          <w:tcPr>
            <w:tcW w:w="5953" w:type="dxa"/>
            <w:tcBorders>
              <w:top w:val="single" w:sz="4" w:space="0" w:color="A6A6A6" w:themeColor="background1" w:themeShade="A6"/>
              <w:bottom w:val="single" w:sz="4" w:space="0" w:color="A6A6A6" w:themeColor="background1" w:themeShade="A6"/>
            </w:tcBorders>
          </w:tcPr>
          <w:p w14:paraId="25ABB800" w14:textId="77777777" w:rsidR="00614B14" w:rsidRPr="00614B14" w:rsidRDefault="00614B14" w:rsidP="00614B14">
            <w:pPr>
              <w:pStyle w:val="TableBullet"/>
              <w:rPr>
                <w:b/>
                <w:bCs/>
                <w:u w:val="single"/>
              </w:rPr>
            </w:pPr>
            <w:r w:rsidRPr="00D035C4">
              <w:t>Further information for clinicians can be found</w:t>
            </w:r>
            <w:r w:rsidRPr="00FF31B2">
              <w:rPr>
                <w:b/>
                <w:bCs/>
              </w:rPr>
              <w:t xml:space="preserve"> </w:t>
            </w:r>
            <w:hyperlink r:id="rId220" w:history="1">
              <w:r w:rsidRPr="00614B14">
                <w:rPr>
                  <w:rStyle w:val="Hyperlink"/>
                  <w:u w:val="single"/>
                </w:rPr>
                <w:t>here</w:t>
              </w:r>
            </w:hyperlink>
            <w:r w:rsidRPr="00FF31B2">
              <w:rPr>
                <w:rStyle w:val="Hyperlink"/>
                <w:bCs/>
                <w:color w:val="00B0F0"/>
                <w:u w:val="single"/>
              </w:rPr>
              <w:t xml:space="preserve"> </w:t>
            </w:r>
            <w:hyperlink r:id="rId221" w:history="1">
              <w:r w:rsidRPr="00FF31B2">
                <w:rPr>
                  <w:rStyle w:val="Hyperlink"/>
                  <w:bCs/>
                </w:rPr>
                <w:t>https://www.potsuk.org/pots-for-medics/gp-guide/</w:t>
              </w:r>
            </w:hyperlink>
            <w:r w:rsidRPr="00FF31B2">
              <w:rPr>
                <w:rStyle w:val="Hyperlink"/>
                <w:bCs/>
                <w:color w:val="00B0F0"/>
                <w:u w:val="single"/>
              </w:rPr>
              <w:t xml:space="preserve"> </w:t>
            </w:r>
          </w:p>
        </w:tc>
      </w:tr>
      <w:tr w:rsidR="00614B14" w:rsidRPr="00FB1F87" w14:paraId="1D0031AB"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7671FC8A" w14:textId="77777777" w:rsidR="00614B14" w:rsidRPr="00614B14" w:rsidRDefault="00614B14" w:rsidP="00614B14">
            <w:pPr>
              <w:pStyle w:val="TableText"/>
              <w:rPr>
                <w:b/>
                <w:bCs/>
              </w:rPr>
            </w:pPr>
            <w:r w:rsidRPr="00614B14">
              <w:rPr>
                <w:b/>
                <w:bCs/>
              </w:rPr>
              <w:t>Communication or swallowing issues</w:t>
            </w:r>
          </w:p>
        </w:tc>
        <w:tc>
          <w:tcPr>
            <w:tcW w:w="5953" w:type="dxa"/>
            <w:tcBorders>
              <w:top w:val="single" w:sz="4" w:space="0" w:color="A6A6A6" w:themeColor="background1" w:themeShade="A6"/>
              <w:bottom w:val="single" w:sz="4" w:space="0" w:color="A6A6A6" w:themeColor="background1" w:themeShade="A6"/>
            </w:tcBorders>
          </w:tcPr>
          <w:p w14:paraId="0DF2219D" w14:textId="77777777" w:rsidR="00614B14" w:rsidRPr="00614B14" w:rsidRDefault="00614B14" w:rsidP="00614B14">
            <w:pPr>
              <w:pStyle w:val="TableBullet"/>
              <w:rPr>
                <w:b/>
                <w:color w:val="595959" w:themeColor="text1" w:themeTint="A6"/>
              </w:rPr>
            </w:pPr>
            <w:r w:rsidRPr="004843DD">
              <w:t>Resource from the New Zealand Speech Language therapists’ association can be found</w:t>
            </w:r>
            <w:r w:rsidRPr="00614B14">
              <w:t xml:space="preserve"> </w:t>
            </w:r>
            <w:hyperlink r:id="rId222" w:history="1">
              <w:r w:rsidRPr="00614B14">
                <w:rPr>
                  <w:rStyle w:val="Hyperlink"/>
                  <w:u w:val="single"/>
                </w:rPr>
                <w:t>here</w:t>
              </w:r>
            </w:hyperlink>
            <w:r w:rsidRPr="00FF31B2">
              <w:rPr>
                <w:color w:val="00B0F0"/>
              </w:rPr>
              <w:t xml:space="preserve"> </w:t>
            </w:r>
            <w:hyperlink r:id="rId223" w:history="1">
              <w:r w:rsidRPr="00EF5A74">
                <w:rPr>
                  <w:rStyle w:val="Hyperlink"/>
                </w:rPr>
                <w:t>https://speechtherapy.org.nz/find-a-therapist/resources-for-families/</w:t>
              </w:r>
            </w:hyperlink>
          </w:p>
        </w:tc>
      </w:tr>
      <w:tr w:rsidR="00614B14" w:rsidRPr="00FB1F87" w14:paraId="76453957"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2B7E385A" w14:textId="77777777" w:rsidR="00614B14" w:rsidRPr="00614B14" w:rsidRDefault="00614B14" w:rsidP="00614B14">
            <w:pPr>
              <w:pStyle w:val="TableText"/>
              <w:rPr>
                <w:rFonts w:cstheme="minorHAnsi"/>
                <w:b/>
                <w:bCs/>
              </w:rPr>
            </w:pPr>
            <w:r w:rsidRPr="00614B14">
              <w:rPr>
                <w:b/>
                <w:bCs/>
              </w:rPr>
              <w:t xml:space="preserve">Care plans and action plans </w:t>
            </w:r>
            <w:r w:rsidRPr="00614B14">
              <w:rPr>
                <w:b/>
                <w:bCs/>
              </w:rPr>
              <w:tab/>
            </w:r>
          </w:p>
        </w:tc>
        <w:tc>
          <w:tcPr>
            <w:tcW w:w="5953" w:type="dxa"/>
            <w:tcBorders>
              <w:top w:val="single" w:sz="4" w:space="0" w:color="A6A6A6" w:themeColor="background1" w:themeShade="A6"/>
              <w:bottom w:val="single" w:sz="4" w:space="0" w:color="A6A6A6" w:themeColor="background1" w:themeShade="A6"/>
            </w:tcBorders>
          </w:tcPr>
          <w:p w14:paraId="24449642" w14:textId="609EF75B" w:rsidR="00614B14" w:rsidRPr="000E211A" w:rsidRDefault="00614B14" w:rsidP="00614B14">
            <w:pPr>
              <w:pStyle w:val="TableBullet"/>
              <w:rPr>
                <w:rFonts w:cstheme="minorHAnsi"/>
              </w:rPr>
            </w:pPr>
            <w:r>
              <w:t>Examples for patient use can be found</w:t>
            </w:r>
            <w:hyperlink r:id="rId224" w:history="1">
              <w:r w:rsidRPr="00614B14">
                <w:t xml:space="preserve"> </w:t>
              </w:r>
              <w:r w:rsidRPr="00614B14">
                <w:rPr>
                  <w:rStyle w:val="Hyperlink"/>
                  <w:u w:val="single"/>
                </w:rPr>
                <w:t>here</w:t>
              </w:r>
            </w:hyperlink>
            <w:r w:rsidRPr="00614B14">
              <w:rPr>
                <w:rStyle w:val="Hyperlink"/>
                <w:u w:val="single"/>
              </w:rPr>
              <w:t xml:space="preserve"> </w:t>
            </w:r>
            <w:hyperlink r:id="rId225" w:history="1">
              <w:r w:rsidR="00BB6077" w:rsidRPr="00986707">
                <w:rPr>
                  <w:rStyle w:val="Hyperlink"/>
                </w:rPr>
                <w:t>https://www.healthnavigator.org.nz/healthy-living/c/care-plans-and-action-plans/</w:t>
              </w:r>
            </w:hyperlink>
            <w:r w:rsidR="00BB6077">
              <w:t xml:space="preserve"> </w:t>
            </w:r>
            <w:r>
              <w:t xml:space="preserve"> </w:t>
            </w:r>
          </w:p>
        </w:tc>
      </w:tr>
      <w:tr w:rsidR="00614B14" w:rsidRPr="00FB1F87" w14:paraId="1815E20B" w14:textId="77777777" w:rsidTr="00614B14">
        <w:tc>
          <w:tcPr>
            <w:tcW w:w="2132" w:type="dxa"/>
            <w:tcBorders>
              <w:top w:val="single" w:sz="4" w:space="0" w:color="A6A6A6" w:themeColor="background1" w:themeShade="A6"/>
              <w:bottom w:val="single" w:sz="4" w:space="0" w:color="A6A6A6" w:themeColor="background1" w:themeShade="A6"/>
            </w:tcBorders>
            <w:tcMar>
              <w:top w:w="0" w:type="dxa"/>
              <w:left w:w="85" w:type="dxa"/>
              <w:right w:w="85" w:type="dxa"/>
            </w:tcMar>
          </w:tcPr>
          <w:p w14:paraId="58B5B6DD" w14:textId="77777777" w:rsidR="00614B14" w:rsidRPr="00614B14" w:rsidRDefault="00614B14" w:rsidP="00614B14">
            <w:pPr>
              <w:pStyle w:val="TableText"/>
              <w:rPr>
                <w:rFonts w:cstheme="minorHAnsi"/>
                <w:b/>
                <w:bCs/>
              </w:rPr>
            </w:pPr>
            <w:r w:rsidRPr="00614B14">
              <w:rPr>
                <w:b/>
                <w:bCs/>
              </w:rPr>
              <w:t xml:space="preserve">Children and young people </w:t>
            </w:r>
          </w:p>
        </w:tc>
        <w:tc>
          <w:tcPr>
            <w:tcW w:w="5953" w:type="dxa"/>
            <w:tcBorders>
              <w:top w:val="single" w:sz="4" w:space="0" w:color="A6A6A6" w:themeColor="background1" w:themeShade="A6"/>
              <w:bottom w:val="single" w:sz="4" w:space="0" w:color="A6A6A6" w:themeColor="background1" w:themeShade="A6"/>
            </w:tcBorders>
          </w:tcPr>
          <w:p w14:paraId="68B237DC" w14:textId="77777777" w:rsidR="00614B14" w:rsidRPr="000E211A" w:rsidRDefault="00614B14" w:rsidP="00614B14">
            <w:pPr>
              <w:pStyle w:val="TableBullet"/>
              <w:rPr>
                <w:rFonts w:cstheme="minorHAnsi"/>
              </w:rPr>
            </w:pPr>
            <w:r w:rsidRPr="00BF1195">
              <w:t xml:space="preserve">Kids Health is an Aotearoa New Zealand site which also has information on recovering from COVID including long COVID for individuals and whānau </w:t>
            </w:r>
            <w:hyperlink r:id="rId226" w:history="1">
              <w:r w:rsidRPr="00614B14">
                <w:rPr>
                  <w:rStyle w:val="Hyperlink"/>
                  <w:u w:val="single"/>
                </w:rPr>
                <w:t>here</w:t>
              </w:r>
            </w:hyperlink>
            <w:r w:rsidRPr="00614B14">
              <w:rPr>
                <w:rStyle w:val="Hyperlink"/>
                <w:u w:val="single"/>
              </w:rPr>
              <w:t xml:space="preserve"> </w:t>
            </w:r>
            <w:hyperlink r:id="rId227" w:history="1">
              <w:r w:rsidRPr="00182DFB">
                <w:rPr>
                  <w:rStyle w:val="Hyperlink"/>
                </w:rPr>
                <w:t>https://www.kidshealth.org.nz/recovering-covid-including-long-covid</w:t>
              </w:r>
            </w:hyperlink>
            <w:r>
              <w:t xml:space="preserve"> </w:t>
            </w:r>
          </w:p>
        </w:tc>
      </w:tr>
    </w:tbl>
    <w:p w14:paraId="1A8D81C9" w14:textId="77777777" w:rsidR="00085641" w:rsidRDefault="00085641" w:rsidP="00E54644">
      <w:pPr>
        <w:pStyle w:val="Heading2"/>
      </w:pPr>
      <w:bookmarkStart w:id="77" w:name="_Toc113013213"/>
      <w:bookmarkStart w:id="78" w:name="_Toc120545306"/>
      <w:r w:rsidRPr="00614B14">
        <w:t xml:space="preserve">Long COVID </w:t>
      </w:r>
      <w:r w:rsidR="000C47D3">
        <w:t>s</w:t>
      </w:r>
      <w:r w:rsidRPr="00614B14">
        <w:t>ymptom map</w:t>
      </w:r>
      <w:bookmarkEnd w:id="77"/>
      <w:bookmarkEnd w:id="78"/>
      <w:r w:rsidRPr="00614B14">
        <w:t xml:space="preserve"> </w:t>
      </w:r>
    </w:p>
    <w:p w14:paraId="41B8C1EE" w14:textId="77777777" w:rsidR="0055555D" w:rsidRDefault="00341954" w:rsidP="0055555D">
      <w:proofErr w:type="spellStart"/>
      <w:r>
        <w:t>Fy</w:t>
      </w:r>
      <w:proofErr w:type="spellEnd"/>
      <w:r>
        <w:t xml:space="preserve"> Dunford, physiotherapist, of </w:t>
      </w:r>
      <w:proofErr w:type="spellStart"/>
      <w:r>
        <w:t>Te</w:t>
      </w:r>
      <w:proofErr w:type="spellEnd"/>
      <w:r>
        <w:t xml:space="preserve"> </w:t>
      </w:r>
      <w:proofErr w:type="spellStart"/>
      <w:r>
        <w:t>Whatu</w:t>
      </w:r>
      <w:proofErr w:type="spellEnd"/>
      <w:r>
        <w:t xml:space="preserve"> Ora Taranaki, developed t</w:t>
      </w:r>
      <w:r w:rsidR="0055555D" w:rsidRPr="0055555D">
        <w:t xml:space="preserve">his </w:t>
      </w:r>
      <w:r w:rsidR="0055555D">
        <w:t>clinical tool for use by clinicians</w:t>
      </w:r>
      <w:r>
        <w:t>,</w:t>
      </w:r>
      <w:r w:rsidR="0055555D">
        <w:t xml:space="preserve"> to </w:t>
      </w:r>
      <w:r>
        <w:t xml:space="preserve">help them </w:t>
      </w:r>
      <w:r w:rsidR="0055555D">
        <w:t>track and monitor</w:t>
      </w:r>
      <w:r w:rsidR="0055555D" w:rsidRPr="0055555D">
        <w:t xml:space="preserve"> </w:t>
      </w:r>
      <w:r>
        <w:t xml:space="preserve">patients’ </w:t>
      </w:r>
      <w:r w:rsidR="0055555D">
        <w:t xml:space="preserve">symptoms. </w:t>
      </w:r>
    </w:p>
    <w:p w14:paraId="67F48CFE" w14:textId="77777777" w:rsidR="00812834" w:rsidRDefault="00812834" w:rsidP="0055555D"/>
    <w:p w14:paraId="2BD1DBB2" w14:textId="77777777" w:rsidR="00812834" w:rsidRPr="000D67DC" w:rsidRDefault="00341954" w:rsidP="00812834">
      <w:r w:rsidRPr="000D67DC">
        <w:t>I</w:t>
      </w:r>
      <w:r w:rsidR="00812834" w:rsidRPr="000D67DC">
        <w:t>deally</w:t>
      </w:r>
      <w:r w:rsidRPr="000D67DC">
        <w:t>,</w:t>
      </w:r>
      <w:r w:rsidR="00812834" w:rsidRPr="000D67DC">
        <w:t xml:space="preserve"> </w:t>
      </w:r>
      <w:r w:rsidRPr="000D67DC">
        <w:t xml:space="preserve">the initial assessment should take </w:t>
      </w:r>
      <w:r w:rsidR="00812834" w:rsidRPr="000D67DC">
        <w:t xml:space="preserve">a full hour. </w:t>
      </w:r>
      <w:r w:rsidRPr="000D67DC">
        <w:t>However, clinicians should be aware that c</w:t>
      </w:r>
      <w:r w:rsidR="00812834" w:rsidRPr="000D67DC">
        <w:t xml:space="preserve">ognitive fatigue may limit </w:t>
      </w:r>
      <w:r w:rsidRPr="000D67DC">
        <w:t xml:space="preserve">a </w:t>
      </w:r>
      <w:r w:rsidR="00EC7A35" w:rsidRPr="000D67DC">
        <w:t xml:space="preserve">person’s </w:t>
      </w:r>
      <w:r w:rsidR="00812834" w:rsidRPr="000D67DC">
        <w:t xml:space="preserve">ability to participate. Some people prefer </w:t>
      </w:r>
      <w:r w:rsidRPr="000D67DC">
        <w:t xml:space="preserve">to complete </w:t>
      </w:r>
      <w:r w:rsidR="00812834" w:rsidRPr="000D67DC">
        <w:t xml:space="preserve">the form </w:t>
      </w:r>
      <w:r w:rsidRPr="000D67DC">
        <w:t xml:space="preserve">via </w:t>
      </w:r>
      <w:r w:rsidR="00812834" w:rsidRPr="000D67DC">
        <w:t xml:space="preserve">email prior to attending the initial assessment. If </w:t>
      </w:r>
      <w:r w:rsidRPr="000D67DC">
        <w:t xml:space="preserve">so, clinicians should take </w:t>
      </w:r>
      <w:r w:rsidR="00812834" w:rsidRPr="000D67DC">
        <w:t xml:space="preserve">appropriate steps to ensure the </w:t>
      </w:r>
      <w:r w:rsidR="00EC7A35" w:rsidRPr="000D67DC">
        <w:t xml:space="preserve">person </w:t>
      </w:r>
      <w:r w:rsidR="00812834" w:rsidRPr="000D67DC">
        <w:t xml:space="preserve">understands how to use the form and has the ability </w:t>
      </w:r>
      <w:r w:rsidRPr="000D67DC">
        <w:t>(with whānau</w:t>
      </w:r>
      <w:r w:rsidR="005461F4" w:rsidRPr="000D67DC">
        <w:t xml:space="preserve"> </w:t>
      </w:r>
      <w:r w:rsidR="00812834" w:rsidRPr="000D67DC">
        <w:t xml:space="preserve">support </w:t>
      </w:r>
      <w:r w:rsidRPr="000D67DC">
        <w:t xml:space="preserve">if necessary) </w:t>
      </w:r>
      <w:r w:rsidR="00812834" w:rsidRPr="000D67DC">
        <w:t>to complete</w:t>
      </w:r>
      <w:r w:rsidRPr="000D67DC">
        <w:t xml:space="preserve"> it</w:t>
      </w:r>
      <w:r w:rsidR="00812834" w:rsidRPr="000D67DC">
        <w:t>.</w:t>
      </w:r>
    </w:p>
    <w:p w14:paraId="2CE5F2F6" w14:textId="77777777" w:rsidR="00C31550" w:rsidRPr="000D67DC" w:rsidRDefault="00C31550" w:rsidP="00812834"/>
    <w:p w14:paraId="0CA6A328" w14:textId="77777777" w:rsidR="0098553A" w:rsidRPr="000D67DC" w:rsidRDefault="00812834" w:rsidP="00812834">
      <w:r w:rsidRPr="000D67DC">
        <w:t xml:space="preserve">The assessment map lists the most common symptoms reported in </w:t>
      </w:r>
      <w:r w:rsidR="00EC7A35" w:rsidRPr="000D67DC">
        <w:t>l</w:t>
      </w:r>
      <w:r w:rsidRPr="000D67DC">
        <w:t>ong COVID presentations</w:t>
      </w:r>
      <w:r w:rsidR="005461F4" w:rsidRPr="000D67DC">
        <w:t>.</w:t>
      </w:r>
      <w:r w:rsidRPr="000D67DC">
        <w:t xml:space="preserve"> </w:t>
      </w:r>
      <w:r w:rsidR="005461F4" w:rsidRPr="000D67DC">
        <w:t xml:space="preserve">A </w:t>
      </w:r>
      <w:r w:rsidR="00EC7A35" w:rsidRPr="000D67DC">
        <w:t xml:space="preserve">person </w:t>
      </w:r>
      <w:r w:rsidRPr="000D67DC">
        <w:t>may not have all of the</w:t>
      </w:r>
      <w:r w:rsidR="005461F4" w:rsidRPr="000D67DC">
        <w:t>se</w:t>
      </w:r>
      <w:r w:rsidRPr="000D67DC">
        <w:t xml:space="preserve"> symptoms</w:t>
      </w:r>
      <w:r w:rsidR="005461F4" w:rsidRPr="000D67DC">
        <w:t xml:space="preserve">; </w:t>
      </w:r>
      <w:r w:rsidR="007D004C" w:rsidRPr="000D67DC">
        <w:t>conversely</w:t>
      </w:r>
      <w:r w:rsidR="005461F4" w:rsidRPr="000D67DC">
        <w:t>,</w:t>
      </w:r>
      <w:r w:rsidRPr="000D67DC">
        <w:t xml:space="preserve"> </w:t>
      </w:r>
      <w:r w:rsidR="00C31550" w:rsidRPr="000D67DC">
        <w:t>not</w:t>
      </w:r>
      <w:r w:rsidRPr="000D67DC">
        <w:t xml:space="preserve"> all of their symptoms may be listed. </w:t>
      </w:r>
    </w:p>
    <w:p w14:paraId="6FCDFC90" w14:textId="77777777" w:rsidR="0098553A" w:rsidRPr="000D67DC" w:rsidRDefault="0098553A" w:rsidP="00812834"/>
    <w:p w14:paraId="4C5F01A5" w14:textId="77777777" w:rsidR="0098553A" w:rsidRPr="000D67DC" w:rsidRDefault="00812834" w:rsidP="00812834">
      <w:r w:rsidRPr="000D67DC">
        <w:t xml:space="preserve">The body chart and narrative space </w:t>
      </w:r>
      <w:r w:rsidR="005461F4" w:rsidRPr="000D67DC">
        <w:t xml:space="preserve">allows a person </w:t>
      </w:r>
      <w:r w:rsidRPr="000D67DC">
        <w:t xml:space="preserve">to </w:t>
      </w:r>
      <w:r w:rsidR="005461F4" w:rsidRPr="000D67DC">
        <w:t xml:space="preserve">record their </w:t>
      </w:r>
      <w:r w:rsidRPr="000D67DC">
        <w:t>symptoms. Recording of symptoms must be consumer</w:t>
      </w:r>
      <w:r w:rsidR="005461F4" w:rsidRPr="000D67DC">
        <w:t>-</w:t>
      </w:r>
      <w:r w:rsidRPr="000D67DC">
        <w:t xml:space="preserve">led. </w:t>
      </w:r>
      <w:r w:rsidR="005461F4" w:rsidRPr="000D67DC">
        <w:t xml:space="preserve">The </w:t>
      </w:r>
      <w:r w:rsidRPr="000D67DC">
        <w:t xml:space="preserve">tool </w:t>
      </w:r>
      <w:r w:rsidR="005461F4" w:rsidRPr="000D67DC">
        <w:t xml:space="preserve">aims </w:t>
      </w:r>
      <w:r w:rsidRPr="000D67DC">
        <w:t xml:space="preserve">to capture patient symptoms as they present at the time of the assessment; it can also be used as a post-treatment measure to record progress in the symptoms of most concern to the </w:t>
      </w:r>
      <w:r w:rsidR="005461F4" w:rsidRPr="000D67DC">
        <w:t>person</w:t>
      </w:r>
      <w:r w:rsidRPr="000D67DC">
        <w:t xml:space="preserve">. </w:t>
      </w:r>
    </w:p>
    <w:p w14:paraId="73CEEEFB" w14:textId="77777777" w:rsidR="0098553A" w:rsidRPr="000D67DC" w:rsidRDefault="0098553A" w:rsidP="00812834"/>
    <w:p w14:paraId="64B2FD6E" w14:textId="77777777" w:rsidR="00812834" w:rsidRPr="000D67DC" w:rsidRDefault="00812834" w:rsidP="00812834">
      <w:r w:rsidRPr="000D67DC">
        <w:t xml:space="preserve">Using the symptom map guides assessment and navigates the assessor to the most appropriate starting point for symptom management. The </w:t>
      </w:r>
      <w:r w:rsidR="00C508C9" w:rsidRPr="000D67DC">
        <w:t xml:space="preserve">aim </w:t>
      </w:r>
      <w:r w:rsidRPr="000D67DC">
        <w:t>is to save time in assessing</w:t>
      </w:r>
      <w:r w:rsidR="00C508C9" w:rsidRPr="000D67DC">
        <w:t>,</w:t>
      </w:r>
      <w:r w:rsidRPr="000D67DC">
        <w:t xml:space="preserve"> and </w:t>
      </w:r>
      <w:r w:rsidR="00C508C9" w:rsidRPr="000D67DC">
        <w:t xml:space="preserve">to </w:t>
      </w:r>
      <w:r w:rsidRPr="000D67DC">
        <w:t>provid</w:t>
      </w:r>
      <w:r w:rsidR="00C508C9" w:rsidRPr="000D67DC">
        <w:t>e</w:t>
      </w:r>
      <w:r w:rsidRPr="000D67DC">
        <w:t xml:space="preserve"> direction to </w:t>
      </w:r>
      <w:r w:rsidR="00C508C9" w:rsidRPr="000D67DC">
        <w:t>relevant a</w:t>
      </w:r>
      <w:r w:rsidRPr="000D67DC">
        <w:t xml:space="preserve">llied </w:t>
      </w:r>
      <w:r w:rsidR="00C508C9" w:rsidRPr="000D67DC">
        <w:t>h</w:t>
      </w:r>
      <w:r w:rsidRPr="000D67DC">
        <w:t xml:space="preserve">ealth </w:t>
      </w:r>
      <w:r w:rsidR="00C508C9" w:rsidRPr="000D67DC">
        <w:t>p</w:t>
      </w:r>
      <w:r w:rsidRPr="000D67DC">
        <w:t>rofessional</w:t>
      </w:r>
      <w:r w:rsidR="00C508C9" w:rsidRPr="000D67DC">
        <w:t>s</w:t>
      </w:r>
      <w:r w:rsidRPr="000D67DC">
        <w:t xml:space="preserve"> when </w:t>
      </w:r>
      <w:r w:rsidR="00C508C9" w:rsidRPr="000D67DC">
        <w:t xml:space="preserve">a person </w:t>
      </w:r>
      <w:r w:rsidRPr="000D67DC">
        <w:t>present</w:t>
      </w:r>
      <w:r w:rsidR="00C508C9" w:rsidRPr="000D67DC">
        <w:t>s</w:t>
      </w:r>
      <w:r w:rsidRPr="000D67DC">
        <w:t xml:space="preserve"> with a cluster of symptoms.</w:t>
      </w:r>
    </w:p>
    <w:p w14:paraId="2BA774A4" w14:textId="77777777" w:rsidR="00BB6077" w:rsidRDefault="00BB6077" w:rsidP="00085641">
      <w:pPr>
        <w:sectPr w:rsidR="00BB6077" w:rsidSect="00FD4FBC">
          <w:pgSz w:w="11906" w:h="16838"/>
          <w:pgMar w:top="1418" w:right="1701" w:bottom="1134" w:left="1843" w:header="709" w:footer="425" w:gutter="284"/>
          <w:cols w:space="708"/>
          <w:docGrid w:linePitch="360"/>
        </w:sectPr>
      </w:pPr>
    </w:p>
    <w:p w14:paraId="699FFCE7" w14:textId="4F11FBDA" w:rsidR="00C07FF3" w:rsidRDefault="00BB6077" w:rsidP="007B0D5F">
      <w:pPr>
        <w:rPr>
          <w:rFonts w:eastAsiaTheme="majorEastAsia"/>
          <w:color w:val="365F91" w:themeColor="accent1" w:themeShade="BF"/>
          <w:sz w:val="26"/>
          <w:szCs w:val="26"/>
        </w:rPr>
      </w:pPr>
      <w:r>
        <w:rPr>
          <w:noProof/>
        </w:rPr>
        <w:drawing>
          <wp:inline distT="0" distB="0" distL="0" distR="0" wp14:anchorId="27C30119" wp14:editId="43431408">
            <wp:extent cx="5091903" cy="7619064"/>
            <wp:effectExtent l="0" t="0" r="0" b="1270"/>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228" cstate="print">
                      <a:extLst>
                        <a:ext uri="{28A0092B-C50C-407E-A947-70E740481C1C}">
                          <a14:useLocalDpi xmlns:a14="http://schemas.microsoft.com/office/drawing/2010/main" val="0"/>
                        </a:ext>
                      </a:extLst>
                    </a:blip>
                    <a:srcRect l="2745" r="2745"/>
                    <a:stretch>
                      <a:fillRect/>
                    </a:stretch>
                  </pic:blipFill>
                  <pic:spPr bwMode="auto">
                    <a:xfrm>
                      <a:off x="0" y="0"/>
                      <a:ext cx="5091903" cy="7619064"/>
                    </a:xfrm>
                    <a:prstGeom prst="rect">
                      <a:avLst/>
                    </a:prstGeom>
                    <a:ln>
                      <a:noFill/>
                    </a:ln>
                    <a:extLst>
                      <a:ext uri="{53640926-AAD7-44D8-BBD7-CCE9431645EC}">
                        <a14:shadowObscured xmlns:a14="http://schemas.microsoft.com/office/drawing/2010/main"/>
                      </a:ext>
                    </a:extLst>
                  </pic:spPr>
                </pic:pic>
              </a:graphicData>
            </a:graphic>
          </wp:inline>
        </w:drawing>
      </w:r>
    </w:p>
    <w:bookmarkEnd w:id="17"/>
    <w:p w14:paraId="19E2B6CF" w14:textId="77777777" w:rsidR="00614B14" w:rsidRPr="00614B14" w:rsidRDefault="00614B14" w:rsidP="00614B14"/>
    <w:p w14:paraId="268EC192" w14:textId="77777777" w:rsidR="00BB6077" w:rsidRDefault="00BB6077" w:rsidP="00614B14">
      <w:pPr>
        <w:rPr>
          <w:noProof/>
          <w:lang w:eastAsia="en-NZ"/>
        </w:rPr>
        <w:sectPr w:rsidR="00BB6077" w:rsidSect="00FD4FBC">
          <w:pgSz w:w="11906" w:h="16838"/>
          <w:pgMar w:top="1418" w:right="1701" w:bottom="1134" w:left="1843" w:header="709" w:footer="425" w:gutter="284"/>
          <w:cols w:space="708"/>
          <w:docGrid w:linePitch="360"/>
        </w:sectPr>
      </w:pPr>
    </w:p>
    <w:p w14:paraId="298BF579" w14:textId="108D9446" w:rsidR="00614B14" w:rsidRDefault="00231E10" w:rsidP="00614B14">
      <w:pPr>
        <w:rPr>
          <w:noProof/>
          <w:lang w:eastAsia="en-NZ"/>
        </w:rPr>
      </w:pPr>
      <w:r>
        <w:rPr>
          <w:noProof/>
          <w:lang w:eastAsia="en-NZ"/>
        </w:rPr>
        <w:drawing>
          <wp:inline distT="0" distB="0" distL="0" distR="0" wp14:anchorId="227DEA91" wp14:editId="7009CE7A">
            <wp:extent cx="5128026" cy="7488088"/>
            <wp:effectExtent l="0" t="0" r="0" b="0"/>
            <wp:docPr id="6"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a:extLst>
                        <a:ext uri="{C183D7F6-B498-43B3-948B-1728B52AA6E4}">
                          <adec:decorative xmlns:adec="http://schemas.microsoft.com/office/drawing/2017/decorative" val="1"/>
                        </a:ext>
                      </a:extLst>
                    </pic:cNvPr>
                    <pic:cNvPicPr/>
                  </pic:nvPicPr>
                  <pic:blipFill>
                    <a:blip r:embed="rId229" cstate="print">
                      <a:extLst>
                        <a:ext uri="{28A0092B-C50C-407E-A947-70E740481C1C}">
                          <a14:useLocalDpi xmlns:a14="http://schemas.microsoft.com/office/drawing/2010/main" val="0"/>
                        </a:ext>
                      </a:extLst>
                    </a:blip>
                    <a:srcRect l="1585" r="1585"/>
                    <a:stretch>
                      <a:fillRect/>
                    </a:stretch>
                  </pic:blipFill>
                  <pic:spPr bwMode="auto">
                    <a:xfrm>
                      <a:off x="0" y="0"/>
                      <a:ext cx="5128026" cy="7488088"/>
                    </a:xfrm>
                    <a:prstGeom prst="rect">
                      <a:avLst/>
                    </a:prstGeom>
                    <a:ln>
                      <a:noFill/>
                    </a:ln>
                    <a:extLst>
                      <a:ext uri="{53640926-AAD7-44D8-BBD7-CCE9431645EC}">
                        <a14:shadowObscured xmlns:a14="http://schemas.microsoft.com/office/drawing/2010/main"/>
                      </a:ext>
                    </a:extLst>
                  </pic:spPr>
                </pic:pic>
              </a:graphicData>
            </a:graphic>
          </wp:inline>
        </w:drawing>
      </w:r>
    </w:p>
    <w:p w14:paraId="7954E75D" w14:textId="77777777" w:rsidR="00614B14" w:rsidRDefault="00614B14" w:rsidP="00614B14">
      <w:pPr>
        <w:ind w:firstLine="567"/>
        <w:sectPr w:rsidR="00614B14" w:rsidSect="00FD4FBC">
          <w:pgSz w:w="11906" w:h="16838"/>
          <w:pgMar w:top="1418" w:right="1701" w:bottom="1134" w:left="1843" w:header="709" w:footer="425" w:gutter="284"/>
          <w:cols w:space="708"/>
          <w:docGrid w:linePitch="360"/>
        </w:sectPr>
      </w:pPr>
    </w:p>
    <w:p w14:paraId="493CD4C5" w14:textId="77777777" w:rsidR="00614B14" w:rsidRDefault="00614B14" w:rsidP="00614B14">
      <w:pPr>
        <w:pStyle w:val="Heading1"/>
      </w:pPr>
      <w:bookmarkStart w:id="79" w:name="_Toc113013214"/>
      <w:bookmarkStart w:id="80" w:name="_Toc120545307"/>
      <w:r w:rsidRPr="00841FD5">
        <w:t xml:space="preserve">Guideline </w:t>
      </w:r>
      <w:r w:rsidR="00D53C57">
        <w:t>f</w:t>
      </w:r>
      <w:r w:rsidRPr="00841FD5">
        <w:t>eedback</w:t>
      </w:r>
      <w:bookmarkEnd w:id="79"/>
      <w:bookmarkEnd w:id="80"/>
    </w:p>
    <w:p w14:paraId="5737F198" w14:textId="77777777" w:rsidR="00614B14" w:rsidRDefault="00614B14" w:rsidP="00614B14">
      <w:r w:rsidRPr="00841FD5">
        <w:t xml:space="preserve">As the </w:t>
      </w:r>
      <w:r w:rsidR="00D53C57">
        <w:t xml:space="preserve">research </w:t>
      </w:r>
      <w:r w:rsidRPr="00841FD5">
        <w:t>continues</w:t>
      </w:r>
      <w:r w:rsidR="00D53C57">
        <w:t>,</w:t>
      </w:r>
      <w:r w:rsidRPr="00841FD5">
        <w:t xml:space="preserve"> our understanding on long COVID </w:t>
      </w:r>
      <w:r w:rsidR="00D53C57">
        <w:t xml:space="preserve">develops. We welcome </w:t>
      </w:r>
      <w:r>
        <w:t xml:space="preserve">feedback </w:t>
      </w:r>
      <w:r w:rsidRPr="00841FD5">
        <w:t>and updates to the information contained in th</w:t>
      </w:r>
      <w:r w:rsidR="00D53C57">
        <w:t>is</w:t>
      </w:r>
      <w:r w:rsidRPr="00841FD5">
        <w:t xml:space="preserve"> guideline.</w:t>
      </w:r>
    </w:p>
    <w:p w14:paraId="183C29B7" w14:textId="77777777" w:rsidR="00614B14" w:rsidRPr="000D67DC" w:rsidRDefault="00614B14" w:rsidP="00614B14"/>
    <w:p w14:paraId="57190E9F" w14:textId="77777777" w:rsidR="00614B14" w:rsidRPr="000D67DC" w:rsidRDefault="00614B14" w:rsidP="00614B14">
      <w:r w:rsidRPr="000D67DC">
        <w:t xml:space="preserve">Please email your feedback and or new information to: Office of the Chief Clinical Officers: </w:t>
      </w:r>
      <w:hyperlink r:id="rId230">
        <w:r w:rsidRPr="000D67DC">
          <w:rPr>
            <w:rStyle w:val="Hyperlink"/>
            <w:color w:val="auto"/>
          </w:rPr>
          <w:t>occo@health.govt.nz</w:t>
        </w:r>
      </w:hyperlink>
      <w:r w:rsidRPr="000D67DC">
        <w:t xml:space="preserve">. </w:t>
      </w:r>
    </w:p>
    <w:p w14:paraId="7752CBFD" w14:textId="77777777" w:rsidR="00614B14" w:rsidRDefault="00614B14" w:rsidP="00614B14"/>
    <w:p w14:paraId="3E68AE22" w14:textId="77777777" w:rsidR="00D53C57" w:rsidRDefault="00D53C57" w:rsidP="00614B14">
      <w:r>
        <w:t xml:space="preserve">You can use the following form to provide feedback. </w:t>
      </w:r>
    </w:p>
    <w:p w14:paraId="50ED26B1" w14:textId="77777777" w:rsidR="00D53C57" w:rsidRPr="008D3CF9" w:rsidRDefault="00D53C57" w:rsidP="00614B14"/>
    <w:p w14:paraId="34F2340F" w14:textId="77777777" w:rsidR="00614B14" w:rsidRPr="008D3CF9" w:rsidRDefault="00614B14" w:rsidP="00614B14">
      <w:r w:rsidRPr="008D3CF9">
        <w:rPr>
          <w:noProof/>
          <w:lang w:eastAsia="en-NZ"/>
        </w:rPr>
        <mc:AlternateContent>
          <mc:Choice Requires="wps">
            <w:drawing>
              <wp:anchor distT="45720" distB="45720" distL="114300" distR="114300" simplePos="0" relativeHeight="251661312" behindDoc="0" locked="0" layoutInCell="1" allowOverlap="1" wp14:anchorId="663CD104" wp14:editId="462B7951">
                <wp:simplePos x="0" y="0"/>
                <wp:positionH relativeFrom="margin">
                  <wp:posOffset>16510</wp:posOffset>
                </wp:positionH>
                <wp:positionV relativeFrom="paragraph">
                  <wp:posOffset>270068</wp:posOffset>
                </wp:positionV>
                <wp:extent cx="5090160" cy="1285875"/>
                <wp:effectExtent l="0" t="0" r="15240" b="28575"/>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90160" cy="1285875"/>
                        </a:xfrm>
                        <a:prstGeom prst="rect">
                          <a:avLst/>
                        </a:prstGeom>
                        <a:solidFill>
                          <a:srgbClr val="FFFFFF"/>
                        </a:solidFill>
                        <a:ln w="9525">
                          <a:solidFill>
                            <a:srgbClr val="000000"/>
                          </a:solidFill>
                          <a:miter lim="800000"/>
                          <a:headEnd/>
                          <a:tailEnd/>
                        </a:ln>
                      </wps:spPr>
                      <wps:txbx>
                        <w:txbxContent>
                          <w:p w14:paraId="1EEC5452" w14:textId="77777777" w:rsidR="00231E10" w:rsidRPr="00614B14" w:rsidRDefault="00231E10" w:rsidP="00614B14">
                            <w:pPr>
                              <w:rPr>
                                <w:color w:val="808080" w:themeColor="background1" w:themeShade="80"/>
                                <w:lang w:val="mi-NZ"/>
                              </w:rPr>
                            </w:pPr>
                            <w:proofErr w:type="spellStart"/>
                            <w:r w:rsidRPr="00614B14">
                              <w:rPr>
                                <w:color w:val="808080" w:themeColor="background1" w:themeShade="80"/>
                                <w:lang w:val="mi-NZ"/>
                              </w:rPr>
                              <w:t>Free</w:t>
                            </w:r>
                            <w:proofErr w:type="spellEnd"/>
                            <w:r w:rsidRPr="00614B14">
                              <w:rPr>
                                <w:color w:val="808080" w:themeColor="background1" w:themeShade="80"/>
                                <w:lang w:val="mi-NZ"/>
                              </w:rPr>
                              <w:t xml:space="preserve"> </w:t>
                            </w:r>
                            <w:proofErr w:type="spellStart"/>
                            <w:r w:rsidRPr="00614B14">
                              <w:rPr>
                                <w:color w:val="808080" w:themeColor="background1" w:themeShade="80"/>
                                <w:lang w:val="mi-NZ"/>
                              </w:rPr>
                              <w:t>text</w:t>
                            </w:r>
                            <w:proofErr w:type="spellEnd"/>
                            <w:r w:rsidRPr="00614B14">
                              <w:rPr>
                                <w:color w:val="808080" w:themeColor="background1" w:themeShade="80"/>
                                <w:lang w:val="mi-NZ"/>
                              </w:rPr>
                              <w:t xml:space="preserve"> </w:t>
                            </w:r>
                            <w:proofErr w:type="spellStart"/>
                            <w:r w:rsidRPr="00614B14">
                              <w:rPr>
                                <w:color w:val="808080" w:themeColor="background1" w:themeShade="80"/>
                                <w:lang w:val="mi-NZ"/>
                              </w:rPr>
                              <w:t>box</w:t>
                            </w:r>
                            <w:proofErr w:type="spellEnd"/>
                            <w:r w:rsidRPr="00614B14">
                              <w:rPr>
                                <w:color w:val="808080" w:themeColor="background1" w:themeShade="80"/>
                                <w:lang w:val="mi-NZ"/>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63CD104" id="_x0000_t202" coordsize="21600,21600" o:spt="202" path="m,l,21600r21600,l21600,xe">
                <v:stroke joinstyle="miter"/>
                <v:path gradientshapeok="t" o:connecttype="rect"/>
              </v:shapetype>
              <v:shape id="Text Box 2" o:spid="_x0000_s1026" type="#_x0000_t202" style="position:absolute;margin-left:1.3pt;margin-top:21.25pt;width:400.8pt;height:101.25pt;z-index:25166131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96lCEQIAACAEAAAOAAAAZHJzL2Uyb0RvYy54bWysU81u2zAMvg/YOwi6L7aDuE2MOEWXLsOA&#10;7gfo+gCyLMfCZFGTlNjZ04+S3TRbt8swHQRSpD6SH8n1zdApchTWSdAlzWYpJUJzqKXel/Tx6+7N&#10;khLnma6ZAi1KehKO3mxev1r3phBzaEHVwhIE0a7oTUlb702RJI63omNuBkZoNDZgO+ZRtfuktqxH&#10;9E4l8zS9SnqwtbHAhXP4ejca6SbiN43g/nPTOOGJKinm5uNt412FO9msWbG3zLSST2mwf8iiY1Jj&#10;0DPUHfOMHKx8AdVJbsFB42ccugSaRnIRa8BqsvS3ah5aZkSsBclx5kyT+3+w/NPxwXyxxA9vYcAG&#10;xiKcuQf+zREN25bpvbi1FvpWsBoDZ4GypDeumL4Gql3hAkjVf4Qam8wOHiLQ0NgusIJ1EkTHBpzO&#10;pIvBE46PebpKsys0cbRl82W+vM5jDFY8fTfW+fcCOhKEklrsaoRnx3vnQzqseHIJ0RwoWe+kUlGx&#10;+2qrLDkynIBdPBP6L25Kk76kq3yejwz8FSKN508QnfQ4ykp2JV2enVgReHun6zhonkk1ypiy0hOR&#10;gbuRRT9UAzoGQiuoT0iphXFkccVQaMH+oKTHcS2p+35gVlCiPmhsyypbLMJ8R2WRX89RsZeW6tLC&#10;NEeoknpKRnHr404EwjTcYvsaGYl9zmTKFccw8j2tTJjzSz16PS/25icAAAD//wMAUEsDBBQABgAI&#10;AAAAIQDVD1ct3gAAAAgBAAAPAAAAZHJzL2Rvd25yZXYueG1sTI/NTsMwEITvSLyDtUhcELUJaQgh&#10;ToWQQHCDtoKrG2+TCP8E203D27Oc4Dg7o5lv69VsDZswxME7CVcLAQxd6/XgOgnbzeNlCSwm5bQy&#10;3qGEb4ywak5PalVpf3RvOK1Tx6jExUpJ6FMaK85j26NVceFHdOTtfbAqkQwd10EdqdwanglRcKsG&#10;Rwu9GvGhx/ZzfbASyvx5+ogv16/vbbE3t+niZnr6ClKen833d8ASzukvDL/4hA4NMe38wenIjISs&#10;oKCEPFsCI7sUeQZsR/d8KYA3Nf//QPMDAAD//wMAUEsBAi0AFAAGAAgAAAAhALaDOJL+AAAA4QEA&#10;ABMAAAAAAAAAAAAAAAAAAAAAAFtDb250ZW50X1R5cGVzXS54bWxQSwECLQAUAAYACAAAACEAOP0h&#10;/9YAAACUAQAACwAAAAAAAAAAAAAAAAAvAQAAX3JlbHMvLnJlbHNQSwECLQAUAAYACAAAACEACfep&#10;QhECAAAgBAAADgAAAAAAAAAAAAAAAAAuAgAAZHJzL2Uyb0RvYy54bWxQSwECLQAUAAYACAAAACEA&#10;1Q9XLd4AAAAIAQAADwAAAAAAAAAAAAAAAABrBAAAZHJzL2Rvd25yZXYueG1sUEsFBgAAAAAEAAQA&#10;8wAAAHYFAAAAAA==&#10;">
                <v:textbox>
                  <w:txbxContent>
                    <w:p w14:paraId="1EEC5452" w14:textId="77777777" w:rsidR="00231E10" w:rsidRPr="00614B14" w:rsidRDefault="00231E10" w:rsidP="00614B14">
                      <w:pPr>
                        <w:rPr>
                          <w:color w:val="808080" w:themeColor="background1" w:themeShade="80"/>
                          <w:lang w:val="mi-NZ"/>
                        </w:rPr>
                      </w:pPr>
                      <w:proofErr w:type="spellStart"/>
                      <w:r w:rsidRPr="00614B14">
                        <w:rPr>
                          <w:color w:val="808080" w:themeColor="background1" w:themeShade="80"/>
                          <w:lang w:val="mi-NZ"/>
                        </w:rPr>
                        <w:t>Free</w:t>
                      </w:r>
                      <w:proofErr w:type="spellEnd"/>
                      <w:r w:rsidRPr="00614B14">
                        <w:rPr>
                          <w:color w:val="808080" w:themeColor="background1" w:themeShade="80"/>
                          <w:lang w:val="mi-NZ"/>
                        </w:rPr>
                        <w:t xml:space="preserve"> </w:t>
                      </w:r>
                      <w:proofErr w:type="spellStart"/>
                      <w:r w:rsidRPr="00614B14">
                        <w:rPr>
                          <w:color w:val="808080" w:themeColor="background1" w:themeShade="80"/>
                          <w:lang w:val="mi-NZ"/>
                        </w:rPr>
                        <w:t>text</w:t>
                      </w:r>
                      <w:proofErr w:type="spellEnd"/>
                      <w:r w:rsidRPr="00614B14">
                        <w:rPr>
                          <w:color w:val="808080" w:themeColor="background1" w:themeShade="80"/>
                          <w:lang w:val="mi-NZ"/>
                        </w:rPr>
                        <w:t xml:space="preserve"> </w:t>
                      </w:r>
                      <w:proofErr w:type="spellStart"/>
                      <w:r w:rsidRPr="00614B14">
                        <w:rPr>
                          <w:color w:val="808080" w:themeColor="background1" w:themeShade="80"/>
                          <w:lang w:val="mi-NZ"/>
                        </w:rPr>
                        <w:t>box</w:t>
                      </w:r>
                      <w:proofErr w:type="spellEnd"/>
                      <w:r w:rsidRPr="00614B14">
                        <w:rPr>
                          <w:color w:val="808080" w:themeColor="background1" w:themeShade="80"/>
                          <w:lang w:val="mi-NZ"/>
                        </w:rPr>
                        <w:t xml:space="preserve"> </w:t>
                      </w:r>
                    </w:p>
                  </w:txbxContent>
                </v:textbox>
                <w10:wrap type="square" anchorx="margin"/>
              </v:shape>
            </w:pict>
          </mc:Fallback>
        </mc:AlternateContent>
      </w:r>
      <w:r w:rsidRPr="008D3CF9">
        <w:t>Which section of the guideline does your feedback relate to?</w:t>
      </w:r>
    </w:p>
    <w:p w14:paraId="4AC40288" w14:textId="77777777" w:rsidR="00614B14" w:rsidRDefault="00614B14" w:rsidP="00614B14">
      <w:bookmarkStart w:id="81" w:name="_Hlk109810574"/>
    </w:p>
    <w:p w14:paraId="5CA20880" w14:textId="77777777" w:rsidR="00614B14" w:rsidRPr="008D3CF9" w:rsidRDefault="00614B14" w:rsidP="00614B14">
      <w:r w:rsidRPr="008D3CF9">
        <w:rPr>
          <w:noProof/>
          <w:lang w:eastAsia="en-NZ"/>
        </w:rPr>
        <mc:AlternateContent>
          <mc:Choice Requires="wps">
            <w:drawing>
              <wp:anchor distT="45720" distB="45720" distL="114300" distR="114300" simplePos="0" relativeHeight="251666432" behindDoc="0" locked="0" layoutInCell="1" allowOverlap="1" wp14:anchorId="0CDA03BA" wp14:editId="22CDAE3F">
                <wp:simplePos x="0" y="0"/>
                <wp:positionH relativeFrom="margin">
                  <wp:posOffset>0</wp:posOffset>
                </wp:positionH>
                <wp:positionV relativeFrom="paragraph">
                  <wp:posOffset>270924</wp:posOffset>
                </wp:positionV>
                <wp:extent cx="5090160" cy="1285875"/>
                <wp:effectExtent l="0" t="0" r="15240" b="28575"/>
                <wp:wrapSquare wrapText="bothSides"/>
                <wp:docPr id="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90160" cy="1285875"/>
                        </a:xfrm>
                        <a:prstGeom prst="rect">
                          <a:avLst/>
                        </a:prstGeom>
                        <a:solidFill>
                          <a:srgbClr val="FFFFFF"/>
                        </a:solidFill>
                        <a:ln w="9525">
                          <a:solidFill>
                            <a:srgbClr val="000000"/>
                          </a:solidFill>
                          <a:miter lim="800000"/>
                          <a:headEnd/>
                          <a:tailEnd/>
                        </a:ln>
                      </wps:spPr>
                      <wps:txbx>
                        <w:txbxContent>
                          <w:p w14:paraId="18E001A2" w14:textId="301055CA" w:rsidR="00231E10" w:rsidRPr="00614B14" w:rsidRDefault="00231E10" w:rsidP="00614B14">
                            <w:pPr>
                              <w:rPr>
                                <w:color w:val="808080" w:themeColor="background1" w:themeShade="80"/>
                                <w:lang w:val="mi-NZ"/>
                              </w:rPr>
                            </w:pPr>
                            <w:proofErr w:type="spellStart"/>
                            <w:r w:rsidRPr="00614B14">
                              <w:rPr>
                                <w:color w:val="808080" w:themeColor="background1" w:themeShade="80"/>
                                <w:lang w:val="mi-NZ"/>
                              </w:rPr>
                              <w:t>Free</w:t>
                            </w:r>
                            <w:proofErr w:type="spellEnd"/>
                            <w:r w:rsidRPr="00614B14">
                              <w:rPr>
                                <w:color w:val="808080" w:themeColor="background1" w:themeShade="80"/>
                                <w:lang w:val="mi-NZ"/>
                              </w:rPr>
                              <w:t xml:space="preserve"> </w:t>
                            </w:r>
                            <w:proofErr w:type="spellStart"/>
                            <w:r w:rsidRPr="00614B14">
                              <w:rPr>
                                <w:color w:val="808080" w:themeColor="background1" w:themeShade="80"/>
                                <w:lang w:val="mi-NZ"/>
                              </w:rPr>
                              <w:t>text</w:t>
                            </w:r>
                            <w:proofErr w:type="spellEnd"/>
                            <w:r w:rsidRPr="00614B14">
                              <w:rPr>
                                <w:color w:val="808080" w:themeColor="background1" w:themeShade="80"/>
                                <w:lang w:val="mi-NZ"/>
                              </w:rPr>
                              <w:t xml:space="preserve"> </w:t>
                            </w:r>
                            <w:proofErr w:type="spellStart"/>
                            <w:r w:rsidRPr="00614B14">
                              <w:rPr>
                                <w:color w:val="808080" w:themeColor="background1" w:themeShade="80"/>
                                <w:lang w:val="mi-NZ"/>
                              </w:rPr>
                              <w:t>box</w:t>
                            </w:r>
                            <w:proofErr w:type="spellEnd"/>
                            <w:r>
                              <w:rPr>
                                <w:color w:val="808080" w:themeColor="background1" w:themeShade="80"/>
                                <w:lang w:val="mi-NZ"/>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CDA03BA" id="_x0000_s1027" type="#_x0000_t202" style="position:absolute;margin-left:0;margin-top:21.35pt;width:400.8pt;height:101.25pt;z-index:25166643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kzOMFAIAACcEAAAOAAAAZHJzL2Uyb0RvYy54bWysk99v2yAQx98n7X9AvC+2o7hNrDhVly7T&#10;pO6H1PUPwBjHaJhjQGJnf/0O7KbZur1M4wFxHHy5+9yxvhk6RY7COgm6pNkspURoDrXU+5I+ft29&#10;WVLiPNM1U6BFSU/C0ZvN61fr3hRiDi2oWliCItoVvSlp670pksTxVnTMzcAIjc4GbMc8mnaf1Jb1&#10;qN6pZJ6mV0kPtjYWuHAOd+9GJ91E/aYR3H9uGic8USXF2HycbZyrMCebNSv2lplW8ikM9g9RdExq&#10;fPQsdcc8IwcrX0h1kltw0PgZhy6BppFcxBwwmyz9LZuHlhkRc0E4zpwxuf8nyz8dH8wXS/zwFgYs&#10;YEzCmXvg3xzRsG2Z3otba6FvBavx4SwgS3rjiulqQO0KF0Sq/iPUWGR28BCFhsZ2gQrmSVAdC3A6&#10;QxeDJxw383SVZlfo4ujL5st8eZ3HN1jxdN1Y598L6EhYlNRiVaM8O947H8JhxdOR8JoDJeudVCoa&#10;dl9tlSVHhh2wi2NS/+WY0qQv6Sqf5yOBv0qkcfxJopMeW1nJrqTL8yFWBG7vdB0bzTOpxjWGrPQE&#10;MrAbKfqhGoisJ8qBawX1CclaGDsXfxouWrA/KOmxa0vqvh+YFZSoDxqrs8oWi9Dm0Vjk13M07KWn&#10;uvQwzVGqpJ6Scbn18WsEbhpusYqNjHyfI5lCxm6M2KefE9r90o6nnv/35icAAAD//wMAUEsDBBQA&#10;BgAIAAAAIQClPq483gAAAAcBAAAPAAAAZHJzL2Rvd25yZXYueG1sTI/BTsMwEETvSPyDtUhcEHUa&#10;QhpCNhVCAtEbFARXN94mEfE62G4a/h5zguNoRjNvqvVsBjGR871lhOUiAUHcWN1zi/D2+nBZgPBB&#10;sVaDZUL4Jg/r+vSkUqW2R36haRtaEUvYlwqhC2EspfRNR0b5hR2Jo7e3zqgQpWulduoYy80g0yTJ&#10;pVE9x4VOjXTfUfO5PRiEInuaPvzm6vm9yffDTbhYTY9fDvH8bL67BRFoDn9h+MWP6FBHpp09sPZi&#10;QIhHAkKWrkBEt0iWOYgdQppdpyDrSv7nr38AAAD//wMAUEsBAi0AFAAGAAgAAAAhALaDOJL+AAAA&#10;4QEAABMAAAAAAAAAAAAAAAAAAAAAAFtDb250ZW50X1R5cGVzXS54bWxQSwECLQAUAAYACAAAACEA&#10;OP0h/9YAAACUAQAACwAAAAAAAAAAAAAAAAAvAQAAX3JlbHMvLnJlbHNQSwECLQAUAAYACAAAACEA&#10;D5MzjBQCAAAnBAAADgAAAAAAAAAAAAAAAAAuAgAAZHJzL2Uyb0RvYy54bWxQSwECLQAUAAYACAAA&#10;ACEApT6uPN4AAAAHAQAADwAAAAAAAAAAAAAAAABuBAAAZHJzL2Rvd25yZXYueG1sUEsFBgAAAAAE&#10;AAQA8wAAAHkFAAAAAA==&#10;">
                <v:textbox>
                  <w:txbxContent>
                    <w:p w14:paraId="18E001A2" w14:textId="301055CA" w:rsidR="00231E10" w:rsidRPr="00614B14" w:rsidRDefault="00231E10" w:rsidP="00614B14">
                      <w:pPr>
                        <w:rPr>
                          <w:color w:val="808080" w:themeColor="background1" w:themeShade="80"/>
                          <w:lang w:val="mi-NZ"/>
                        </w:rPr>
                      </w:pPr>
                      <w:proofErr w:type="spellStart"/>
                      <w:r w:rsidRPr="00614B14">
                        <w:rPr>
                          <w:color w:val="808080" w:themeColor="background1" w:themeShade="80"/>
                          <w:lang w:val="mi-NZ"/>
                        </w:rPr>
                        <w:t>Free</w:t>
                      </w:r>
                      <w:proofErr w:type="spellEnd"/>
                      <w:r w:rsidRPr="00614B14">
                        <w:rPr>
                          <w:color w:val="808080" w:themeColor="background1" w:themeShade="80"/>
                          <w:lang w:val="mi-NZ"/>
                        </w:rPr>
                        <w:t xml:space="preserve"> </w:t>
                      </w:r>
                      <w:proofErr w:type="spellStart"/>
                      <w:r w:rsidRPr="00614B14">
                        <w:rPr>
                          <w:color w:val="808080" w:themeColor="background1" w:themeShade="80"/>
                          <w:lang w:val="mi-NZ"/>
                        </w:rPr>
                        <w:t>text</w:t>
                      </w:r>
                      <w:proofErr w:type="spellEnd"/>
                      <w:r w:rsidRPr="00614B14">
                        <w:rPr>
                          <w:color w:val="808080" w:themeColor="background1" w:themeShade="80"/>
                          <w:lang w:val="mi-NZ"/>
                        </w:rPr>
                        <w:t xml:space="preserve"> </w:t>
                      </w:r>
                      <w:proofErr w:type="spellStart"/>
                      <w:r w:rsidRPr="00614B14">
                        <w:rPr>
                          <w:color w:val="808080" w:themeColor="background1" w:themeShade="80"/>
                          <w:lang w:val="mi-NZ"/>
                        </w:rPr>
                        <w:t>box</w:t>
                      </w:r>
                      <w:proofErr w:type="spellEnd"/>
                      <w:r>
                        <w:rPr>
                          <w:color w:val="808080" w:themeColor="background1" w:themeShade="80"/>
                          <w:lang w:val="mi-NZ"/>
                        </w:rPr>
                        <w:t xml:space="preserve"> </w:t>
                      </w:r>
                    </w:p>
                  </w:txbxContent>
                </v:textbox>
                <w10:wrap type="square" anchorx="margin"/>
              </v:shape>
            </w:pict>
          </mc:Fallback>
        </mc:AlternateContent>
      </w:r>
      <w:r w:rsidRPr="008D3CF9">
        <w:t>New information to be added in the guideline:</w:t>
      </w:r>
      <w:bookmarkEnd w:id="81"/>
      <w:r w:rsidRPr="008D3CF9">
        <w:t xml:space="preserve"> </w:t>
      </w:r>
    </w:p>
    <w:p w14:paraId="4F2D0252" w14:textId="77777777" w:rsidR="00614B14" w:rsidRDefault="00614B14" w:rsidP="00614B14"/>
    <w:p w14:paraId="0CBEEC3E" w14:textId="77777777" w:rsidR="00614B14" w:rsidRDefault="00614B14" w:rsidP="00614B14">
      <w:r w:rsidRPr="008D3CF9">
        <w:rPr>
          <w:noProof/>
          <w:lang w:eastAsia="en-NZ"/>
        </w:rPr>
        <mc:AlternateContent>
          <mc:Choice Requires="wps">
            <w:drawing>
              <wp:anchor distT="45720" distB="45720" distL="114300" distR="114300" simplePos="0" relativeHeight="251668480" behindDoc="0" locked="0" layoutInCell="1" allowOverlap="1" wp14:anchorId="47A258CA" wp14:editId="3A35162C">
                <wp:simplePos x="0" y="0"/>
                <wp:positionH relativeFrom="margin">
                  <wp:posOffset>0</wp:posOffset>
                </wp:positionH>
                <wp:positionV relativeFrom="paragraph">
                  <wp:posOffset>254690</wp:posOffset>
                </wp:positionV>
                <wp:extent cx="5090160" cy="1285875"/>
                <wp:effectExtent l="0" t="0" r="15240" b="28575"/>
                <wp:wrapSquare wrapText="bothSides"/>
                <wp:docPr id="2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90160" cy="1285875"/>
                        </a:xfrm>
                        <a:prstGeom prst="rect">
                          <a:avLst/>
                        </a:prstGeom>
                        <a:solidFill>
                          <a:srgbClr val="FFFFFF"/>
                        </a:solidFill>
                        <a:ln w="9525">
                          <a:solidFill>
                            <a:srgbClr val="000000"/>
                          </a:solidFill>
                          <a:miter lim="800000"/>
                          <a:headEnd/>
                          <a:tailEnd/>
                        </a:ln>
                      </wps:spPr>
                      <wps:txbx>
                        <w:txbxContent>
                          <w:p w14:paraId="1DDFF091" w14:textId="77777777" w:rsidR="00231E10" w:rsidRPr="00614B14" w:rsidRDefault="00231E10" w:rsidP="00614B14">
                            <w:pPr>
                              <w:rPr>
                                <w:color w:val="808080" w:themeColor="background1" w:themeShade="80"/>
                                <w:lang w:val="mi-NZ"/>
                              </w:rPr>
                            </w:pPr>
                            <w:r w:rsidRPr="00614B14">
                              <w:rPr>
                                <w:color w:val="808080" w:themeColor="background1" w:themeShade="80"/>
                                <w:lang w:val="mi-NZ"/>
                              </w:rPr>
                              <w:t xml:space="preserve">Free text box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7A258CA" id="_x0000_s1028" type="#_x0000_t202" style="position:absolute;margin-left:0;margin-top:20.05pt;width:400.8pt;height:101.25pt;z-index:25166848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TfFNFAIAACcEAAAOAAAAZHJzL2Uyb0RvYy54bWysU9tu2zAMfR+wfxD0vviCuE2MOEWXLsOA&#10;7gJ0+wBZlmNhsqhJSuzu60fJbprdXobpQSBF6pA8JDc3Y6/ISVgnQVc0W6SUCM2hkfpQ0S+f969W&#10;lDjPdMMUaFHRR+Hozfbli81gSpFDB6oRliCIduVgKtp5b8okcbwTPXMLMEKjsQXbM4+qPSSNZQOi&#10;9yrJ0/QqGcA2xgIXzuHr3WSk24jftoL7j23rhCeqopibj7eNdx3uZLth5cEy00k+p8H+IYueSY1B&#10;z1B3zDNytPI3qF5yCw5av+DQJ9C2kotYA1aTpb9U89AxI2ItSI4zZ5rc/4PlH04P5pMlfnwNIzYw&#10;FuHMPfCvjmjYdUwfxK21MHSCNRg4C5Qlg3Hl/DVQ7UoXQOrhPTTYZHb0EIHG1vaBFayTIDo24PFM&#10;uhg94fhYpOs0u0ITR1uWr4rVdRFjsPLpu7HOvxXQkyBU1GJXIzw73Tsf0mHlk0uI5kDJZi+Vioo9&#10;1DtlyYnhBOzjmdF/clOaDBVdF3kxMfBXiDSeP0H00uMoK9lXdHV2YmXg7Y1u4qB5JtUkY8pKz0QG&#10;7iYW/ViPRDYVzUOAwGsNzSMya2GaXNw0FDqw3ykZcGor6r4dmRWUqHcau7POlssw5lFZFtc5KvbS&#10;Ul9amOYIVVFPySTufFyNwJuGW+xiKyO/z5nMKeM0RtrnzQnjfqlHr+f93v4AAAD//wMAUEsDBBQA&#10;BgAIAAAAIQCRFiBA3QAAAAcBAAAPAAAAZHJzL2Rvd25yZXYueG1sTI9BS8QwFITvgv8hPMGLuElr&#10;qbU2XURQ9Lauotds87YtJi81yXbrvzee9DjMMPNNs16sYTP6MDqSkK0EMKTO6ZF6CW+vD5cVsBAV&#10;aWUcoYRvDLBuT08aVWt3pBect7FnqYRCrSQMMU4156Eb0KqwchNS8vbOWxWT9D3XXh1TuTU8F6Lk&#10;Vo2UFgY14f2A3ef2YCVUxdP8EZ6vNu9duTc38eJ6fvzyUp6fLXe3wCIu8S8Mv/gJHdrEtHMH0oEZ&#10;CelIlFCIDFhyK5GVwHYS8iIvgbcN/8/f/gAAAP//AwBQSwECLQAUAAYACAAAACEAtoM4kv4AAADh&#10;AQAAEwAAAAAAAAAAAAAAAAAAAAAAW0NvbnRlbnRfVHlwZXNdLnhtbFBLAQItABQABgAIAAAAIQA4&#10;/SH/1gAAAJQBAAALAAAAAAAAAAAAAAAAAC8BAABfcmVscy8ucmVsc1BLAQItABQABgAIAAAAIQA4&#10;TfFNFAIAACcEAAAOAAAAAAAAAAAAAAAAAC4CAABkcnMvZTJvRG9jLnhtbFBLAQItABQABgAIAAAA&#10;IQCRFiBA3QAAAAcBAAAPAAAAAAAAAAAAAAAAAG4EAABkcnMvZG93bnJldi54bWxQSwUGAAAAAAQA&#10;BADzAAAAeAUAAAAA&#10;">
                <v:textbox>
                  <w:txbxContent>
                    <w:p w14:paraId="1DDFF091" w14:textId="77777777" w:rsidR="00231E10" w:rsidRPr="00614B14" w:rsidRDefault="00231E10" w:rsidP="00614B14">
                      <w:pPr>
                        <w:rPr>
                          <w:color w:val="808080" w:themeColor="background1" w:themeShade="80"/>
                          <w:lang w:val="mi-NZ"/>
                        </w:rPr>
                      </w:pPr>
                      <w:r w:rsidRPr="00614B14">
                        <w:rPr>
                          <w:color w:val="808080" w:themeColor="background1" w:themeShade="80"/>
                          <w:lang w:val="mi-NZ"/>
                        </w:rPr>
                        <w:t xml:space="preserve">Free text box </w:t>
                      </w:r>
                    </w:p>
                  </w:txbxContent>
                </v:textbox>
                <w10:wrap type="square" anchorx="margin"/>
              </v:shape>
            </w:pict>
          </mc:Fallback>
        </mc:AlternateContent>
      </w:r>
      <w:r w:rsidRPr="008D3CF9">
        <w:t>Outdated information to be removed</w:t>
      </w:r>
      <w:r w:rsidR="00D53C57">
        <w:t>:</w:t>
      </w:r>
      <w:r w:rsidRPr="008D3CF9">
        <w:t xml:space="preserve"> </w:t>
      </w:r>
    </w:p>
    <w:p w14:paraId="1379C1F2" w14:textId="77777777" w:rsidR="00614B14" w:rsidRDefault="00614B14" w:rsidP="00614B14">
      <w:pPr>
        <w:rPr>
          <w:color w:val="4F81BD" w:themeColor="accent1"/>
        </w:rPr>
      </w:pPr>
    </w:p>
    <w:p w14:paraId="411215F7" w14:textId="77777777" w:rsidR="00614B14" w:rsidRDefault="00614B14" w:rsidP="00614B14">
      <w:r w:rsidRPr="008D3CF9">
        <w:rPr>
          <w:noProof/>
          <w:lang w:eastAsia="en-NZ"/>
        </w:rPr>
        <mc:AlternateContent>
          <mc:Choice Requires="wps">
            <w:drawing>
              <wp:anchor distT="45720" distB="45720" distL="114300" distR="114300" simplePos="0" relativeHeight="251670528" behindDoc="0" locked="0" layoutInCell="1" allowOverlap="1" wp14:anchorId="21A07931" wp14:editId="24561329">
                <wp:simplePos x="0" y="0"/>
                <wp:positionH relativeFrom="margin">
                  <wp:posOffset>0</wp:posOffset>
                </wp:positionH>
                <wp:positionV relativeFrom="paragraph">
                  <wp:posOffset>320233</wp:posOffset>
                </wp:positionV>
                <wp:extent cx="5090160" cy="1285875"/>
                <wp:effectExtent l="0" t="0" r="15240" b="28575"/>
                <wp:wrapSquare wrapText="bothSides"/>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90160" cy="1285875"/>
                        </a:xfrm>
                        <a:prstGeom prst="rect">
                          <a:avLst/>
                        </a:prstGeom>
                        <a:solidFill>
                          <a:srgbClr val="FFFFFF"/>
                        </a:solidFill>
                        <a:ln w="9525">
                          <a:solidFill>
                            <a:srgbClr val="000000"/>
                          </a:solidFill>
                          <a:miter lim="800000"/>
                          <a:headEnd/>
                          <a:tailEnd/>
                        </a:ln>
                      </wps:spPr>
                      <wps:txbx>
                        <w:txbxContent>
                          <w:p w14:paraId="6EE8AD70" w14:textId="77777777" w:rsidR="00231E10" w:rsidRPr="00614B14" w:rsidRDefault="00231E10" w:rsidP="00614B14">
                            <w:pPr>
                              <w:rPr>
                                <w:color w:val="808080" w:themeColor="background1" w:themeShade="80"/>
                                <w:lang w:val="mi-NZ"/>
                              </w:rPr>
                            </w:pPr>
                            <w:r w:rsidRPr="00614B14">
                              <w:rPr>
                                <w:color w:val="808080" w:themeColor="background1" w:themeShade="80"/>
                                <w:lang w:val="mi-NZ"/>
                              </w:rPr>
                              <w:t xml:space="preserve">Free text box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1A07931" id="_x0000_s1029" type="#_x0000_t202" style="position:absolute;margin-left:0;margin-top:25.2pt;width:400.8pt;height:101.25pt;z-index:25167052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p+7FQIAACcEAAAOAAAAZHJzL2Uyb0RvYy54bWysU9tu2zAMfR+wfxD0vtjO4jYx4hRdugwD&#10;ugvQ7QNkWY6FyaImKbGzry8lu2l2exmmB4EUqUPykFzfDJ0iR2GdBF3SbJZSIjSHWup9Sb9+2b1a&#10;UuI80zVToEVJT8LRm83LF+veFGIOLahaWIIg2hW9KWnrvSmSxPFWdMzNwAiNxgZsxzyqdp/UlvWI&#10;3qlknqZXSQ+2Nha4cA5f70Yj3UT8phHcf2oaJzxRJcXcfLxtvKtwJ5s1K/aWmVbyKQ32D1l0TGoM&#10;eoa6Y56Rg5W/QXWSW3DQ+BmHLoGmkVzEGrCaLP2lmoeWGRFrQXKcOdPk/h8s/3h8MJ8t8cMbGLCB&#10;sQhn7oF/c0TDtmV6L26thb4VrMbAWaAs6Y0rpq+Bale4AFL1H6DGJrODhwg0NLYLrGCdBNGxAacz&#10;6WLwhONjnq7S7ApNHG3ZfJkvr/MYgxVP3411/p2AjgShpBa7GuHZ8d75kA4rnlxCNAdK1jupVFTs&#10;vtoqS44MJ2AXz4T+k5vSpC/pKp/nIwN/hUjj+RNEJz2OspJdSZdnJ1YE3t7qOg6aZ1KNMqas9ERk&#10;4G5k0Q/VQGRd0tchQOC1gvqEzFoYJxc3DYUW7A9KepzakrrvB2YFJeq9xu6sssUijHlUFvn1HBV7&#10;aakuLUxzhCqpp2QUtz6uRuBNwy12sZGR3+dMppRxGiPt0+aEcb/Uo9fzfm8eAQAA//8DAFBLAwQU&#10;AAYACAAAACEAyElPPN4AAAAHAQAADwAAAGRycy9kb3ducmV2LnhtbEyPzU7DMBCE70i8g7VIXBC1&#10;G9qQhmwqhASCG7QVXN14m0T4J9huGt4ec4LjaEYz31TryWg2kg+9swjzmQBGtnGqty3Cbvt4XQAL&#10;UVoltbOE8E0B1vX5WSVL5U72jcZNbFkqsaGUCF2MQ8l5aDoyMszcQDZ5B+eNjEn6lisvT6ncaJ4J&#10;kXMje5sWOjnQQ0fN5+ZoEIrF8/gRXm5e35v8oFfx6nZ8+vKIlxfT/R2wSFP8C8MvfkKHOjHt3dGq&#10;wDRCOhIRlmIBLLmFmOfA9gjZMlsBryv+n7/+AQAA//8DAFBLAQItABQABgAIAAAAIQC2gziS/gAA&#10;AOEBAAATAAAAAAAAAAAAAAAAAAAAAABbQ29udGVudF9UeXBlc10ueG1sUEsBAi0AFAAGAAgAAAAh&#10;ADj9If/WAAAAlAEAAAsAAAAAAAAAAAAAAAAALwEAAF9yZWxzLy5yZWxzUEsBAi0AFAAGAAgAAAAh&#10;AOr6n7sVAgAAJwQAAA4AAAAAAAAAAAAAAAAALgIAAGRycy9lMm9Eb2MueG1sUEsBAi0AFAAGAAgA&#10;AAAhAMhJTzzeAAAABwEAAA8AAAAAAAAAAAAAAAAAbwQAAGRycy9kb3ducmV2LnhtbFBLBQYAAAAA&#10;BAAEAPMAAAB6BQAAAAA=&#10;">
                <v:textbox>
                  <w:txbxContent>
                    <w:p w14:paraId="6EE8AD70" w14:textId="77777777" w:rsidR="00231E10" w:rsidRPr="00614B14" w:rsidRDefault="00231E10" w:rsidP="00614B14">
                      <w:pPr>
                        <w:rPr>
                          <w:color w:val="808080" w:themeColor="background1" w:themeShade="80"/>
                          <w:lang w:val="mi-NZ"/>
                        </w:rPr>
                      </w:pPr>
                      <w:r w:rsidRPr="00614B14">
                        <w:rPr>
                          <w:color w:val="808080" w:themeColor="background1" w:themeShade="80"/>
                          <w:lang w:val="mi-NZ"/>
                        </w:rPr>
                        <w:t xml:space="preserve">Free text box </w:t>
                      </w:r>
                    </w:p>
                  </w:txbxContent>
                </v:textbox>
                <w10:wrap type="square" anchorx="margin"/>
              </v:shape>
            </w:pict>
          </mc:Fallback>
        </mc:AlternateContent>
      </w:r>
      <w:r w:rsidRPr="008D3CF9">
        <w:t xml:space="preserve">If you have articles or links, please attach or provide these: </w:t>
      </w:r>
    </w:p>
    <w:p w14:paraId="6DE16F48" w14:textId="77777777" w:rsidR="00614B14" w:rsidRDefault="00614B14" w:rsidP="00614B14"/>
    <w:p w14:paraId="7C771317" w14:textId="77777777" w:rsidR="00614B14" w:rsidRPr="008D3CF9" w:rsidRDefault="00614B14" w:rsidP="00614B14"/>
    <w:p w14:paraId="7F2455F5" w14:textId="77777777" w:rsidR="00614B14" w:rsidRDefault="00614B14" w:rsidP="00614B14">
      <w:pPr>
        <w:ind w:firstLine="567"/>
        <w:sectPr w:rsidR="00614B14" w:rsidSect="00FD4FBC">
          <w:pgSz w:w="11906" w:h="16838"/>
          <w:pgMar w:top="1418" w:right="1701" w:bottom="1134" w:left="1843" w:header="709" w:footer="425" w:gutter="284"/>
          <w:cols w:space="708"/>
          <w:docGrid w:linePitch="360"/>
        </w:sectPr>
      </w:pPr>
    </w:p>
    <w:p w14:paraId="30029AE8" w14:textId="77777777" w:rsidR="00614B14" w:rsidRPr="00484B6D" w:rsidRDefault="00614B14" w:rsidP="00614B14">
      <w:pPr>
        <w:pStyle w:val="Heading1"/>
      </w:pPr>
      <w:bookmarkStart w:id="82" w:name="_Toc113013216"/>
      <w:bookmarkStart w:id="83" w:name="_Toc120545308"/>
      <w:r>
        <w:t>References</w:t>
      </w:r>
      <w:bookmarkEnd w:id="82"/>
      <w:bookmarkEnd w:id="83"/>
    </w:p>
    <w:p w14:paraId="6EFD7658" w14:textId="77777777" w:rsidR="00614B14" w:rsidRPr="00302869" w:rsidRDefault="00614B14" w:rsidP="00E54644">
      <w:pPr>
        <w:pStyle w:val="Heading2"/>
      </w:pPr>
      <w:bookmarkStart w:id="84" w:name="_Toc113013217"/>
      <w:bookmarkStart w:id="85" w:name="_Toc120545309"/>
      <w:r w:rsidRPr="00302869">
        <w:t>Purpose</w:t>
      </w:r>
      <w:bookmarkEnd w:id="84"/>
      <w:bookmarkEnd w:id="85"/>
    </w:p>
    <w:p w14:paraId="67CD2C1C" w14:textId="7A0002DE" w:rsidR="00AF0BF3" w:rsidRPr="003E2405" w:rsidRDefault="00AF0BF3" w:rsidP="00D65996">
      <w:pPr>
        <w:pStyle w:val="References"/>
      </w:pPr>
      <w:r>
        <w:t>Connell BR</w:t>
      </w:r>
      <w:r w:rsidR="006E3812">
        <w:t>, Jones RL, Mace JL et al.</w:t>
      </w:r>
      <w:r w:rsidR="00753036">
        <w:t xml:space="preserve"> 1997. </w:t>
      </w:r>
      <w:r w:rsidR="00753036">
        <w:rPr>
          <w:i/>
          <w:iCs/>
        </w:rPr>
        <w:t>Principles of Universal Design: Version 2.0</w:t>
      </w:r>
      <w:r w:rsidR="003E2405">
        <w:rPr>
          <w:i/>
          <w:iCs/>
        </w:rPr>
        <w:t>.</w:t>
      </w:r>
      <w:r w:rsidR="003E2405">
        <w:t xml:space="preserve"> Raleigh: North Carolina State University.</w:t>
      </w:r>
    </w:p>
    <w:p w14:paraId="0CB1F36D" w14:textId="0942EEBB" w:rsidR="00D65996" w:rsidRPr="00614B14" w:rsidRDefault="00D65996" w:rsidP="00D65996">
      <w:pPr>
        <w:pStyle w:val="References"/>
      </w:pPr>
      <w:r w:rsidRPr="00614B14">
        <w:t xml:space="preserve">Ministry of Health. 2020. </w:t>
      </w:r>
      <w:r w:rsidRPr="004A16F0">
        <w:rPr>
          <w:i/>
          <w:iCs/>
        </w:rPr>
        <w:t xml:space="preserve">Ola </w:t>
      </w:r>
      <w:proofErr w:type="spellStart"/>
      <w:r w:rsidRPr="004A16F0">
        <w:rPr>
          <w:i/>
          <w:iCs/>
        </w:rPr>
        <w:t>Manuia</w:t>
      </w:r>
      <w:proofErr w:type="spellEnd"/>
      <w:r w:rsidRPr="004A16F0">
        <w:rPr>
          <w:i/>
          <w:iCs/>
        </w:rPr>
        <w:t>: Pacific Health and Wellbeing Action Plan 2020–2025</w:t>
      </w:r>
      <w:r w:rsidRPr="00614B14">
        <w:t>. Wellington: Ministry of Health.</w:t>
      </w:r>
    </w:p>
    <w:p w14:paraId="21D44DFA" w14:textId="77777777" w:rsidR="00D65996" w:rsidRPr="00614B14" w:rsidRDefault="00D65996" w:rsidP="00D65996">
      <w:pPr>
        <w:pStyle w:val="References"/>
      </w:pPr>
      <w:r w:rsidRPr="00614B14">
        <w:t>Ministry of Health. 2022</w:t>
      </w:r>
      <w:r>
        <w:t>a</w:t>
      </w:r>
      <w:r w:rsidRPr="00614B14">
        <w:t xml:space="preserve">. </w:t>
      </w:r>
      <w:r w:rsidRPr="00BB5806">
        <w:rPr>
          <w:i/>
          <w:iCs/>
        </w:rPr>
        <w:t>COVID-19 Māori Health Protection Plan: May 2022 Monitoring Report</w:t>
      </w:r>
      <w:r w:rsidRPr="00614B14">
        <w:t>. Wellington: Ministry of Health.</w:t>
      </w:r>
    </w:p>
    <w:p w14:paraId="68C03E31" w14:textId="197F584A" w:rsidR="00614B14" w:rsidRDefault="00614B14" w:rsidP="00614B14">
      <w:pPr>
        <w:pStyle w:val="References"/>
      </w:pPr>
      <w:r w:rsidRPr="00614B14">
        <w:t>Ministry of Health. 2022</w:t>
      </w:r>
      <w:r w:rsidR="00D65996">
        <w:t>b</w:t>
      </w:r>
      <w:r w:rsidRPr="00614B14">
        <w:t xml:space="preserve">. </w:t>
      </w:r>
      <w:r w:rsidRPr="00913A21">
        <w:rPr>
          <w:i/>
          <w:iCs/>
        </w:rPr>
        <w:t>Pacific Peoples Weekly Trends and Insights 8</w:t>
      </w:r>
      <w:r w:rsidR="00D53C57" w:rsidRPr="00913A21">
        <w:rPr>
          <w:i/>
          <w:iCs/>
        </w:rPr>
        <w:t>–</w:t>
      </w:r>
      <w:r w:rsidRPr="00913A21">
        <w:rPr>
          <w:i/>
          <w:iCs/>
        </w:rPr>
        <w:t>14 August 2022</w:t>
      </w:r>
      <w:r w:rsidRPr="00614B14">
        <w:t>. Wellington: Ministry of Health</w:t>
      </w:r>
      <w:r w:rsidR="00D65996">
        <w:t>.</w:t>
      </w:r>
      <w:r w:rsidRPr="00614B14">
        <w:t xml:space="preserve"> </w:t>
      </w:r>
    </w:p>
    <w:p w14:paraId="456ABF10" w14:textId="4C1064B8" w:rsidR="00126092" w:rsidRPr="00614B14" w:rsidRDefault="00126092" w:rsidP="00614B14">
      <w:pPr>
        <w:pStyle w:val="References"/>
      </w:pPr>
      <w:r w:rsidRPr="00126092">
        <w:t>Story, M</w:t>
      </w:r>
      <w:r w:rsidR="00C23FF1">
        <w:t>F</w:t>
      </w:r>
      <w:r>
        <w:t>.</w:t>
      </w:r>
      <w:r w:rsidRPr="00126092">
        <w:t xml:space="preserve"> 2001. </w:t>
      </w:r>
      <w:r w:rsidRPr="00C23FF1">
        <w:t xml:space="preserve">Principles of </w:t>
      </w:r>
      <w:r w:rsidR="00393C39">
        <w:t>u</w:t>
      </w:r>
      <w:r w:rsidRPr="00C23FF1">
        <w:t xml:space="preserve">niversal </w:t>
      </w:r>
      <w:r w:rsidR="00393C39">
        <w:t>d</w:t>
      </w:r>
      <w:r w:rsidRPr="00C23FF1">
        <w:t>esign</w:t>
      </w:r>
      <w:r w:rsidR="00C23FF1">
        <w:t>.</w:t>
      </w:r>
      <w:r w:rsidRPr="007F6EA6">
        <w:rPr>
          <w:i/>
          <w:iCs/>
        </w:rPr>
        <w:t xml:space="preserve"> </w:t>
      </w:r>
      <w:r w:rsidRPr="00C373E2">
        <w:rPr>
          <w:i/>
          <w:iCs/>
        </w:rPr>
        <w:t xml:space="preserve">Universal </w:t>
      </w:r>
      <w:r w:rsidR="00904F13">
        <w:rPr>
          <w:i/>
          <w:iCs/>
        </w:rPr>
        <w:t>D</w:t>
      </w:r>
      <w:r w:rsidRPr="00C373E2">
        <w:rPr>
          <w:i/>
          <w:iCs/>
        </w:rPr>
        <w:t xml:space="preserve">esign </w:t>
      </w:r>
      <w:r w:rsidR="00904F13">
        <w:rPr>
          <w:i/>
          <w:iCs/>
        </w:rPr>
        <w:t>H</w:t>
      </w:r>
      <w:r w:rsidRPr="00C373E2">
        <w:rPr>
          <w:i/>
          <w:iCs/>
        </w:rPr>
        <w:t>andbook</w:t>
      </w:r>
      <w:r w:rsidRPr="00126092">
        <w:t xml:space="preserve">. </w:t>
      </w:r>
      <w:r w:rsidR="00904F13">
        <w:t>McGraw-Hill</w:t>
      </w:r>
      <w:r w:rsidR="00B2236B">
        <w:t>.</w:t>
      </w:r>
      <w:r w:rsidR="00F310A6">
        <w:t xml:space="preserve"> </w:t>
      </w:r>
    </w:p>
    <w:p w14:paraId="321EDDDB" w14:textId="77777777" w:rsidR="00614B14" w:rsidRPr="00614B14" w:rsidRDefault="00D53C57" w:rsidP="00614B14">
      <w:pPr>
        <w:pStyle w:val="References"/>
      </w:pPr>
      <w:r>
        <w:t xml:space="preserve">Waitangi Tribunal. 2021. </w:t>
      </w:r>
      <w:proofErr w:type="spellStart"/>
      <w:r w:rsidRPr="00913A21">
        <w:rPr>
          <w:i/>
          <w:iCs/>
        </w:rPr>
        <w:t>Haumaru</w:t>
      </w:r>
      <w:proofErr w:type="spellEnd"/>
      <w:r w:rsidRPr="00913A21">
        <w:rPr>
          <w:i/>
          <w:iCs/>
        </w:rPr>
        <w:t>: The Covid-19 Priority Report</w:t>
      </w:r>
      <w:r>
        <w:t>. URL:</w:t>
      </w:r>
      <w:r w:rsidR="00614B14" w:rsidRPr="00614B14">
        <w:t xml:space="preserve"> </w:t>
      </w:r>
      <w:hyperlink r:id="rId231" w:history="1">
        <w:r w:rsidR="00614B14" w:rsidRPr="00614B14">
          <w:rPr>
            <w:rStyle w:val="Hyperlink"/>
          </w:rPr>
          <w:t>https://waitangitribunal.govt.nz/assets/Documents/Publications/Covid-Priority-W.pdf</w:t>
        </w:r>
      </w:hyperlink>
      <w:r w:rsidR="00614B14">
        <w:rPr>
          <w:rStyle w:val="Hyperlink"/>
          <w:b w:val="0"/>
          <w:color w:val="auto"/>
        </w:rPr>
        <w:t xml:space="preserve"> </w:t>
      </w:r>
      <w:r>
        <w:rPr>
          <w:rStyle w:val="Hyperlink"/>
          <w:b w:val="0"/>
          <w:color w:val="auto"/>
        </w:rPr>
        <w:t>(accessed 22 November 2022).</w:t>
      </w:r>
      <w:r w:rsidR="00614B14" w:rsidRPr="00614B14">
        <w:t xml:space="preserve"> </w:t>
      </w:r>
    </w:p>
    <w:p w14:paraId="6531DE4B" w14:textId="77777777" w:rsidR="00614B14" w:rsidRPr="00302869" w:rsidRDefault="00614B14" w:rsidP="00E54644">
      <w:pPr>
        <w:pStyle w:val="Heading2"/>
      </w:pPr>
      <w:bookmarkStart w:id="86" w:name="_Toc113013218"/>
      <w:bookmarkStart w:id="87" w:name="_Toc120545310"/>
      <w:r w:rsidRPr="00302869">
        <w:t>Model of care</w:t>
      </w:r>
      <w:bookmarkEnd w:id="86"/>
      <w:bookmarkEnd w:id="87"/>
      <w:r w:rsidRPr="00302869">
        <w:t xml:space="preserve"> </w:t>
      </w:r>
    </w:p>
    <w:p w14:paraId="4529C4E1" w14:textId="77777777" w:rsidR="00614B14" w:rsidRPr="00614B14" w:rsidRDefault="00614B14" w:rsidP="00614B14">
      <w:pPr>
        <w:pStyle w:val="References"/>
      </w:pPr>
      <w:proofErr w:type="spellStart"/>
      <w:r w:rsidRPr="00614B14">
        <w:t>Manhas</w:t>
      </w:r>
      <w:proofErr w:type="spellEnd"/>
      <w:r w:rsidRPr="00614B14">
        <w:t xml:space="preserve"> KP, </w:t>
      </w:r>
      <w:r w:rsidR="00AC2331">
        <w:t xml:space="preserve">O’Connell P, </w:t>
      </w:r>
      <w:proofErr w:type="spellStart"/>
      <w:r w:rsidR="00AC2331">
        <w:t>Krysa</w:t>
      </w:r>
      <w:proofErr w:type="spellEnd"/>
      <w:r w:rsidR="00AC2331">
        <w:t xml:space="preserve"> J, </w:t>
      </w:r>
      <w:r w:rsidRPr="00614B14">
        <w:t xml:space="preserve">et al. 2022. Development of a Novel Care Rehabilitation Pathway for Post-COVID Conditions (Long COVID) in a Provincial Health System in Alberta, Canada. </w:t>
      </w:r>
      <w:r w:rsidRPr="00913A21">
        <w:rPr>
          <w:i/>
          <w:iCs/>
        </w:rPr>
        <w:t xml:space="preserve">Physical </w:t>
      </w:r>
      <w:r w:rsidR="00AC2331" w:rsidRPr="00913A21">
        <w:rPr>
          <w:i/>
          <w:iCs/>
        </w:rPr>
        <w:t>T</w:t>
      </w:r>
      <w:r w:rsidRPr="00913A21">
        <w:rPr>
          <w:i/>
          <w:iCs/>
        </w:rPr>
        <w:t>herapy</w:t>
      </w:r>
      <w:r w:rsidR="00AC2331">
        <w:t xml:space="preserve"> 102(9).</w:t>
      </w:r>
      <w:r w:rsidRPr="00614B14">
        <w:t xml:space="preserve"> DOI: </w:t>
      </w:r>
      <w:hyperlink r:id="rId232" w:history="1">
        <w:r w:rsidRPr="00C01FF6">
          <w:rPr>
            <w:rStyle w:val="Hyperlink"/>
          </w:rPr>
          <w:t>https://dx.doi.org/10.1093/ptj/pzac090</w:t>
        </w:r>
      </w:hyperlink>
      <w:r>
        <w:t xml:space="preserve"> </w:t>
      </w:r>
      <w:r w:rsidR="00AC2331">
        <w:t>(accessed 22 November 2022).</w:t>
      </w:r>
    </w:p>
    <w:p w14:paraId="6E72B936" w14:textId="77777777" w:rsidR="00614B14" w:rsidRPr="00302869" w:rsidRDefault="00614B14" w:rsidP="00E54644">
      <w:pPr>
        <w:pStyle w:val="Heading2"/>
      </w:pPr>
      <w:bookmarkStart w:id="88" w:name="_Toc113013219"/>
      <w:bookmarkStart w:id="89" w:name="_Toc120545311"/>
      <w:r w:rsidRPr="00302869">
        <w:t xml:space="preserve">Supports and service </w:t>
      </w:r>
      <w:proofErr w:type="gramStart"/>
      <w:r w:rsidRPr="00302869">
        <w:t>needs</w:t>
      </w:r>
      <w:bookmarkEnd w:id="88"/>
      <w:bookmarkEnd w:id="89"/>
      <w:proofErr w:type="gramEnd"/>
    </w:p>
    <w:p w14:paraId="423845C7" w14:textId="77777777" w:rsidR="00614B14" w:rsidRPr="00614B14" w:rsidRDefault="00614B14" w:rsidP="00614B14">
      <w:pPr>
        <w:pStyle w:val="References"/>
        <w:rPr>
          <w:rFonts w:eastAsiaTheme="minorEastAsia"/>
        </w:rPr>
      </w:pPr>
      <w:proofErr w:type="spellStart"/>
      <w:r w:rsidRPr="00614B14">
        <w:rPr>
          <w:rFonts w:eastAsiaTheme="minorEastAsia"/>
        </w:rPr>
        <w:t>Albu</w:t>
      </w:r>
      <w:proofErr w:type="spellEnd"/>
      <w:r w:rsidRPr="00614B14">
        <w:rPr>
          <w:rFonts w:eastAsiaTheme="minorEastAsia"/>
        </w:rPr>
        <w:t xml:space="preserve"> S, Rivas </w:t>
      </w:r>
      <w:proofErr w:type="spellStart"/>
      <w:r w:rsidRPr="00614B14">
        <w:rPr>
          <w:rFonts w:eastAsiaTheme="minorEastAsia"/>
        </w:rPr>
        <w:t>Zozaya</w:t>
      </w:r>
      <w:proofErr w:type="spellEnd"/>
      <w:r w:rsidRPr="00614B14">
        <w:rPr>
          <w:rFonts w:eastAsiaTheme="minorEastAsia"/>
        </w:rPr>
        <w:t xml:space="preserve"> N, Murillo N, </w:t>
      </w:r>
      <w:r w:rsidR="00AC2331">
        <w:rPr>
          <w:rFonts w:eastAsiaTheme="minorEastAsia"/>
        </w:rPr>
        <w:t>et al</w:t>
      </w:r>
      <w:r w:rsidRPr="00614B14">
        <w:rPr>
          <w:rFonts w:eastAsiaTheme="minorEastAsia"/>
        </w:rPr>
        <w:t xml:space="preserve">. 2021. Multidisciplinary outpatient rehabilitation of physical and neurological sequelae and persistent symptoms of covid-19: A prospective, observational cohort study. </w:t>
      </w:r>
      <w:r w:rsidRPr="00913A21">
        <w:rPr>
          <w:rFonts w:eastAsiaTheme="minorEastAsia"/>
          <w:i/>
          <w:iCs/>
        </w:rPr>
        <w:t>Disability and Rehabilitation</w:t>
      </w:r>
      <w:r w:rsidRPr="00614B14">
        <w:rPr>
          <w:rFonts w:eastAsiaTheme="minorEastAsia"/>
        </w:rPr>
        <w:t xml:space="preserve"> </w:t>
      </w:r>
      <w:r w:rsidR="00AC2331" w:rsidRPr="00AC2331">
        <w:rPr>
          <w:rFonts w:eastAsiaTheme="minorEastAsia"/>
        </w:rPr>
        <w:t>44(22):</w:t>
      </w:r>
      <w:r w:rsidR="00AC2331">
        <w:rPr>
          <w:rFonts w:eastAsiaTheme="minorEastAsia"/>
        </w:rPr>
        <w:t xml:space="preserve"> </w:t>
      </w:r>
      <w:r w:rsidR="00AC2331" w:rsidRPr="00AC2331">
        <w:rPr>
          <w:rFonts w:eastAsiaTheme="minorEastAsia"/>
        </w:rPr>
        <w:t>6833</w:t>
      </w:r>
      <w:r w:rsidR="00AC2331">
        <w:rPr>
          <w:rFonts w:eastAsiaTheme="minorEastAsia"/>
        </w:rPr>
        <w:t>–</w:t>
      </w:r>
      <w:r w:rsidR="00AC2331" w:rsidRPr="00AC2331">
        <w:rPr>
          <w:rFonts w:eastAsiaTheme="minorEastAsia"/>
        </w:rPr>
        <w:t>40</w:t>
      </w:r>
      <w:r w:rsidRPr="00614B14">
        <w:rPr>
          <w:rFonts w:eastAsiaTheme="minorEastAsia"/>
        </w:rPr>
        <w:t>.</w:t>
      </w:r>
    </w:p>
    <w:p w14:paraId="03D9B232" w14:textId="77777777" w:rsidR="00614B14" w:rsidRPr="00614B14" w:rsidRDefault="00614B14" w:rsidP="00614B14">
      <w:pPr>
        <w:pStyle w:val="References"/>
        <w:rPr>
          <w:rFonts w:eastAsiaTheme="minorEastAsia"/>
        </w:rPr>
      </w:pPr>
      <w:r w:rsidRPr="00614B14">
        <w:rPr>
          <w:rFonts w:eastAsiaTheme="minorEastAsia"/>
        </w:rPr>
        <w:t xml:space="preserve">Garg A, </w:t>
      </w:r>
      <w:proofErr w:type="spellStart"/>
      <w:r w:rsidRPr="00614B14">
        <w:rPr>
          <w:rFonts w:eastAsiaTheme="minorEastAsia"/>
        </w:rPr>
        <w:t>Subramain</w:t>
      </w:r>
      <w:proofErr w:type="spellEnd"/>
      <w:r w:rsidRPr="00614B14">
        <w:rPr>
          <w:rFonts w:eastAsiaTheme="minorEastAsia"/>
        </w:rPr>
        <w:t xml:space="preserve"> M, Barlow PB, </w:t>
      </w:r>
      <w:r w:rsidR="00AC2331">
        <w:rPr>
          <w:rFonts w:eastAsiaTheme="minorEastAsia"/>
        </w:rPr>
        <w:t>et al</w:t>
      </w:r>
      <w:r w:rsidRPr="00614B14">
        <w:rPr>
          <w:rFonts w:eastAsiaTheme="minorEastAsia"/>
        </w:rPr>
        <w:t xml:space="preserve">. 2021. Patient experience with healthcare: Feedback for a </w:t>
      </w:r>
      <w:r w:rsidR="00AC2331">
        <w:rPr>
          <w:rFonts w:eastAsiaTheme="minorEastAsia"/>
        </w:rPr>
        <w:t>‘</w:t>
      </w:r>
      <w:r w:rsidRPr="00614B14">
        <w:rPr>
          <w:rFonts w:eastAsiaTheme="minorEastAsia"/>
        </w:rPr>
        <w:t>Post COVID-19 clinic</w:t>
      </w:r>
      <w:r w:rsidR="00AC2331">
        <w:rPr>
          <w:rFonts w:eastAsiaTheme="minorEastAsia"/>
        </w:rPr>
        <w:t>’</w:t>
      </w:r>
      <w:r w:rsidRPr="00614B14">
        <w:rPr>
          <w:rFonts w:eastAsiaTheme="minorEastAsia"/>
        </w:rPr>
        <w:t xml:space="preserve"> at a tertiary care </w:t>
      </w:r>
      <w:proofErr w:type="spellStart"/>
      <w:r w:rsidRPr="00614B14">
        <w:rPr>
          <w:rFonts w:eastAsiaTheme="minorEastAsia"/>
        </w:rPr>
        <w:t>center</w:t>
      </w:r>
      <w:proofErr w:type="spellEnd"/>
      <w:r w:rsidRPr="00614B14">
        <w:rPr>
          <w:rFonts w:eastAsiaTheme="minorEastAsia"/>
        </w:rPr>
        <w:t xml:space="preserve"> in rural area. </w:t>
      </w:r>
      <w:proofErr w:type="spellStart"/>
      <w:r w:rsidRPr="00913A21">
        <w:rPr>
          <w:rFonts w:eastAsiaTheme="minorEastAsia"/>
          <w:i/>
          <w:iCs/>
        </w:rPr>
        <w:t>medRxiv</w:t>
      </w:r>
      <w:proofErr w:type="spellEnd"/>
      <w:r w:rsidRPr="00614B14">
        <w:rPr>
          <w:rFonts w:eastAsiaTheme="minorEastAsia"/>
        </w:rPr>
        <w:t>.</w:t>
      </w:r>
      <w:r w:rsidR="00AC2331">
        <w:rPr>
          <w:rFonts w:eastAsiaTheme="minorEastAsia"/>
        </w:rPr>
        <w:t xml:space="preserve"> URL:</w:t>
      </w:r>
      <w:r w:rsidRPr="00614B14">
        <w:rPr>
          <w:rFonts w:eastAsiaTheme="minorEastAsia"/>
        </w:rPr>
        <w:t xml:space="preserve"> </w:t>
      </w:r>
      <w:hyperlink r:id="rId233" w:history="1">
        <w:r w:rsidR="00AC2331" w:rsidRPr="00AC2331">
          <w:rPr>
            <w:rStyle w:val="Hyperlink"/>
            <w:rFonts w:eastAsiaTheme="minorEastAsia"/>
          </w:rPr>
          <w:t xml:space="preserve">https://www.medrxiv.org/content/10.1101/2021.11.20.21266640v1 </w:t>
        </w:r>
      </w:hyperlink>
      <w:r w:rsidR="00AC2331">
        <w:t>(accessed 22 November 2022).</w:t>
      </w:r>
    </w:p>
    <w:p w14:paraId="5195E5E7" w14:textId="77777777" w:rsidR="00AC2331" w:rsidRDefault="00614B14" w:rsidP="00614B14">
      <w:pPr>
        <w:pStyle w:val="References"/>
        <w:rPr>
          <w:rStyle w:val="Hyperlink"/>
          <w:rFonts w:eastAsiaTheme="minorEastAsia"/>
        </w:rPr>
      </w:pPr>
      <w:proofErr w:type="spellStart"/>
      <w:r w:rsidRPr="00614B14">
        <w:rPr>
          <w:rFonts w:eastAsiaTheme="minorEastAsia"/>
        </w:rPr>
        <w:t>Harenwall</w:t>
      </w:r>
      <w:proofErr w:type="spellEnd"/>
      <w:r w:rsidRPr="00614B14">
        <w:rPr>
          <w:rFonts w:eastAsiaTheme="minorEastAsia"/>
        </w:rPr>
        <w:t xml:space="preserve"> S, Heywood-Everett S, Henderson R, </w:t>
      </w:r>
      <w:r w:rsidR="00AC2331">
        <w:rPr>
          <w:rFonts w:eastAsiaTheme="minorEastAsia"/>
        </w:rPr>
        <w:t>et al</w:t>
      </w:r>
      <w:r w:rsidRPr="00614B14">
        <w:rPr>
          <w:rFonts w:eastAsiaTheme="minorEastAsia"/>
        </w:rPr>
        <w:t xml:space="preserve">. 2021. Post-Covid-19 Syndrome: Improvements in Health-Related Quality of Life Following Psychology-Led Interdisciplinary Virtual Rehabilitation. </w:t>
      </w:r>
      <w:r w:rsidRPr="00913A21">
        <w:rPr>
          <w:rFonts w:eastAsiaTheme="minorEastAsia"/>
          <w:i/>
          <w:iCs/>
        </w:rPr>
        <w:t>Journal of Primary Care &amp; Community Health</w:t>
      </w:r>
      <w:r w:rsidRPr="00614B14">
        <w:rPr>
          <w:rFonts w:eastAsiaTheme="minorEastAsia"/>
        </w:rPr>
        <w:t xml:space="preserve"> 12</w:t>
      </w:r>
      <w:r w:rsidR="00AC2331">
        <w:rPr>
          <w:rFonts w:eastAsiaTheme="minorEastAsia"/>
        </w:rPr>
        <w:t>:</w:t>
      </w:r>
      <w:r w:rsidRPr="00614B14">
        <w:rPr>
          <w:rFonts w:eastAsiaTheme="minorEastAsia"/>
        </w:rPr>
        <w:t xml:space="preserve"> 21501319211067674. </w:t>
      </w:r>
      <w:r w:rsidR="00AC2331">
        <w:rPr>
          <w:rFonts w:eastAsiaTheme="minorEastAsia"/>
        </w:rPr>
        <w:t xml:space="preserve">DOI: </w:t>
      </w:r>
      <w:hyperlink r:id="rId234" w:history="1">
        <w:r w:rsidR="00AC2331" w:rsidRPr="00AC2331">
          <w:rPr>
            <w:rStyle w:val="Hyperlink"/>
            <w:rFonts w:eastAsiaTheme="minorEastAsia"/>
          </w:rPr>
          <w:t>https://doi.org/10.1177/21501319211067674</w:t>
        </w:r>
      </w:hyperlink>
      <w:r w:rsidR="00AC2331">
        <w:rPr>
          <w:rFonts w:eastAsiaTheme="minorEastAsia"/>
          <w:b/>
        </w:rPr>
        <w:t xml:space="preserve"> </w:t>
      </w:r>
      <w:r w:rsidR="00AC2331">
        <w:t>(accessed 22 November 2022).</w:t>
      </w:r>
    </w:p>
    <w:p w14:paraId="7CD390A6" w14:textId="77777777" w:rsidR="00231E10" w:rsidRDefault="00231E10" w:rsidP="00AC2331">
      <w:pPr>
        <w:pStyle w:val="References"/>
        <w:sectPr w:rsidR="00231E10" w:rsidSect="00FD0B4B">
          <w:headerReference w:type="even" r:id="rId235"/>
          <w:headerReference w:type="default" r:id="rId236"/>
          <w:footerReference w:type="default" r:id="rId237"/>
          <w:headerReference w:type="first" r:id="rId238"/>
          <w:pgSz w:w="11906" w:h="16838" w:code="9"/>
          <w:pgMar w:top="1418" w:right="1701" w:bottom="1134" w:left="1843" w:header="720" w:footer="425" w:gutter="0"/>
          <w:cols w:space="720"/>
          <w:titlePg/>
          <w:docGrid w:linePitch="360"/>
        </w:sectPr>
      </w:pPr>
    </w:p>
    <w:p w14:paraId="7EA1C287" w14:textId="726737C6" w:rsidR="00AC2331" w:rsidRPr="00614B14" w:rsidRDefault="00AC2331" w:rsidP="00AC2331">
      <w:pPr>
        <w:pStyle w:val="References"/>
        <w:rPr>
          <w:rFonts w:eastAsiaTheme="minorEastAsia"/>
        </w:rPr>
      </w:pPr>
      <w:proofErr w:type="spellStart"/>
      <w:r>
        <w:t>Kayes</w:t>
      </w:r>
      <w:proofErr w:type="spellEnd"/>
      <w:r>
        <w:t xml:space="preserve"> N. 2022. </w:t>
      </w:r>
      <w:hyperlink r:id="rId239">
        <w:r w:rsidRPr="00614B14">
          <w:rPr>
            <w:rStyle w:val="Hyperlink"/>
            <w:rFonts w:eastAsiaTheme="minorEastAsia"/>
            <w:b w:val="0"/>
            <w:color w:val="auto"/>
          </w:rPr>
          <w:t>Psychosocial experiences of Long COVID</w:t>
        </w:r>
      </w:hyperlink>
      <w:r w:rsidRPr="00614B14">
        <w:rPr>
          <w:rStyle w:val="Hyperlink"/>
          <w:rFonts w:eastAsiaTheme="minorEastAsia"/>
          <w:b w:val="0"/>
          <w:color w:val="auto"/>
        </w:rPr>
        <w:t xml:space="preserve"> 2022 </w:t>
      </w:r>
      <w:r w:rsidRPr="00614B14">
        <w:rPr>
          <w:rFonts w:eastAsiaTheme="minorEastAsia"/>
        </w:rPr>
        <w:t>Long COVID: Journeying Together through the Fog, Symposium slides</w:t>
      </w:r>
      <w:r>
        <w:rPr>
          <w:rFonts w:eastAsiaTheme="minorEastAsia"/>
        </w:rPr>
        <w:t>. URL:</w:t>
      </w:r>
      <w:r w:rsidRPr="00614B14">
        <w:rPr>
          <w:rFonts w:eastAsiaTheme="minorEastAsia"/>
        </w:rPr>
        <w:t xml:space="preserve"> </w:t>
      </w:r>
      <w:hyperlink r:id="rId240" w:history="1">
        <w:r w:rsidRPr="00614B14">
          <w:rPr>
            <w:rStyle w:val="Hyperlink"/>
            <w:rFonts w:eastAsiaTheme="minorEastAsia"/>
          </w:rPr>
          <w:t>https://az659834.vo.msecnd.net/eventsairaueprod/production-otago-public/c69dea679ffc4d7cb2ad1d0940015da3</w:t>
        </w:r>
      </w:hyperlink>
      <w:r>
        <w:rPr>
          <w:rStyle w:val="Hyperlink"/>
          <w:rFonts w:eastAsiaTheme="minorEastAsia"/>
          <w:b w:val="0"/>
          <w:color w:val="auto"/>
        </w:rPr>
        <w:t xml:space="preserve"> (accessed 22 November 2022).</w:t>
      </w:r>
      <w:r w:rsidRPr="00614B14">
        <w:rPr>
          <w:rFonts w:eastAsiaTheme="minorEastAsia"/>
        </w:rPr>
        <w:t xml:space="preserve"> </w:t>
      </w:r>
    </w:p>
    <w:p w14:paraId="7DB591BB" w14:textId="77777777" w:rsidR="00614B14" w:rsidRPr="00302869" w:rsidRDefault="00614B14" w:rsidP="00E54644">
      <w:pPr>
        <w:pStyle w:val="Heading2"/>
      </w:pPr>
      <w:bookmarkStart w:id="90" w:name="_Toc113013220"/>
      <w:bookmarkStart w:id="91" w:name="_Toc120545312"/>
      <w:r w:rsidRPr="00302869">
        <w:t xml:space="preserve">Māori </w:t>
      </w:r>
      <w:r w:rsidR="00D75E9C">
        <w:t>p</w:t>
      </w:r>
      <w:r w:rsidRPr="00302869">
        <w:t>opulation and communities</w:t>
      </w:r>
      <w:bookmarkEnd w:id="90"/>
      <w:bookmarkEnd w:id="91"/>
    </w:p>
    <w:p w14:paraId="39A49CE2" w14:textId="77777777" w:rsidR="00614B14" w:rsidRPr="00540B19" w:rsidRDefault="00614B14" w:rsidP="00540B19">
      <w:pPr>
        <w:pStyle w:val="References"/>
      </w:pPr>
      <w:r w:rsidRPr="00540B19">
        <w:t xml:space="preserve">Baker MG, Wilson N, </w:t>
      </w:r>
      <w:proofErr w:type="spellStart"/>
      <w:r w:rsidRPr="00540B19">
        <w:t>Anglemyer</w:t>
      </w:r>
      <w:proofErr w:type="spellEnd"/>
      <w:r w:rsidRPr="00540B19">
        <w:t xml:space="preserve"> A. 2020. Successful elimination of Covid-19 transmission in New Zealand. </w:t>
      </w:r>
      <w:r w:rsidRPr="00913A21">
        <w:rPr>
          <w:i/>
          <w:iCs/>
        </w:rPr>
        <w:t>New England Journal of Medicine</w:t>
      </w:r>
      <w:r w:rsidRPr="00540B19">
        <w:t xml:space="preserve"> 383(8)</w:t>
      </w:r>
      <w:r w:rsidR="00C22A1A">
        <w:t>:</w:t>
      </w:r>
      <w:r w:rsidRPr="00540B19">
        <w:t xml:space="preserve"> e56.</w:t>
      </w:r>
    </w:p>
    <w:p w14:paraId="7B235DF1" w14:textId="77777777" w:rsidR="00614B14" w:rsidRPr="00540B19" w:rsidRDefault="00614B14" w:rsidP="00540B19">
      <w:pPr>
        <w:pStyle w:val="References"/>
      </w:pPr>
      <w:r w:rsidRPr="00540B19">
        <w:t xml:space="preserve">Cheung G, Bala S, Lyndon M, </w:t>
      </w:r>
      <w:r w:rsidR="00C22A1A">
        <w:t>et al</w:t>
      </w:r>
      <w:r w:rsidRPr="00540B19">
        <w:t xml:space="preserve">. 2022. Impact of the first wave of COVID‐19 on the health and psychosocial well‐being of Māori, Pacific Peoples and New Zealand Europeans living in aged residential care. </w:t>
      </w:r>
      <w:r w:rsidRPr="00913A21">
        <w:rPr>
          <w:i/>
          <w:iCs/>
        </w:rPr>
        <w:t>Australasian Journal on Ageing</w:t>
      </w:r>
      <w:r w:rsidRPr="00540B19">
        <w:t xml:space="preserve"> 41(2)</w:t>
      </w:r>
      <w:r w:rsidR="00C22A1A">
        <w:t>:</w:t>
      </w:r>
      <w:r w:rsidRPr="00540B19">
        <w:t xml:space="preserve"> 293</w:t>
      </w:r>
      <w:r w:rsidR="00D75E9C">
        <w:t>–</w:t>
      </w:r>
      <w:r w:rsidRPr="00540B19">
        <w:t>300.</w:t>
      </w:r>
    </w:p>
    <w:p w14:paraId="16D7F092" w14:textId="77777777" w:rsidR="00614B14" w:rsidRPr="00540B19" w:rsidRDefault="00614B14" w:rsidP="00540B19">
      <w:pPr>
        <w:pStyle w:val="References"/>
      </w:pPr>
      <w:proofErr w:type="spellStart"/>
      <w:r w:rsidRPr="00540B19">
        <w:t>Manuirirangi</w:t>
      </w:r>
      <w:proofErr w:type="spellEnd"/>
      <w:r w:rsidRPr="00540B19">
        <w:t xml:space="preserve"> K, Jarman J. 2021. The Taranaki COVID-19 response from a Māori perspective: lessons for mainstream health providers in Aotearoa New Zealand. </w:t>
      </w:r>
      <w:r w:rsidRPr="00913A21">
        <w:rPr>
          <w:i/>
          <w:iCs/>
        </w:rPr>
        <w:t>New Zealand Medical Journal (Online)</w:t>
      </w:r>
      <w:r w:rsidR="00C22A1A">
        <w:t>:</w:t>
      </w:r>
      <w:r w:rsidRPr="00540B19">
        <w:t xml:space="preserve"> 134(1533)</w:t>
      </w:r>
      <w:r w:rsidR="00C22A1A">
        <w:t>:</w:t>
      </w:r>
      <w:r w:rsidRPr="00540B19">
        <w:t xml:space="preserve"> 122</w:t>
      </w:r>
      <w:r w:rsidR="00D75E9C">
        <w:t>–</w:t>
      </w:r>
      <w:r w:rsidRPr="00540B19">
        <w:t>4.</w:t>
      </w:r>
    </w:p>
    <w:p w14:paraId="7534DAFE" w14:textId="77777777" w:rsidR="00614B14" w:rsidRPr="00540B19" w:rsidRDefault="00614B14" w:rsidP="00540B19">
      <w:pPr>
        <w:pStyle w:val="References"/>
      </w:pPr>
      <w:r w:rsidRPr="00540B19">
        <w:t xml:space="preserve">McMeeking S, Savage C. 2020. </w:t>
      </w:r>
      <w:r w:rsidR="00DC71DD">
        <w:t xml:space="preserve">Māori </w:t>
      </w:r>
      <w:r w:rsidRPr="00540B19">
        <w:t xml:space="preserve">responses to Covid-19. </w:t>
      </w:r>
      <w:r w:rsidRPr="00913A21">
        <w:rPr>
          <w:i/>
          <w:iCs/>
        </w:rPr>
        <w:t>Policy Quarterly</w:t>
      </w:r>
      <w:r w:rsidRPr="00540B19">
        <w:t xml:space="preserve"> 16(3).</w:t>
      </w:r>
    </w:p>
    <w:p w14:paraId="07C226D5" w14:textId="77777777" w:rsidR="00C22A1A" w:rsidRPr="00540B19" w:rsidRDefault="00C22A1A" w:rsidP="00C22A1A">
      <w:pPr>
        <w:pStyle w:val="References"/>
      </w:pPr>
      <w:r w:rsidRPr="00C04C2F">
        <w:t xml:space="preserve">Ngāti </w:t>
      </w:r>
      <w:proofErr w:type="spellStart"/>
      <w:r w:rsidRPr="00C04C2F">
        <w:t>Kahungunu</w:t>
      </w:r>
      <w:proofErr w:type="spellEnd"/>
      <w:r w:rsidRPr="00C04C2F">
        <w:t xml:space="preserve"> Iwi Inc</w:t>
      </w:r>
      <w:r>
        <w:t xml:space="preserve">. 2020. </w:t>
      </w:r>
      <w:proofErr w:type="spellStart"/>
      <w:r w:rsidRPr="004E50D2">
        <w:rPr>
          <w:i/>
          <w:iCs/>
        </w:rPr>
        <w:t>Te</w:t>
      </w:r>
      <w:proofErr w:type="spellEnd"/>
      <w:r w:rsidRPr="004E50D2">
        <w:rPr>
          <w:i/>
          <w:iCs/>
        </w:rPr>
        <w:t xml:space="preserve"> </w:t>
      </w:r>
      <w:proofErr w:type="spellStart"/>
      <w:r w:rsidRPr="004E50D2">
        <w:rPr>
          <w:i/>
          <w:iCs/>
        </w:rPr>
        <w:t>Reo</w:t>
      </w:r>
      <w:proofErr w:type="spellEnd"/>
      <w:r w:rsidRPr="004E50D2">
        <w:rPr>
          <w:i/>
          <w:iCs/>
        </w:rPr>
        <w:t xml:space="preserve">, Tikanga &amp; </w:t>
      </w:r>
      <w:proofErr w:type="spellStart"/>
      <w:r w:rsidRPr="004E50D2">
        <w:rPr>
          <w:i/>
          <w:iCs/>
        </w:rPr>
        <w:t>Matauranga</w:t>
      </w:r>
      <w:proofErr w:type="spellEnd"/>
      <w:r w:rsidRPr="004E50D2">
        <w:rPr>
          <w:i/>
          <w:iCs/>
        </w:rPr>
        <w:t xml:space="preserve"> Strategy</w:t>
      </w:r>
      <w:r>
        <w:t>. URL:</w:t>
      </w:r>
      <w:r w:rsidRPr="00540B19">
        <w:t xml:space="preserve"> </w:t>
      </w:r>
      <w:hyperlink r:id="rId241" w:history="1">
        <w:r w:rsidRPr="00540B19">
          <w:rPr>
            <w:rStyle w:val="Hyperlink"/>
          </w:rPr>
          <w:t>https://www.kahungunu.iwi.nz/te-reo-strategy</w:t>
        </w:r>
      </w:hyperlink>
      <w:r>
        <w:rPr>
          <w:rStyle w:val="Hyperlink"/>
          <w:b w:val="0"/>
          <w:color w:val="auto"/>
        </w:rPr>
        <w:t xml:space="preserve"> </w:t>
      </w:r>
      <w:r>
        <w:t>(accessed 22 November 2022).</w:t>
      </w:r>
      <w:r w:rsidRPr="00540B19">
        <w:t xml:space="preserve"> </w:t>
      </w:r>
    </w:p>
    <w:p w14:paraId="3E5863DD" w14:textId="77777777" w:rsidR="00614B14" w:rsidRPr="00540B19" w:rsidRDefault="00614B14" w:rsidP="00540B19">
      <w:pPr>
        <w:pStyle w:val="References"/>
      </w:pPr>
      <w:proofErr w:type="spellStart"/>
      <w:r w:rsidRPr="00540B19">
        <w:t>Pihama</w:t>
      </w:r>
      <w:proofErr w:type="spellEnd"/>
      <w:r w:rsidRPr="00540B19">
        <w:t xml:space="preserve"> L, </w:t>
      </w:r>
      <w:proofErr w:type="spellStart"/>
      <w:r w:rsidRPr="00540B19">
        <w:t>Lipsham</w:t>
      </w:r>
      <w:proofErr w:type="spellEnd"/>
      <w:r w:rsidRPr="00540B19">
        <w:t xml:space="preserve"> M. 2020. Noho </w:t>
      </w:r>
      <w:proofErr w:type="spellStart"/>
      <w:r w:rsidRPr="00540B19">
        <w:t>haumaru</w:t>
      </w:r>
      <w:proofErr w:type="spellEnd"/>
      <w:r w:rsidRPr="00540B19">
        <w:t xml:space="preserve">: reflecting on Māori approaches to staying safe during Covid-19 in Aotearoa (New Zealand). </w:t>
      </w:r>
      <w:r w:rsidRPr="00913A21">
        <w:rPr>
          <w:i/>
          <w:iCs/>
        </w:rPr>
        <w:t>Journal of Indigenous Social Development</w:t>
      </w:r>
      <w:r w:rsidRPr="00540B19">
        <w:t xml:space="preserve"> 9(3)</w:t>
      </w:r>
      <w:r w:rsidR="005C426C">
        <w:t>:</w:t>
      </w:r>
      <w:r w:rsidRPr="00540B19">
        <w:t xml:space="preserve"> 92</w:t>
      </w:r>
      <w:r w:rsidR="00D75E9C">
        <w:t>–</w:t>
      </w:r>
      <w:r w:rsidRPr="00540B19">
        <w:t>101.</w:t>
      </w:r>
    </w:p>
    <w:p w14:paraId="5FFBEEBF" w14:textId="77777777" w:rsidR="00614B14" w:rsidRPr="00540B19" w:rsidRDefault="00614B14" w:rsidP="00540B19">
      <w:pPr>
        <w:pStyle w:val="References"/>
        <w:rPr>
          <w:rFonts w:eastAsiaTheme="minorEastAsia"/>
        </w:rPr>
      </w:pPr>
      <w:r w:rsidRPr="00540B19">
        <w:rPr>
          <w:rFonts w:eastAsiaTheme="minorEastAsia"/>
        </w:rPr>
        <w:t xml:space="preserve">Steyn N, Binny RN, Hannah K, </w:t>
      </w:r>
      <w:r w:rsidR="00C22A1A">
        <w:rPr>
          <w:rFonts w:eastAsiaTheme="minorEastAsia"/>
        </w:rPr>
        <w:t>et al</w:t>
      </w:r>
      <w:r w:rsidRPr="00540B19">
        <w:rPr>
          <w:rFonts w:eastAsiaTheme="minorEastAsia"/>
        </w:rPr>
        <w:t>. 2021. Māori and Pacific People in New Zealand have higher risk of hospitalisation for COVID-19.</w:t>
      </w:r>
      <w:r w:rsidR="00C22A1A">
        <w:rPr>
          <w:rFonts w:eastAsiaTheme="minorEastAsia"/>
        </w:rPr>
        <w:t xml:space="preserve"> </w:t>
      </w:r>
      <w:r w:rsidR="00C22A1A" w:rsidRPr="00913A21">
        <w:rPr>
          <w:rFonts w:eastAsiaTheme="minorEastAsia"/>
          <w:i/>
          <w:iCs/>
        </w:rPr>
        <w:t>New Zealand Medical Journal</w:t>
      </w:r>
      <w:r w:rsidR="00C22A1A">
        <w:rPr>
          <w:rFonts w:eastAsiaTheme="minorEastAsia"/>
        </w:rPr>
        <w:t xml:space="preserve"> 134(1538): 28–43.</w:t>
      </w:r>
    </w:p>
    <w:p w14:paraId="5F0310F1" w14:textId="77777777" w:rsidR="00614B14" w:rsidRPr="00540B19" w:rsidRDefault="00C22A1A" w:rsidP="00540B19">
      <w:pPr>
        <w:pStyle w:val="References"/>
        <w:rPr>
          <w:rStyle w:val="Hyperlink"/>
          <w:rFonts w:eastAsiaTheme="minorEastAsia"/>
        </w:rPr>
      </w:pPr>
      <w:r>
        <w:rPr>
          <w:rFonts w:eastAsiaTheme="minorEastAsia"/>
        </w:rPr>
        <w:t xml:space="preserve">Victoria University of Wellington. 2022. </w:t>
      </w:r>
      <w:r w:rsidRPr="00C22A1A">
        <w:rPr>
          <w:rFonts w:eastAsiaTheme="minorEastAsia"/>
        </w:rPr>
        <w:t>Major study on COVID-19 impacts in Aotearoa launched</w:t>
      </w:r>
      <w:r>
        <w:rPr>
          <w:rFonts w:eastAsiaTheme="minorEastAsia"/>
        </w:rPr>
        <w:t xml:space="preserve">. URL: </w:t>
      </w:r>
      <w:hyperlink r:id="rId242" w:history="1">
        <w:r w:rsidRPr="00C22A1A">
          <w:rPr>
            <w:rStyle w:val="Hyperlink"/>
            <w:rFonts w:eastAsiaTheme="minorEastAsia"/>
          </w:rPr>
          <w:t>https://www.wgtn.ac.nz/news/2022/02/major-study-on-covid-19-impacts-in-aotearoa-launched</w:t>
        </w:r>
      </w:hyperlink>
      <w:r w:rsidR="00614B14" w:rsidRPr="00540B19">
        <w:rPr>
          <w:rStyle w:val="Hyperlink"/>
          <w:rFonts w:eastAsiaTheme="minorEastAsia"/>
        </w:rPr>
        <w:t xml:space="preserve"> </w:t>
      </w:r>
      <w:r>
        <w:t>(accessed 22 November 2022).</w:t>
      </w:r>
    </w:p>
    <w:p w14:paraId="13ADDB8C" w14:textId="77777777" w:rsidR="00614B14" w:rsidRPr="00302869" w:rsidRDefault="00614B14" w:rsidP="00E54644">
      <w:pPr>
        <w:pStyle w:val="Heading2"/>
        <w:rPr>
          <w:rFonts w:eastAsiaTheme="minorEastAsia"/>
        </w:rPr>
      </w:pPr>
      <w:bookmarkStart w:id="92" w:name="_Toc113013221"/>
      <w:bookmarkStart w:id="93" w:name="_Toc120545313"/>
      <w:r w:rsidRPr="00302869">
        <w:rPr>
          <w:rFonts w:eastAsiaTheme="minorEastAsia"/>
        </w:rPr>
        <w:t xml:space="preserve">Disabled </w:t>
      </w:r>
      <w:r w:rsidR="00DC71DD">
        <w:rPr>
          <w:rFonts w:eastAsiaTheme="minorEastAsia"/>
        </w:rPr>
        <w:t>p</w:t>
      </w:r>
      <w:r w:rsidRPr="00302869">
        <w:rPr>
          <w:rFonts w:eastAsiaTheme="minorEastAsia"/>
        </w:rPr>
        <w:t>eople’s perspectives</w:t>
      </w:r>
      <w:bookmarkEnd w:id="92"/>
      <w:bookmarkEnd w:id="93"/>
      <w:r w:rsidRPr="00302869">
        <w:rPr>
          <w:rFonts w:eastAsiaTheme="minorEastAsia"/>
        </w:rPr>
        <w:t xml:space="preserve"> </w:t>
      </w:r>
    </w:p>
    <w:p w14:paraId="0FCC5637" w14:textId="77777777" w:rsidR="00614B14" w:rsidRPr="00FD0B4B" w:rsidRDefault="00614B14" w:rsidP="00FD0B4B">
      <w:pPr>
        <w:pStyle w:val="References"/>
        <w:rPr>
          <w:rFonts w:eastAsiaTheme="minorEastAsia"/>
        </w:rPr>
      </w:pPr>
      <w:r w:rsidRPr="00FD0B4B">
        <w:rPr>
          <w:rFonts w:eastAsiaTheme="minorEastAsia"/>
        </w:rPr>
        <w:t xml:space="preserve">Hunt J. 2022. Making space for disability studies within a structurally competent medical curriculum: Reflections on Long Covid. </w:t>
      </w:r>
      <w:r w:rsidRPr="00913A21">
        <w:rPr>
          <w:rFonts w:eastAsiaTheme="minorEastAsia"/>
          <w:i/>
          <w:iCs/>
        </w:rPr>
        <w:t>Medical Humanities</w:t>
      </w:r>
      <w:r w:rsidRPr="00FD0B4B">
        <w:rPr>
          <w:rFonts w:eastAsiaTheme="minorEastAsia"/>
        </w:rPr>
        <w:t>.</w:t>
      </w:r>
      <w:r w:rsidR="00C22A1A">
        <w:rPr>
          <w:rFonts w:eastAsiaTheme="minorEastAsia"/>
        </w:rPr>
        <w:t xml:space="preserve"> URL: </w:t>
      </w:r>
      <w:hyperlink r:id="rId243" w:history="1">
        <w:r w:rsidR="00C22A1A" w:rsidRPr="00744276">
          <w:rPr>
            <w:rStyle w:val="Hyperlink"/>
            <w:rFonts w:eastAsiaTheme="minorEastAsia"/>
          </w:rPr>
          <w:t>https://mh.bmj.com/content/early/2022/07/19/medhum-2022-012415.info</w:t>
        </w:r>
      </w:hyperlink>
      <w:r w:rsidR="00C22A1A">
        <w:rPr>
          <w:rFonts w:eastAsiaTheme="minorEastAsia"/>
        </w:rPr>
        <w:t xml:space="preserve"> </w:t>
      </w:r>
      <w:r w:rsidR="00C22A1A">
        <w:t>(accessed 22 November 2022).</w:t>
      </w:r>
    </w:p>
    <w:p w14:paraId="2D1432FB" w14:textId="77777777" w:rsidR="00614B14" w:rsidRPr="00FD0B4B" w:rsidRDefault="00614B14" w:rsidP="00FD0B4B">
      <w:pPr>
        <w:pStyle w:val="References"/>
        <w:rPr>
          <w:rFonts w:eastAsiaTheme="minorEastAsia"/>
        </w:rPr>
      </w:pPr>
      <w:proofErr w:type="spellStart"/>
      <w:r w:rsidRPr="00FD0B4B">
        <w:rPr>
          <w:rFonts w:eastAsiaTheme="minorEastAsia"/>
        </w:rPr>
        <w:t>Lebrasseur</w:t>
      </w:r>
      <w:proofErr w:type="spellEnd"/>
      <w:r w:rsidRPr="00FD0B4B">
        <w:rPr>
          <w:rFonts w:eastAsiaTheme="minorEastAsia"/>
        </w:rPr>
        <w:t xml:space="preserve"> A, Fortin-Bédard N, </w:t>
      </w:r>
      <w:proofErr w:type="spellStart"/>
      <w:r w:rsidRPr="00FD0B4B">
        <w:rPr>
          <w:rFonts w:eastAsiaTheme="minorEastAsia"/>
        </w:rPr>
        <w:t>Lettre</w:t>
      </w:r>
      <w:proofErr w:type="spellEnd"/>
      <w:r w:rsidRPr="00FD0B4B">
        <w:rPr>
          <w:rFonts w:eastAsiaTheme="minorEastAsia"/>
        </w:rPr>
        <w:t xml:space="preserve"> J, </w:t>
      </w:r>
      <w:r w:rsidR="00C22A1A">
        <w:rPr>
          <w:rFonts w:eastAsiaTheme="minorEastAsia"/>
        </w:rPr>
        <w:t>et al</w:t>
      </w:r>
      <w:r w:rsidRPr="00FD0B4B">
        <w:rPr>
          <w:rFonts w:eastAsiaTheme="minorEastAsia"/>
        </w:rPr>
        <w:t xml:space="preserve">. 2021. Impact of COVID-19 on people with physical disabilities: A rapid review. </w:t>
      </w:r>
      <w:r w:rsidRPr="00913A21">
        <w:rPr>
          <w:rFonts w:eastAsiaTheme="minorEastAsia"/>
          <w:i/>
          <w:iCs/>
        </w:rPr>
        <w:t>Disability and Health Journal</w:t>
      </w:r>
      <w:r w:rsidRPr="00FD0B4B">
        <w:rPr>
          <w:rFonts w:eastAsiaTheme="minorEastAsia"/>
        </w:rPr>
        <w:t xml:space="preserve"> 14(1)</w:t>
      </w:r>
      <w:r w:rsidR="00C22A1A">
        <w:rPr>
          <w:rFonts w:eastAsiaTheme="minorEastAsia"/>
        </w:rPr>
        <w:t>:</w:t>
      </w:r>
      <w:r w:rsidRPr="00FD0B4B">
        <w:rPr>
          <w:rFonts w:eastAsiaTheme="minorEastAsia"/>
        </w:rPr>
        <w:t xml:space="preserve"> 101014.</w:t>
      </w:r>
      <w:r w:rsidR="00C22A1A">
        <w:rPr>
          <w:rFonts w:eastAsiaTheme="minorEastAsia"/>
        </w:rPr>
        <w:t xml:space="preserve"> URL:</w:t>
      </w:r>
      <w:r w:rsidRPr="00FD0B4B">
        <w:rPr>
          <w:rFonts w:eastAsiaTheme="minorEastAsia"/>
        </w:rPr>
        <w:t xml:space="preserve"> </w:t>
      </w:r>
      <w:hyperlink r:id="rId244" w:history="1">
        <w:r w:rsidRPr="00FD0B4B">
          <w:rPr>
            <w:rStyle w:val="Hyperlink"/>
            <w:rFonts w:eastAsiaTheme="minorEastAsia"/>
          </w:rPr>
          <w:t>https://doi.org/https://doi.org/10.1016/j.dhjo.2020.101014</w:t>
        </w:r>
      </w:hyperlink>
      <w:r w:rsidR="00C22A1A">
        <w:rPr>
          <w:rStyle w:val="Hyperlink"/>
          <w:rFonts w:eastAsiaTheme="minorEastAsia"/>
        </w:rPr>
        <w:t xml:space="preserve"> </w:t>
      </w:r>
      <w:r w:rsidR="00C22A1A">
        <w:t>(accessed 22 November 2022).</w:t>
      </w:r>
    </w:p>
    <w:p w14:paraId="7AF48718" w14:textId="77777777" w:rsidR="00614B14" w:rsidRPr="00302869" w:rsidRDefault="00614B14" w:rsidP="00E54644">
      <w:pPr>
        <w:pStyle w:val="Heading2"/>
        <w:rPr>
          <w:rFonts w:eastAsiaTheme="minorEastAsia"/>
        </w:rPr>
      </w:pPr>
      <w:bookmarkStart w:id="94" w:name="_Toc113013222"/>
      <w:bookmarkStart w:id="95" w:name="_Toc120545314"/>
      <w:r w:rsidRPr="00302869">
        <w:rPr>
          <w:rFonts w:eastAsiaTheme="minorEastAsia"/>
        </w:rPr>
        <w:t>Rural and remote locations</w:t>
      </w:r>
      <w:bookmarkEnd w:id="94"/>
      <w:bookmarkEnd w:id="95"/>
    </w:p>
    <w:p w14:paraId="11EFA19A" w14:textId="77777777" w:rsidR="0000749C" w:rsidRPr="00D77153" w:rsidRDefault="0000749C" w:rsidP="0000749C">
      <w:pPr>
        <w:pStyle w:val="References"/>
        <w:rPr>
          <w:rFonts w:ascii="Calibri" w:eastAsiaTheme="minorEastAsia" w:hAnsi="Calibri" w:cs="Calibri"/>
        </w:rPr>
      </w:pPr>
      <w:proofErr w:type="spellStart"/>
      <w:r w:rsidRPr="00D77153">
        <w:rPr>
          <w:rFonts w:ascii="Calibri" w:eastAsiaTheme="minorEastAsia" w:hAnsi="Calibri" w:cs="Calibri"/>
        </w:rPr>
        <w:t>Carpallo-Porcar</w:t>
      </w:r>
      <w:proofErr w:type="spellEnd"/>
      <w:r w:rsidRPr="00D77153">
        <w:rPr>
          <w:rFonts w:ascii="Calibri" w:eastAsiaTheme="minorEastAsia" w:hAnsi="Calibri" w:cs="Calibri"/>
        </w:rPr>
        <w:t xml:space="preserve"> B, Romo-Calvo L, Pérez-</w:t>
      </w:r>
      <w:proofErr w:type="spellStart"/>
      <w:r w:rsidRPr="00D77153">
        <w:rPr>
          <w:rFonts w:ascii="Calibri" w:eastAsiaTheme="minorEastAsia" w:hAnsi="Calibri" w:cs="Calibri"/>
        </w:rPr>
        <w:t>Palomares</w:t>
      </w:r>
      <w:proofErr w:type="spellEnd"/>
      <w:r w:rsidRPr="00D77153">
        <w:rPr>
          <w:rFonts w:ascii="Calibri" w:eastAsiaTheme="minorEastAsia" w:hAnsi="Calibri" w:cs="Calibri"/>
        </w:rPr>
        <w:t xml:space="preserve"> S, </w:t>
      </w:r>
      <w:r>
        <w:rPr>
          <w:rFonts w:ascii="Calibri" w:eastAsiaTheme="minorEastAsia" w:hAnsi="Calibri" w:cs="Calibri"/>
        </w:rPr>
        <w:t>et al</w:t>
      </w:r>
      <w:r w:rsidRPr="00D77153">
        <w:rPr>
          <w:rFonts w:ascii="Calibri" w:eastAsiaTheme="minorEastAsia" w:hAnsi="Calibri" w:cs="Calibri"/>
        </w:rPr>
        <w:t xml:space="preserve">. 2022. Efficacy of an asynchronous telerehabilitation program in post-COVID-19 patients: A protocol for a pilot randomized controlled trial. </w:t>
      </w:r>
      <w:proofErr w:type="spellStart"/>
      <w:r w:rsidRPr="00913A21">
        <w:rPr>
          <w:rFonts w:ascii="Calibri" w:eastAsiaTheme="minorEastAsia" w:hAnsi="Calibri" w:cs="Calibri"/>
          <w:i/>
          <w:iCs/>
        </w:rPr>
        <w:t>PloS</w:t>
      </w:r>
      <w:proofErr w:type="spellEnd"/>
      <w:r w:rsidRPr="00913A21">
        <w:rPr>
          <w:rFonts w:ascii="Calibri" w:eastAsiaTheme="minorEastAsia" w:hAnsi="Calibri" w:cs="Calibri"/>
          <w:i/>
          <w:iCs/>
        </w:rPr>
        <w:t xml:space="preserve"> one</w:t>
      </w:r>
      <w:r w:rsidRPr="00D77153">
        <w:rPr>
          <w:rFonts w:ascii="Calibri" w:eastAsiaTheme="minorEastAsia" w:hAnsi="Calibri" w:cs="Calibri"/>
        </w:rPr>
        <w:t xml:space="preserve"> 17(7)</w:t>
      </w:r>
      <w:r>
        <w:rPr>
          <w:rFonts w:ascii="Calibri" w:eastAsiaTheme="minorEastAsia" w:hAnsi="Calibri" w:cs="Calibri"/>
        </w:rPr>
        <w:t>:</w:t>
      </w:r>
      <w:r w:rsidRPr="00D77153">
        <w:rPr>
          <w:rFonts w:ascii="Calibri" w:eastAsiaTheme="minorEastAsia" w:hAnsi="Calibri" w:cs="Calibri"/>
        </w:rPr>
        <w:t xml:space="preserve"> e0270766.</w:t>
      </w:r>
    </w:p>
    <w:p w14:paraId="31174A6B" w14:textId="77777777" w:rsidR="00614B14" w:rsidRPr="00D77153" w:rsidRDefault="00614B14" w:rsidP="00614B14">
      <w:pPr>
        <w:pStyle w:val="References"/>
        <w:rPr>
          <w:rFonts w:ascii="Calibri" w:eastAsiaTheme="minorEastAsia" w:hAnsi="Calibri" w:cs="Calibri"/>
        </w:rPr>
      </w:pPr>
      <w:proofErr w:type="spellStart"/>
      <w:r w:rsidRPr="00D77153">
        <w:rPr>
          <w:rFonts w:ascii="Calibri" w:eastAsiaTheme="minorEastAsia" w:hAnsi="Calibri" w:cs="Calibri"/>
        </w:rPr>
        <w:t>Dalbosco</w:t>
      </w:r>
      <w:proofErr w:type="spellEnd"/>
      <w:r w:rsidRPr="00D77153">
        <w:rPr>
          <w:rFonts w:ascii="Calibri" w:eastAsiaTheme="minorEastAsia" w:hAnsi="Calibri" w:cs="Calibri"/>
        </w:rPr>
        <w:t xml:space="preserve">-Salas M, Torres-Castro R, Rojas Leyton A, </w:t>
      </w:r>
      <w:r w:rsidR="00C22A1A">
        <w:rPr>
          <w:rFonts w:ascii="Calibri" w:eastAsiaTheme="minorEastAsia" w:hAnsi="Calibri" w:cs="Calibri"/>
        </w:rPr>
        <w:t>et al</w:t>
      </w:r>
      <w:r w:rsidRPr="00D77153">
        <w:rPr>
          <w:rFonts w:ascii="Calibri" w:eastAsiaTheme="minorEastAsia" w:hAnsi="Calibri" w:cs="Calibri"/>
        </w:rPr>
        <w:t xml:space="preserve">. 2021. Effectiveness of a primary care telerehabilitation program for post-COVID-19 patients: A feasibility study. </w:t>
      </w:r>
      <w:r w:rsidRPr="00913A21">
        <w:rPr>
          <w:rFonts w:ascii="Calibri" w:eastAsiaTheme="minorEastAsia" w:hAnsi="Calibri" w:cs="Calibri"/>
          <w:i/>
          <w:iCs/>
        </w:rPr>
        <w:t xml:space="preserve">Journal of </w:t>
      </w:r>
      <w:r w:rsidR="00C22A1A" w:rsidRPr="00913A21">
        <w:rPr>
          <w:rFonts w:ascii="Calibri" w:eastAsiaTheme="minorEastAsia" w:hAnsi="Calibri" w:cs="Calibri"/>
          <w:i/>
          <w:iCs/>
        </w:rPr>
        <w:t>C</w:t>
      </w:r>
      <w:r w:rsidRPr="00913A21">
        <w:rPr>
          <w:rFonts w:ascii="Calibri" w:eastAsiaTheme="minorEastAsia" w:hAnsi="Calibri" w:cs="Calibri"/>
          <w:i/>
          <w:iCs/>
        </w:rPr>
        <w:t xml:space="preserve">linical </w:t>
      </w:r>
      <w:r w:rsidR="00C22A1A" w:rsidRPr="00913A21">
        <w:rPr>
          <w:rFonts w:ascii="Calibri" w:eastAsiaTheme="minorEastAsia" w:hAnsi="Calibri" w:cs="Calibri"/>
          <w:i/>
          <w:iCs/>
        </w:rPr>
        <w:t>M</w:t>
      </w:r>
      <w:r w:rsidRPr="00913A21">
        <w:rPr>
          <w:rFonts w:ascii="Calibri" w:eastAsiaTheme="minorEastAsia" w:hAnsi="Calibri" w:cs="Calibri"/>
          <w:i/>
          <w:iCs/>
        </w:rPr>
        <w:t>edicine</w:t>
      </w:r>
      <w:r w:rsidRPr="00D77153">
        <w:rPr>
          <w:rFonts w:ascii="Calibri" w:eastAsiaTheme="minorEastAsia" w:hAnsi="Calibri" w:cs="Calibri"/>
        </w:rPr>
        <w:t xml:space="preserve"> 10(19)</w:t>
      </w:r>
      <w:r w:rsidR="00C22A1A">
        <w:rPr>
          <w:rFonts w:ascii="Calibri" w:eastAsiaTheme="minorEastAsia" w:hAnsi="Calibri" w:cs="Calibri"/>
        </w:rPr>
        <w:t>:</w:t>
      </w:r>
      <w:r w:rsidRPr="00D77153">
        <w:rPr>
          <w:rFonts w:ascii="Calibri" w:eastAsiaTheme="minorEastAsia" w:hAnsi="Calibri" w:cs="Calibri"/>
        </w:rPr>
        <w:t xml:space="preserve"> 4428.</w:t>
      </w:r>
    </w:p>
    <w:p w14:paraId="658EAA8F" w14:textId="77777777" w:rsidR="00614B14" w:rsidRPr="00D77153" w:rsidRDefault="00614B14" w:rsidP="00614B14">
      <w:pPr>
        <w:pStyle w:val="References"/>
        <w:rPr>
          <w:rFonts w:ascii="Calibri" w:eastAsiaTheme="minorEastAsia" w:hAnsi="Calibri" w:cs="Calibri"/>
        </w:rPr>
      </w:pPr>
      <w:proofErr w:type="spellStart"/>
      <w:r w:rsidRPr="00D77153">
        <w:rPr>
          <w:rFonts w:ascii="Calibri" w:eastAsiaTheme="minorEastAsia" w:hAnsi="Calibri" w:cs="Calibri"/>
        </w:rPr>
        <w:t>Harenwall</w:t>
      </w:r>
      <w:proofErr w:type="spellEnd"/>
      <w:r w:rsidRPr="00D77153">
        <w:rPr>
          <w:rFonts w:ascii="Calibri" w:eastAsiaTheme="minorEastAsia" w:hAnsi="Calibri" w:cs="Calibri"/>
        </w:rPr>
        <w:t xml:space="preserve"> S, Heywood-Everett S, Henderson R, </w:t>
      </w:r>
      <w:r w:rsidR="00C22A1A">
        <w:rPr>
          <w:rFonts w:ascii="Calibri" w:eastAsiaTheme="minorEastAsia" w:hAnsi="Calibri" w:cs="Calibri"/>
        </w:rPr>
        <w:t>et al</w:t>
      </w:r>
      <w:r w:rsidRPr="00D77153">
        <w:rPr>
          <w:rFonts w:ascii="Calibri" w:eastAsiaTheme="minorEastAsia" w:hAnsi="Calibri" w:cs="Calibri"/>
        </w:rPr>
        <w:t xml:space="preserve">. 2021. Post-Covid-19 Syndrome: Improvements in Health-Related Quality of Life Following Psychology-Led Interdisciplinary Virtual Rehabilitation. </w:t>
      </w:r>
      <w:r w:rsidRPr="00913A21">
        <w:rPr>
          <w:rFonts w:ascii="Calibri" w:eastAsiaTheme="minorEastAsia" w:hAnsi="Calibri" w:cs="Calibri"/>
          <w:i/>
          <w:iCs/>
        </w:rPr>
        <w:t>Journal of Primary Care &amp; Community Health</w:t>
      </w:r>
      <w:r w:rsidRPr="00D77153">
        <w:rPr>
          <w:rFonts w:ascii="Calibri" w:eastAsiaTheme="minorEastAsia" w:hAnsi="Calibri" w:cs="Calibri"/>
        </w:rPr>
        <w:t xml:space="preserve"> 12</w:t>
      </w:r>
      <w:r w:rsidR="00C22A1A">
        <w:rPr>
          <w:rFonts w:ascii="Calibri" w:eastAsiaTheme="minorEastAsia" w:hAnsi="Calibri" w:cs="Calibri"/>
        </w:rPr>
        <w:t>:</w:t>
      </w:r>
      <w:r w:rsidRPr="00D77153">
        <w:rPr>
          <w:rFonts w:ascii="Calibri" w:eastAsiaTheme="minorEastAsia" w:hAnsi="Calibri" w:cs="Calibri"/>
        </w:rPr>
        <w:t xml:space="preserve"> 21501319211067674. </w:t>
      </w:r>
      <w:r w:rsidR="00C22A1A">
        <w:rPr>
          <w:rFonts w:ascii="Calibri" w:eastAsiaTheme="minorEastAsia" w:hAnsi="Calibri" w:cs="Calibri"/>
        </w:rPr>
        <w:t xml:space="preserve">URL: </w:t>
      </w:r>
      <w:hyperlink r:id="rId245" w:history="1">
        <w:r w:rsidR="00C22A1A" w:rsidRPr="00C22A1A">
          <w:rPr>
            <w:rStyle w:val="Hyperlink"/>
            <w:rFonts w:ascii="Calibri" w:eastAsiaTheme="minorEastAsia" w:hAnsi="Calibri" w:cs="Calibri"/>
          </w:rPr>
          <w:t>https://doi.org/10.1177/21501319211067674</w:t>
        </w:r>
      </w:hyperlink>
      <w:r w:rsidR="00C22A1A">
        <w:rPr>
          <w:rFonts w:ascii="Calibri" w:eastAsiaTheme="minorEastAsia" w:hAnsi="Calibri" w:cs="Calibri"/>
          <w:b/>
        </w:rPr>
        <w:t xml:space="preserve"> </w:t>
      </w:r>
      <w:r w:rsidR="00C22A1A">
        <w:t>(accessed 22 November 2022).</w:t>
      </w:r>
    </w:p>
    <w:p w14:paraId="2D3218ED" w14:textId="77777777" w:rsidR="007C02CE" w:rsidRPr="00D77153" w:rsidRDefault="007C02CE" w:rsidP="007C02CE">
      <w:pPr>
        <w:pStyle w:val="References"/>
        <w:rPr>
          <w:rFonts w:ascii="Calibri" w:eastAsiaTheme="minorEastAsia" w:hAnsi="Calibri" w:cs="Calibri"/>
        </w:rPr>
      </w:pPr>
      <w:r>
        <w:rPr>
          <w:rFonts w:ascii="Calibri" w:eastAsiaTheme="minorEastAsia" w:hAnsi="Calibri" w:cs="Calibri"/>
        </w:rPr>
        <w:t xml:space="preserve">Ministry for Primary Industries. 2021. </w:t>
      </w:r>
      <w:r w:rsidRPr="007C02CE">
        <w:rPr>
          <w:rFonts w:ascii="Calibri" w:eastAsiaTheme="minorEastAsia" w:hAnsi="Calibri" w:cs="Calibri"/>
        </w:rPr>
        <w:t>Rural proofing: guidance for policymakers</w:t>
      </w:r>
      <w:r>
        <w:rPr>
          <w:rFonts w:ascii="Calibri" w:eastAsiaTheme="minorEastAsia" w:hAnsi="Calibri" w:cs="Calibri"/>
        </w:rPr>
        <w:t>. URL:</w:t>
      </w:r>
      <w:r w:rsidRPr="007C02CE">
        <w:rPr>
          <w:rFonts w:ascii="Calibri" w:eastAsiaTheme="minorEastAsia" w:hAnsi="Calibri" w:cs="Calibri"/>
        </w:rPr>
        <w:t xml:space="preserve"> </w:t>
      </w:r>
      <w:hyperlink r:id="rId246" w:history="1">
        <w:r w:rsidRPr="00D77153">
          <w:rPr>
            <w:rStyle w:val="Hyperlink"/>
            <w:rFonts w:ascii="Calibri" w:eastAsiaTheme="minorEastAsia" w:hAnsi="Calibri" w:cs="Calibri"/>
          </w:rPr>
          <w:t>https://www.mpi.govt.nz/legal/rural-proofing-guidance-for-policymakers/</w:t>
        </w:r>
      </w:hyperlink>
      <w:r>
        <w:rPr>
          <w:rFonts w:ascii="Calibri" w:eastAsiaTheme="minorEastAsia" w:hAnsi="Calibri" w:cs="Calibri"/>
          <w:b/>
        </w:rPr>
        <w:t xml:space="preserve"> </w:t>
      </w:r>
      <w:r>
        <w:t>(accessed 22 November 2022).</w:t>
      </w:r>
    </w:p>
    <w:p w14:paraId="75F301EE" w14:textId="77777777" w:rsidR="007C02CE" w:rsidRPr="00D77153" w:rsidRDefault="007C02CE" w:rsidP="007C02CE">
      <w:pPr>
        <w:pStyle w:val="References"/>
        <w:rPr>
          <w:rFonts w:ascii="Calibri" w:eastAsiaTheme="minorEastAsia" w:hAnsi="Calibri" w:cs="Calibri"/>
        </w:rPr>
      </w:pPr>
      <w:r>
        <w:rPr>
          <w:rFonts w:ascii="Calibri" w:eastAsiaTheme="minorEastAsia" w:hAnsi="Calibri" w:cs="Calibri"/>
        </w:rPr>
        <w:t xml:space="preserve">New Zealand Rural General Practice Network. 2019. </w:t>
      </w:r>
      <w:r w:rsidRPr="007C02CE">
        <w:rPr>
          <w:rFonts w:ascii="Calibri" w:eastAsiaTheme="minorEastAsia" w:hAnsi="Calibri" w:cs="Calibri"/>
        </w:rPr>
        <w:t>Spotlight on rural health sector in interim Health and Disability System Review</w:t>
      </w:r>
      <w:r>
        <w:rPr>
          <w:rFonts w:ascii="Calibri" w:eastAsiaTheme="minorEastAsia" w:hAnsi="Calibri" w:cs="Calibri"/>
        </w:rPr>
        <w:t xml:space="preserve">. URL: </w:t>
      </w:r>
      <w:hyperlink r:id="rId247" w:history="1">
        <w:r w:rsidRPr="00D77153">
          <w:rPr>
            <w:rStyle w:val="Hyperlink"/>
            <w:rFonts w:ascii="Calibri" w:eastAsiaTheme="minorEastAsia" w:hAnsi="Calibri" w:cs="Calibri"/>
          </w:rPr>
          <w:t>https://rgpn.org.nz/spotlight-on-rural-health-sector-in-interim-health-and-disability-system-review/</w:t>
        </w:r>
      </w:hyperlink>
      <w:r>
        <w:rPr>
          <w:rFonts w:ascii="Calibri" w:eastAsiaTheme="minorEastAsia" w:hAnsi="Calibri" w:cs="Calibri"/>
          <w:b/>
        </w:rPr>
        <w:t xml:space="preserve"> </w:t>
      </w:r>
      <w:r>
        <w:t>(accessed 22 November 2022).</w:t>
      </w:r>
    </w:p>
    <w:p w14:paraId="069DEC65" w14:textId="77777777" w:rsidR="00614B14" w:rsidRPr="00D77153" w:rsidRDefault="00614B14" w:rsidP="00614B14">
      <w:pPr>
        <w:pStyle w:val="References"/>
        <w:rPr>
          <w:rFonts w:ascii="Calibri" w:eastAsiaTheme="minorEastAsia" w:hAnsi="Calibri" w:cs="Calibri"/>
        </w:rPr>
      </w:pPr>
      <w:proofErr w:type="spellStart"/>
      <w:r w:rsidRPr="00D77153">
        <w:rPr>
          <w:rFonts w:ascii="Calibri" w:eastAsiaTheme="minorEastAsia" w:hAnsi="Calibri" w:cs="Calibri"/>
        </w:rPr>
        <w:t>Romaszko-Wojtowicz</w:t>
      </w:r>
      <w:proofErr w:type="spellEnd"/>
      <w:r w:rsidRPr="00D77153">
        <w:rPr>
          <w:rFonts w:ascii="Calibri" w:eastAsiaTheme="minorEastAsia" w:hAnsi="Calibri" w:cs="Calibri"/>
        </w:rPr>
        <w:t xml:space="preserve"> A, </w:t>
      </w:r>
      <w:proofErr w:type="spellStart"/>
      <w:r w:rsidRPr="00D77153">
        <w:rPr>
          <w:rFonts w:ascii="Calibri" w:eastAsiaTheme="minorEastAsia" w:hAnsi="Calibri" w:cs="Calibri"/>
        </w:rPr>
        <w:t>Maksymowicz</w:t>
      </w:r>
      <w:proofErr w:type="spellEnd"/>
      <w:r w:rsidRPr="00D77153">
        <w:rPr>
          <w:rFonts w:ascii="Calibri" w:eastAsiaTheme="minorEastAsia" w:hAnsi="Calibri" w:cs="Calibri"/>
        </w:rPr>
        <w:t xml:space="preserve"> S, </w:t>
      </w:r>
      <w:proofErr w:type="spellStart"/>
      <w:r w:rsidRPr="00D77153">
        <w:rPr>
          <w:rFonts w:ascii="Calibri" w:eastAsiaTheme="minorEastAsia" w:hAnsi="Calibri" w:cs="Calibri"/>
        </w:rPr>
        <w:t>Jarynowski</w:t>
      </w:r>
      <w:proofErr w:type="spellEnd"/>
      <w:r w:rsidRPr="00D77153">
        <w:rPr>
          <w:rFonts w:ascii="Calibri" w:eastAsiaTheme="minorEastAsia" w:hAnsi="Calibri" w:cs="Calibri"/>
        </w:rPr>
        <w:t xml:space="preserve"> A, </w:t>
      </w:r>
      <w:r w:rsidR="0000749C">
        <w:rPr>
          <w:rFonts w:ascii="Calibri" w:eastAsiaTheme="minorEastAsia" w:hAnsi="Calibri" w:cs="Calibri"/>
        </w:rPr>
        <w:t>et al</w:t>
      </w:r>
      <w:r w:rsidRPr="00D77153">
        <w:rPr>
          <w:rFonts w:ascii="Calibri" w:eastAsiaTheme="minorEastAsia" w:hAnsi="Calibri" w:cs="Calibri"/>
        </w:rPr>
        <w:t>. 2022. Telemonitoring in Long-COVID Patients</w:t>
      </w:r>
      <w:r w:rsidR="0000749C">
        <w:rPr>
          <w:rFonts w:ascii="Calibri" w:eastAsiaTheme="minorEastAsia" w:hAnsi="Calibri" w:cs="Calibri"/>
        </w:rPr>
        <w:t xml:space="preserve"> – </w:t>
      </w:r>
      <w:r w:rsidRPr="00D77153">
        <w:rPr>
          <w:rFonts w:ascii="Calibri" w:eastAsiaTheme="minorEastAsia" w:hAnsi="Calibri" w:cs="Calibri"/>
        </w:rPr>
        <w:t xml:space="preserve">Preliminary Findings. </w:t>
      </w:r>
      <w:r w:rsidRPr="00913A21">
        <w:rPr>
          <w:rFonts w:ascii="Calibri" w:eastAsiaTheme="minorEastAsia" w:hAnsi="Calibri" w:cs="Calibri"/>
          <w:i/>
          <w:iCs/>
        </w:rPr>
        <w:t>International Journal of Environmental Research and Public Health</w:t>
      </w:r>
      <w:r w:rsidRPr="00D77153">
        <w:rPr>
          <w:rFonts w:ascii="Calibri" w:eastAsiaTheme="minorEastAsia" w:hAnsi="Calibri" w:cs="Calibri"/>
        </w:rPr>
        <w:t xml:space="preserve"> 19(9)</w:t>
      </w:r>
      <w:r w:rsidR="0000749C">
        <w:rPr>
          <w:rFonts w:ascii="Calibri" w:eastAsiaTheme="minorEastAsia" w:hAnsi="Calibri" w:cs="Calibri"/>
        </w:rPr>
        <w:t>:</w:t>
      </w:r>
      <w:r w:rsidRPr="00D77153">
        <w:rPr>
          <w:rFonts w:ascii="Calibri" w:eastAsiaTheme="minorEastAsia" w:hAnsi="Calibri" w:cs="Calibri"/>
        </w:rPr>
        <w:t xml:space="preserve"> 5268. </w:t>
      </w:r>
    </w:p>
    <w:p w14:paraId="73828594" w14:textId="77777777" w:rsidR="00614B14" w:rsidRPr="00D77153" w:rsidRDefault="00614B14" w:rsidP="00614B14">
      <w:pPr>
        <w:pStyle w:val="References"/>
        <w:rPr>
          <w:rFonts w:ascii="Calibri" w:eastAsiaTheme="minorEastAsia" w:hAnsi="Calibri" w:cs="Calibri"/>
        </w:rPr>
      </w:pPr>
      <w:proofErr w:type="spellStart"/>
      <w:r w:rsidRPr="00D77153">
        <w:rPr>
          <w:rFonts w:ascii="Calibri" w:eastAsiaTheme="minorEastAsia" w:hAnsi="Calibri" w:cs="Calibri"/>
        </w:rPr>
        <w:t>Stallmach</w:t>
      </w:r>
      <w:proofErr w:type="spellEnd"/>
      <w:r w:rsidRPr="00D77153">
        <w:rPr>
          <w:rFonts w:ascii="Calibri" w:eastAsiaTheme="minorEastAsia" w:hAnsi="Calibri" w:cs="Calibri"/>
        </w:rPr>
        <w:t xml:space="preserve"> A, </w:t>
      </w:r>
      <w:proofErr w:type="spellStart"/>
      <w:r w:rsidRPr="00D77153">
        <w:rPr>
          <w:rFonts w:ascii="Calibri" w:eastAsiaTheme="minorEastAsia" w:hAnsi="Calibri" w:cs="Calibri"/>
        </w:rPr>
        <w:t>Katzer</w:t>
      </w:r>
      <w:proofErr w:type="spellEnd"/>
      <w:r w:rsidRPr="00D77153">
        <w:rPr>
          <w:rFonts w:ascii="Calibri" w:eastAsiaTheme="minorEastAsia" w:hAnsi="Calibri" w:cs="Calibri"/>
        </w:rPr>
        <w:t xml:space="preserve"> K, </w:t>
      </w:r>
      <w:proofErr w:type="spellStart"/>
      <w:r w:rsidRPr="00D77153">
        <w:rPr>
          <w:rFonts w:ascii="Calibri" w:eastAsiaTheme="minorEastAsia" w:hAnsi="Calibri" w:cs="Calibri"/>
        </w:rPr>
        <w:t>Besteher</w:t>
      </w:r>
      <w:proofErr w:type="spellEnd"/>
      <w:r w:rsidRPr="00D77153">
        <w:rPr>
          <w:rFonts w:ascii="Calibri" w:eastAsiaTheme="minorEastAsia" w:hAnsi="Calibri" w:cs="Calibri"/>
        </w:rPr>
        <w:t xml:space="preserve"> B, </w:t>
      </w:r>
      <w:r w:rsidR="0000749C">
        <w:rPr>
          <w:rFonts w:ascii="Calibri" w:eastAsiaTheme="minorEastAsia" w:hAnsi="Calibri" w:cs="Calibri"/>
        </w:rPr>
        <w:t>et al</w:t>
      </w:r>
      <w:r w:rsidRPr="00D77153">
        <w:rPr>
          <w:rFonts w:ascii="Calibri" w:eastAsiaTheme="minorEastAsia" w:hAnsi="Calibri" w:cs="Calibri"/>
        </w:rPr>
        <w:t xml:space="preserve">. 2022. Mobile primary healthcare for post-COVID patients in rural areas: a proof-of-concept study. </w:t>
      </w:r>
      <w:r w:rsidRPr="00913A21">
        <w:rPr>
          <w:rFonts w:ascii="Calibri" w:eastAsiaTheme="minorEastAsia" w:hAnsi="Calibri" w:cs="Calibri"/>
          <w:i/>
          <w:iCs/>
        </w:rPr>
        <w:t>Infection</w:t>
      </w:r>
      <w:r w:rsidRPr="00D77153">
        <w:rPr>
          <w:rFonts w:ascii="Calibri" w:eastAsiaTheme="minorEastAsia" w:hAnsi="Calibri" w:cs="Calibri"/>
        </w:rPr>
        <w:t xml:space="preserve">. </w:t>
      </w:r>
      <w:hyperlink r:id="rId248">
        <w:r w:rsidRPr="00D77153">
          <w:rPr>
            <w:rStyle w:val="Hyperlink"/>
            <w:rFonts w:ascii="Calibri" w:eastAsiaTheme="minorEastAsia" w:hAnsi="Calibri" w:cs="Calibri"/>
          </w:rPr>
          <w:t>https://doi.org/10.1007/s15010-022-01881-0</w:t>
        </w:r>
      </w:hyperlink>
      <w:r w:rsidR="00C22A1A">
        <w:rPr>
          <w:rFonts w:ascii="Calibri" w:eastAsiaTheme="minorEastAsia" w:hAnsi="Calibri" w:cs="Calibri"/>
          <w:b/>
        </w:rPr>
        <w:t xml:space="preserve"> </w:t>
      </w:r>
      <w:r w:rsidR="00C22A1A">
        <w:t>(accessed 22 November 2022).</w:t>
      </w:r>
    </w:p>
    <w:p w14:paraId="714B6304" w14:textId="77777777" w:rsidR="00614B14" w:rsidRPr="00D77153" w:rsidRDefault="00614B14" w:rsidP="00614B14">
      <w:pPr>
        <w:pStyle w:val="References"/>
        <w:rPr>
          <w:rFonts w:ascii="Calibri" w:eastAsiaTheme="minorEastAsia" w:hAnsi="Calibri" w:cs="Calibri"/>
        </w:rPr>
      </w:pPr>
      <w:r w:rsidRPr="00D77153">
        <w:rPr>
          <w:rFonts w:ascii="Calibri" w:eastAsiaTheme="minorEastAsia" w:hAnsi="Calibri" w:cs="Calibri"/>
        </w:rPr>
        <w:t xml:space="preserve">Vieira </w:t>
      </w:r>
      <w:proofErr w:type="spellStart"/>
      <w:r w:rsidRPr="00D77153">
        <w:rPr>
          <w:rFonts w:ascii="Calibri" w:eastAsiaTheme="minorEastAsia" w:hAnsi="Calibri" w:cs="Calibri"/>
        </w:rPr>
        <w:t>AGdS</w:t>
      </w:r>
      <w:proofErr w:type="spellEnd"/>
      <w:r w:rsidRPr="00D77153">
        <w:rPr>
          <w:rFonts w:ascii="Calibri" w:eastAsiaTheme="minorEastAsia" w:hAnsi="Calibri" w:cs="Calibri"/>
        </w:rPr>
        <w:t xml:space="preserve">, Pinto ACPN, Garcia BMSP, </w:t>
      </w:r>
      <w:r w:rsidR="0000749C">
        <w:rPr>
          <w:rFonts w:ascii="Calibri" w:eastAsiaTheme="minorEastAsia" w:hAnsi="Calibri" w:cs="Calibri"/>
        </w:rPr>
        <w:t>et al</w:t>
      </w:r>
      <w:r w:rsidRPr="00D77153">
        <w:rPr>
          <w:rFonts w:ascii="Calibri" w:eastAsiaTheme="minorEastAsia" w:hAnsi="Calibri" w:cs="Calibri"/>
        </w:rPr>
        <w:t xml:space="preserve">. 2022. Telerehabilitation improves physical function and reduces dyspnoea in people with COVID-19 and post-COVID-19 conditions: a systematic review. </w:t>
      </w:r>
      <w:r w:rsidRPr="00913A21">
        <w:rPr>
          <w:rFonts w:ascii="Calibri" w:eastAsiaTheme="minorEastAsia" w:hAnsi="Calibri" w:cs="Calibri"/>
          <w:i/>
          <w:iCs/>
        </w:rPr>
        <w:t>Journal of Physiotherapy</w:t>
      </w:r>
      <w:r w:rsidRPr="00D77153">
        <w:rPr>
          <w:rFonts w:ascii="Calibri" w:eastAsiaTheme="minorEastAsia" w:hAnsi="Calibri" w:cs="Calibri"/>
        </w:rPr>
        <w:t xml:space="preserve"> 68(2)</w:t>
      </w:r>
      <w:r w:rsidR="0000749C">
        <w:rPr>
          <w:rFonts w:ascii="Calibri" w:eastAsiaTheme="minorEastAsia" w:hAnsi="Calibri" w:cs="Calibri"/>
        </w:rPr>
        <w:t>:</w:t>
      </w:r>
      <w:r w:rsidRPr="00D77153">
        <w:rPr>
          <w:rFonts w:ascii="Calibri" w:eastAsiaTheme="minorEastAsia" w:hAnsi="Calibri" w:cs="Calibri"/>
        </w:rPr>
        <w:t xml:space="preserve"> 90</w:t>
      </w:r>
      <w:r w:rsidR="0000749C">
        <w:rPr>
          <w:rFonts w:ascii="Calibri" w:eastAsiaTheme="minorEastAsia" w:hAnsi="Calibri" w:cs="Calibri"/>
        </w:rPr>
        <w:t>–</w:t>
      </w:r>
      <w:r w:rsidRPr="00D77153">
        <w:rPr>
          <w:rFonts w:ascii="Calibri" w:eastAsiaTheme="minorEastAsia" w:hAnsi="Calibri" w:cs="Calibri"/>
        </w:rPr>
        <w:t xml:space="preserve">98. </w:t>
      </w:r>
      <w:r w:rsidR="0000749C">
        <w:rPr>
          <w:rFonts w:ascii="Calibri" w:eastAsiaTheme="minorEastAsia" w:hAnsi="Calibri" w:cs="Calibri"/>
        </w:rPr>
        <w:t xml:space="preserve">URL: </w:t>
      </w:r>
      <w:hyperlink r:id="rId249" w:history="1">
        <w:r w:rsidR="0000749C" w:rsidRPr="0000749C">
          <w:rPr>
            <w:rStyle w:val="Hyperlink"/>
            <w:rFonts w:ascii="Calibri" w:eastAsiaTheme="minorEastAsia" w:hAnsi="Calibri" w:cs="Calibri"/>
          </w:rPr>
          <w:t>https://doi.org/https://doi.org/10.1016/j.jphys.2022.03.011</w:t>
        </w:r>
      </w:hyperlink>
      <w:r w:rsidR="00C22A1A">
        <w:rPr>
          <w:rFonts w:ascii="Calibri" w:eastAsiaTheme="minorEastAsia" w:hAnsi="Calibri" w:cs="Calibri"/>
          <w:b/>
        </w:rPr>
        <w:t xml:space="preserve"> </w:t>
      </w:r>
      <w:r w:rsidR="00C22A1A">
        <w:t>(accessed 22 November 2022).</w:t>
      </w:r>
    </w:p>
    <w:p w14:paraId="74229227" w14:textId="77777777" w:rsidR="00614B14" w:rsidRPr="00302869" w:rsidRDefault="00614B14" w:rsidP="00E54644">
      <w:pPr>
        <w:pStyle w:val="Heading2"/>
      </w:pPr>
      <w:bookmarkStart w:id="96" w:name="_Toc113013223"/>
      <w:bookmarkStart w:id="97" w:name="_Toc120545315"/>
      <w:bookmarkStart w:id="98" w:name="_Hlk112159575"/>
      <w:r w:rsidRPr="00302869">
        <w:t xml:space="preserve">Older </w:t>
      </w:r>
      <w:r w:rsidR="002C125E">
        <w:t>a</w:t>
      </w:r>
      <w:r w:rsidRPr="00302869">
        <w:t>dults and aged</w:t>
      </w:r>
      <w:r>
        <w:t xml:space="preserve"> </w:t>
      </w:r>
      <w:r w:rsidRPr="00302869">
        <w:t>residential care</w:t>
      </w:r>
      <w:bookmarkEnd w:id="96"/>
      <w:bookmarkEnd w:id="97"/>
      <w:r w:rsidRPr="00302869">
        <w:t xml:space="preserve"> </w:t>
      </w:r>
      <w:bookmarkEnd w:id="98"/>
    </w:p>
    <w:p w14:paraId="6D4DCC30" w14:textId="77777777" w:rsidR="00FD0B4B" w:rsidRPr="00D65FD3" w:rsidRDefault="00FD0B4B" w:rsidP="007C02CE">
      <w:pPr>
        <w:pStyle w:val="References"/>
      </w:pPr>
      <w:bookmarkStart w:id="99" w:name="_Toc113013224"/>
      <w:r w:rsidRPr="00D65FD3">
        <w:t xml:space="preserve">Ministry of Health. 2016. </w:t>
      </w:r>
      <w:r w:rsidRPr="00D65FD3">
        <w:rPr>
          <w:i/>
        </w:rPr>
        <w:t>Healthy Ageing Strategy</w:t>
      </w:r>
      <w:r w:rsidRPr="00D65FD3">
        <w:t>. Wellington: Ministry of Health</w:t>
      </w:r>
      <w:r w:rsidR="007C02CE">
        <w:t xml:space="preserve">. URL: </w:t>
      </w:r>
      <w:hyperlink r:id="rId250" w:history="1">
        <w:r w:rsidR="00C22A1A" w:rsidRPr="00C22A1A">
          <w:rPr>
            <w:rStyle w:val="Hyperlink"/>
          </w:rPr>
          <w:t>https://www.health.govt.nz/publication/healthy-ageing-strategy</w:t>
        </w:r>
        <w:r w:rsidR="00C22A1A" w:rsidRPr="00744276">
          <w:rPr>
            <w:rStyle w:val="Hyperlink"/>
          </w:rPr>
          <w:t xml:space="preserve"> accessed online 16.08.2022</w:t>
        </w:r>
      </w:hyperlink>
      <w:r w:rsidR="00C22A1A">
        <w:rPr>
          <w:rFonts w:ascii="Calibri" w:eastAsiaTheme="minorEastAsia" w:hAnsi="Calibri" w:cs="Calibri"/>
          <w:b/>
        </w:rPr>
        <w:t xml:space="preserve"> </w:t>
      </w:r>
      <w:r w:rsidR="00C22A1A">
        <w:t>(accessed 22 November 2022).</w:t>
      </w:r>
    </w:p>
    <w:p w14:paraId="5C9F4E8A" w14:textId="77777777" w:rsidR="00614B14" w:rsidRPr="00302869" w:rsidRDefault="00614B14" w:rsidP="00E54644">
      <w:pPr>
        <w:pStyle w:val="Heading2"/>
      </w:pPr>
      <w:bookmarkStart w:id="100" w:name="_Toc120545316"/>
      <w:r w:rsidRPr="00302869">
        <w:t>Definition</w:t>
      </w:r>
      <w:bookmarkEnd w:id="99"/>
      <w:bookmarkEnd w:id="100"/>
      <w:r w:rsidRPr="00302869">
        <w:t xml:space="preserve"> </w:t>
      </w:r>
    </w:p>
    <w:p w14:paraId="6694DCC5" w14:textId="77777777" w:rsidR="00614B14" w:rsidRPr="00FD0B4B" w:rsidRDefault="00614B14" w:rsidP="00FD0B4B">
      <w:pPr>
        <w:pStyle w:val="References"/>
      </w:pPr>
      <w:proofErr w:type="spellStart"/>
      <w:r w:rsidRPr="00FD0B4B">
        <w:t>Cente</w:t>
      </w:r>
      <w:r w:rsidR="007C02CE">
        <w:t>rs</w:t>
      </w:r>
      <w:proofErr w:type="spellEnd"/>
      <w:r w:rsidRPr="00FD0B4B">
        <w:t xml:space="preserve"> for Disease Control and Prevention. 2022</w:t>
      </w:r>
      <w:r w:rsidR="007C02CE">
        <w:t>.</w:t>
      </w:r>
      <w:r w:rsidRPr="00FD0B4B">
        <w:t xml:space="preserve"> Long COVID or Post-COVID Conditions</w:t>
      </w:r>
      <w:r w:rsidR="007C02CE">
        <w:t>.</w:t>
      </w:r>
      <w:r w:rsidRPr="00FD0B4B">
        <w:t xml:space="preserve"> </w:t>
      </w:r>
      <w:r w:rsidR="007C02CE">
        <w:t>URL:</w:t>
      </w:r>
      <w:r w:rsidRPr="00FD0B4B">
        <w:t xml:space="preserve"> </w:t>
      </w:r>
      <w:hyperlink r:id="rId251" w:history="1">
        <w:r w:rsidR="007C02CE" w:rsidRPr="007C02CE">
          <w:rPr>
            <w:rStyle w:val="Hyperlink"/>
          </w:rPr>
          <w:t>https://www.cdc.gov/coronavirus/2019-ncov/long-term-effects/index.html</w:t>
        </w:r>
        <w:r w:rsidR="007C02CE" w:rsidRPr="00913A21">
          <w:rPr>
            <w:rStyle w:val="Hyperlink"/>
          </w:rPr>
          <w:t xml:space="preserve"> </w:t>
        </w:r>
      </w:hyperlink>
      <w:r w:rsidR="00C22A1A">
        <w:t>(accessed 22 November 2022).</w:t>
      </w:r>
    </w:p>
    <w:p w14:paraId="77E66D32" w14:textId="77777777" w:rsidR="00614B14" w:rsidRPr="00FD0B4B" w:rsidRDefault="00614B14" w:rsidP="00FD0B4B">
      <w:pPr>
        <w:pStyle w:val="References"/>
      </w:pPr>
      <w:r w:rsidRPr="00FD0B4B">
        <w:t>National Institute for Health and Care Excellence, Scottish Intercollegiate Guidelines Network</w:t>
      </w:r>
      <w:r w:rsidR="00A46367">
        <w:t>,</w:t>
      </w:r>
      <w:r w:rsidRPr="00FD0B4B">
        <w:t xml:space="preserve"> Royal College of General Practitioners. 2022. COVID19 rapid guideline: Managing COVID19.</w:t>
      </w:r>
      <w:r w:rsidR="00A46367">
        <w:t xml:space="preserve"> URL:</w:t>
      </w:r>
      <w:r w:rsidRPr="00FD0B4B">
        <w:t xml:space="preserve"> </w:t>
      </w:r>
      <w:hyperlink r:id="rId252" w:history="1">
        <w:r w:rsidRPr="00FD0B4B">
          <w:rPr>
            <w:rStyle w:val="Hyperlink"/>
          </w:rPr>
          <w:t>https://www.nice.org.uk/guidance/ng191/resources/covid19-rapid-guideline-managing-covid19-pdf-51035553326</w:t>
        </w:r>
      </w:hyperlink>
      <w:r w:rsidRPr="00FD0B4B">
        <w:rPr>
          <w:rStyle w:val="Hyperlink"/>
          <w:b w:val="0"/>
          <w:color w:val="auto"/>
        </w:rPr>
        <w:t xml:space="preserve"> </w:t>
      </w:r>
      <w:r w:rsidR="00A46367">
        <w:rPr>
          <w:rStyle w:val="Hyperlink"/>
          <w:b w:val="0"/>
          <w:color w:val="auto"/>
        </w:rPr>
        <w:t>(</w:t>
      </w:r>
      <w:r w:rsidR="00A46367">
        <w:t>a</w:t>
      </w:r>
      <w:r w:rsidRPr="00FD0B4B">
        <w:t xml:space="preserve">ccessed </w:t>
      </w:r>
      <w:r w:rsidR="00A46367">
        <w:t xml:space="preserve">21 November </w:t>
      </w:r>
      <w:r w:rsidRPr="00FD0B4B">
        <w:t>2022</w:t>
      </w:r>
      <w:r w:rsidR="00A46367">
        <w:t>).</w:t>
      </w:r>
    </w:p>
    <w:p w14:paraId="5DF80C20" w14:textId="77777777" w:rsidR="00614B14" w:rsidRPr="00302869" w:rsidRDefault="00614B14" w:rsidP="00E54644">
      <w:pPr>
        <w:pStyle w:val="Heading2"/>
      </w:pPr>
      <w:bookmarkStart w:id="101" w:name="_Toc113013225"/>
      <w:bookmarkStart w:id="102" w:name="_Toc120545317"/>
      <w:r w:rsidRPr="00302869">
        <w:t xml:space="preserve">Diagnosis </w:t>
      </w:r>
      <w:r w:rsidR="00785933">
        <w:t>and r</w:t>
      </w:r>
      <w:r w:rsidRPr="00302869">
        <w:t>ed and yellow flags</w:t>
      </w:r>
      <w:bookmarkEnd w:id="101"/>
      <w:bookmarkEnd w:id="102"/>
    </w:p>
    <w:p w14:paraId="0FF6164C" w14:textId="77777777" w:rsidR="00614B14" w:rsidRDefault="00614B14" w:rsidP="00614B14">
      <w:pPr>
        <w:pStyle w:val="References"/>
        <w:rPr>
          <w:rFonts w:cs="Segoe UI"/>
        </w:rPr>
      </w:pPr>
      <w:r>
        <w:rPr>
          <w:rFonts w:cs="Segoe UI"/>
        </w:rPr>
        <w:t xml:space="preserve">Arun S, </w:t>
      </w:r>
      <w:proofErr w:type="spellStart"/>
      <w:r>
        <w:rPr>
          <w:rFonts w:cs="Segoe UI"/>
        </w:rPr>
        <w:t>Storan</w:t>
      </w:r>
      <w:proofErr w:type="spellEnd"/>
      <w:r>
        <w:rPr>
          <w:rFonts w:cs="Segoe UI"/>
        </w:rPr>
        <w:t xml:space="preserve"> A, Myers B. 2022. Mast cell activation syndrome and the link with long COVID. </w:t>
      </w:r>
      <w:r>
        <w:rPr>
          <w:rFonts w:cs="Segoe UI"/>
          <w:i/>
          <w:iCs/>
        </w:rPr>
        <w:t xml:space="preserve">British Journal of Hospital Medicine </w:t>
      </w:r>
      <w:r w:rsidRPr="00913A21">
        <w:rPr>
          <w:rFonts w:cs="Segoe UI"/>
        </w:rPr>
        <w:t>83</w:t>
      </w:r>
      <w:r>
        <w:rPr>
          <w:rFonts w:cs="Segoe UI"/>
        </w:rPr>
        <w:t>(7)</w:t>
      </w:r>
      <w:r w:rsidR="00785933">
        <w:rPr>
          <w:rFonts w:cs="Segoe UI"/>
        </w:rPr>
        <w:t>:</w:t>
      </w:r>
      <w:r>
        <w:rPr>
          <w:rFonts w:cs="Segoe UI"/>
        </w:rPr>
        <w:t xml:space="preserve"> 1</w:t>
      </w:r>
      <w:r w:rsidR="00785933">
        <w:rPr>
          <w:rFonts w:cs="Segoe UI"/>
        </w:rPr>
        <w:t>–</w:t>
      </w:r>
      <w:r>
        <w:rPr>
          <w:rFonts w:cs="Segoe UI"/>
        </w:rPr>
        <w:t xml:space="preserve">10. </w:t>
      </w:r>
      <w:r w:rsidR="00785933">
        <w:rPr>
          <w:rFonts w:cs="Segoe UI"/>
        </w:rPr>
        <w:t xml:space="preserve">URL: </w:t>
      </w:r>
      <w:hyperlink r:id="rId253" w:history="1">
        <w:r w:rsidR="00785933" w:rsidRPr="00785933">
          <w:rPr>
            <w:rStyle w:val="Hyperlink"/>
            <w:rFonts w:cs="Segoe UI"/>
          </w:rPr>
          <w:t xml:space="preserve">https://doi.org/10.12968/hmed.2022.0123 </w:t>
        </w:r>
        <w:proofErr w:type="spellStart"/>
        <w:r w:rsidR="00785933" w:rsidRPr="00785933">
          <w:rPr>
            <w:rStyle w:val="Hyperlink"/>
            <w:rFonts w:cs="Segoe UI"/>
          </w:rPr>
          <w:t>acessed</w:t>
        </w:r>
        <w:proofErr w:type="spellEnd"/>
        <w:r w:rsidR="00785933" w:rsidRPr="00785933">
          <w:rPr>
            <w:rStyle w:val="Hyperlink"/>
            <w:rFonts w:cs="Segoe UI"/>
          </w:rPr>
          <w:t xml:space="preserve"> 22.8.2022</w:t>
        </w:r>
      </w:hyperlink>
      <w:r>
        <w:rPr>
          <w:rFonts w:cs="Segoe UI"/>
        </w:rPr>
        <w:t xml:space="preserve"> </w:t>
      </w:r>
      <w:r w:rsidR="00C22A1A">
        <w:t>(accessed 22 November 2022).</w:t>
      </w:r>
    </w:p>
    <w:p w14:paraId="6EC21FF2" w14:textId="77777777" w:rsidR="00614B14" w:rsidRDefault="00614B14" w:rsidP="00614B14">
      <w:pPr>
        <w:pStyle w:val="References"/>
        <w:rPr>
          <w:rFonts w:cs="Segoe UI"/>
        </w:rPr>
      </w:pPr>
      <w:r>
        <w:rPr>
          <w:rFonts w:cs="Segoe UI"/>
        </w:rPr>
        <w:t xml:space="preserve">Barrett D, </w:t>
      </w:r>
      <w:proofErr w:type="spellStart"/>
      <w:r>
        <w:rPr>
          <w:rFonts w:cs="Segoe UI"/>
        </w:rPr>
        <w:t>Heale</w:t>
      </w:r>
      <w:proofErr w:type="spellEnd"/>
      <w:r>
        <w:rPr>
          <w:rFonts w:cs="Segoe UI"/>
        </w:rPr>
        <w:t xml:space="preserve"> R. 2020. What are Delphi studies? </w:t>
      </w:r>
      <w:r>
        <w:rPr>
          <w:rFonts w:cs="Segoe UI"/>
          <w:i/>
          <w:iCs/>
        </w:rPr>
        <w:t xml:space="preserve">Evidence Based Nursing </w:t>
      </w:r>
      <w:r w:rsidRPr="00913A21">
        <w:rPr>
          <w:rFonts w:cs="Segoe UI"/>
        </w:rPr>
        <w:t>23</w:t>
      </w:r>
      <w:r>
        <w:rPr>
          <w:rFonts w:cs="Segoe UI"/>
        </w:rPr>
        <w:t>(3)</w:t>
      </w:r>
      <w:r w:rsidR="00785933">
        <w:rPr>
          <w:rFonts w:cs="Segoe UI"/>
        </w:rPr>
        <w:t>:</w:t>
      </w:r>
      <w:r>
        <w:rPr>
          <w:rFonts w:cs="Segoe UI"/>
        </w:rPr>
        <w:t xml:space="preserve"> 68</w:t>
      </w:r>
      <w:r w:rsidR="00785933">
        <w:rPr>
          <w:rFonts w:cs="Segoe UI"/>
        </w:rPr>
        <w:t>–</w:t>
      </w:r>
      <w:r>
        <w:rPr>
          <w:rFonts w:cs="Segoe UI"/>
        </w:rPr>
        <w:t>9.</w:t>
      </w:r>
      <w:r w:rsidR="00785933">
        <w:rPr>
          <w:rFonts w:cs="Segoe UI"/>
        </w:rPr>
        <w:t xml:space="preserve"> URL:</w:t>
      </w:r>
      <w:r>
        <w:rPr>
          <w:rFonts w:cs="Segoe UI"/>
        </w:rPr>
        <w:t xml:space="preserve"> </w:t>
      </w:r>
      <w:hyperlink r:id="rId254" w:history="1">
        <w:r w:rsidRPr="00313850">
          <w:rPr>
            <w:rStyle w:val="Hyperlink"/>
            <w:rFonts w:cs="Segoe UI"/>
          </w:rPr>
          <w:t xml:space="preserve">https://doi.org/10.1136/ebnurs-2020-103303 </w:t>
        </w:r>
      </w:hyperlink>
      <w:r w:rsidR="00C22A1A">
        <w:t>(accessed 22 November 2022).</w:t>
      </w:r>
    </w:p>
    <w:p w14:paraId="28508BEA" w14:textId="77777777" w:rsidR="00614B14" w:rsidRPr="00FD0B4B" w:rsidRDefault="00614B14" w:rsidP="00FD0B4B">
      <w:pPr>
        <w:pStyle w:val="References"/>
        <w:rPr>
          <w:rStyle w:val="Hyperlink"/>
          <w:b w:val="0"/>
          <w:color w:val="auto"/>
        </w:rPr>
      </w:pPr>
      <w:r w:rsidRPr="00FD0B4B">
        <w:t xml:space="preserve">Brennan A, </w:t>
      </w:r>
      <w:proofErr w:type="spellStart"/>
      <w:r w:rsidRPr="00FD0B4B">
        <w:t>Broughan</w:t>
      </w:r>
      <w:proofErr w:type="spellEnd"/>
      <w:r w:rsidRPr="00FD0B4B">
        <w:t xml:space="preserve"> J, </w:t>
      </w:r>
      <w:proofErr w:type="spellStart"/>
      <w:r w:rsidRPr="00FD0B4B">
        <w:t>McCombe</w:t>
      </w:r>
      <w:proofErr w:type="spellEnd"/>
      <w:r w:rsidRPr="00FD0B4B">
        <w:t xml:space="preserve"> G,. 2022. Enhancing the management of long COVID in general practice: a scoping review. </w:t>
      </w:r>
      <w:r w:rsidRPr="00913A21">
        <w:rPr>
          <w:i/>
          <w:iCs/>
        </w:rPr>
        <w:t>BJGP Open</w:t>
      </w:r>
      <w:r w:rsidR="00785933">
        <w:t xml:space="preserve"> 6(3):</w:t>
      </w:r>
      <w:r w:rsidRPr="00FD0B4B">
        <w:t xml:space="preserve"> BJGPO.2021.0178. </w:t>
      </w:r>
      <w:r w:rsidR="00785933">
        <w:t xml:space="preserve"> URL: </w:t>
      </w:r>
      <w:hyperlink r:id="rId255" w:history="1">
        <w:r w:rsidR="00785933" w:rsidRPr="00785933">
          <w:rPr>
            <w:rStyle w:val="Hyperlink"/>
          </w:rPr>
          <w:t>https://doi.org/10.3399/bjgpo.2021.0178</w:t>
        </w:r>
      </w:hyperlink>
      <w:r w:rsidR="00C22A1A">
        <w:rPr>
          <w:rFonts w:ascii="Calibri" w:eastAsiaTheme="minorEastAsia" w:hAnsi="Calibri" w:cs="Calibri"/>
          <w:b/>
        </w:rPr>
        <w:t xml:space="preserve"> </w:t>
      </w:r>
      <w:r w:rsidR="00C22A1A">
        <w:t>(accessed 22 November 2022).</w:t>
      </w:r>
    </w:p>
    <w:p w14:paraId="3514535F" w14:textId="77777777" w:rsidR="00614B14" w:rsidRPr="00FD0B4B" w:rsidRDefault="00614B14" w:rsidP="00FD0B4B">
      <w:pPr>
        <w:pStyle w:val="References"/>
      </w:pPr>
      <w:proofErr w:type="spellStart"/>
      <w:r w:rsidRPr="00FD0B4B">
        <w:t>Centers</w:t>
      </w:r>
      <w:proofErr w:type="spellEnd"/>
      <w:r w:rsidRPr="00FD0B4B">
        <w:t xml:space="preserve"> for Disease Control and Prevention. Post-COVID Conditions: Overview 2021 [updated 9 July 2021</w:t>
      </w:r>
      <w:r w:rsidR="00785933">
        <w:t>]</w:t>
      </w:r>
      <w:r w:rsidRPr="00FD0B4B">
        <w:t>.</w:t>
      </w:r>
      <w:r w:rsidR="00785933">
        <w:t xml:space="preserve"> URL:</w:t>
      </w:r>
      <w:r w:rsidRPr="00FD0B4B">
        <w:t xml:space="preserve"> </w:t>
      </w:r>
      <w:r w:rsidR="00951AB9" w:rsidRPr="00951AB9">
        <w:t xml:space="preserve">https://www.cdc.gov/coronavirus/2019-ncov/long-term-effects/ </w:t>
      </w:r>
      <w:r w:rsidR="00785933">
        <w:t xml:space="preserve">(accessed </w:t>
      </w:r>
      <w:r w:rsidR="00951AB9">
        <w:t>28</w:t>
      </w:r>
      <w:r w:rsidR="00785933">
        <w:t xml:space="preserve"> November 2022).</w:t>
      </w:r>
    </w:p>
    <w:p w14:paraId="67CF224D" w14:textId="77777777" w:rsidR="00614B14" w:rsidRPr="00FD0B4B" w:rsidRDefault="00614B14" w:rsidP="00FD0B4B">
      <w:pPr>
        <w:pStyle w:val="References"/>
      </w:pPr>
      <w:proofErr w:type="spellStart"/>
      <w:r w:rsidRPr="00FD0B4B">
        <w:t>Décary</w:t>
      </w:r>
      <w:proofErr w:type="spellEnd"/>
      <w:r w:rsidRPr="00FD0B4B">
        <w:t xml:space="preserve"> S, Dugas M, Stefan T, </w:t>
      </w:r>
      <w:r w:rsidR="00785933">
        <w:t>et al</w:t>
      </w:r>
      <w:r w:rsidRPr="00FD0B4B">
        <w:t xml:space="preserve">. 2021. Care Models for Long COVID: A Rapid Systematic Review. </w:t>
      </w:r>
      <w:proofErr w:type="spellStart"/>
      <w:r w:rsidRPr="00FD0B4B">
        <w:t>medRxiv</w:t>
      </w:r>
      <w:proofErr w:type="spellEnd"/>
      <w:r w:rsidRPr="00FD0B4B">
        <w:t>.</w:t>
      </w:r>
      <w:r w:rsidR="00694683">
        <w:t xml:space="preserve"> URL</w:t>
      </w:r>
      <w:r w:rsidR="00694683" w:rsidRPr="00694683">
        <w:t xml:space="preserve">: </w:t>
      </w:r>
      <w:hyperlink r:id="rId256" w:history="1">
        <w:r w:rsidR="00694683" w:rsidRPr="00744276">
          <w:rPr>
            <w:rStyle w:val="Hyperlink"/>
          </w:rPr>
          <w:t>https://doi.org/10.1101/2021.11.17.21266404</w:t>
        </w:r>
      </w:hyperlink>
      <w:r w:rsidR="00694683">
        <w:t xml:space="preserve"> (accessed 22 November 2022). </w:t>
      </w:r>
    </w:p>
    <w:p w14:paraId="1063C60F" w14:textId="77777777" w:rsidR="00614B14" w:rsidRPr="00FD0B4B" w:rsidRDefault="00614B14" w:rsidP="00FD0B4B">
      <w:pPr>
        <w:pStyle w:val="References"/>
      </w:pPr>
      <w:proofErr w:type="spellStart"/>
      <w:r w:rsidRPr="00FD0B4B">
        <w:t>Nurek</w:t>
      </w:r>
      <w:proofErr w:type="spellEnd"/>
      <w:r w:rsidRPr="00FD0B4B">
        <w:t xml:space="preserve"> M, Rayner C, </w:t>
      </w:r>
      <w:proofErr w:type="spellStart"/>
      <w:r w:rsidRPr="00FD0B4B">
        <w:t>Freyer</w:t>
      </w:r>
      <w:proofErr w:type="spellEnd"/>
      <w:r w:rsidRPr="00FD0B4B">
        <w:t xml:space="preserve"> A, </w:t>
      </w:r>
      <w:r w:rsidR="00694683">
        <w:t>et al</w:t>
      </w:r>
      <w:r w:rsidRPr="00FD0B4B">
        <w:t xml:space="preserve">. 2021. Recommendations for the recognition, diagnosis, and management of long COVID: a Delphi study. </w:t>
      </w:r>
      <w:r w:rsidRPr="00913A21">
        <w:rPr>
          <w:i/>
          <w:iCs/>
        </w:rPr>
        <w:t>British Journal of General Practice</w:t>
      </w:r>
      <w:r w:rsidRPr="00FD0B4B">
        <w:t xml:space="preserve"> 71(712)</w:t>
      </w:r>
      <w:r w:rsidR="00694683">
        <w:t>:</w:t>
      </w:r>
      <w:r w:rsidRPr="00FD0B4B">
        <w:t xml:space="preserve"> e815</w:t>
      </w:r>
      <w:r w:rsidR="002E2C6A">
        <w:t>–</w:t>
      </w:r>
      <w:r w:rsidRPr="00FD0B4B">
        <w:t>e825.</w:t>
      </w:r>
    </w:p>
    <w:p w14:paraId="5EB1D802" w14:textId="77777777" w:rsidR="00614B14" w:rsidRPr="00FD0B4B" w:rsidRDefault="00614B14" w:rsidP="00FD0B4B">
      <w:pPr>
        <w:pStyle w:val="References"/>
      </w:pPr>
      <w:r w:rsidRPr="00FD0B4B">
        <w:t xml:space="preserve">Parker AM, Brigham E, Connolly B, </w:t>
      </w:r>
      <w:r w:rsidR="003F2653">
        <w:t>et al</w:t>
      </w:r>
      <w:r w:rsidRPr="00FD0B4B">
        <w:t xml:space="preserve">. 2021. Addressing the post-acute sequelae of SARS-CoV-2 infection: a multidisciplinary model of care. </w:t>
      </w:r>
      <w:r w:rsidRPr="00913A21">
        <w:rPr>
          <w:i/>
          <w:iCs/>
        </w:rPr>
        <w:t>The Lancet Respiratory Medicine</w:t>
      </w:r>
      <w:r w:rsidRPr="00FD0B4B">
        <w:t xml:space="preserve"> 9(11)</w:t>
      </w:r>
      <w:r w:rsidR="00694683">
        <w:t>:</w:t>
      </w:r>
      <w:r w:rsidRPr="00FD0B4B">
        <w:t xml:space="preserve"> 1328</w:t>
      </w:r>
      <w:r w:rsidR="002E2C6A">
        <w:t>–</w:t>
      </w:r>
      <w:r w:rsidRPr="00FD0B4B">
        <w:t xml:space="preserve">41. </w:t>
      </w:r>
    </w:p>
    <w:p w14:paraId="67B8A528" w14:textId="77777777" w:rsidR="00614B14" w:rsidRPr="00FD0B4B" w:rsidRDefault="00614B14" w:rsidP="00FD0B4B">
      <w:pPr>
        <w:pStyle w:val="References"/>
      </w:pPr>
      <w:r w:rsidRPr="00FD0B4B">
        <w:t xml:space="preserve">Parkin A, Davison J, Tarrant R, </w:t>
      </w:r>
      <w:r w:rsidR="002E2C6A">
        <w:t>et al</w:t>
      </w:r>
      <w:r w:rsidRPr="00FD0B4B">
        <w:t xml:space="preserve">. 2021. A multidisciplinary </w:t>
      </w:r>
      <w:bookmarkStart w:id="103" w:name="_Int_SFrCaw6U"/>
      <w:r w:rsidRPr="00FD0B4B">
        <w:t>NHS</w:t>
      </w:r>
      <w:bookmarkEnd w:id="103"/>
      <w:r w:rsidRPr="00FD0B4B">
        <w:t xml:space="preserve"> COVID-19 service to manage post-COVID-19 syndrome in the community. </w:t>
      </w:r>
      <w:r w:rsidRPr="00913A21">
        <w:rPr>
          <w:i/>
          <w:iCs/>
        </w:rPr>
        <w:t>Journal of Primary Care &amp; Community Health</w:t>
      </w:r>
      <w:r w:rsidRPr="00FD0B4B">
        <w:t xml:space="preserve"> 12</w:t>
      </w:r>
      <w:r w:rsidR="00694683">
        <w:t>:</w:t>
      </w:r>
      <w:r w:rsidRPr="00FD0B4B">
        <w:t xml:space="preserve"> 21501327211010994.</w:t>
      </w:r>
    </w:p>
    <w:p w14:paraId="31A4E6F8" w14:textId="77777777" w:rsidR="00614B14" w:rsidRPr="00302869" w:rsidRDefault="00614B14" w:rsidP="00E54644">
      <w:pPr>
        <w:pStyle w:val="Heading2"/>
      </w:pPr>
      <w:bookmarkStart w:id="104" w:name="_Toc113013226"/>
      <w:bookmarkStart w:id="105" w:name="_Toc120545318"/>
      <w:r w:rsidRPr="00302869">
        <w:t>Vaccination</w:t>
      </w:r>
      <w:bookmarkEnd w:id="104"/>
      <w:bookmarkEnd w:id="105"/>
    </w:p>
    <w:p w14:paraId="1E3D801A" w14:textId="77777777" w:rsidR="00951AB9" w:rsidRPr="00FD0B4B" w:rsidRDefault="00951AB9" w:rsidP="00951AB9">
      <w:pPr>
        <w:pStyle w:val="References"/>
      </w:pPr>
      <w:proofErr w:type="spellStart"/>
      <w:r w:rsidRPr="00FD0B4B">
        <w:t>Centers</w:t>
      </w:r>
      <w:proofErr w:type="spellEnd"/>
      <w:r w:rsidRPr="00FD0B4B">
        <w:t xml:space="preserve"> for Disease Control and Prevention. Post-COVID Conditions: Overview 2021 [updated 9 July 2021</w:t>
      </w:r>
      <w:r>
        <w:t>]</w:t>
      </w:r>
      <w:r w:rsidRPr="00FD0B4B">
        <w:t>.</w:t>
      </w:r>
      <w:r>
        <w:t xml:space="preserve"> URL:</w:t>
      </w:r>
      <w:r w:rsidRPr="00FD0B4B">
        <w:t xml:space="preserve"> </w:t>
      </w:r>
      <w:r w:rsidRPr="00951AB9">
        <w:t xml:space="preserve">https://www.cdc.gov/coronavirus/2019-ncov/long-term-effects/ </w:t>
      </w:r>
      <w:r>
        <w:t>(accessed 28 November 2022).</w:t>
      </w:r>
    </w:p>
    <w:p w14:paraId="0FC4228D" w14:textId="77777777" w:rsidR="004173B1" w:rsidRPr="00FD0B4B" w:rsidRDefault="00DE1C7B" w:rsidP="00FD0B4B">
      <w:pPr>
        <w:pStyle w:val="References"/>
      </w:pPr>
      <w:r w:rsidRPr="000D67DC">
        <w:t>Ministry of Health</w:t>
      </w:r>
      <w:r w:rsidR="005A2ECE" w:rsidRPr="000D67DC">
        <w:t>. 2022.</w:t>
      </w:r>
      <w:r w:rsidRPr="000D67DC">
        <w:t xml:space="preserve"> COVID-19: Case demographics</w:t>
      </w:r>
      <w:r w:rsidR="005A2ECE" w:rsidRPr="000D67DC">
        <w:t xml:space="preserve">. URL: </w:t>
      </w:r>
      <w:hyperlink r:id="rId257" w:history="1">
        <w:r w:rsidR="005E40F1" w:rsidRPr="005E40F1">
          <w:rPr>
            <w:rStyle w:val="Hyperlink"/>
          </w:rPr>
          <w:t>https://www.health.govt.nz/covid-19-novel-coronavirus/covid-19-data-and-statistics/covid-19-case-demographics</w:t>
        </w:r>
      </w:hyperlink>
      <w:r w:rsidR="00C22A1A">
        <w:rPr>
          <w:rFonts w:ascii="Calibri" w:eastAsiaTheme="minorEastAsia" w:hAnsi="Calibri" w:cs="Calibri"/>
          <w:b/>
        </w:rPr>
        <w:t xml:space="preserve"> </w:t>
      </w:r>
      <w:r w:rsidR="00C22A1A">
        <w:t>(accessed 22 November 2022).</w:t>
      </w:r>
    </w:p>
    <w:p w14:paraId="726E3D02" w14:textId="77777777" w:rsidR="00614B14" w:rsidRPr="00302869" w:rsidRDefault="00614B14" w:rsidP="00E54644">
      <w:pPr>
        <w:pStyle w:val="Heading2"/>
      </w:pPr>
      <w:bookmarkStart w:id="106" w:name="_Toc113013227"/>
      <w:bookmarkStart w:id="107" w:name="_Toc120545319"/>
      <w:r w:rsidRPr="00302869">
        <w:t>Pharmacology</w:t>
      </w:r>
      <w:bookmarkEnd w:id="106"/>
      <w:bookmarkEnd w:id="107"/>
      <w:r w:rsidRPr="00302869">
        <w:t xml:space="preserve"> </w:t>
      </w:r>
    </w:p>
    <w:p w14:paraId="0A276200" w14:textId="77777777" w:rsidR="00614B14" w:rsidRPr="00FD0B4B" w:rsidRDefault="00614B14" w:rsidP="00FD0B4B">
      <w:pPr>
        <w:pStyle w:val="References"/>
      </w:pPr>
      <w:r w:rsidRPr="00FD0B4B">
        <w:t xml:space="preserve">Scott-Jones J. 2022. Managing long COVID takes time and teamwork – no magic bullet. </w:t>
      </w:r>
      <w:bookmarkStart w:id="108" w:name="_Int_fZj0fSX7"/>
      <w:r w:rsidRPr="00913A21">
        <w:rPr>
          <w:i/>
          <w:iCs/>
        </w:rPr>
        <w:t>N</w:t>
      </w:r>
      <w:r w:rsidR="006D0362">
        <w:rPr>
          <w:i/>
          <w:iCs/>
        </w:rPr>
        <w:t xml:space="preserve">ew </w:t>
      </w:r>
      <w:r w:rsidRPr="00913A21">
        <w:rPr>
          <w:i/>
          <w:iCs/>
        </w:rPr>
        <w:t>Z</w:t>
      </w:r>
      <w:bookmarkEnd w:id="108"/>
      <w:r w:rsidR="006D0362">
        <w:rPr>
          <w:i/>
          <w:iCs/>
        </w:rPr>
        <w:t>ealand</w:t>
      </w:r>
      <w:r w:rsidRPr="00913A21">
        <w:rPr>
          <w:i/>
          <w:iCs/>
        </w:rPr>
        <w:t xml:space="preserve"> Doctor</w:t>
      </w:r>
      <w:r w:rsidR="006D0362">
        <w:t xml:space="preserve">. URL: </w:t>
      </w:r>
      <w:hyperlink r:id="rId258">
        <w:r w:rsidRPr="00FD0B4B">
          <w:rPr>
            <w:rStyle w:val="Hyperlink"/>
          </w:rPr>
          <w:t>https://www.nzdoctor.co.nz/article/educate/practice/managing-long-covid-takes-time-and-teamwork-no-magic-bullet</w:t>
        </w:r>
      </w:hyperlink>
      <w:r w:rsidRPr="00FD0B4B">
        <w:t xml:space="preserve"> </w:t>
      </w:r>
      <w:r w:rsidR="00C22A1A">
        <w:t>(accessed 22 November 2022).</w:t>
      </w:r>
    </w:p>
    <w:p w14:paraId="23E75F9C" w14:textId="77777777" w:rsidR="00614B14" w:rsidRPr="00302869" w:rsidRDefault="00614B14" w:rsidP="00E54644">
      <w:pPr>
        <w:pStyle w:val="Heading2"/>
      </w:pPr>
      <w:r w:rsidRPr="00302869">
        <w:rPr>
          <w:rFonts w:eastAsiaTheme="minorEastAsia"/>
        </w:rPr>
        <w:t xml:space="preserve"> </w:t>
      </w:r>
      <w:bookmarkStart w:id="109" w:name="_Toc113013228"/>
      <w:bookmarkStart w:id="110" w:name="_Toc120545320"/>
      <w:r w:rsidRPr="00302869">
        <w:t>Symptomology and management</w:t>
      </w:r>
      <w:bookmarkEnd w:id="109"/>
      <w:bookmarkEnd w:id="110"/>
      <w:r w:rsidRPr="00302869">
        <w:t xml:space="preserve"> </w:t>
      </w:r>
    </w:p>
    <w:p w14:paraId="7E4BB3B1" w14:textId="77777777" w:rsidR="00614B14" w:rsidRPr="00FD0B4B" w:rsidRDefault="00614B14" w:rsidP="00FD0B4B">
      <w:pPr>
        <w:pStyle w:val="References"/>
        <w:rPr>
          <w:rFonts w:eastAsiaTheme="minorEastAsia"/>
        </w:rPr>
      </w:pPr>
      <w:proofErr w:type="spellStart"/>
      <w:r w:rsidRPr="00FD0B4B">
        <w:rPr>
          <w:rFonts w:eastAsiaTheme="minorEastAsia"/>
        </w:rPr>
        <w:t>Carfì</w:t>
      </w:r>
      <w:proofErr w:type="spellEnd"/>
      <w:r w:rsidRPr="00FD0B4B">
        <w:rPr>
          <w:rFonts w:eastAsiaTheme="minorEastAsia"/>
        </w:rPr>
        <w:t xml:space="preserve"> A, </w:t>
      </w:r>
      <w:proofErr w:type="spellStart"/>
      <w:r w:rsidRPr="00FD0B4B">
        <w:rPr>
          <w:rFonts w:eastAsiaTheme="minorEastAsia"/>
        </w:rPr>
        <w:t>Bernabei</w:t>
      </w:r>
      <w:proofErr w:type="spellEnd"/>
      <w:r w:rsidRPr="00FD0B4B">
        <w:rPr>
          <w:rFonts w:eastAsiaTheme="minorEastAsia"/>
        </w:rPr>
        <w:t xml:space="preserve"> R, </w:t>
      </w:r>
      <w:proofErr w:type="spellStart"/>
      <w:r w:rsidRPr="00FD0B4B">
        <w:rPr>
          <w:rFonts w:eastAsiaTheme="minorEastAsia"/>
        </w:rPr>
        <w:t>Landi</w:t>
      </w:r>
      <w:proofErr w:type="spellEnd"/>
      <w:r w:rsidRPr="00FD0B4B">
        <w:rPr>
          <w:rFonts w:eastAsiaTheme="minorEastAsia"/>
        </w:rPr>
        <w:t xml:space="preserve"> F. 2020. Persistent Symptoms in Patients After Acute COVID-19. </w:t>
      </w:r>
      <w:r w:rsidR="006D0362">
        <w:rPr>
          <w:rFonts w:eastAsiaTheme="minorEastAsia"/>
          <w:i/>
          <w:iCs/>
        </w:rPr>
        <w:t>JAMA</w:t>
      </w:r>
      <w:r w:rsidRPr="00FD0B4B">
        <w:rPr>
          <w:rFonts w:eastAsiaTheme="minorEastAsia"/>
        </w:rPr>
        <w:t xml:space="preserve"> 324(6)</w:t>
      </w:r>
      <w:r w:rsidR="006D0362">
        <w:rPr>
          <w:rFonts w:eastAsiaTheme="minorEastAsia"/>
        </w:rPr>
        <w:t>:</w:t>
      </w:r>
      <w:r w:rsidRPr="00FD0B4B">
        <w:rPr>
          <w:rFonts w:eastAsiaTheme="minorEastAsia"/>
        </w:rPr>
        <w:t xml:space="preserve"> 603</w:t>
      </w:r>
      <w:r w:rsidR="006D0362">
        <w:rPr>
          <w:rFonts w:eastAsiaTheme="minorEastAsia"/>
        </w:rPr>
        <w:t>–</w:t>
      </w:r>
      <w:r w:rsidRPr="00FD0B4B">
        <w:rPr>
          <w:rFonts w:eastAsiaTheme="minorEastAsia"/>
        </w:rPr>
        <w:t xml:space="preserve">5. </w:t>
      </w:r>
      <w:hyperlink r:id="rId259">
        <w:r w:rsidRPr="00FD0B4B">
          <w:rPr>
            <w:rStyle w:val="Hyperlink"/>
            <w:rFonts w:eastAsiaTheme="minorEastAsia"/>
          </w:rPr>
          <w:t>https://doi.org/10.1001/jama.2020.12603</w:t>
        </w:r>
      </w:hyperlink>
      <w:r w:rsidRPr="00FD0B4B">
        <w:rPr>
          <w:rFonts w:eastAsiaTheme="minorEastAsia"/>
        </w:rPr>
        <w:t xml:space="preserve"> </w:t>
      </w:r>
      <w:r w:rsidR="00C22A1A">
        <w:t>(accessed 22 November 2022).</w:t>
      </w:r>
    </w:p>
    <w:p w14:paraId="39398D34" w14:textId="77777777" w:rsidR="00614B14" w:rsidRPr="00FD0B4B" w:rsidRDefault="00614B14" w:rsidP="00FD0B4B">
      <w:pPr>
        <w:pStyle w:val="References"/>
        <w:rPr>
          <w:rFonts w:eastAsiaTheme="minorEastAsia"/>
        </w:rPr>
      </w:pPr>
      <w:proofErr w:type="spellStart"/>
      <w:r w:rsidRPr="00FD0B4B">
        <w:rPr>
          <w:rFonts w:eastAsiaTheme="minorEastAsia"/>
        </w:rPr>
        <w:t>Carpallo-Porcar</w:t>
      </w:r>
      <w:proofErr w:type="spellEnd"/>
      <w:r w:rsidRPr="00FD0B4B">
        <w:rPr>
          <w:rFonts w:eastAsiaTheme="minorEastAsia"/>
        </w:rPr>
        <w:t xml:space="preserve"> B, Romo-Calvo L, Pérez-</w:t>
      </w:r>
      <w:proofErr w:type="spellStart"/>
      <w:r w:rsidRPr="00FD0B4B">
        <w:rPr>
          <w:rFonts w:eastAsiaTheme="minorEastAsia"/>
        </w:rPr>
        <w:t>Palomares</w:t>
      </w:r>
      <w:proofErr w:type="spellEnd"/>
      <w:r w:rsidRPr="00FD0B4B">
        <w:rPr>
          <w:rFonts w:eastAsiaTheme="minorEastAsia"/>
        </w:rPr>
        <w:t xml:space="preserve"> S, </w:t>
      </w:r>
      <w:r w:rsidR="007A57AD">
        <w:rPr>
          <w:rFonts w:eastAsiaTheme="minorEastAsia"/>
        </w:rPr>
        <w:t>et al</w:t>
      </w:r>
      <w:r w:rsidRPr="00FD0B4B">
        <w:rPr>
          <w:rFonts w:eastAsiaTheme="minorEastAsia"/>
        </w:rPr>
        <w:t xml:space="preserve">. 2022. Efficacy of an asynchronous telerehabilitation program in post-COVID-19 patients: A protocol for a pilot randomized controlled trial. </w:t>
      </w:r>
      <w:proofErr w:type="spellStart"/>
      <w:r w:rsidRPr="00913A21">
        <w:rPr>
          <w:rFonts w:eastAsiaTheme="minorEastAsia"/>
          <w:i/>
          <w:iCs/>
        </w:rPr>
        <w:t>PloS</w:t>
      </w:r>
      <w:proofErr w:type="spellEnd"/>
      <w:r w:rsidRPr="00913A21">
        <w:rPr>
          <w:rFonts w:eastAsiaTheme="minorEastAsia"/>
          <w:i/>
          <w:iCs/>
        </w:rPr>
        <w:t xml:space="preserve"> one</w:t>
      </w:r>
      <w:r w:rsidRPr="00FD0B4B">
        <w:rPr>
          <w:rFonts w:eastAsiaTheme="minorEastAsia"/>
        </w:rPr>
        <w:t xml:space="preserve"> 17(7)</w:t>
      </w:r>
      <w:r w:rsidR="007A57AD">
        <w:rPr>
          <w:rFonts w:eastAsiaTheme="minorEastAsia"/>
        </w:rPr>
        <w:t>:</w:t>
      </w:r>
      <w:r w:rsidRPr="00FD0B4B">
        <w:rPr>
          <w:rFonts w:eastAsiaTheme="minorEastAsia"/>
        </w:rPr>
        <w:t xml:space="preserve"> e0270766.</w:t>
      </w:r>
    </w:p>
    <w:p w14:paraId="6FEAE020" w14:textId="77777777" w:rsidR="00614B14" w:rsidRPr="00FD0B4B" w:rsidRDefault="00614B14" w:rsidP="00FD0B4B">
      <w:pPr>
        <w:pStyle w:val="References"/>
        <w:rPr>
          <w:rFonts w:eastAsiaTheme="minorEastAsia"/>
        </w:rPr>
      </w:pPr>
      <w:r w:rsidRPr="00FD0B4B">
        <w:rPr>
          <w:rFonts w:eastAsiaTheme="minorEastAsia"/>
        </w:rPr>
        <w:t xml:space="preserve">Chuang H-J, Hsiao M-Y, Wang T-G, </w:t>
      </w:r>
      <w:r w:rsidR="007A57AD">
        <w:rPr>
          <w:rFonts w:eastAsiaTheme="minorEastAsia"/>
        </w:rPr>
        <w:t>et al</w:t>
      </w:r>
      <w:r w:rsidRPr="00FD0B4B">
        <w:rPr>
          <w:rFonts w:eastAsiaTheme="minorEastAsia"/>
        </w:rPr>
        <w:t>. 2022. A multi-disciplinary rehabilitation approach for people surviving severe COVID-19</w:t>
      </w:r>
      <w:r w:rsidR="007A57AD">
        <w:rPr>
          <w:rFonts w:eastAsiaTheme="minorEastAsia"/>
        </w:rPr>
        <w:t xml:space="preserve"> – </w:t>
      </w:r>
      <w:r w:rsidRPr="00FD0B4B">
        <w:rPr>
          <w:rFonts w:eastAsiaTheme="minorEastAsia"/>
        </w:rPr>
        <w:t xml:space="preserve">a case series and literature review. </w:t>
      </w:r>
      <w:r w:rsidRPr="00913A21">
        <w:rPr>
          <w:rFonts w:eastAsiaTheme="minorEastAsia"/>
          <w:i/>
          <w:iCs/>
        </w:rPr>
        <w:t>Journal of the Formosan Medical Association</w:t>
      </w:r>
      <w:r w:rsidR="008703D6">
        <w:rPr>
          <w:rFonts w:eastAsiaTheme="minorEastAsia"/>
          <w:i/>
          <w:iCs/>
        </w:rPr>
        <w:t xml:space="preserve"> </w:t>
      </w:r>
      <w:r w:rsidR="008703D6" w:rsidRPr="008703D6">
        <w:rPr>
          <w:rFonts w:eastAsiaTheme="minorEastAsia"/>
        </w:rPr>
        <w:t>121(12):</w:t>
      </w:r>
      <w:r w:rsidR="008703D6">
        <w:rPr>
          <w:rFonts w:eastAsiaTheme="minorEastAsia"/>
        </w:rPr>
        <w:t xml:space="preserve"> </w:t>
      </w:r>
      <w:r w:rsidR="008703D6" w:rsidRPr="008703D6">
        <w:rPr>
          <w:rFonts w:eastAsiaTheme="minorEastAsia"/>
        </w:rPr>
        <w:t>2408</w:t>
      </w:r>
      <w:r w:rsidR="008703D6">
        <w:rPr>
          <w:rFonts w:eastAsiaTheme="minorEastAsia"/>
        </w:rPr>
        <w:t>–</w:t>
      </w:r>
      <w:r w:rsidR="008703D6" w:rsidRPr="008703D6">
        <w:rPr>
          <w:rFonts w:eastAsiaTheme="minorEastAsia"/>
        </w:rPr>
        <w:t>15</w:t>
      </w:r>
      <w:r w:rsidRPr="00FD0B4B">
        <w:rPr>
          <w:rFonts w:eastAsiaTheme="minorEastAsia"/>
        </w:rPr>
        <w:t xml:space="preserve">. </w:t>
      </w:r>
    </w:p>
    <w:p w14:paraId="20A51C78" w14:textId="77777777" w:rsidR="00614B14" w:rsidRPr="00FD0B4B" w:rsidRDefault="00614B14" w:rsidP="00FD0B4B">
      <w:pPr>
        <w:pStyle w:val="References"/>
        <w:rPr>
          <w:rFonts w:eastAsiaTheme="minorEastAsia"/>
        </w:rPr>
      </w:pPr>
      <w:r w:rsidRPr="00FD0B4B">
        <w:rPr>
          <w:rFonts w:eastAsiaTheme="minorEastAsia"/>
        </w:rPr>
        <w:t xml:space="preserve">Garg A, </w:t>
      </w:r>
      <w:proofErr w:type="spellStart"/>
      <w:r w:rsidRPr="00FD0B4B">
        <w:rPr>
          <w:rFonts w:eastAsiaTheme="minorEastAsia"/>
        </w:rPr>
        <w:t>Subramain</w:t>
      </w:r>
      <w:proofErr w:type="spellEnd"/>
      <w:r w:rsidRPr="00FD0B4B">
        <w:rPr>
          <w:rFonts w:eastAsiaTheme="minorEastAsia"/>
        </w:rPr>
        <w:t xml:space="preserve"> M, Barlow PB, </w:t>
      </w:r>
      <w:r w:rsidR="008703D6">
        <w:rPr>
          <w:rFonts w:eastAsiaTheme="minorEastAsia"/>
        </w:rPr>
        <w:t>et al</w:t>
      </w:r>
      <w:r w:rsidRPr="00FD0B4B">
        <w:rPr>
          <w:rFonts w:eastAsiaTheme="minorEastAsia"/>
        </w:rPr>
        <w:t xml:space="preserve">. 2021. Patient experience with healthcare: Feedback for a Post COVID-19 clinic at a tertiary care </w:t>
      </w:r>
      <w:proofErr w:type="spellStart"/>
      <w:r w:rsidRPr="00FD0B4B">
        <w:rPr>
          <w:rFonts w:eastAsiaTheme="minorEastAsia"/>
        </w:rPr>
        <w:t>center</w:t>
      </w:r>
      <w:proofErr w:type="spellEnd"/>
      <w:r w:rsidRPr="00FD0B4B">
        <w:rPr>
          <w:rFonts w:eastAsiaTheme="minorEastAsia"/>
        </w:rPr>
        <w:t xml:space="preserve"> in rural area. </w:t>
      </w:r>
      <w:proofErr w:type="spellStart"/>
      <w:r w:rsidRPr="00913A21">
        <w:rPr>
          <w:rFonts w:eastAsiaTheme="minorEastAsia"/>
          <w:i/>
          <w:iCs/>
        </w:rPr>
        <w:t>medRxiv</w:t>
      </w:r>
      <w:proofErr w:type="spellEnd"/>
      <w:r w:rsidRPr="00FD0B4B">
        <w:rPr>
          <w:rFonts w:eastAsiaTheme="minorEastAsia"/>
        </w:rPr>
        <w:t>.</w:t>
      </w:r>
      <w:r w:rsidR="008703D6">
        <w:rPr>
          <w:rFonts w:eastAsiaTheme="minorEastAsia"/>
        </w:rPr>
        <w:t xml:space="preserve"> URL: </w:t>
      </w:r>
      <w:hyperlink r:id="rId260" w:history="1">
        <w:r w:rsidR="008703D6" w:rsidRPr="00744276">
          <w:rPr>
            <w:rStyle w:val="Hyperlink"/>
            <w:rFonts w:eastAsiaTheme="minorEastAsia"/>
          </w:rPr>
          <w:t>https://www.medrxiv.org/content/10.1101/2021.11.20.21266640v1.full.pdf</w:t>
        </w:r>
      </w:hyperlink>
      <w:r w:rsidR="008703D6">
        <w:rPr>
          <w:rFonts w:eastAsiaTheme="minorEastAsia"/>
        </w:rPr>
        <w:t xml:space="preserve"> </w:t>
      </w:r>
      <w:r w:rsidR="008703D6">
        <w:t>(accessed 22 November 2022).</w:t>
      </w:r>
    </w:p>
    <w:p w14:paraId="7941F059" w14:textId="77777777" w:rsidR="00614B14" w:rsidRPr="00FD0B4B" w:rsidRDefault="00614B14" w:rsidP="00FD0B4B">
      <w:pPr>
        <w:pStyle w:val="References"/>
        <w:rPr>
          <w:rFonts w:eastAsiaTheme="minorEastAsia"/>
        </w:rPr>
      </w:pPr>
      <w:proofErr w:type="spellStart"/>
      <w:r w:rsidRPr="00FD0B4B">
        <w:rPr>
          <w:rFonts w:eastAsiaTheme="minorEastAsia"/>
        </w:rPr>
        <w:t>Harenwall</w:t>
      </w:r>
      <w:proofErr w:type="spellEnd"/>
      <w:r w:rsidRPr="00FD0B4B">
        <w:rPr>
          <w:rFonts w:eastAsiaTheme="minorEastAsia"/>
        </w:rPr>
        <w:t xml:space="preserve"> S, Heywood-Everett S, Henderson R, </w:t>
      </w:r>
      <w:r w:rsidR="008703D6">
        <w:rPr>
          <w:rFonts w:eastAsiaTheme="minorEastAsia"/>
        </w:rPr>
        <w:t>et al</w:t>
      </w:r>
      <w:r w:rsidRPr="00FD0B4B">
        <w:rPr>
          <w:rFonts w:eastAsiaTheme="minorEastAsia"/>
        </w:rPr>
        <w:t xml:space="preserve">. 2021. Post-Covid-19 Syndrome: Improvements in Health-Related Quality of Life Following Psychology-Led Interdisciplinary Virtual Rehabilitation. </w:t>
      </w:r>
      <w:r w:rsidRPr="00913A21">
        <w:rPr>
          <w:rFonts w:eastAsiaTheme="minorEastAsia"/>
          <w:i/>
          <w:iCs/>
        </w:rPr>
        <w:t>Journal of Primary Care &amp; Community Health</w:t>
      </w:r>
      <w:r w:rsidRPr="00FD0B4B">
        <w:rPr>
          <w:rFonts w:eastAsiaTheme="minorEastAsia"/>
        </w:rPr>
        <w:t xml:space="preserve"> 12</w:t>
      </w:r>
      <w:r w:rsidR="008703D6">
        <w:rPr>
          <w:rFonts w:eastAsiaTheme="minorEastAsia"/>
        </w:rPr>
        <w:t>:</w:t>
      </w:r>
      <w:r w:rsidRPr="00FD0B4B">
        <w:rPr>
          <w:rFonts w:eastAsiaTheme="minorEastAsia"/>
        </w:rPr>
        <w:t xml:space="preserve"> 21501319211067674. </w:t>
      </w:r>
      <w:r w:rsidR="008703D6">
        <w:rPr>
          <w:rFonts w:eastAsiaTheme="minorEastAsia"/>
        </w:rPr>
        <w:t xml:space="preserve">URL: </w:t>
      </w:r>
      <w:hyperlink r:id="rId261" w:history="1">
        <w:r w:rsidR="008703D6" w:rsidRPr="008703D6">
          <w:rPr>
            <w:rStyle w:val="Hyperlink"/>
            <w:rFonts w:eastAsiaTheme="minorEastAsia"/>
          </w:rPr>
          <w:t>https://doi.org/10.1177/21501319211067674</w:t>
        </w:r>
      </w:hyperlink>
      <w:r w:rsidR="00C22A1A">
        <w:rPr>
          <w:rFonts w:ascii="Calibri" w:eastAsiaTheme="minorEastAsia" w:hAnsi="Calibri" w:cs="Calibri"/>
          <w:b/>
        </w:rPr>
        <w:t xml:space="preserve"> </w:t>
      </w:r>
      <w:r w:rsidR="00C22A1A">
        <w:t>(accessed 22 November 2022).</w:t>
      </w:r>
    </w:p>
    <w:p w14:paraId="71AE6E7B" w14:textId="77777777" w:rsidR="00614B14" w:rsidRPr="00FD0B4B" w:rsidRDefault="00614B14" w:rsidP="00FD0B4B">
      <w:pPr>
        <w:pStyle w:val="References"/>
        <w:rPr>
          <w:rFonts w:eastAsiaTheme="minorEastAsia"/>
        </w:rPr>
      </w:pPr>
      <w:r w:rsidRPr="00FD0B4B">
        <w:rPr>
          <w:rFonts w:eastAsiaTheme="minorEastAsia"/>
        </w:rPr>
        <w:t xml:space="preserve">Huang C, Huang L, Wang Y, </w:t>
      </w:r>
      <w:r w:rsidR="008703D6">
        <w:rPr>
          <w:rFonts w:eastAsiaTheme="minorEastAsia"/>
        </w:rPr>
        <w:t>et al</w:t>
      </w:r>
      <w:r w:rsidRPr="00FD0B4B">
        <w:rPr>
          <w:rFonts w:eastAsiaTheme="minorEastAsia"/>
        </w:rPr>
        <w:t xml:space="preserve">. 2021. 6-month consequences of COVID-19 in patients discharged from hospital: a cohort study. </w:t>
      </w:r>
      <w:r w:rsidRPr="00913A21">
        <w:rPr>
          <w:rFonts w:eastAsiaTheme="minorEastAsia"/>
          <w:i/>
          <w:iCs/>
        </w:rPr>
        <w:t>Lancet</w:t>
      </w:r>
      <w:r w:rsidRPr="00FD0B4B">
        <w:rPr>
          <w:rFonts w:eastAsiaTheme="minorEastAsia"/>
        </w:rPr>
        <w:t xml:space="preserve"> 397(10270)</w:t>
      </w:r>
      <w:r w:rsidR="008703D6">
        <w:rPr>
          <w:rFonts w:eastAsiaTheme="minorEastAsia"/>
        </w:rPr>
        <w:t>:</w:t>
      </w:r>
      <w:r w:rsidRPr="00FD0B4B">
        <w:rPr>
          <w:rFonts w:eastAsiaTheme="minorEastAsia"/>
        </w:rPr>
        <w:t xml:space="preserve"> 220</w:t>
      </w:r>
      <w:r w:rsidR="008703D6">
        <w:rPr>
          <w:rFonts w:eastAsiaTheme="minorEastAsia"/>
        </w:rPr>
        <w:t>–</w:t>
      </w:r>
      <w:r w:rsidRPr="00FD0B4B">
        <w:rPr>
          <w:rFonts w:eastAsiaTheme="minorEastAsia"/>
        </w:rPr>
        <w:t>32.</w:t>
      </w:r>
      <w:r w:rsidR="008703D6">
        <w:rPr>
          <w:rFonts w:eastAsiaTheme="minorEastAsia"/>
        </w:rPr>
        <w:t xml:space="preserve"> URL:</w:t>
      </w:r>
      <w:r w:rsidRPr="00FD0B4B">
        <w:rPr>
          <w:rFonts w:eastAsiaTheme="minorEastAsia"/>
        </w:rPr>
        <w:t xml:space="preserve"> </w:t>
      </w:r>
      <w:hyperlink r:id="rId262">
        <w:r w:rsidRPr="00A624BC">
          <w:rPr>
            <w:rStyle w:val="Hyperlink"/>
            <w:rFonts w:eastAsiaTheme="minorEastAsia"/>
          </w:rPr>
          <w:t>https://doi.org/10.1016/s0140-6736(20)32656-8</w:t>
        </w:r>
      </w:hyperlink>
      <w:r w:rsidRPr="00FD0B4B">
        <w:rPr>
          <w:rFonts w:eastAsiaTheme="minorEastAsia"/>
        </w:rPr>
        <w:t xml:space="preserve"> </w:t>
      </w:r>
      <w:r w:rsidR="00C22A1A">
        <w:t>(accessed 22 November 2022).</w:t>
      </w:r>
    </w:p>
    <w:p w14:paraId="4BD1511B" w14:textId="77777777" w:rsidR="00614B14" w:rsidRPr="00FD0B4B" w:rsidRDefault="00614B14" w:rsidP="00FD0B4B">
      <w:pPr>
        <w:pStyle w:val="References"/>
        <w:rPr>
          <w:rFonts w:eastAsiaTheme="minorEastAsia"/>
        </w:rPr>
      </w:pPr>
      <w:r w:rsidRPr="00FD0B4B">
        <w:rPr>
          <w:rFonts w:eastAsiaTheme="minorEastAsia"/>
        </w:rPr>
        <w:t>Ministry of Health</w:t>
      </w:r>
      <w:r w:rsidR="008703D6">
        <w:rPr>
          <w:rFonts w:eastAsiaTheme="minorEastAsia"/>
        </w:rPr>
        <w:t>,</w:t>
      </w:r>
      <w:r w:rsidRPr="00FD0B4B">
        <w:rPr>
          <w:rFonts w:eastAsiaTheme="minorEastAsia"/>
        </w:rPr>
        <w:t xml:space="preserve"> Allied Health Aotearoa New Zealand. 2022. Guidance for the Acute Phase of Rehabilitation of People with or Recovering from COVID</w:t>
      </w:r>
      <w:r w:rsidR="008703D6">
        <w:rPr>
          <w:rFonts w:eastAsiaTheme="minorEastAsia"/>
        </w:rPr>
        <w:t>-</w:t>
      </w:r>
      <w:r w:rsidRPr="00FD0B4B">
        <w:rPr>
          <w:rFonts w:eastAsiaTheme="minorEastAsia"/>
        </w:rPr>
        <w:t>19 in Aotearoa New Zealand. Wellington: Ministry of Health.</w:t>
      </w:r>
      <w:r w:rsidR="008703D6">
        <w:rPr>
          <w:rFonts w:eastAsiaTheme="minorEastAsia"/>
        </w:rPr>
        <w:t xml:space="preserve"> URL:</w:t>
      </w:r>
      <w:r w:rsidRPr="00FD0B4B">
        <w:rPr>
          <w:rFonts w:eastAsiaTheme="minorEastAsia"/>
        </w:rPr>
        <w:t xml:space="preserve"> </w:t>
      </w:r>
      <w:hyperlink r:id="rId263" w:history="1">
        <w:r w:rsidR="008703D6" w:rsidRPr="008703D6">
          <w:rPr>
            <w:rStyle w:val="Hyperlink"/>
            <w:rFonts w:eastAsiaTheme="minorEastAsia"/>
          </w:rPr>
          <w:t>https://www.health.govt.nz/publication/guidance-acute-phase-rehabilitation-people-or-recovering-covid-19-aotearoa-new-zealand</w:t>
        </w:r>
        <w:r w:rsidR="008703D6" w:rsidRPr="00913A21">
          <w:rPr>
            <w:rStyle w:val="Hyperlink"/>
            <w:rFonts w:eastAsiaTheme="minorEastAsia"/>
          </w:rPr>
          <w:t xml:space="preserve"> </w:t>
        </w:r>
      </w:hyperlink>
      <w:r w:rsidR="00C22A1A">
        <w:t>(accessed 22 November 2022).</w:t>
      </w:r>
    </w:p>
    <w:p w14:paraId="38214C5B" w14:textId="77777777" w:rsidR="00614B14" w:rsidRPr="00FD0B4B" w:rsidRDefault="00614B14" w:rsidP="00FD0B4B">
      <w:pPr>
        <w:pStyle w:val="References"/>
        <w:rPr>
          <w:rFonts w:eastAsiaTheme="minorEastAsia"/>
        </w:rPr>
      </w:pPr>
      <w:proofErr w:type="spellStart"/>
      <w:r w:rsidRPr="00FD0B4B">
        <w:rPr>
          <w:rFonts w:eastAsiaTheme="minorEastAsia"/>
        </w:rPr>
        <w:t>Nasserie</w:t>
      </w:r>
      <w:proofErr w:type="spellEnd"/>
      <w:r w:rsidRPr="00FD0B4B">
        <w:rPr>
          <w:rFonts w:eastAsiaTheme="minorEastAsia"/>
        </w:rPr>
        <w:t xml:space="preserve"> T, </w:t>
      </w:r>
      <w:proofErr w:type="spellStart"/>
      <w:r w:rsidRPr="00FD0B4B">
        <w:rPr>
          <w:rFonts w:eastAsiaTheme="minorEastAsia"/>
        </w:rPr>
        <w:t>Hittle</w:t>
      </w:r>
      <w:proofErr w:type="spellEnd"/>
      <w:r w:rsidRPr="00FD0B4B">
        <w:rPr>
          <w:rFonts w:eastAsiaTheme="minorEastAsia"/>
        </w:rPr>
        <w:t xml:space="preserve"> M, Goodman SN. 2021. Assessment of the frequency and variety of persistent symptoms among patients with COVID-19: a systematic review. </w:t>
      </w:r>
      <w:r w:rsidRPr="00913A21">
        <w:rPr>
          <w:rFonts w:eastAsiaTheme="minorEastAsia"/>
          <w:i/>
          <w:iCs/>
        </w:rPr>
        <w:t xml:space="preserve">JAMA </w:t>
      </w:r>
      <w:r w:rsidR="008703D6" w:rsidRPr="00913A21">
        <w:rPr>
          <w:rFonts w:eastAsiaTheme="minorEastAsia"/>
          <w:i/>
          <w:iCs/>
        </w:rPr>
        <w:t>N</w:t>
      </w:r>
      <w:r w:rsidRPr="00913A21">
        <w:rPr>
          <w:rFonts w:eastAsiaTheme="minorEastAsia"/>
          <w:i/>
          <w:iCs/>
        </w:rPr>
        <w:t xml:space="preserve">etwork </w:t>
      </w:r>
      <w:r w:rsidR="008703D6" w:rsidRPr="00913A21">
        <w:rPr>
          <w:rFonts w:eastAsiaTheme="minorEastAsia"/>
          <w:i/>
          <w:iCs/>
        </w:rPr>
        <w:t>O</w:t>
      </w:r>
      <w:r w:rsidRPr="00913A21">
        <w:rPr>
          <w:rFonts w:eastAsiaTheme="minorEastAsia"/>
          <w:i/>
          <w:iCs/>
        </w:rPr>
        <w:t>pen</w:t>
      </w:r>
      <w:r w:rsidRPr="00FD0B4B">
        <w:rPr>
          <w:rFonts w:eastAsiaTheme="minorEastAsia"/>
        </w:rPr>
        <w:t xml:space="preserve"> 4(5)</w:t>
      </w:r>
      <w:r w:rsidR="008703D6">
        <w:rPr>
          <w:rFonts w:eastAsiaTheme="minorEastAsia"/>
        </w:rPr>
        <w:t>:</w:t>
      </w:r>
      <w:r w:rsidRPr="00FD0B4B">
        <w:rPr>
          <w:rFonts w:eastAsiaTheme="minorEastAsia"/>
        </w:rPr>
        <w:t xml:space="preserve"> e2111417. </w:t>
      </w:r>
    </w:p>
    <w:p w14:paraId="707B06D6" w14:textId="77777777" w:rsidR="00614B14" w:rsidRPr="00FD0B4B" w:rsidRDefault="00614B14" w:rsidP="00FD0B4B">
      <w:pPr>
        <w:pStyle w:val="References"/>
      </w:pPr>
      <w:r w:rsidRPr="00FD0B4B">
        <w:t>Parker AM, Brigham E, Connolly B,</w:t>
      </w:r>
      <w:r w:rsidR="008703D6">
        <w:t xml:space="preserve"> et al</w:t>
      </w:r>
      <w:r w:rsidRPr="00FD0B4B">
        <w:t xml:space="preserve">. 2021. Addressing the post-acute sequelae of SARS-CoV-2 infection: a multidisciplinary model of care. </w:t>
      </w:r>
      <w:r w:rsidRPr="00913A21">
        <w:rPr>
          <w:i/>
          <w:iCs/>
        </w:rPr>
        <w:t>The Lancet Respiratory Medicine</w:t>
      </w:r>
      <w:r w:rsidRPr="00FD0B4B">
        <w:t xml:space="preserve"> 9(11)</w:t>
      </w:r>
      <w:r w:rsidR="008703D6">
        <w:t>:</w:t>
      </w:r>
      <w:r w:rsidRPr="00FD0B4B">
        <w:t xml:space="preserve"> 1328</w:t>
      </w:r>
      <w:r w:rsidR="008703D6">
        <w:rPr>
          <w:rFonts w:eastAsiaTheme="minorEastAsia"/>
        </w:rPr>
        <w:t>–</w:t>
      </w:r>
      <w:r w:rsidRPr="00FD0B4B">
        <w:t xml:space="preserve">41. </w:t>
      </w:r>
    </w:p>
    <w:p w14:paraId="3AC24065" w14:textId="77777777" w:rsidR="00614B14" w:rsidRDefault="00614B14" w:rsidP="00FD0B4B">
      <w:pPr>
        <w:pStyle w:val="References"/>
        <w:rPr>
          <w:rFonts w:eastAsiaTheme="minorEastAsia"/>
        </w:rPr>
      </w:pPr>
      <w:r w:rsidRPr="00FD0B4B">
        <w:rPr>
          <w:rFonts w:eastAsiaTheme="minorEastAsia"/>
        </w:rPr>
        <w:t xml:space="preserve">Reilly CC, Floyd SV, Lee K, </w:t>
      </w:r>
      <w:r w:rsidR="008703D6">
        <w:rPr>
          <w:rFonts w:eastAsiaTheme="minorEastAsia"/>
        </w:rPr>
        <w:t>et al</w:t>
      </w:r>
      <w:r w:rsidRPr="00FD0B4B">
        <w:rPr>
          <w:rFonts w:eastAsiaTheme="minorEastAsia"/>
        </w:rPr>
        <w:t xml:space="preserve">. 2020. Breathlessness and dysfunctional breathing in patients with postural orthostatic tachycardia syndrome (POTS): The impact of a physiotherapy intervention. </w:t>
      </w:r>
      <w:r w:rsidRPr="00913A21">
        <w:rPr>
          <w:rFonts w:eastAsiaTheme="minorEastAsia"/>
          <w:i/>
          <w:iCs/>
        </w:rPr>
        <w:t>Autonomic Neuroscience: Basic and Clinical</w:t>
      </w:r>
      <w:r w:rsidRPr="00FD0B4B">
        <w:rPr>
          <w:rFonts w:eastAsiaTheme="minorEastAsia"/>
        </w:rPr>
        <w:t xml:space="preserve"> 223.</w:t>
      </w:r>
      <w:r w:rsidR="008703D6">
        <w:rPr>
          <w:rFonts w:eastAsiaTheme="minorEastAsia"/>
        </w:rPr>
        <w:t xml:space="preserve"> URL:</w:t>
      </w:r>
      <w:r w:rsidRPr="00FD0B4B">
        <w:rPr>
          <w:rFonts w:eastAsiaTheme="minorEastAsia"/>
        </w:rPr>
        <w:t xml:space="preserve"> </w:t>
      </w:r>
      <w:hyperlink r:id="rId264">
        <w:r w:rsidRPr="00A624BC">
          <w:rPr>
            <w:rStyle w:val="Hyperlink"/>
            <w:rFonts w:eastAsiaTheme="minorEastAsia"/>
          </w:rPr>
          <w:t>https://doi.org/10.1016/j.autneu.2019.102601</w:t>
        </w:r>
      </w:hyperlink>
      <w:r w:rsidRPr="00FD0B4B">
        <w:rPr>
          <w:rFonts w:eastAsiaTheme="minorEastAsia"/>
        </w:rPr>
        <w:t xml:space="preserve"> </w:t>
      </w:r>
      <w:r w:rsidR="008703D6">
        <w:t>(accessed 22 November 2022).</w:t>
      </w:r>
    </w:p>
    <w:p w14:paraId="492D37E2" w14:textId="77777777" w:rsidR="00780646" w:rsidRPr="00780646" w:rsidRDefault="00780646" w:rsidP="00780646">
      <w:pPr>
        <w:pStyle w:val="References"/>
        <w:rPr>
          <w:rFonts w:eastAsiaTheme="minorEastAsia"/>
        </w:rPr>
      </w:pPr>
      <w:proofErr w:type="spellStart"/>
      <w:r w:rsidRPr="000D67DC">
        <w:rPr>
          <w:rFonts w:eastAsiaTheme="minorEastAsia"/>
        </w:rPr>
        <w:t>Roldán</w:t>
      </w:r>
      <w:proofErr w:type="spellEnd"/>
      <w:r w:rsidRPr="000D67DC">
        <w:rPr>
          <w:rFonts w:eastAsiaTheme="minorEastAsia"/>
        </w:rPr>
        <w:t>-Jiménez</w:t>
      </w:r>
      <w:r w:rsidR="00360990" w:rsidRPr="000D67DC">
        <w:rPr>
          <w:rFonts w:eastAsiaTheme="minorEastAsia"/>
        </w:rPr>
        <w:t xml:space="preserve"> C,</w:t>
      </w:r>
      <w:r w:rsidRPr="000D67DC">
        <w:rPr>
          <w:rFonts w:eastAsiaTheme="minorEastAsia"/>
        </w:rPr>
        <w:t xml:space="preserve"> Cuesta-Vargas</w:t>
      </w:r>
      <w:r w:rsidR="00360990" w:rsidRPr="000D67DC">
        <w:rPr>
          <w:rFonts w:eastAsiaTheme="minorEastAsia"/>
        </w:rPr>
        <w:t xml:space="preserve"> </w:t>
      </w:r>
      <w:r w:rsidR="00E466B6" w:rsidRPr="000D67DC">
        <w:rPr>
          <w:rFonts w:eastAsiaTheme="minorEastAsia"/>
        </w:rPr>
        <w:t xml:space="preserve">AI. </w:t>
      </w:r>
      <w:r w:rsidR="00360990" w:rsidRPr="000D67DC">
        <w:rPr>
          <w:rFonts w:eastAsiaTheme="minorEastAsia"/>
        </w:rPr>
        <w:t xml:space="preserve">2022. </w:t>
      </w:r>
      <w:r w:rsidRPr="000D67DC">
        <w:rPr>
          <w:rFonts w:eastAsiaTheme="minorEastAsia"/>
        </w:rPr>
        <w:t>Proposal for assessment of the predominant symptom and physical function in patients suffering from Long COVID</w:t>
      </w:r>
      <w:r w:rsidR="00360990" w:rsidRPr="000D67DC">
        <w:rPr>
          <w:rFonts w:eastAsiaTheme="minorEastAsia"/>
        </w:rPr>
        <w:t xml:space="preserve">. </w:t>
      </w:r>
      <w:r w:rsidRPr="000D67DC">
        <w:rPr>
          <w:rFonts w:eastAsiaTheme="minorEastAsia"/>
          <w:i/>
          <w:iCs/>
        </w:rPr>
        <w:t>Medical Hypotheses</w:t>
      </w:r>
      <w:r w:rsidR="00360990" w:rsidRPr="000D67DC">
        <w:rPr>
          <w:rFonts w:eastAsiaTheme="minorEastAsia"/>
        </w:rPr>
        <w:t xml:space="preserve"> </w:t>
      </w:r>
      <w:r w:rsidRPr="000D67DC">
        <w:rPr>
          <w:rFonts w:eastAsiaTheme="minorEastAsia"/>
        </w:rPr>
        <w:t>162</w:t>
      </w:r>
      <w:r w:rsidR="008703D6" w:rsidRPr="000D67DC">
        <w:rPr>
          <w:rFonts w:eastAsiaTheme="minorEastAsia"/>
        </w:rPr>
        <w:t>. URL:</w:t>
      </w:r>
      <w:r w:rsidR="00E466B6" w:rsidRPr="000D67DC">
        <w:rPr>
          <w:rFonts w:eastAsiaTheme="minorEastAsia"/>
        </w:rPr>
        <w:t xml:space="preserve"> </w:t>
      </w:r>
      <w:hyperlink r:id="rId265" w:history="1">
        <w:r w:rsidR="00127A67" w:rsidRPr="00993EA0">
          <w:rPr>
            <w:rStyle w:val="Hyperlink"/>
            <w:rFonts w:eastAsiaTheme="minorEastAsia"/>
          </w:rPr>
          <w:t>https://www.sciencedirect.com/science/article/pii/S0306987722000512?via%3Dihub</w:t>
        </w:r>
      </w:hyperlink>
      <w:r w:rsidR="00127A67">
        <w:rPr>
          <w:rFonts w:eastAsiaTheme="minorEastAsia"/>
        </w:rPr>
        <w:t xml:space="preserve"> </w:t>
      </w:r>
      <w:r w:rsidR="00C22A1A">
        <w:t>(accessed 22 November 2022).</w:t>
      </w:r>
    </w:p>
    <w:p w14:paraId="66C5C718" w14:textId="77777777" w:rsidR="00614B14" w:rsidRPr="00FD0B4B" w:rsidRDefault="00614B14" w:rsidP="00FD0B4B">
      <w:pPr>
        <w:pStyle w:val="References"/>
        <w:rPr>
          <w:rFonts w:eastAsiaTheme="minorEastAsia"/>
        </w:rPr>
      </w:pPr>
      <w:proofErr w:type="spellStart"/>
      <w:r w:rsidRPr="00FD0B4B">
        <w:rPr>
          <w:rFonts w:eastAsiaTheme="minorEastAsia"/>
        </w:rPr>
        <w:t>Scheiber</w:t>
      </w:r>
      <w:proofErr w:type="spellEnd"/>
      <w:r w:rsidRPr="00FD0B4B">
        <w:rPr>
          <w:rFonts w:eastAsiaTheme="minorEastAsia"/>
        </w:rPr>
        <w:t xml:space="preserve"> B, </w:t>
      </w:r>
      <w:proofErr w:type="spellStart"/>
      <w:r w:rsidRPr="00FD0B4B">
        <w:rPr>
          <w:rFonts w:eastAsiaTheme="minorEastAsia"/>
        </w:rPr>
        <w:t>Spiegl</w:t>
      </w:r>
      <w:proofErr w:type="spellEnd"/>
      <w:r w:rsidRPr="00FD0B4B">
        <w:rPr>
          <w:rFonts w:eastAsiaTheme="minorEastAsia"/>
        </w:rPr>
        <w:t xml:space="preserve"> C, </w:t>
      </w:r>
      <w:proofErr w:type="spellStart"/>
      <w:r w:rsidRPr="00FD0B4B">
        <w:rPr>
          <w:rFonts w:eastAsiaTheme="minorEastAsia"/>
        </w:rPr>
        <w:t>Wiederin</w:t>
      </w:r>
      <w:proofErr w:type="spellEnd"/>
      <w:r w:rsidRPr="00FD0B4B">
        <w:rPr>
          <w:rFonts w:eastAsiaTheme="minorEastAsia"/>
        </w:rPr>
        <w:t xml:space="preserve"> C, </w:t>
      </w:r>
      <w:r w:rsidR="008413C9">
        <w:rPr>
          <w:rFonts w:eastAsiaTheme="minorEastAsia"/>
        </w:rPr>
        <w:t>et al</w:t>
      </w:r>
      <w:r w:rsidRPr="00FD0B4B">
        <w:rPr>
          <w:rFonts w:eastAsiaTheme="minorEastAsia"/>
        </w:rPr>
        <w:t xml:space="preserve">. 2021. Post-COVID-19 Rehabilitation: Perception and Experience of Austrian Physiotherapists and Physiotherapy Students. </w:t>
      </w:r>
      <w:r w:rsidRPr="00913A21">
        <w:rPr>
          <w:rFonts w:eastAsiaTheme="minorEastAsia"/>
          <w:i/>
          <w:iCs/>
        </w:rPr>
        <w:t>Int</w:t>
      </w:r>
      <w:r w:rsidR="008413C9" w:rsidRPr="00913A21">
        <w:rPr>
          <w:rFonts w:eastAsiaTheme="minorEastAsia"/>
          <w:i/>
          <w:iCs/>
        </w:rPr>
        <w:t>ernational</w:t>
      </w:r>
      <w:r w:rsidRPr="00913A21">
        <w:rPr>
          <w:rFonts w:eastAsiaTheme="minorEastAsia"/>
          <w:i/>
          <w:iCs/>
        </w:rPr>
        <w:t xml:space="preserve"> J</w:t>
      </w:r>
      <w:r w:rsidR="008413C9" w:rsidRPr="00913A21">
        <w:rPr>
          <w:rFonts w:eastAsiaTheme="minorEastAsia"/>
          <w:i/>
          <w:iCs/>
        </w:rPr>
        <w:t>ournal of</w:t>
      </w:r>
      <w:r w:rsidRPr="00913A21">
        <w:rPr>
          <w:rFonts w:eastAsiaTheme="minorEastAsia"/>
          <w:i/>
          <w:iCs/>
        </w:rPr>
        <w:t xml:space="preserve"> Environ</w:t>
      </w:r>
      <w:r w:rsidR="00AD7713" w:rsidRPr="00913A21">
        <w:rPr>
          <w:rFonts w:eastAsiaTheme="minorEastAsia"/>
          <w:i/>
          <w:iCs/>
        </w:rPr>
        <w:t>mental</w:t>
      </w:r>
      <w:r w:rsidRPr="00913A21">
        <w:rPr>
          <w:rFonts w:eastAsiaTheme="minorEastAsia"/>
          <w:i/>
          <w:iCs/>
        </w:rPr>
        <w:t xml:space="preserve"> Res</w:t>
      </w:r>
      <w:r w:rsidR="00AD7713" w:rsidRPr="00913A21">
        <w:rPr>
          <w:rFonts w:eastAsiaTheme="minorEastAsia"/>
          <w:i/>
          <w:iCs/>
        </w:rPr>
        <w:t>earch and</w:t>
      </w:r>
      <w:r w:rsidRPr="00913A21">
        <w:rPr>
          <w:rFonts w:eastAsiaTheme="minorEastAsia"/>
          <w:i/>
          <w:iCs/>
        </w:rPr>
        <w:t xml:space="preserve"> Public Health</w:t>
      </w:r>
      <w:r w:rsidRPr="00FD0B4B">
        <w:rPr>
          <w:rFonts w:eastAsiaTheme="minorEastAsia"/>
        </w:rPr>
        <w:t xml:space="preserve"> 18(16).</w:t>
      </w:r>
      <w:r w:rsidR="008413C9">
        <w:rPr>
          <w:rFonts w:eastAsiaTheme="minorEastAsia"/>
        </w:rPr>
        <w:t xml:space="preserve"> URL:</w:t>
      </w:r>
      <w:r w:rsidRPr="00FD0B4B">
        <w:rPr>
          <w:rFonts w:eastAsiaTheme="minorEastAsia"/>
        </w:rPr>
        <w:t xml:space="preserve"> </w:t>
      </w:r>
      <w:hyperlink r:id="rId266">
        <w:r w:rsidRPr="00A624BC">
          <w:rPr>
            <w:rStyle w:val="Hyperlink"/>
            <w:rFonts w:eastAsiaTheme="minorEastAsia"/>
          </w:rPr>
          <w:t>https://doi.org/10.3390/ijerph18168730</w:t>
        </w:r>
      </w:hyperlink>
      <w:r w:rsidRPr="00FD0B4B">
        <w:rPr>
          <w:rFonts w:eastAsiaTheme="minorEastAsia"/>
        </w:rPr>
        <w:t xml:space="preserve"> </w:t>
      </w:r>
      <w:r w:rsidR="00C22A1A">
        <w:t>(accessed 22 November 2022).</w:t>
      </w:r>
    </w:p>
    <w:p w14:paraId="4C73D66F" w14:textId="77777777" w:rsidR="00614B14" w:rsidRPr="00302869" w:rsidRDefault="00614B14" w:rsidP="00E54644">
      <w:pPr>
        <w:pStyle w:val="Heading2"/>
      </w:pPr>
      <w:bookmarkStart w:id="111" w:name="_Toc113013229"/>
      <w:bookmarkStart w:id="112" w:name="_Toc120545321"/>
      <w:r w:rsidRPr="00302869">
        <w:t xml:space="preserve">Symptom </w:t>
      </w:r>
      <w:r w:rsidR="00BF3E45">
        <w:t>d</w:t>
      </w:r>
      <w:r w:rsidRPr="00302869">
        <w:t>iaries</w:t>
      </w:r>
      <w:bookmarkEnd w:id="111"/>
      <w:bookmarkEnd w:id="112"/>
      <w:r w:rsidRPr="00302869">
        <w:t xml:space="preserve"> </w:t>
      </w:r>
    </w:p>
    <w:p w14:paraId="12F63DB0" w14:textId="77777777" w:rsidR="003F363E" w:rsidRPr="00A624BC" w:rsidRDefault="00227CE5" w:rsidP="003F363E">
      <w:pPr>
        <w:pStyle w:val="References"/>
        <w:rPr>
          <w:rFonts w:eastAsiaTheme="majorEastAsia"/>
        </w:rPr>
      </w:pPr>
      <w:hyperlink r:id="rId267">
        <w:r w:rsidR="003F363E" w:rsidRPr="00A624BC">
          <w:rPr>
            <w:rStyle w:val="Hyperlink"/>
            <w:b w:val="0"/>
            <w:color w:val="auto"/>
          </w:rPr>
          <w:t>Health Navigator</w:t>
        </w:r>
      </w:hyperlink>
      <w:r w:rsidR="003F363E">
        <w:rPr>
          <w:rStyle w:val="Hyperlink"/>
          <w:b w:val="0"/>
          <w:color w:val="auto"/>
        </w:rPr>
        <w:t>.2022. Symptom diary. URL:</w:t>
      </w:r>
      <w:r w:rsidR="003F363E" w:rsidRPr="00A624BC">
        <w:rPr>
          <w:rFonts w:eastAsiaTheme="majorEastAsia"/>
        </w:rPr>
        <w:t xml:space="preserve"> </w:t>
      </w:r>
      <w:hyperlink r:id="rId268">
        <w:r w:rsidR="003F363E" w:rsidRPr="00A624BC">
          <w:rPr>
            <w:rStyle w:val="Hyperlink"/>
          </w:rPr>
          <w:t>https://www.healthnavigator.org.nz/tools/s/symptom-diary/</w:t>
        </w:r>
      </w:hyperlink>
      <w:r w:rsidR="003F363E">
        <w:rPr>
          <w:rFonts w:ascii="Calibri" w:eastAsiaTheme="minorEastAsia" w:hAnsi="Calibri" w:cs="Calibri"/>
          <w:b/>
        </w:rPr>
        <w:t xml:space="preserve"> </w:t>
      </w:r>
      <w:r w:rsidR="003F363E">
        <w:t>(accessed 22 November 2022).</w:t>
      </w:r>
    </w:p>
    <w:p w14:paraId="0BA948DB" w14:textId="77777777" w:rsidR="00614B14" w:rsidRPr="00A624BC" w:rsidRDefault="00BF3E45" w:rsidP="00A624BC">
      <w:pPr>
        <w:pStyle w:val="References"/>
        <w:rPr>
          <w:rFonts w:eastAsiaTheme="majorEastAsia"/>
        </w:rPr>
      </w:pPr>
      <w:r>
        <w:t xml:space="preserve">World Physiotherapy. 2021. Activity diary: Tracking your activity, rest and sleep. URL: </w:t>
      </w:r>
      <w:hyperlink r:id="rId269" w:history="1">
        <w:r w:rsidR="00B02FA8" w:rsidRPr="00B02FA8">
          <w:rPr>
            <w:rStyle w:val="Hyperlink"/>
          </w:rPr>
          <w:t>https://world.physio/sites/default/files/2021-06/WPTD2021-ActivityTracker-Final-v1.pdf</w:t>
        </w:r>
      </w:hyperlink>
      <w:r>
        <w:rPr>
          <w:rStyle w:val="Hyperlink"/>
        </w:rPr>
        <w:t xml:space="preserve"> </w:t>
      </w:r>
      <w:r>
        <w:t>(accessed 22 November 2022).</w:t>
      </w:r>
    </w:p>
    <w:p w14:paraId="785CAAB5" w14:textId="77777777" w:rsidR="00614B14" w:rsidRPr="00302869" w:rsidRDefault="00614B14" w:rsidP="00E54644">
      <w:pPr>
        <w:pStyle w:val="Heading2"/>
      </w:pPr>
      <w:bookmarkStart w:id="113" w:name="_Toc113013230"/>
      <w:bookmarkStart w:id="114" w:name="_Toc120545322"/>
      <w:r w:rsidRPr="00302869">
        <w:t>Fatigue</w:t>
      </w:r>
      <w:bookmarkEnd w:id="113"/>
      <w:bookmarkEnd w:id="114"/>
    </w:p>
    <w:p w14:paraId="160DE7F4" w14:textId="77777777" w:rsidR="00BF3E45" w:rsidRDefault="00BF3E45" w:rsidP="00BF3E45">
      <w:pPr>
        <w:pStyle w:val="References"/>
        <w:rPr>
          <w:rFonts w:eastAsiaTheme="majorEastAsia"/>
        </w:rPr>
      </w:pPr>
      <w:r w:rsidRPr="00A624BC">
        <w:t>Davenport</w:t>
      </w:r>
      <w:r w:rsidRPr="00A624BC">
        <w:rPr>
          <w:rFonts w:eastAsiaTheme="majorEastAsia"/>
        </w:rPr>
        <w:t xml:space="preserve"> </w:t>
      </w:r>
      <w:r>
        <w:rPr>
          <w:rFonts w:eastAsiaTheme="majorEastAsia"/>
        </w:rPr>
        <w:t>T</w:t>
      </w:r>
      <w:r w:rsidRPr="00A624BC">
        <w:rPr>
          <w:rFonts w:eastAsiaTheme="majorEastAsia"/>
        </w:rPr>
        <w:t>E</w:t>
      </w:r>
      <w:r>
        <w:rPr>
          <w:rFonts w:eastAsiaTheme="majorEastAsia"/>
        </w:rPr>
        <w:t>,</w:t>
      </w:r>
      <w:r w:rsidRPr="00A624BC">
        <w:rPr>
          <w:rFonts w:eastAsiaTheme="majorEastAsia"/>
        </w:rPr>
        <w:t xml:space="preserve"> </w:t>
      </w:r>
      <w:r>
        <w:rPr>
          <w:rFonts w:eastAsiaTheme="majorEastAsia"/>
        </w:rPr>
        <w:t xml:space="preserve">Stevens SR, Stevens J, </w:t>
      </w:r>
      <w:r w:rsidRPr="00A624BC">
        <w:rPr>
          <w:rFonts w:eastAsiaTheme="majorEastAsia"/>
        </w:rPr>
        <w:t>et al</w:t>
      </w:r>
      <w:r>
        <w:rPr>
          <w:rFonts w:eastAsiaTheme="majorEastAsia"/>
        </w:rPr>
        <w:t>.</w:t>
      </w:r>
      <w:r w:rsidRPr="00A624BC">
        <w:rPr>
          <w:rFonts w:eastAsiaTheme="majorEastAsia"/>
        </w:rPr>
        <w:t xml:space="preserve"> 2022</w:t>
      </w:r>
      <w:r>
        <w:rPr>
          <w:rFonts w:eastAsiaTheme="majorEastAsia"/>
        </w:rPr>
        <w:t>.</w:t>
      </w:r>
      <w:r w:rsidRPr="00A624BC">
        <w:rPr>
          <w:rFonts w:eastAsiaTheme="majorEastAsia"/>
        </w:rPr>
        <w:t xml:space="preserve"> </w:t>
      </w:r>
      <w:r w:rsidRPr="00A624BC">
        <w:t xml:space="preserve">Lessons from </w:t>
      </w:r>
      <w:proofErr w:type="spellStart"/>
      <w:r w:rsidRPr="00A624BC">
        <w:t>Myalgic</w:t>
      </w:r>
      <w:proofErr w:type="spellEnd"/>
      <w:r w:rsidRPr="00A624BC">
        <w:t xml:space="preserve"> Encephalomyelitis/Chronic Fatigue Syndrome for Long COVID: </w:t>
      </w:r>
      <w:proofErr w:type="spellStart"/>
      <w:r w:rsidRPr="00A624BC">
        <w:t>Postexertional</w:t>
      </w:r>
      <w:proofErr w:type="spellEnd"/>
      <w:r w:rsidRPr="00A624BC">
        <w:t xml:space="preserve"> Symptom Exacerbation is an Abnormal Response to Exercise/Activity</w:t>
      </w:r>
      <w:r>
        <w:rPr>
          <w:rFonts w:eastAsiaTheme="majorEastAsia"/>
        </w:rPr>
        <w:t xml:space="preserve">. </w:t>
      </w:r>
      <w:r w:rsidRPr="00BF3E45">
        <w:rPr>
          <w:rFonts w:eastAsiaTheme="majorEastAsia"/>
          <w:i/>
          <w:iCs/>
        </w:rPr>
        <w:t>JOSPT</w:t>
      </w:r>
      <w:r>
        <w:rPr>
          <w:rFonts w:eastAsiaTheme="majorEastAsia"/>
        </w:rPr>
        <w:t xml:space="preserve">. URL: </w:t>
      </w:r>
      <w:hyperlink r:id="rId270">
        <w:r w:rsidRPr="00A624BC">
          <w:rPr>
            <w:rStyle w:val="Hyperlink"/>
          </w:rPr>
          <w:t>https://www.jospt.org/do/10.2519/jospt.blog.20220202</w:t>
        </w:r>
      </w:hyperlink>
      <w:r w:rsidRPr="00A624BC">
        <w:rPr>
          <w:rStyle w:val="Hyperlink"/>
          <w:rFonts w:eastAsiaTheme="majorEastAsia"/>
        </w:rPr>
        <w:t xml:space="preserve"> </w:t>
      </w:r>
      <w:r>
        <w:t>(accessed 22 November 2022).</w:t>
      </w:r>
    </w:p>
    <w:p w14:paraId="2E883B68" w14:textId="77777777" w:rsidR="00614B14" w:rsidRPr="00A624BC" w:rsidRDefault="00BF3E45" w:rsidP="00A624BC">
      <w:pPr>
        <w:pStyle w:val="References"/>
        <w:rPr>
          <w:rFonts w:eastAsiaTheme="majorEastAsia"/>
        </w:rPr>
      </w:pPr>
      <w:r>
        <w:t>Long COVID Physio. (</w:t>
      </w:r>
      <w:proofErr w:type="spellStart"/>
      <w:r>
        <w:t>nd</w:t>
      </w:r>
      <w:proofErr w:type="spellEnd"/>
      <w:r>
        <w:t xml:space="preserve">). Fatigue. URL: </w:t>
      </w:r>
      <w:hyperlink r:id="rId271">
        <w:r w:rsidR="00614B14" w:rsidRPr="00A624BC">
          <w:rPr>
            <w:rStyle w:val="Hyperlink"/>
          </w:rPr>
          <w:t>https://longcovid.physio/fatigue</w:t>
        </w:r>
      </w:hyperlink>
      <w:r w:rsidR="00614B14" w:rsidRPr="00A624BC">
        <w:rPr>
          <w:rFonts w:eastAsiaTheme="majorEastAsia"/>
        </w:rPr>
        <w:t xml:space="preserve"> </w:t>
      </w:r>
      <w:r w:rsidR="00C22A1A">
        <w:t>(accessed 22 November 2022).</w:t>
      </w:r>
    </w:p>
    <w:p w14:paraId="3B5BCE5D" w14:textId="77777777" w:rsidR="00614B14" w:rsidRDefault="00614B14" w:rsidP="00A624BC">
      <w:pPr>
        <w:pStyle w:val="References"/>
      </w:pPr>
      <w:proofErr w:type="spellStart"/>
      <w:r w:rsidRPr="00A624BC">
        <w:t>Medinger</w:t>
      </w:r>
      <w:proofErr w:type="spellEnd"/>
      <w:r w:rsidR="00BF3E45">
        <w:rPr>
          <w:rFonts w:eastAsiaTheme="majorEastAsia"/>
        </w:rPr>
        <w:t xml:space="preserve"> </w:t>
      </w:r>
      <w:r w:rsidRPr="00A624BC">
        <w:rPr>
          <w:rFonts w:eastAsiaTheme="majorEastAsia"/>
        </w:rPr>
        <w:t xml:space="preserve">G. 202) </w:t>
      </w:r>
      <w:r w:rsidRPr="00A624BC">
        <w:t>The Why, When and How of Pacing | Long Covid</w:t>
      </w:r>
      <w:r w:rsidR="00C22A1A">
        <w:t>’</w:t>
      </w:r>
      <w:r w:rsidRPr="00A624BC">
        <w:t>s Most Important Lesson</w:t>
      </w:r>
      <w:r w:rsidR="00BF3E45">
        <w:t>. URL:</w:t>
      </w:r>
      <w:r w:rsidRPr="00A624BC">
        <w:t xml:space="preserve"> </w:t>
      </w:r>
      <w:hyperlink r:id="rId272">
        <w:r w:rsidRPr="00A624BC">
          <w:rPr>
            <w:rStyle w:val="Hyperlink"/>
          </w:rPr>
          <w:t>https://www.youtube.com/watch?app=desktop&amp;v=gUPvNwvkOlA</w:t>
        </w:r>
      </w:hyperlink>
      <w:r w:rsidRPr="00A624BC">
        <w:rPr>
          <w:rFonts w:eastAsiaTheme="majorEastAsia"/>
        </w:rPr>
        <w:t xml:space="preserve"> </w:t>
      </w:r>
      <w:r w:rsidR="00C22A1A">
        <w:rPr>
          <w:rFonts w:ascii="Calibri" w:eastAsiaTheme="minorEastAsia" w:hAnsi="Calibri" w:cs="Calibri"/>
          <w:b/>
        </w:rPr>
        <w:t xml:space="preserve"> </w:t>
      </w:r>
      <w:r w:rsidR="00C22A1A">
        <w:t>(accessed 22 November 2022).</w:t>
      </w:r>
    </w:p>
    <w:p w14:paraId="4C08877F" w14:textId="77777777" w:rsidR="00951AB9" w:rsidRPr="00A624BC" w:rsidRDefault="00951AB9" w:rsidP="00951AB9">
      <w:pPr>
        <w:pStyle w:val="References"/>
        <w:rPr>
          <w:rFonts w:eastAsiaTheme="majorEastAsia"/>
        </w:rPr>
      </w:pPr>
      <w:r>
        <w:t>Royal College of Occupational Therapists. (</w:t>
      </w:r>
      <w:proofErr w:type="spellStart"/>
      <w:r>
        <w:t>nd</w:t>
      </w:r>
      <w:proofErr w:type="spellEnd"/>
      <w:r>
        <w:t>).</w:t>
      </w:r>
      <w:r w:rsidRPr="00B96BAB">
        <w:t xml:space="preserve"> Post-COVID Syndrome (Long Covid)</w:t>
      </w:r>
      <w:r>
        <w:t xml:space="preserve">. URL: </w:t>
      </w:r>
      <w:hyperlink r:id="rId273">
        <w:r w:rsidRPr="00A624BC">
          <w:rPr>
            <w:rStyle w:val="Hyperlink"/>
          </w:rPr>
          <w:t>https://www.rcot.co.uk/post-covid-syndrome-long-covid</w:t>
        </w:r>
      </w:hyperlink>
      <w:r w:rsidRPr="00A624BC">
        <w:rPr>
          <w:rFonts w:eastAsiaTheme="majorEastAsia"/>
        </w:rPr>
        <w:t xml:space="preserve"> </w:t>
      </w:r>
      <w:r>
        <w:t>(accessed 22 November 2022).</w:t>
      </w:r>
    </w:p>
    <w:p w14:paraId="79F07882" w14:textId="3C43A951" w:rsidR="00614B14" w:rsidRPr="009A4662" w:rsidRDefault="00231E10" w:rsidP="00E54644">
      <w:pPr>
        <w:pStyle w:val="Heading2"/>
      </w:pPr>
      <w:bookmarkStart w:id="115" w:name="_Toc113013231"/>
      <w:bookmarkStart w:id="116" w:name="_Toc120545323"/>
      <w:r>
        <w:t>B</w:t>
      </w:r>
      <w:r w:rsidR="00614B14" w:rsidRPr="073B861D">
        <w:t>reathing patterns dysfunction</w:t>
      </w:r>
      <w:bookmarkEnd w:id="115"/>
      <w:bookmarkEnd w:id="116"/>
    </w:p>
    <w:p w14:paraId="194BFB61" w14:textId="77777777" w:rsidR="00614B14" w:rsidRPr="00A624BC" w:rsidRDefault="00BF3E45" w:rsidP="00A624BC">
      <w:pPr>
        <w:pStyle w:val="References"/>
      </w:pPr>
      <w:r>
        <w:t>Long COVID Physio. 2022. B</w:t>
      </w:r>
      <w:r w:rsidRPr="00913A21">
        <w:rPr>
          <w:bCs/>
        </w:rPr>
        <w:t xml:space="preserve">reathing Pattern </w:t>
      </w:r>
      <w:r>
        <w:rPr>
          <w:bCs/>
        </w:rPr>
        <w:t>Disorders. URL:</w:t>
      </w:r>
      <w:r w:rsidR="00614B14" w:rsidRPr="00A624BC">
        <w:t xml:space="preserve"> </w:t>
      </w:r>
      <w:hyperlink r:id="rId274">
        <w:r w:rsidR="00614B14" w:rsidRPr="00A624BC">
          <w:rPr>
            <w:rStyle w:val="Hyperlink"/>
          </w:rPr>
          <w:t>https://longcovid.physio/breathing-pattern-disorders</w:t>
        </w:r>
      </w:hyperlink>
      <w:r w:rsidR="00614B14" w:rsidRPr="00A624BC">
        <w:t xml:space="preserve"> </w:t>
      </w:r>
      <w:r w:rsidR="00C22A1A">
        <w:t>(accessed 22 November 2022).</w:t>
      </w:r>
    </w:p>
    <w:p w14:paraId="12F77E4D" w14:textId="77777777" w:rsidR="00614B14" w:rsidRPr="00106F49" w:rsidRDefault="00614B14" w:rsidP="00E54644">
      <w:pPr>
        <w:pStyle w:val="Heading2"/>
      </w:pPr>
      <w:bookmarkStart w:id="117" w:name="_Toc113013232"/>
      <w:bookmarkStart w:id="118" w:name="_Toc120545324"/>
      <w:r w:rsidRPr="00106F49">
        <w:t>Cough</w:t>
      </w:r>
      <w:bookmarkEnd w:id="117"/>
      <w:bookmarkEnd w:id="118"/>
      <w:r w:rsidRPr="00106F49">
        <w:t xml:space="preserve"> </w:t>
      </w:r>
    </w:p>
    <w:p w14:paraId="3BB4FD15" w14:textId="77777777" w:rsidR="00614B14" w:rsidRPr="00A624BC" w:rsidRDefault="00614B14" w:rsidP="00A624BC">
      <w:pPr>
        <w:pStyle w:val="References"/>
      </w:pPr>
      <w:r w:rsidRPr="00A624BC">
        <w:t xml:space="preserve">Kang YR, Oh J-Y, Lee J-H, </w:t>
      </w:r>
      <w:r w:rsidR="00B96BAB">
        <w:t>et al</w:t>
      </w:r>
      <w:r w:rsidRPr="00A624BC">
        <w:t xml:space="preserve">. 2022. Long-COVID severe refractory cough: discussion of a case with 6-week longitudinal cough characterization. </w:t>
      </w:r>
      <w:r w:rsidRPr="00913A21">
        <w:rPr>
          <w:i/>
          <w:iCs/>
        </w:rPr>
        <w:t>Asia Pacific Allergy</w:t>
      </w:r>
      <w:r w:rsidRPr="00A624BC">
        <w:t xml:space="preserve"> 12(2)</w:t>
      </w:r>
      <w:r w:rsidR="00B96BAB">
        <w:t>: e19</w:t>
      </w:r>
      <w:r w:rsidRPr="00A624BC">
        <w:t xml:space="preserve">. </w:t>
      </w:r>
    </w:p>
    <w:p w14:paraId="295DCF72" w14:textId="77777777" w:rsidR="00614B14" w:rsidRPr="00A624BC" w:rsidRDefault="00614B14" w:rsidP="00A624BC">
      <w:pPr>
        <w:pStyle w:val="References"/>
      </w:pPr>
      <w:proofErr w:type="spellStart"/>
      <w:r w:rsidRPr="00A624BC">
        <w:t>Morice</w:t>
      </w:r>
      <w:proofErr w:type="spellEnd"/>
      <w:r w:rsidRPr="00A624BC">
        <w:t xml:space="preserve"> AH, </w:t>
      </w:r>
      <w:proofErr w:type="spellStart"/>
      <w:r w:rsidRPr="00A624BC">
        <w:t>Millqvist</w:t>
      </w:r>
      <w:proofErr w:type="spellEnd"/>
      <w:r w:rsidRPr="00A624BC">
        <w:t xml:space="preserve"> E, </w:t>
      </w:r>
      <w:proofErr w:type="spellStart"/>
      <w:r w:rsidRPr="00A624BC">
        <w:t>Bieksiene</w:t>
      </w:r>
      <w:proofErr w:type="spellEnd"/>
      <w:r w:rsidRPr="00A624BC">
        <w:t xml:space="preserve"> K, </w:t>
      </w:r>
      <w:r w:rsidR="00B96BAB">
        <w:t>et al</w:t>
      </w:r>
      <w:r w:rsidRPr="00A624BC">
        <w:t xml:space="preserve">. 2020. ERS guidelines on the diagnosis and treatment of chronic cough in adults and children. </w:t>
      </w:r>
      <w:r w:rsidRPr="00913A21">
        <w:rPr>
          <w:i/>
          <w:iCs/>
        </w:rPr>
        <w:t>European Respiratory Journal</w:t>
      </w:r>
      <w:r w:rsidRPr="00A624BC">
        <w:t xml:space="preserve"> 55(1)</w:t>
      </w:r>
      <w:r w:rsidR="00B96BAB">
        <w:t xml:space="preserve">: </w:t>
      </w:r>
      <w:r w:rsidR="00B96BAB" w:rsidRPr="00B96BAB">
        <w:t>1901136</w:t>
      </w:r>
      <w:r w:rsidRPr="00A624BC">
        <w:t xml:space="preserve">. </w:t>
      </w:r>
    </w:p>
    <w:p w14:paraId="0EEC0077" w14:textId="77777777" w:rsidR="00B96BAB" w:rsidRPr="00A624BC" w:rsidRDefault="00B96BAB" w:rsidP="00B96BAB">
      <w:pPr>
        <w:pStyle w:val="References"/>
      </w:pPr>
      <w:r>
        <w:t xml:space="preserve">NHS </w:t>
      </w:r>
      <w:proofErr w:type="gramStart"/>
      <w:r>
        <w:t>inform</w:t>
      </w:r>
      <w:proofErr w:type="gramEnd"/>
      <w:r>
        <w:t xml:space="preserve">. 2022. Long COVID: Cough. URL: </w:t>
      </w:r>
      <w:hyperlink r:id="rId275" w:history="1">
        <w:r w:rsidRPr="00BE145A">
          <w:rPr>
            <w:rStyle w:val="Hyperlink"/>
          </w:rPr>
          <w:t>https://www.nhsinform.scot/long-term-effects-of-covid-19-long-covid/signs-and-symptoms/long-covid-cough</w:t>
        </w:r>
        <w:r w:rsidRPr="004E1B0D">
          <w:rPr>
            <w:rStyle w:val="Hyperlink"/>
          </w:rPr>
          <w:t>/</w:t>
        </w:r>
      </w:hyperlink>
      <w:r>
        <w:rPr>
          <w:rFonts w:ascii="Calibri" w:eastAsiaTheme="minorEastAsia" w:hAnsi="Calibri" w:cs="Calibri"/>
          <w:b/>
        </w:rPr>
        <w:t xml:space="preserve"> </w:t>
      </w:r>
      <w:r>
        <w:t>(accessed 22 November 2022).</w:t>
      </w:r>
    </w:p>
    <w:p w14:paraId="0EDA839D" w14:textId="77777777" w:rsidR="00614B14" w:rsidRDefault="00614B14" w:rsidP="00A624BC">
      <w:pPr>
        <w:pStyle w:val="References"/>
      </w:pPr>
      <w:r w:rsidRPr="00A624BC">
        <w:t xml:space="preserve">Song WJ, Hui CK, Hull JH, </w:t>
      </w:r>
      <w:r w:rsidR="00B96BAB">
        <w:t>et al</w:t>
      </w:r>
      <w:r w:rsidRPr="00A624BC">
        <w:t xml:space="preserve">. 2021. Confronting COVID-19-associated cough and the post-COVID syndrome: role of viral neurotropism, neuroinflammation, and neuroimmune responses. </w:t>
      </w:r>
      <w:r w:rsidRPr="00913A21">
        <w:rPr>
          <w:i/>
          <w:iCs/>
        </w:rPr>
        <w:t>The Lancet Respiratory Medicine</w:t>
      </w:r>
      <w:r w:rsidRPr="00A624BC">
        <w:t xml:space="preserve"> 9(5)</w:t>
      </w:r>
      <w:r w:rsidR="00B96BAB">
        <w:t>:</w:t>
      </w:r>
      <w:r w:rsidRPr="00A624BC">
        <w:t xml:space="preserve"> 533</w:t>
      </w:r>
      <w:r w:rsidR="00B96BAB">
        <w:t>–</w:t>
      </w:r>
      <w:r w:rsidRPr="00A624BC">
        <w:t xml:space="preserve">44. </w:t>
      </w:r>
    </w:p>
    <w:p w14:paraId="6FF7E238" w14:textId="77777777" w:rsidR="00B96BAB" w:rsidRPr="00A624BC" w:rsidRDefault="00B96BAB" w:rsidP="00B96BAB">
      <w:pPr>
        <w:pStyle w:val="References"/>
      </w:pPr>
      <w:r>
        <w:t xml:space="preserve">World Physiotherapy. 2021. World Physiotherapy response to COVID-19. Briefing paper 9: </w:t>
      </w:r>
      <w:r w:rsidRPr="00A624BC">
        <w:t>Safe rehabilitation approaches for people living with long covid: physical activity and exercise</w:t>
      </w:r>
      <w:r>
        <w:t>. URL:</w:t>
      </w:r>
      <w:r w:rsidRPr="00A624BC">
        <w:t xml:space="preserve"> </w:t>
      </w:r>
      <w:hyperlink r:id="rId276" w:history="1">
        <w:r w:rsidRPr="00744276">
          <w:rPr>
            <w:rStyle w:val="Hyperlink"/>
          </w:rPr>
          <w:t>https://world.physio/sites/default/files/2021-06/Briefing-Paper-9-Long-Covid-FINAL.pdf</w:t>
        </w:r>
      </w:hyperlink>
      <w:r>
        <w:rPr>
          <w:rFonts w:ascii="Calibri" w:eastAsiaTheme="minorEastAsia" w:hAnsi="Calibri" w:cs="Calibri"/>
          <w:b/>
        </w:rPr>
        <w:t xml:space="preserve"> </w:t>
      </w:r>
      <w:r>
        <w:t>(accessed 22 November 2022).</w:t>
      </w:r>
    </w:p>
    <w:p w14:paraId="13AE636D" w14:textId="77777777" w:rsidR="00BF3E45" w:rsidRPr="00A624BC" w:rsidRDefault="00BF3E45" w:rsidP="00A624BC">
      <w:pPr>
        <w:pStyle w:val="References"/>
      </w:pPr>
      <w:r>
        <w:t xml:space="preserve">Yates N. 2022. </w:t>
      </w:r>
      <w:r w:rsidRPr="00BF3E45">
        <w:t>Still coughing after COVID? Here’s why it happens and what to do about it</w:t>
      </w:r>
      <w:r>
        <w:t xml:space="preserve">. </w:t>
      </w:r>
      <w:r w:rsidRPr="00BF3E45">
        <w:rPr>
          <w:i/>
          <w:iCs/>
        </w:rPr>
        <w:t>The Conversation</w:t>
      </w:r>
      <w:r>
        <w:t>. URL:</w:t>
      </w:r>
      <w:r w:rsidRPr="00BF3E45">
        <w:t xml:space="preserve"> </w:t>
      </w:r>
      <w:hyperlink r:id="rId277" w:history="1">
        <w:r w:rsidRPr="00BF3E45">
          <w:rPr>
            <w:rStyle w:val="Hyperlink"/>
          </w:rPr>
          <w:t>https://theconversation.com/still-coughing-after-covid-heres-why-it-happens-and-what-to-do-about-it-179471</w:t>
        </w:r>
      </w:hyperlink>
      <w:r>
        <w:rPr>
          <w:rFonts w:ascii="Calibri" w:eastAsiaTheme="minorEastAsia" w:hAnsi="Calibri" w:cs="Calibri"/>
          <w:b/>
        </w:rPr>
        <w:t xml:space="preserve"> </w:t>
      </w:r>
      <w:r>
        <w:t>(accessed 22 November 2022).</w:t>
      </w:r>
    </w:p>
    <w:p w14:paraId="2429016D" w14:textId="77777777" w:rsidR="00614B14" w:rsidRPr="009A4662" w:rsidRDefault="00614B14" w:rsidP="00E54644">
      <w:pPr>
        <w:pStyle w:val="Heading2"/>
      </w:pPr>
      <w:bookmarkStart w:id="119" w:name="_Toc113013234"/>
      <w:bookmarkStart w:id="120" w:name="_Toc120545325"/>
      <w:r w:rsidRPr="073B861D">
        <w:t xml:space="preserve">Taste or smell </w:t>
      </w:r>
      <w:proofErr w:type="gramStart"/>
      <w:r w:rsidRPr="073B861D">
        <w:t>issues</w:t>
      </w:r>
      <w:bookmarkEnd w:id="119"/>
      <w:bookmarkEnd w:id="120"/>
      <w:proofErr w:type="gramEnd"/>
      <w:r w:rsidRPr="073B861D">
        <w:t xml:space="preserve"> </w:t>
      </w:r>
    </w:p>
    <w:p w14:paraId="5428683F" w14:textId="77777777" w:rsidR="008D67F3" w:rsidRPr="00A624BC" w:rsidRDefault="008D67F3" w:rsidP="008D67F3">
      <w:pPr>
        <w:pStyle w:val="References"/>
        <w:rPr>
          <w:rFonts w:eastAsiaTheme="majorEastAsia"/>
        </w:rPr>
      </w:pPr>
      <w:proofErr w:type="spellStart"/>
      <w:r>
        <w:t>abScent</w:t>
      </w:r>
      <w:proofErr w:type="spellEnd"/>
      <w:r>
        <w:t>. (</w:t>
      </w:r>
      <w:proofErr w:type="spellStart"/>
      <w:r>
        <w:t>nd</w:t>
      </w:r>
      <w:proofErr w:type="spellEnd"/>
      <w:r>
        <w:t xml:space="preserve">). The smell training technique. URL: </w:t>
      </w:r>
      <w:hyperlink r:id="rId278">
        <w:r w:rsidRPr="00A624BC">
          <w:rPr>
            <w:rStyle w:val="Hyperlink"/>
          </w:rPr>
          <w:t>https://abscent.org/learn-us/smell-training/how-smell-train</w:t>
        </w:r>
      </w:hyperlink>
      <w:r w:rsidRPr="00A624BC">
        <w:rPr>
          <w:rFonts w:eastAsiaTheme="majorEastAsia"/>
        </w:rPr>
        <w:t xml:space="preserve"> </w:t>
      </w:r>
      <w:r>
        <w:t>(accessed 22 November 2022).</w:t>
      </w:r>
    </w:p>
    <w:p w14:paraId="2D3414D3" w14:textId="77777777" w:rsidR="008D67F3" w:rsidRDefault="006F27F8" w:rsidP="008D67F3">
      <w:pPr>
        <w:pStyle w:val="References"/>
      </w:pPr>
      <w:r>
        <w:t>Health Navigator. (</w:t>
      </w:r>
      <w:proofErr w:type="spellStart"/>
      <w:r>
        <w:t>nd</w:t>
      </w:r>
      <w:proofErr w:type="spellEnd"/>
      <w:r>
        <w:t xml:space="preserve">). Healthy eating basics. URL: </w:t>
      </w:r>
      <w:hyperlink r:id="rId279">
        <w:r w:rsidR="00614B14" w:rsidRPr="00A624BC">
          <w:rPr>
            <w:rStyle w:val="Hyperlink"/>
          </w:rPr>
          <w:t>https://www.healthnavigator.org.nz/healthy-living/h/healthy-eating-basics/</w:t>
        </w:r>
      </w:hyperlink>
      <w:r w:rsidR="00614B14" w:rsidRPr="00A624BC">
        <w:rPr>
          <w:rStyle w:val="Hyperlink"/>
        </w:rPr>
        <w:t xml:space="preserve"> </w:t>
      </w:r>
      <w:r w:rsidR="0000749C">
        <w:rPr>
          <w:rFonts w:ascii="Calibri" w:eastAsiaTheme="minorEastAsia" w:hAnsi="Calibri" w:cs="Calibri"/>
          <w:b/>
        </w:rPr>
        <w:t xml:space="preserve"> </w:t>
      </w:r>
      <w:r w:rsidR="0000749C">
        <w:t>(accessed 22 November 2022).</w:t>
      </w:r>
      <w:r w:rsidR="008D67F3" w:rsidRPr="008D67F3">
        <w:t xml:space="preserve"> </w:t>
      </w:r>
    </w:p>
    <w:p w14:paraId="420FB79F" w14:textId="77777777" w:rsidR="008D67F3" w:rsidRPr="00A624BC" w:rsidRDefault="008D67F3" w:rsidP="008D67F3">
      <w:pPr>
        <w:pStyle w:val="References"/>
        <w:rPr>
          <w:rFonts w:eastAsiaTheme="majorEastAsia"/>
        </w:rPr>
      </w:pPr>
      <w:r>
        <w:t>Your COVID Recovery. (</w:t>
      </w:r>
      <w:proofErr w:type="spellStart"/>
      <w:r>
        <w:t>nd</w:t>
      </w:r>
      <w:proofErr w:type="spellEnd"/>
      <w:r>
        <w:t>). Taste and smell. URL:</w:t>
      </w:r>
      <w:hyperlink r:id="rId280">
        <w:r w:rsidRPr="00A624BC">
          <w:rPr>
            <w:rStyle w:val="Hyperlink"/>
          </w:rPr>
          <w:t>https://www.yourcovidrecovery.nhs.uk/i-think-i-have-long-covid/effects-on-your-body/taste-and-smell/</w:t>
        </w:r>
      </w:hyperlink>
      <w:r w:rsidRPr="00A624BC">
        <w:rPr>
          <w:rFonts w:eastAsiaTheme="majorEastAsia"/>
        </w:rPr>
        <w:t xml:space="preserve"> </w:t>
      </w:r>
      <w:r>
        <w:t>(accessed 22 November 2022).</w:t>
      </w:r>
    </w:p>
    <w:p w14:paraId="700427D9" w14:textId="77777777" w:rsidR="00614B14" w:rsidRPr="00F12538" w:rsidRDefault="00614B14" w:rsidP="00E54644">
      <w:pPr>
        <w:pStyle w:val="Heading2"/>
      </w:pPr>
      <w:bookmarkStart w:id="121" w:name="_Toc113013235"/>
      <w:bookmarkStart w:id="122" w:name="_Toc120545326"/>
      <w:r w:rsidRPr="00F12538">
        <w:t xml:space="preserve">Muscle/joint </w:t>
      </w:r>
      <w:r w:rsidR="00A624BC">
        <w:t>p</w:t>
      </w:r>
      <w:r w:rsidRPr="00F12538">
        <w:t>ain</w:t>
      </w:r>
      <w:bookmarkEnd w:id="121"/>
      <w:bookmarkEnd w:id="122"/>
    </w:p>
    <w:p w14:paraId="6A79AEE8" w14:textId="77777777" w:rsidR="00614B14" w:rsidRPr="00A624BC" w:rsidRDefault="00614B14" w:rsidP="00A624BC">
      <w:pPr>
        <w:pStyle w:val="References"/>
        <w:rPr>
          <w:rFonts w:eastAsiaTheme="majorEastAsia"/>
        </w:rPr>
      </w:pPr>
      <w:r w:rsidRPr="00A624BC">
        <w:rPr>
          <w:rFonts w:eastAsiaTheme="majorEastAsia"/>
        </w:rPr>
        <w:t>Midland Community Pharmacy Group – Strong and stable</w:t>
      </w:r>
    </w:p>
    <w:p w14:paraId="5937FCE1" w14:textId="77777777" w:rsidR="00614B14" w:rsidRPr="009A4662" w:rsidRDefault="00614B14" w:rsidP="00E54644">
      <w:pPr>
        <w:pStyle w:val="Heading2"/>
      </w:pPr>
      <w:bookmarkStart w:id="123" w:name="_Toc113013236"/>
      <w:bookmarkStart w:id="124" w:name="_Toc120545327"/>
      <w:r w:rsidRPr="073B861D">
        <w:t xml:space="preserve">Living with </w:t>
      </w:r>
      <w:r w:rsidR="006F27F8">
        <w:t>l</w:t>
      </w:r>
      <w:r w:rsidRPr="073B861D">
        <w:t>ong COVID</w:t>
      </w:r>
      <w:bookmarkEnd w:id="123"/>
      <w:bookmarkEnd w:id="124"/>
      <w:r w:rsidRPr="073B861D">
        <w:t xml:space="preserve"> </w:t>
      </w:r>
    </w:p>
    <w:p w14:paraId="53ED3494" w14:textId="77777777" w:rsidR="00614B14" w:rsidRPr="00A624BC" w:rsidRDefault="006F27F8" w:rsidP="00A624BC">
      <w:pPr>
        <w:pStyle w:val="References"/>
      </w:pPr>
      <w:r>
        <w:t>Health Navigator. (</w:t>
      </w:r>
      <w:proofErr w:type="spellStart"/>
      <w:r>
        <w:t>nd</w:t>
      </w:r>
      <w:proofErr w:type="spellEnd"/>
      <w:r>
        <w:t xml:space="preserve">). Care plans and action plans. URL: </w:t>
      </w:r>
      <w:hyperlink r:id="rId281">
        <w:r w:rsidR="00614B14" w:rsidRPr="00A624BC">
          <w:rPr>
            <w:rStyle w:val="Hyperlink"/>
          </w:rPr>
          <w:t>https://www.healthnavigator.org.nz/healthy-living/c/care-plans-and-action-plans/</w:t>
        </w:r>
      </w:hyperlink>
      <w:r w:rsidR="00614B14" w:rsidRPr="00A624BC">
        <w:rPr>
          <w:rFonts w:eastAsiaTheme="majorEastAsia"/>
        </w:rPr>
        <w:t xml:space="preserve"> </w:t>
      </w:r>
      <w:r w:rsidR="0000749C">
        <w:t>(accessed 22 November 2022).</w:t>
      </w:r>
    </w:p>
    <w:p w14:paraId="4E0700BC" w14:textId="77777777" w:rsidR="00614B14" w:rsidRDefault="00614B14" w:rsidP="00E54644">
      <w:pPr>
        <w:pStyle w:val="Heading2"/>
      </w:pPr>
      <w:bookmarkStart w:id="125" w:name="_Toc113013237"/>
      <w:bookmarkStart w:id="126" w:name="_Toc120545328"/>
      <w:r w:rsidRPr="073B861D">
        <w:t>Complementary medicines</w:t>
      </w:r>
      <w:bookmarkEnd w:id="125"/>
      <w:bookmarkEnd w:id="126"/>
    </w:p>
    <w:p w14:paraId="7DB40682" w14:textId="77777777" w:rsidR="00614B14" w:rsidRPr="003B6AB2" w:rsidRDefault="00614B14" w:rsidP="00614B14">
      <w:pPr>
        <w:pStyle w:val="References"/>
      </w:pPr>
      <w:r>
        <w:t xml:space="preserve">Audette J. 2022. SARS-CoV-2 Infection, Post COVID-19 Symptoms and Acupuncture. </w:t>
      </w:r>
      <w:r w:rsidRPr="00913A21">
        <w:rPr>
          <w:i/>
          <w:iCs/>
        </w:rPr>
        <w:t>Medical Acupuncture</w:t>
      </w:r>
      <w:r>
        <w:t xml:space="preserve"> 34(3)</w:t>
      </w:r>
      <w:r w:rsidR="006F27F8">
        <w:t>:</w:t>
      </w:r>
      <w:r>
        <w:t xml:space="preserve"> 151</w:t>
      </w:r>
      <w:r w:rsidR="006F27F8">
        <w:t>–</w:t>
      </w:r>
      <w:r>
        <w:t>3.</w:t>
      </w:r>
      <w:r w:rsidR="006F27F8">
        <w:t xml:space="preserve"> URL:</w:t>
      </w:r>
      <w:r>
        <w:t xml:space="preserve"> </w:t>
      </w:r>
      <w:hyperlink r:id="rId282" w:history="1">
        <w:r w:rsidR="00C22A1A" w:rsidRPr="00744276">
          <w:rPr>
            <w:rStyle w:val="Hyperlink"/>
          </w:rPr>
          <w:t>https://doi.org/10.1089/acu.2022.29208.editorial</w:t>
        </w:r>
      </w:hyperlink>
      <w:r w:rsidR="0000749C">
        <w:rPr>
          <w:rFonts w:ascii="Calibri" w:eastAsiaTheme="minorEastAsia" w:hAnsi="Calibri" w:cs="Calibri"/>
          <w:b/>
        </w:rPr>
        <w:t xml:space="preserve"> </w:t>
      </w:r>
      <w:r w:rsidR="0000749C">
        <w:t>(accessed 22 November 2022).</w:t>
      </w:r>
    </w:p>
    <w:p w14:paraId="7E6A9DBD" w14:textId="77777777" w:rsidR="009C41BA" w:rsidRDefault="009C41BA" w:rsidP="009C41BA">
      <w:pPr>
        <w:pStyle w:val="Footer"/>
        <w:rPr>
          <w:sz w:val="20"/>
        </w:rPr>
      </w:pPr>
      <w:proofErr w:type="spellStart"/>
      <w:r w:rsidRPr="073B861D">
        <w:rPr>
          <w:sz w:val="20"/>
        </w:rPr>
        <w:t>Curi</w:t>
      </w:r>
      <w:proofErr w:type="spellEnd"/>
      <w:r>
        <w:rPr>
          <w:sz w:val="20"/>
        </w:rPr>
        <w:t xml:space="preserve"> ACC</w:t>
      </w:r>
      <w:r w:rsidRPr="073B861D">
        <w:rPr>
          <w:sz w:val="20"/>
        </w:rPr>
        <w:t>, Ferreira</w:t>
      </w:r>
      <w:r>
        <w:rPr>
          <w:sz w:val="20"/>
        </w:rPr>
        <w:t xml:space="preserve"> APA</w:t>
      </w:r>
      <w:r w:rsidRPr="073B861D">
        <w:rPr>
          <w:sz w:val="20"/>
        </w:rPr>
        <w:t>, Nogueira</w:t>
      </w:r>
      <w:r>
        <w:rPr>
          <w:sz w:val="20"/>
        </w:rPr>
        <w:t xml:space="preserve"> LAC</w:t>
      </w:r>
      <w:r w:rsidRPr="073B861D">
        <w:rPr>
          <w:sz w:val="20"/>
        </w:rPr>
        <w:t xml:space="preserve">, </w:t>
      </w:r>
      <w:r>
        <w:rPr>
          <w:sz w:val="20"/>
        </w:rPr>
        <w:t>et al</w:t>
      </w:r>
      <w:r w:rsidRPr="073B861D">
        <w:rPr>
          <w:sz w:val="20"/>
        </w:rPr>
        <w:t>. 2022. Osteopathy and physiotherapy compared to physiotherapy alone on fatigue in long COVID: Study protocol for a pragmatic randomized controlled superiority trial. Int</w:t>
      </w:r>
      <w:r>
        <w:rPr>
          <w:sz w:val="20"/>
        </w:rPr>
        <w:t>ernational</w:t>
      </w:r>
      <w:r w:rsidRPr="073B861D">
        <w:rPr>
          <w:sz w:val="20"/>
        </w:rPr>
        <w:t xml:space="preserve"> J</w:t>
      </w:r>
      <w:r>
        <w:rPr>
          <w:sz w:val="20"/>
        </w:rPr>
        <w:t>ournal of</w:t>
      </w:r>
      <w:r w:rsidRPr="073B861D">
        <w:rPr>
          <w:sz w:val="20"/>
        </w:rPr>
        <w:t xml:space="preserve"> Osteopath</w:t>
      </w:r>
      <w:r>
        <w:rPr>
          <w:sz w:val="20"/>
        </w:rPr>
        <w:t>ic</w:t>
      </w:r>
      <w:r w:rsidRPr="073B861D">
        <w:rPr>
          <w:sz w:val="20"/>
        </w:rPr>
        <w:t xml:space="preserve"> Med</w:t>
      </w:r>
      <w:r>
        <w:rPr>
          <w:sz w:val="20"/>
        </w:rPr>
        <w:t>icine</w:t>
      </w:r>
      <w:r w:rsidRPr="073B861D">
        <w:rPr>
          <w:sz w:val="20"/>
        </w:rPr>
        <w:t xml:space="preserve"> 44: 22</w:t>
      </w:r>
      <w:r>
        <w:rPr>
          <w:sz w:val="20"/>
        </w:rPr>
        <w:t>–</w:t>
      </w:r>
      <w:r w:rsidRPr="073B861D">
        <w:rPr>
          <w:sz w:val="20"/>
        </w:rPr>
        <w:t xml:space="preserve">8. </w:t>
      </w:r>
    </w:p>
    <w:p w14:paraId="5B3246E2" w14:textId="77777777" w:rsidR="009C41BA" w:rsidRDefault="009C41BA" w:rsidP="009C41BA">
      <w:pPr>
        <w:pStyle w:val="Footer"/>
        <w:rPr>
          <w:sz w:val="20"/>
        </w:rPr>
      </w:pPr>
    </w:p>
    <w:p w14:paraId="32D6233F" w14:textId="77777777" w:rsidR="00614B14" w:rsidRDefault="00614B14" w:rsidP="00614B14">
      <w:pPr>
        <w:pStyle w:val="Footer"/>
        <w:rPr>
          <w:sz w:val="20"/>
          <w:lang w:val="mi-NZ"/>
        </w:rPr>
      </w:pPr>
      <w:r w:rsidRPr="073B861D">
        <w:rPr>
          <w:sz w:val="20"/>
        </w:rPr>
        <w:t xml:space="preserve">Hawkins J, Hires C, Keenan L, </w:t>
      </w:r>
      <w:r w:rsidR="006F27F8">
        <w:rPr>
          <w:sz w:val="20"/>
        </w:rPr>
        <w:t>et al</w:t>
      </w:r>
      <w:r w:rsidRPr="073B861D">
        <w:rPr>
          <w:sz w:val="20"/>
        </w:rPr>
        <w:t xml:space="preserve">. 2022. Aromatherapy blend of thyme, orange, clove bud, and frankincense boosts energy levels in post-COVID-19 female patients: A randomized, double-blinded, placebo controlled clinical trial. </w:t>
      </w:r>
      <w:r w:rsidRPr="00913A21">
        <w:rPr>
          <w:i/>
          <w:iCs/>
          <w:sz w:val="20"/>
        </w:rPr>
        <w:t>Complementary Therapies in Medicine</w:t>
      </w:r>
      <w:r w:rsidRPr="073B861D">
        <w:rPr>
          <w:sz w:val="20"/>
        </w:rPr>
        <w:t xml:space="preserve"> 67</w:t>
      </w:r>
      <w:r w:rsidR="006F27F8">
        <w:rPr>
          <w:sz w:val="20"/>
        </w:rPr>
        <w:t>:</w:t>
      </w:r>
      <w:r w:rsidRPr="073B861D">
        <w:rPr>
          <w:sz w:val="20"/>
        </w:rPr>
        <w:t xml:space="preserve"> 102823.</w:t>
      </w:r>
    </w:p>
    <w:p w14:paraId="5C12E4E1" w14:textId="77777777" w:rsidR="00614B14" w:rsidRPr="006D1DD5" w:rsidRDefault="00614B14" w:rsidP="00614B14">
      <w:pPr>
        <w:pStyle w:val="Footer"/>
        <w:rPr>
          <w:sz w:val="20"/>
          <w:lang w:val="mi-NZ"/>
        </w:rPr>
      </w:pPr>
    </w:p>
    <w:p w14:paraId="5BE36008" w14:textId="77777777" w:rsidR="00614B14" w:rsidRDefault="00614B14" w:rsidP="00614B14">
      <w:pPr>
        <w:pStyle w:val="Footer"/>
        <w:rPr>
          <w:sz w:val="20"/>
          <w:lang w:val="mi-NZ"/>
        </w:rPr>
      </w:pPr>
      <w:r w:rsidRPr="073B861D">
        <w:rPr>
          <w:sz w:val="20"/>
        </w:rPr>
        <w:t xml:space="preserve">Jeon SR, Kang JW, Ang L, </w:t>
      </w:r>
      <w:r w:rsidR="006F27F8">
        <w:rPr>
          <w:sz w:val="20"/>
        </w:rPr>
        <w:t>et al</w:t>
      </w:r>
      <w:r w:rsidRPr="073B861D">
        <w:rPr>
          <w:sz w:val="20"/>
        </w:rPr>
        <w:t xml:space="preserve">. 2022. Complementary and alternative medicine (CAM) interventions for COVID-19: An overview of systematic reviews. </w:t>
      </w:r>
      <w:r w:rsidRPr="00913A21">
        <w:rPr>
          <w:i/>
          <w:iCs/>
          <w:sz w:val="20"/>
        </w:rPr>
        <w:t xml:space="preserve">Integrative </w:t>
      </w:r>
      <w:r w:rsidR="006F27F8" w:rsidRPr="00913A21">
        <w:rPr>
          <w:i/>
          <w:iCs/>
          <w:sz w:val="20"/>
        </w:rPr>
        <w:t>M</w:t>
      </w:r>
      <w:r w:rsidRPr="00913A21">
        <w:rPr>
          <w:i/>
          <w:iCs/>
          <w:sz w:val="20"/>
        </w:rPr>
        <w:t xml:space="preserve">edicine </w:t>
      </w:r>
      <w:r w:rsidR="006F27F8" w:rsidRPr="00913A21">
        <w:rPr>
          <w:i/>
          <w:iCs/>
          <w:sz w:val="20"/>
        </w:rPr>
        <w:t>R</w:t>
      </w:r>
      <w:r w:rsidRPr="00913A21">
        <w:rPr>
          <w:i/>
          <w:iCs/>
          <w:sz w:val="20"/>
        </w:rPr>
        <w:t>esearch</w:t>
      </w:r>
      <w:r w:rsidR="006F27F8">
        <w:rPr>
          <w:sz w:val="20"/>
        </w:rPr>
        <w:t>:</w:t>
      </w:r>
      <w:r w:rsidRPr="073B861D">
        <w:rPr>
          <w:sz w:val="20"/>
        </w:rPr>
        <w:t xml:space="preserve"> 100842.</w:t>
      </w:r>
    </w:p>
    <w:p w14:paraId="3CE7FA02" w14:textId="77777777" w:rsidR="00614B14" w:rsidRPr="006D1DD5" w:rsidRDefault="00614B14" w:rsidP="00614B14">
      <w:pPr>
        <w:pStyle w:val="Footer"/>
        <w:rPr>
          <w:sz w:val="20"/>
          <w:lang w:val="mi-NZ"/>
        </w:rPr>
      </w:pPr>
    </w:p>
    <w:p w14:paraId="2A6EF62B" w14:textId="77777777" w:rsidR="00614B14" w:rsidRDefault="00614B14" w:rsidP="00614B14">
      <w:pPr>
        <w:pStyle w:val="Footer"/>
        <w:rPr>
          <w:sz w:val="20"/>
          <w:lang w:val="mi-NZ"/>
        </w:rPr>
      </w:pPr>
      <w:r w:rsidRPr="073B861D">
        <w:rPr>
          <w:sz w:val="20"/>
        </w:rPr>
        <w:t xml:space="preserve">Nelson V, Lambert M, Richard L, </w:t>
      </w:r>
      <w:r w:rsidR="006F27F8">
        <w:rPr>
          <w:sz w:val="20"/>
        </w:rPr>
        <w:t>et al</w:t>
      </w:r>
      <w:r w:rsidRPr="073B861D">
        <w:rPr>
          <w:sz w:val="20"/>
        </w:rPr>
        <w:t xml:space="preserve">. 2022. Examining the barriers and facilitators for Māori accessing injury and rehabilitation services: a scoping review protocol. </w:t>
      </w:r>
      <w:r w:rsidRPr="00913A21">
        <w:rPr>
          <w:i/>
          <w:iCs/>
          <w:sz w:val="20"/>
        </w:rPr>
        <w:t xml:space="preserve">BMJ </w:t>
      </w:r>
      <w:r w:rsidR="006F27F8" w:rsidRPr="00913A21">
        <w:rPr>
          <w:i/>
          <w:iCs/>
          <w:sz w:val="20"/>
        </w:rPr>
        <w:t>O</w:t>
      </w:r>
      <w:r w:rsidRPr="00913A21">
        <w:rPr>
          <w:i/>
          <w:iCs/>
          <w:sz w:val="20"/>
        </w:rPr>
        <w:t>pen</w:t>
      </w:r>
      <w:r w:rsidRPr="073B861D">
        <w:rPr>
          <w:sz w:val="20"/>
        </w:rPr>
        <w:t xml:space="preserve"> 12(2)</w:t>
      </w:r>
      <w:r w:rsidR="006F27F8">
        <w:rPr>
          <w:sz w:val="20"/>
        </w:rPr>
        <w:t>:</w:t>
      </w:r>
      <w:r w:rsidRPr="073B861D">
        <w:rPr>
          <w:sz w:val="20"/>
        </w:rPr>
        <w:t xml:space="preserve"> e048252.</w:t>
      </w:r>
    </w:p>
    <w:p w14:paraId="14DA8739" w14:textId="77777777" w:rsidR="00614B14" w:rsidRPr="007739AA" w:rsidRDefault="00614B14" w:rsidP="00E54644">
      <w:pPr>
        <w:pStyle w:val="Heading2"/>
      </w:pPr>
      <w:bookmarkStart w:id="127" w:name="_Toc113013238"/>
      <w:bookmarkStart w:id="128" w:name="_Toc120545329"/>
      <w:r w:rsidRPr="073B861D">
        <w:t>Psychological wellbeing</w:t>
      </w:r>
      <w:bookmarkEnd w:id="127"/>
      <w:bookmarkEnd w:id="128"/>
      <w:r w:rsidRPr="073B861D">
        <w:t xml:space="preserve"> </w:t>
      </w:r>
    </w:p>
    <w:p w14:paraId="1E825805" w14:textId="77777777" w:rsidR="00614B14" w:rsidRDefault="005C328A" w:rsidP="00614B14">
      <w:r>
        <w:t xml:space="preserve">Skirrow P, Morris L. 2022. </w:t>
      </w:r>
      <w:r w:rsidR="00614B14">
        <w:t>Psychological processes and outcomes in recovery from COVID-19</w:t>
      </w:r>
      <w:r>
        <w:t>. URL:</w:t>
      </w:r>
      <w:r w:rsidR="00614B14">
        <w:t xml:space="preserve"> </w:t>
      </w:r>
      <w:hyperlink r:id="rId283">
        <w:r w:rsidR="00614B14" w:rsidRPr="073B861D">
          <w:rPr>
            <w:rStyle w:val="Hyperlink"/>
          </w:rPr>
          <w:t>https://az659834.vo.msecnd.net/eventsairaueprod/production-otago-public/bfb8d575b3b342c7b72be4c5fb221c0c</w:t>
        </w:r>
      </w:hyperlink>
      <w:r w:rsidR="00614B14">
        <w:t xml:space="preserve"> </w:t>
      </w:r>
      <w:r w:rsidR="0000749C">
        <w:rPr>
          <w:rFonts w:ascii="Calibri" w:eastAsiaTheme="minorEastAsia" w:hAnsi="Calibri" w:cs="Calibri"/>
          <w:b/>
        </w:rPr>
        <w:t xml:space="preserve"> </w:t>
      </w:r>
      <w:r w:rsidR="0000749C">
        <w:t>(accessed 22 November 2022).</w:t>
      </w:r>
    </w:p>
    <w:p w14:paraId="09778825" w14:textId="77777777" w:rsidR="00614B14" w:rsidRDefault="00614B14" w:rsidP="00614B14"/>
    <w:p w14:paraId="49AE9C21" w14:textId="77777777" w:rsidR="0059481C" w:rsidRDefault="00614B14" w:rsidP="00614B14">
      <w:r>
        <w:t xml:space="preserve">Verduzco-Gutierrez M, et al. 2021. Models of Care for </w:t>
      </w:r>
      <w:proofErr w:type="spellStart"/>
      <w:r>
        <w:t>Postacute</w:t>
      </w:r>
      <w:proofErr w:type="spellEnd"/>
      <w:r>
        <w:t xml:space="preserve"> COVID-19 Clinics: Experiences and a Practical Framework for Outpatient Physiatry Settings. </w:t>
      </w:r>
      <w:r w:rsidRPr="00913A21">
        <w:rPr>
          <w:i/>
          <w:iCs/>
        </w:rPr>
        <w:t>American Journal of Physical Medicine &amp; Rehabilitation</w:t>
      </w:r>
      <w:r>
        <w:t xml:space="preserve"> 100(12): 1133</w:t>
      </w:r>
      <w:r w:rsidR="005C328A">
        <w:rPr>
          <w:sz w:val="20"/>
        </w:rPr>
        <w:t>–</w:t>
      </w:r>
      <w:r>
        <w:t>9</w:t>
      </w:r>
      <w:r w:rsidR="00C22A1A">
        <w:t>.</w:t>
      </w:r>
      <w:r>
        <w:t xml:space="preserve"> </w:t>
      </w:r>
      <w:r w:rsidR="00C22A1A">
        <w:t>URL</w:t>
      </w:r>
      <w:r>
        <w:t xml:space="preserve">: </w:t>
      </w:r>
      <w:hyperlink r:id="rId284">
        <w:r w:rsidRPr="073B861D">
          <w:rPr>
            <w:rStyle w:val="Hyperlink"/>
          </w:rPr>
          <w:t>https://dx.doi.org/10.1097/PHM.0000000000001892</w:t>
        </w:r>
      </w:hyperlink>
      <w:r>
        <w:t xml:space="preserve"> </w:t>
      </w:r>
      <w:r w:rsidR="0000749C">
        <w:t>(accessed 22 November 2022).</w:t>
      </w:r>
    </w:p>
    <w:p w14:paraId="4AA869AA" w14:textId="77777777" w:rsidR="0059481C" w:rsidRDefault="0059481C" w:rsidP="00E54644">
      <w:pPr>
        <w:pStyle w:val="Heading2"/>
      </w:pPr>
      <w:bookmarkStart w:id="129" w:name="_Toc120545330"/>
      <w:bookmarkStart w:id="130" w:name="_Toc113013239"/>
      <w:r>
        <w:t xml:space="preserve">Vocational </w:t>
      </w:r>
      <w:r w:rsidR="006A074E">
        <w:t>r</w:t>
      </w:r>
      <w:r>
        <w:t>ehabilitation</w:t>
      </w:r>
      <w:bookmarkEnd w:id="129"/>
      <w:r>
        <w:t xml:space="preserve"> </w:t>
      </w:r>
    </w:p>
    <w:p w14:paraId="39EA8A21" w14:textId="77777777" w:rsidR="0059481C" w:rsidRPr="0059481C" w:rsidRDefault="005C328A" w:rsidP="00921E75">
      <w:proofErr w:type="spellStart"/>
      <w:r w:rsidRPr="000D67DC">
        <w:t>DeMars</w:t>
      </w:r>
      <w:proofErr w:type="spellEnd"/>
      <w:r w:rsidRPr="000D67DC">
        <w:t xml:space="preserve"> J, Major A, Graham K, et al. 2022. </w:t>
      </w:r>
      <w:r w:rsidR="00921E75" w:rsidRPr="000D67DC">
        <w:t>Recommendations for Employers, Insurers, Human Resource Personnel and Rehabilitation</w:t>
      </w:r>
      <w:r w:rsidR="009C41BA" w:rsidRPr="000D67DC">
        <w:t xml:space="preserve"> </w:t>
      </w:r>
      <w:r w:rsidR="00921E75" w:rsidRPr="000D67DC">
        <w:t>Professionals on Return to Work for People Living with Long COVID</w:t>
      </w:r>
      <w:r>
        <w:t xml:space="preserve">. URL: </w:t>
      </w:r>
      <w:hyperlink r:id="rId285" w:history="1">
        <w:r w:rsidR="0059481C" w:rsidRPr="00921E75">
          <w:rPr>
            <w:rStyle w:val="Hyperlink"/>
          </w:rPr>
          <w:t>https://www.realizecanada.org/wp-content/uploads/Recommendations-for-RtW-Doc.pd</w:t>
        </w:r>
        <w:r w:rsidR="00921E75" w:rsidRPr="00921E75">
          <w:rPr>
            <w:rStyle w:val="Hyperlink"/>
          </w:rPr>
          <w:t xml:space="preserve">f </w:t>
        </w:r>
      </w:hyperlink>
      <w:r w:rsidR="0000749C">
        <w:t>(accessed 22 November 2022).</w:t>
      </w:r>
    </w:p>
    <w:p w14:paraId="75C1F8FD" w14:textId="77777777" w:rsidR="00614B14" w:rsidRPr="00E54644" w:rsidRDefault="00614B14" w:rsidP="00E54644">
      <w:pPr>
        <w:pStyle w:val="Heading2"/>
      </w:pPr>
      <w:bookmarkStart w:id="131" w:name="_Toc120545331"/>
      <w:r w:rsidRPr="00E54644">
        <w:t xml:space="preserve">Children and </w:t>
      </w:r>
      <w:r w:rsidR="00C22A1A" w:rsidRPr="00E54644">
        <w:t>y</w:t>
      </w:r>
      <w:r w:rsidRPr="00E54644">
        <w:t xml:space="preserve">oung </w:t>
      </w:r>
      <w:r w:rsidR="00C22A1A" w:rsidRPr="00E54644">
        <w:t>p</w:t>
      </w:r>
      <w:r w:rsidRPr="00E54644">
        <w:t>eople</w:t>
      </w:r>
      <w:bookmarkEnd w:id="130"/>
      <w:bookmarkEnd w:id="131"/>
      <w:r w:rsidRPr="00E54644">
        <w:t xml:space="preserve"> </w:t>
      </w:r>
    </w:p>
    <w:p w14:paraId="2D79FC6B" w14:textId="77777777" w:rsidR="00940C88" w:rsidRDefault="00940C88" w:rsidP="00940C88">
      <w:pPr>
        <w:rPr>
          <w:rFonts w:cstheme="minorHAnsi"/>
        </w:rPr>
      </w:pPr>
      <w:r>
        <w:rPr>
          <w:rFonts w:cstheme="minorHAnsi"/>
        </w:rPr>
        <w:t>Health Navigator. (</w:t>
      </w:r>
      <w:proofErr w:type="spellStart"/>
      <w:r>
        <w:rPr>
          <w:rFonts w:cstheme="minorHAnsi"/>
        </w:rPr>
        <w:t>nd</w:t>
      </w:r>
      <w:proofErr w:type="spellEnd"/>
      <w:r>
        <w:rPr>
          <w:rFonts w:cstheme="minorHAnsi"/>
        </w:rPr>
        <w:t xml:space="preserve">). </w:t>
      </w:r>
      <w:r w:rsidRPr="00AA46B7">
        <w:rPr>
          <w:rFonts w:cstheme="minorHAnsi"/>
        </w:rPr>
        <w:t>Postural orthostatic tachycardia syndrome (POTS)</w:t>
      </w:r>
      <w:r>
        <w:rPr>
          <w:rFonts w:cstheme="minorHAnsi"/>
        </w:rPr>
        <w:t xml:space="preserve">. URL: </w:t>
      </w:r>
      <w:hyperlink r:id="rId286" w:history="1">
        <w:r w:rsidRPr="004578E0">
          <w:rPr>
            <w:rStyle w:val="Hyperlink"/>
            <w:rFonts w:cstheme="minorHAnsi"/>
          </w:rPr>
          <w:t>https://www.healthnavigator.org.nz/health-a-z/p/postural-orthostatic-tachycardia-syndrome-pots/</w:t>
        </w:r>
      </w:hyperlink>
      <w:r>
        <w:rPr>
          <w:rFonts w:ascii="Calibri" w:eastAsiaTheme="minorEastAsia" w:hAnsi="Calibri" w:cs="Calibri"/>
          <w:b/>
        </w:rPr>
        <w:t xml:space="preserve"> </w:t>
      </w:r>
      <w:r>
        <w:t>(accessed 22 November 2022).</w:t>
      </w:r>
    </w:p>
    <w:p w14:paraId="3BD56E1C" w14:textId="77777777" w:rsidR="00940C88" w:rsidRPr="00AA46B7" w:rsidRDefault="00940C88" w:rsidP="00940C88">
      <w:pPr>
        <w:rPr>
          <w:rFonts w:cstheme="minorHAnsi"/>
        </w:rPr>
      </w:pPr>
    </w:p>
    <w:p w14:paraId="05EE0ED4" w14:textId="77777777" w:rsidR="00940C88" w:rsidRDefault="00940C88" w:rsidP="00940C88">
      <w:pPr>
        <w:rPr>
          <w:rFonts w:cstheme="minorHAnsi"/>
        </w:rPr>
      </w:pPr>
      <w:proofErr w:type="spellStart"/>
      <w:r>
        <w:rPr>
          <w:rFonts w:cstheme="minorHAnsi"/>
        </w:rPr>
        <w:t>KidsHealth</w:t>
      </w:r>
      <w:proofErr w:type="spellEnd"/>
      <w:r>
        <w:rPr>
          <w:rFonts w:cstheme="minorHAnsi"/>
        </w:rPr>
        <w:t>. (</w:t>
      </w:r>
      <w:proofErr w:type="spellStart"/>
      <w:r>
        <w:rPr>
          <w:rFonts w:cstheme="minorHAnsi"/>
        </w:rPr>
        <w:t>nd</w:t>
      </w:r>
      <w:proofErr w:type="spellEnd"/>
      <w:r>
        <w:rPr>
          <w:rFonts w:cstheme="minorHAnsi"/>
        </w:rPr>
        <w:t xml:space="preserve">). </w:t>
      </w:r>
      <w:r w:rsidRPr="00AA46B7">
        <w:rPr>
          <w:rFonts w:cstheme="minorHAnsi"/>
        </w:rPr>
        <w:t xml:space="preserve">Recovering From COVID </w:t>
      </w:r>
      <w:r>
        <w:rPr>
          <w:rFonts w:cstheme="minorHAnsi"/>
        </w:rPr>
        <w:t>–</w:t>
      </w:r>
      <w:r w:rsidRPr="00AA46B7">
        <w:rPr>
          <w:rFonts w:cstheme="minorHAnsi"/>
        </w:rPr>
        <w:t xml:space="preserve"> Including Long COVID</w:t>
      </w:r>
      <w:r>
        <w:rPr>
          <w:rFonts w:cstheme="minorHAnsi"/>
        </w:rPr>
        <w:t xml:space="preserve">. URL: </w:t>
      </w:r>
      <w:hyperlink r:id="rId287" w:history="1">
        <w:r w:rsidRPr="004578E0">
          <w:rPr>
            <w:rStyle w:val="Hyperlink"/>
            <w:rFonts w:cstheme="minorHAnsi"/>
          </w:rPr>
          <w:t>https://kidshealth.org.nz/recovering-covid-including-long-covid</w:t>
        </w:r>
      </w:hyperlink>
      <w:r>
        <w:rPr>
          <w:rFonts w:ascii="Calibri" w:eastAsiaTheme="minorEastAsia" w:hAnsi="Calibri" w:cs="Calibri"/>
          <w:b/>
        </w:rPr>
        <w:t xml:space="preserve"> </w:t>
      </w:r>
      <w:r>
        <w:t>(accessed 22 November 2022).</w:t>
      </w:r>
    </w:p>
    <w:p w14:paraId="18BB88A6" w14:textId="77777777" w:rsidR="00940C88" w:rsidRPr="00AA46B7" w:rsidRDefault="00940C88" w:rsidP="00940C88">
      <w:pPr>
        <w:rPr>
          <w:rFonts w:cstheme="minorHAnsi"/>
        </w:rPr>
      </w:pPr>
    </w:p>
    <w:p w14:paraId="6D761388" w14:textId="77777777" w:rsidR="00626AB9" w:rsidRDefault="00626AB9" w:rsidP="00614B14">
      <w:pPr>
        <w:rPr>
          <w:rFonts w:cstheme="minorHAnsi"/>
        </w:rPr>
      </w:pPr>
      <w:proofErr w:type="spellStart"/>
      <w:r w:rsidRPr="00626AB9">
        <w:rPr>
          <w:rFonts w:cstheme="minorHAnsi"/>
        </w:rPr>
        <w:t>Kvalsvig</w:t>
      </w:r>
      <w:proofErr w:type="spellEnd"/>
      <w:r>
        <w:rPr>
          <w:rFonts w:cstheme="minorHAnsi"/>
        </w:rPr>
        <w:t xml:space="preserve"> A, </w:t>
      </w:r>
      <w:r w:rsidRPr="00626AB9">
        <w:rPr>
          <w:rFonts w:cstheme="minorHAnsi"/>
        </w:rPr>
        <w:t>Brooks</w:t>
      </w:r>
      <w:r>
        <w:rPr>
          <w:rFonts w:cstheme="minorHAnsi"/>
        </w:rPr>
        <w:t xml:space="preserve"> A</w:t>
      </w:r>
      <w:r w:rsidRPr="00626AB9">
        <w:rPr>
          <w:rFonts w:cstheme="minorHAnsi"/>
        </w:rPr>
        <w:t>, Wilson</w:t>
      </w:r>
      <w:r>
        <w:rPr>
          <w:rFonts w:cstheme="minorHAnsi"/>
        </w:rPr>
        <w:t xml:space="preserve"> N</w:t>
      </w:r>
      <w:r w:rsidRPr="00626AB9">
        <w:rPr>
          <w:rFonts w:cstheme="minorHAnsi"/>
        </w:rPr>
        <w:t>,</w:t>
      </w:r>
      <w:r>
        <w:rPr>
          <w:rFonts w:cstheme="minorHAnsi"/>
        </w:rPr>
        <w:t xml:space="preserve"> et al. 2022. </w:t>
      </w:r>
      <w:r w:rsidRPr="00626AB9">
        <w:rPr>
          <w:rFonts w:cstheme="minorHAnsi"/>
        </w:rPr>
        <w:t>Longer-term harm from Covid-19 in children: The evidence suggests greater efforts are needed to protect children in Aotearoa NZ from infection</w:t>
      </w:r>
      <w:r>
        <w:rPr>
          <w:rFonts w:cstheme="minorHAnsi"/>
        </w:rPr>
        <w:t xml:space="preserve">. URL: </w:t>
      </w:r>
      <w:r w:rsidRPr="00A624BC">
        <w:rPr>
          <w:rStyle w:val="Hyperlink"/>
        </w:rPr>
        <w:t>https://blogs.otago.ac.nz/pubhealthexpert/longer-term-harm-from-covid-19-in-children-the-evidence-suggests-greater-efforts-are-needed-to-protect-children-in-aotearoa-nz-from-infection/</w:t>
      </w:r>
      <w:r>
        <w:rPr>
          <w:rFonts w:ascii="Calibri" w:eastAsiaTheme="minorEastAsia" w:hAnsi="Calibri" w:cs="Calibri"/>
          <w:b/>
        </w:rPr>
        <w:t xml:space="preserve"> </w:t>
      </w:r>
      <w:r>
        <w:t>(accessed 22 November 2022).</w:t>
      </w:r>
    </w:p>
    <w:p w14:paraId="65D83054" w14:textId="77777777" w:rsidR="00626AB9" w:rsidRDefault="00626AB9" w:rsidP="00614B14">
      <w:pPr>
        <w:rPr>
          <w:rFonts w:cstheme="minorHAnsi"/>
        </w:rPr>
      </w:pPr>
    </w:p>
    <w:p w14:paraId="31C30452" w14:textId="77777777" w:rsidR="00614B14" w:rsidRDefault="00614B14" w:rsidP="00614B14">
      <w:pPr>
        <w:rPr>
          <w:rFonts w:cstheme="minorHAnsi"/>
        </w:rPr>
      </w:pPr>
      <w:r w:rsidRPr="00A7693A">
        <w:rPr>
          <w:rFonts w:cstheme="minorHAnsi"/>
        </w:rPr>
        <w:t>Lopez-Leon S, Wegman-</w:t>
      </w:r>
      <w:proofErr w:type="spellStart"/>
      <w:r w:rsidRPr="00A7693A">
        <w:rPr>
          <w:rFonts w:cstheme="minorHAnsi"/>
        </w:rPr>
        <w:t>Ostrosky</w:t>
      </w:r>
      <w:proofErr w:type="spellEnd"/>
      <w:r w:rsidRPr="00A7693A">
        <w:rPr>
          <w:rFonts w:cstheme="minorHAnsi"/>
        </w:rPr>
        <w:t xml:space="preserve"> T, </w:t>
      </w:r>
      <w:proofErr w:type="spellStart"/>
      <w:r w:rsidRPr="00A7693A">
        <w:rPr>
          <w:rFonts w:cstheme="minorHAnsi"/>
        </w:rPr>
        <w:t>Ayuzo</w:t>
      </w:r>
      <w:proofErr w:type="spellEnd"/>
      <w:r w:rsidRPr="00A7693A">
        <w:rPr>
          <w:rFonts w:cstheme="minorHAnsi"/>
        </w:rPr>
        <w:t xml:space="preserve"> del Valle NC, </w:t>
      </w:r>
      <w:r w:rsidR="005C328A">
        <w:rPr>
          <w:rFonts w:cstheme="minorHAnsi"/>
        </w:rPr>
        <w:t>et al</w:t>
      </w:r>
      <w:r w:rsidRPr="00A7693A">
        <w:rPr>
          <w:rFonts w:cstheme="minorHAnsi"/>
        </w:rPr>
        <w:t xml:space="preserve">. 2022. Long-COVID in children and adolescents: a systematic review and meta-analyses. </w:t>
      </w:r>
      <w:r w:rsidRPr="00A7693A">
        <w:rPr>
          <w:rFonts w:cstheme="minorHAnsi"/>
          <w:i/>
          <w:iCs/>
        </w:rPr>
        <w:t xml:space="preserve">Scientific Reports </w:t>
      </w:r>
      <w:r w:rsidRPr="00913A21">
        <w:rPr>
          <w:rFonts w:cstheme="minorHAnsi"/>
        </w:rPr>
        <w:t>12</w:t>
      </w:r>
      <w:r w:rsidRPr="00A7693A">
        <w:rPr>
          <w:rFonts w:cstheme="minorHAnsi"/>
        </w:rPr>
        <w:t>(1)</w:t>
      </w:r>
      <w:r w:rsidR="00940C88">
        <w:rPr>
          <w:rFonts w:cstheme="minorHAnsi"/>
        </w:rPr>
        <w:t>:</w:t>
      </w:r>
      <w:r w:rsidRPr="00A7693A">
        <w:rPr>
          <w:rFonts w:cstheme="minorHAnsi"/>
        </w:rPr>
        <w:t xml:space="preserve"> 9950.</w:t>
      </w:r>
      <w:r w:rsidR="00940C88">
        <w:rPr>
          <w:rFonts w:cstheme="minorHAnsi"/>
        </w:rPr>
        <w:t xml:space="preserve"> URL:</w:t>
      </w:r>
      <w:r w:rsidRPr="00A7693A">
        <w:rPr>
          <w:rFonts w:cstheme="minorHAnsi"/>
        </w:rPr>
        <w:t xml:space="preserve"> </w:t>
      </w:r>
      <w:hyperlink r:id="rId288" w:history="1">
        <w:r w:rsidRPr="00313850">
          <w:rPr>
            <w:rStyle w:val="Hyperlink"/>
            <w:rFonts w:cstheme="minorHAnsi"/>
          </w:rPr>
          <w:t>https://doi.org/10.1038/s41598-022-13495-5 accessed 19.8.2022</w:t>
        </w:r>
      </w:hyperlink>
      <w:r w:rsidR="0000749C">
        <w:rPr>
          <w:rFonts w:ascii="Calibri" w:eastAsiaTheme="minorEastAsia" w:hAnsi="Calibri" w:cs="Calibri"/>
          <w:b/>
        </w:rPr>
        <w:t xml:space="preserve"> </w:t>
      </w:r>
      <w:r w:rsidR="0000749C">
        <w:t>(accessed 22 November 2022).</w:t>
      </w:r>
    </w:p>
    <w:p w14:paraId="218996A8" w14:textId="77777777" w:rsidR="00614B14" w:rsidRDefault="00614B14" w:rsidP="00614B14">
      <w:pPr>
        <w:rPr>
          <w:rFonts w:cstheme="minorHAnsi"/>
        </w:rPr>
      </w:pPr>
    </w:p>
    <w:p w14:paraId="36656ED8" w14:textId="77777777" w:rsidR="00614B14" w:rsidRDefault="00614B14" w:rsidP="00614B14">
      <w:pPr>
        <w:rPr>
          <w:rFonts w:cs="Segoe UI"/>
        </w:rPr>
      </w:pPr>
      <w:proofErr w:type="spellStart"/>
      <w:r>
        <w:rPr>
          <w:rFonts w:cs="Segoe UI"/>
        </w:rPr>
        <w:t>Morice</w:t>
      </w:r>
      <w:proofErr w:type="spellEnd"/>
      <w:r>
        <w:rPr>
          <w:rFonts w:cs="Segoe UI"/>
        </w:rPr>
        <w:t xml:space="preserve"> AH, </w:t>
      </w:r>
      <w:proofErr w:type="spellStart"/>
      <w:r>
        <w:rPr>
          <w:rFonts w:cs="Segoe UI"/>
        </w:rPr>
        <w:t>Millqvist</w:t>
      </w:r>
      <w:proofErr w:type="spellEnd"/>
      <w:r>
        <w:rPr>
          <w:rFonts w:cs="Segoe UI"/>
        </w:rPr>
        <w:t xml:space="preserve"> E, </w:t>
      </w:r>
      <w:proofErr w:type="spellStart"/>
      <w:r>
        <w:rPr>
          <w:rFonts w:cs="Segoe UI"/>
        </w:rPr>
        <w:t>Bieksiene</w:t>
      </w:r>
      <w:proofErr w:type="spellEnd"/>
      <w:r>
        <w:rPr>
          <w:rFonts w:cs="Segoe UI"/>
        </w:rPr>
        <w:t xml:space="preserve"> K, </w:t>
      </w:r>
      <w:r w:rsidR="00940C88">
        <w:rPr>
          <w:rFonts w:cs="Segoe UI"/>
        </w:rPr>
        <w:t>et al</w:t>
      </w:r>
      <w:r>
        <w:rPr>
          <w:rFonts w:cs="Segoe UI"/>
        </w:rPr>
        <w:t xml:space="preserve">. 2020. ERS guidelines on the diagnosis and treatment of chronic cough in adults and children. </w:t>
      </w:r>
      <w:r>
        <w:rPr>
          <w:rFonts w:cs="Segoe UI"/>
          <w:i/>
          <w:iCs/>
        </w:rPr>
        <w:t xml:space="preserve">European Respiratory Journal </w:t>
      </w:r>
      <w:r w:rsidRPr="00913A21">
        <w:rPr>
          <w:rFonts w:cs="Segoe UI"/>
        </w:rPr>
        <w:t>55</w:t>
      </w:r>
      <w:r>
        <w:rPr>
          <w:rFonts w:cs="Segoe UI"/>
        </w:rPr>
        <w:t xml:space="preserve">(1). </w:t>
      </w:r>
    </w:p>
    <w:p w14:paraId="6C5A16B4" w14:textId="77777777" w:rsidR="00614B14" w:rsidRDefault="00614B14" w:rsidP="00614B14">
      <w:pPr>
        <w:rPr>
          <w:rFonts w:cs="Segoe UI"/>
        </w:rPr>
      </w:pPr>
    </w:p>
    <w:p w14:paraId="5725E71C" w14:textId="77777777" w:rsidR="00614B14" w:rsidRPr="00A624BC" w:rsidRDefault="00614B14" w:rsidP="00614B14">
      <w:pPr>
        <w:rPr>
          <w:rStyle w:val="Hyperlink"/>
        </w:rPr>
      </w:pPr>
    </w:p>
    <w:p w14:paraId="641FF06A" w14:textId="77777777" w:rsidR="00614B14" w:rsidRPr="00614B14" w:rsidRDefault="00614B14" w:rsidP="00614B14">
      <w:pPr>
        <w:ind w:firstLine="567"/>
      </w:pPr>
    </w:p>
    <w:sectPr w:rsidR="00614B14" w:rsidRPr="00614B14" w:rsidSect="00FD0B4B">
      <w:pgSz w:w="11906" w:h="16838" w:code="9"/>
      <w:pgMar w:top="1418" w:right="1701" w:bottom="1134" w:left="1843" w:header="720" w:footer="425"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3239775" w14:textId="77777777" w:rsidR="008717D2" w:rsidRDefault="008717D2">
      <w:r>
        <w:separator/>
      </w:r>
    </w:p>
    <w:p w14:paraId="17763DF2" w14:textId="77777777" w:rsidR="008717D2" w:rsidRDefault="008717D2"/>
  </w:endnote>
  <w:endnote w:type="continuationSeparator" w:id="0">
    <w:p w14:paraId="7BCFFE17" w14:textId="77777777" w:rsidR="008717D2" w:rsidRDefault="008717D2">
      <w:r>
        <w:continuationSeparator/>
      </w:r>
    </w:p>
    <w:p w14:paraId="7553AFF0" w14:textId="77777777" w:rsidR="008717D2" w:rsidRDefault="008717D2"/>
  </w:endnote>
  <w:endnote w:type="continuationNotice" w:id="1">
    <w:p w14:paraId="37E176CD" w14:textId="77777777" w:rsidR="008717D2" w:rsidRDefault="008717D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Mäori">
    <w:altName w:val="Arial"/>
    <w:panose1 w:val="00000000000000000000"/>
    <w:charset w:val="00"/>
    <w:family w:val="swiss"/>
    <w:notTrueType/>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emibold">
    <w:panose1 w:val="020B0702040204020203"/>
    <w:charset w:val="00"/>
    <w:family w:val="swiss"/>
    <w:pitch w:val="variable"/>
    <w:sig w:usb0="E4002EFF" w:usb1="C000E47F" w:usb2="00000009" w:usb3="00000000" w:csb0="000001FF" w:csb1="00000000"/>
  </w:font>
  <w:font w:name="Georgia">
    <w:panose1 w:val="02040502050405020303"/>
    <w:charset w:val="00"/>
    <w:family w:val="roman"/>
    <w:pitch w:val="variable"/>
    <w:sig w:usb0="00000287" w:usb1="00000000" w:usb2="00000000" w:usb3="00000000" w:csb0="0000009F" w:csb1="00000000"/>
  </w:font>
  <w:font w:name="Segoe UI Black">
    <w:panose1 w:val="020B0A02040204020203"/>
    <w:charset w:val="00"/>
    <w:family w:val="swiss"/>
    <w:pitch w:val="variable"/>
    <w:sig w:usb0="E00002FF" w:usb1="4000E47F" w:usb2="00000021" w:usb3="00000000" w:csb0="0000019F" w:csb1="00000000"/>
  </w:font>
  <w:font w:name="Lucida Sans Unicode">
    <w:panose1 w:val="020B0602030504020204"/>
    <w:charset w:val="00"/>
    <w:family w:val="swiss"/>
    <w:pitch w:val="variable"/>
    <w:sig w:usb0="80000AFF" w:usb1="0000396B" w:usb2="00000000" w:usb3="00000000" w:csb0="000000BF" w:csb1="00000000"/>
  </w:font>
  <w:font w:name="Segoe UI Light">
    <w:panose1 w:val="020B0502040204020203"/>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F1A71C" w14:textId="77777777" w:rsidR="00231E10" w:rsidRPr="00581136" w:rsidRDefault="00231E10" w:rsidP="005A79E5">
    <w:pPr>
      <w:pStyle w:val="Footer"/>
      <w:pBdr>
        <w:bottom w:val="single" w:sz="4" w:space="1" w:color="auto"/>
      </w:pBdr>
      <w:tabs>
        <w:tab w:val="right" w:pos="9639"/>
      </w:tabs>
      <w:rPr>
        <w:b/>
      </w:rPr>
    </w:pPr>
    <w:r w:rsidRPr="00581136">
      <w:rPr>
        <w:b/>
      </w:rPr>
      <w:t xml:space="preserve">Released </w:t>
    </w:r>
    <w:r>
      <w:rPr>
        <w:b/>
      </w:rPr>
      <w:t>2022</w:t>
    </w:r>
    <w:r w:rsidRPr="00581136">
      <w:rPr>
        <w:b/>
      </w:rPr>
      <w:tab/>
      <w:t>health.govt.nz</w:t>
    </w:r>
  </w:p>
  <w:p w14:paraId="41A4B091" w14:textId="77777777" w:rsidR="00231E10" w:rsidRPr="005A79E5" w:rsidRDefault="00231E10">
    <w:pPr>
      <w:pStyle w:val="Footer"/>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789" w:type="dxa"/>
      <w:tblInd w:w="-709" w:type="dxa"/>
      <w:tblLayout w:type="fixed"/>
      <w:tblCellMar>
        <w:left w:w="0" w:type="dxa"/>
        <w:right w:w="0" w:type="dxa"/>
      </w:tblCellMar>
      <w:tblLook w:val="04A0" w:firstRow="1" w:lastRow="0" w:firstColumn="1" w:lastColumn="0" w:noHBand="0" w:noVBand="1"/>
    </w:tblPr>
    <w:tblGrid>
      <w:gridCol w:w="709"/>
      <w:gridCol w:w="8080"/>
    </w:tblGrid>
    <w:tr w:rsidR="00231E10" w14:paraId="6D479369" w14:textId="77777777" w:rsidTr="00FE3720">
      <w:trPr>
        <w:cantSplit/>
      </w:trPr>
      <w:tc>
        <w:tcPr>
          <w:tcW w:w="709" w:type="dxa"/>
          <w:vAlign w:val="center"/>
        </w:tcPr>
        <w:p w14:paraId="09DAE2A3" w14:textId="77777777" w:rsidR="00231E10" w:rsidRPr="00931466" w:rsidRDefault="00231E10" w:rsidP="00FD0B4B">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39</w:t>
          </w:r>
          <w:r w:rsidRPr="00931466">
            <w:rPr>
              <w:rStyle w:val="PageNumber"/>
            </w:rPr>
            <w:fldChar w:fldCharType="end"/>
          </w:r>
        </w:p>
      </w:tc>
      <w:tc>
        <w:tcPr>
          <w:tcW w:w="8080" w:type="dxa"/>
          <w:vAlign w:val="center"/>
        </w:tcPr>
        <w:p w14:paraId="2D353539" w14:textId="77777777" w:rsidR="00231E10" w:rsidRDefault="00231E10" w:rsidP="00FD0B4B">
          <w:pPr>
            <w:pStyle w:val="RectoFooter"/>
            <w:jc w:val="left"/>
          </w:pPr>
          <w:r w:rsidRPr="007B0D5F">
            <w:t>CLINICAL REHABILITATION GUIDELINE FOR PEOPLE WITH LONG COVID</w:t>
          </w:r>
          <w:r>
            <w:br/>
          </w:r>
          <w:r w:rsidRPr="007B0D5F">
            <w:t>(</w:t>
          </w:r>
          <w:r>
            <w:t>coronavirus</w:t>
          </w:r>
          <w:r w:rsidRPr="007B0D5F">
            <w:t xml:space="preserve"> </w:t>
          </w:r>
          <w:r>
            <w:t>d</w:t>
          </w:r>
          <w:r w:rsidRPr="007B0D5F">
            <w:t>ISEASE) IN AOTEAROA NEW ZEALAND</w:t>
          </w:r>
        </w:p>
      </w:tc>
    </w:tr>
  </w:tbl>
  <w:p w14:paraId="6DEF1CD3" w14:textId="77777777" w:rsidR="00231E10" w:rsidRPr="00FD0B4B" w:rsidRDefault="00231E10">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290657" w14:textId="77777777" w:rsidR="00231E10" w:rsidRDefault="00231E10" w:rsidP="004D6689">
    <w:pPr>
      <w:pStyle w:val="Footer"/>
      <w:ind w:right="360" w:firstLine="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063226" w14:textId="77777777" w:rsidR="00231E10" w:rsidRDefault="00231E1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789" w:type="dxa"/>
      <w:tblInd w:w="-709" w:type="dxa"/>
      <w:tblLayout w:type="fixed"/>
      <w:tblCellMar>
        <w:left w:w="0" w:type="dxa"/>
        <w:right w:w="0" w:type="dxa"/>
      </w:tblCellMar>
      <w:tblLook w:val="04A0" w:firstRow="1" w:lastRow="0" w:firstColumn="1" w:lastColumn="0" w:noHBand="0" w:noVBand="1"/>
    </w:tblPr>
    <w:tblGrid>
      <w:gridCol w:w="709"/>
      <w:gridCol w:w="8080"/>
    </w:tblGrid>
    <w:tr w:rsidR="00231E10" w14:paraId="42AA3165" w14:textId="77777777" w:rsidTr="00D662F8">
      <w:trPr>
        <w:cantSplit/>
      </w:trPr>
      <w:tc>
        <w:tcPr>
          <w:tcW w:w="709" w:type="dxa"/>
          <w:vAlign w:val="center"/>
        </w:tcPr>
        <w:p w14:paraId="1C6E2E83" w14:textId="77777777" w:rsidR="00231E10" w:rsidRPr="00931466" w:rsidRDefault="00231E10"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44</w:t>
          </w:r>
          <w:r w:rsidRPr="00931466">
            <w:rPr>
              <w:rStyle w:val="PageNumber"/>
            </w:rPr>
            <w:fldChar w:fldCharType="end"/>
          </w:r>
        </w:p>
      </w:tc>
      <w:tc>
        <w:tcPr>
          <w:tcW w:w="8080" w:type="dxa"/>
          <w:vAlign w:val="center"/>
        </w:tcPr>
        <w:p w14:paraId="49FB243E" w14:textId="77777777" w:rsidR="00231E10" w:rsidRDefault="00231E10" w:rsidP="0069770E">
          <w:pPr>
            <w:pStyle w:val="RectoFooter"/>
            <w:jc w:val="left"/>
          </w:pPr>
          <w:r w:rsidRPr="007B0D5F">
            <w:t>CLINICAL REHABILITATION GUIDELINE FOR PEOPLE WITH LONG COVID</w:t>
          </w:r>
          <w:r>
            <w:br/>
          </w:r>
          <w:r w:rsidRPr="007B0D5F">
            <w:t>(CORONAVIRUS DISEASE) IN AOTEAROA NEW ZEALAND</w:t>
          </w:r>
        </w:p>
      </w:tc>
    </w:tr>
  </w:tbl>
  <w:p w14:paraId="1635C57D" w14:textId="77777777" w:rsidR="00231E10" w:rsidRPr="00571223" w:rsidRDefault="00231E10" w:rsidP="00571223">
    <w:pPr>
      <w:pStyle w:val="VersoFooter"/>
      <w:rPr>
        <w:sz w:val="2"/>
        <w:szCs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789" w:type="dxa"/>
      <w:tblLayout w:type="fixed"/>
      <w:tblCellMar>
        <w:left w:w="0" w:type="dxa"/>
        <w:right w:w="0" w:type="dxa"/>
      </w:tblCellMar>
      <w:tblLook w:val="04A0" w:firstRow="1" w:lastRow="0" w:firstColumn="1" w:lastColumn="0" w:noHBand="0" w:noVBand="1"/>
    </w:tblPr>
    <w:tblGrid>
      <w:gridCol w:w="8080"/>
      <w:gridCol w:w="709"/>
    </w:tblGrid>
    <w:tr w:rsidR="00231E10" w14:paraId="356620CE" w14:textId="77777777" w:rsidTr="006E2886">
      <w:trPr>
        <w:cantSplit/>
      </w:trPr>
      <w:tc>
        <w:tcPr>
          <w:tcW w:w="8080" w:type="dxa"/>
          <w:vAlign w:val="center"/>
        </w:tcPr>
        <w:p w14:paraId="3D76DA8F" w14:textId="77777777" w:rsidR="00231E10" w:rsidRDefault="00231E10" w:rsidP="000C3DE6">
          <w:pPr>
            <w:pStyle w:val="RectoFooter"/>
          </w:pPr>
          <w:r w:rsidRPr="00007036">
            <w:t xml:space="preserve">Clinical rehabilitation guideline for people with long COVID </w:t>
          </w:r>
          <w:r>
            <w:br/>
          </w:r>
          <w:r w:rsidRPr="00007036">
            <w:t>(CoronaVirus Disease)</w:t>
          </w:r>
          <w:r>
            <w:t xml:space="preserve"> </w:t>
          </w:r>
          <w:r w:rsidRPr="00007036">
            <w:t>in Aotearoa New Zealand</w:t>
          </w:r>
        </w:p>
      </w:tc>
      <w:tc>
        <w:tcPr>
          <w:tcW w:w="709" w:type="dxa"/>
          <w:vAlign w:val="center"/>
        </w:tcPr>
        <w:p w14:paraId="13AB804F" w14:textId="77777777" w:rsidR="00231E10" w:rsidRPr="00931466" w:rsidRDefault="00231E10" w:rsidP="006E288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37</w:t>
          </w:r>
          <w:r w:rsidRPr="00931466">
            <w:rPr>
              <w:rStyle w:val="PageNumber"/>
            </w:rPr>
            <w:fldChar w:fldCharType="end"/>
          </w:r>
        </w:p>
      </w:tc>
    </w:tr>
  </w:tbl>
  <w:p w14:paraId="2A054AF7" w14:textId="77777777" w:rsidR="00231E10" w:rsidRPr="00581EB8" w:rsidRDefault="00231E10" w:rsidP="00581EB8">
    <w:pPr>
      <w:pStyle w:val="Footer"/>
      <w:rPr>
        <w:sz w:val="2"/>
        <w:szCs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99519241"/>
      <w:docPartObj>
        <w:docPartGallery w:val="Page Numbers (Bottom of Page)"/>
        <w:docPartUnique/>
      </w:docPartObj>
    </w:sdtPr>
    <w:sdtEndPr>
      <w:rPr>
        <w:noProof/>
      </w:rPr>
    </w:sdtEndPr>
    <w:sdtContent>
      <w:p w14:paraId="7EB74EC3" w14:textId="77777777" w:rsidR="00231E10" w:rsidRDefault="00231E10">
        <w:pPr>
          <w:pStyle w:val="Footer"/>
          <w:jc w:val="right"/>
          <w:rPr>
            <w:noProof/>
          </w:rPr>
        </w:pPr>
      </w:p>
      <w:tbl>
        <w:tblPr>
          <w:tblW w:w="8789" w:type="dxa"/>
          <w:tblLayout w:type="fixed"/>
          <w:tblCellMar>
            <w:left w:w="0" w:type="dxa"/>
            <w:right w:w="0" w:type="dxa"/>
          </w:tblCellMar>
          <w:tblLook w:val="04A0" w:firstRow="1" w:lastRow="0" w:firstColumn="1" w:lastColumn="0" w:noHBand="0" w:noVBand="1"/>
        </w:tblPr>
        <w:tblGrid>
          <w:gridCol w:w="8080"/>
          <w:gridCol w:w="709"/>
        </w:tblGrid>
        <w:tr w:rsidR="00231E10" w14:paraId="5BDD30CB" w14:textId="77777777" w:rsidTr="00FE3720">
          <w:trPr>
            <w:cantSplit/>
          </w:trPr>
          <w:tc>
            <w:tcPr>
              <w:tcW w:w="8080" w:type="dxa"/>
              <w:vAlign w:val="center"/>
            </w:tcPr>
            <w:p w14:paraId="595589DF" w14:textId="77777777" w:rsidR="00231E10" w:rsidRDefault="00231E10" w:rsidP="00FD0B4B">
              <w:pPr>
                <w:pStyle w:val="RectoFooter"/>
              </w:pPr>
              <w:r w:rsidRPr="00007036">
                <w:t xml:space="preserve">Clinical rehabilitation guideline for people with long COVID </w:t>
              </w:r>
              <w:r>
                <w:br/>
              </w:r>
              <w:r w:rsidRPr="00007036">
                <w:t>(</w:t>
              </w:r>
              <w:r>
                <w:t>coronavirus</w:t>
              </w:r>
              <w:r w:rsidRPr="00007036">
                <w:t xml:space="preserve"> </w:t>
              </w:r>
              <w:r>
                <w:t>d</w:t>
              </w:r>
              <w:r w:rsidRPr="00007036">
                <w:t>isease)</w:t>
              </w:r>
              <w:r>
                <w:t xml:space="preserve"> </w:t>
              </w:r>
              <w:r w:rsidRPr="00007036">
                <w:t>in Aotearoa New Zealand</w:t>
              </w:r>
            </w:p>
          </w:tc>
          <w:tc>
            <w:tcPr>
              <w:tcW w:w="709" w:type="dxa"/>
              <w:vAlign w:val="center"/>
            </w:tcPr>
            <w:p w14:paraId="419713BE" w14:textId="77777777" w:rsidR="00231E10" w:rsidRPr="00931466" w:rsidRDefault="00231E10" w:rsidP="00FD0B4B">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43</w:t>
              </w:r>
              <w:r w:rsidRPr="00931466">
                <w:rPr>
                  <w:rStyle w:val="PageNumber"/>
                </w:rPr>
                <w:fldChar w:fldCharType="end"/>
              </w:r>
            </w:p>
          </w:tc>
        </w:tr>
      </w:tbl>
      <w:p w14:paraId="4FA5D49B" w14:textId="77777777" w:rsidR="00231E10" w:rsidRPr="00FD0B4B" w:rsidRDefault="00227CE5">
        <w:pPr>
          <w:pStyle w:val="Footer"/>
          <w:jc w:val="right"/>
          <w:rPr>
            <w:sz w:val="2"/>
            <w:szCs w:val="2"/>
          </w:rPr>
        </w:pP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9CF53A1" w14:textId="77777777" w:rsidR="008717D2" w:rsidRPr="00A26E6B" w:rsidRDefault="008717D2" w:rsidP="00A26E6B"/>
  </w:footnote>
  <w:footnote w:type="continuationSeparator" w:id="0">
    <w:p w14:paraId="1FBFE9BC" w14:textId="77777777" w:rsidR="008717D2" w:rsidRDefault="008717D2">
      <w:r>
        <w:continuationSeparator/>
      </w:r>
    </w:p>
    <w:p w14:paraId="207681C7" w14:textId="77777777" w:rsidR="008717D2" w:rsidRDefault="008717D2"/>
  </w:footnote>
  <w:footnote w:type="continuationNotice" w:id="1">
    <w:p w14:paraId="05A26EB6" w14:textId="77777777" w:rsidR="008717D2" w:rsidRDefault="008717D2"/>
  </w:footnote>
  <w:footnote w:id="2">
    <w:p w14:paraId="529624C2" w14:textId="6B3414F3" w:rsidR="00231E10" w:rsidRPr="00450DE0" w:rsidRDefault="00231E10" w:rsidP="00450DE0">
      <w:pPr>
        <w:pStyle w:val="FootnoteText"/>
      </w:pPr>
      <w:r>
        <w:rPr>
          <w:rStyle w:val="FootnoteReference"/>
        </w:rPr>
        <w:footnoteRef/>
      </w:r>
      <w:r w:rsidR="001318C9">
        <w:t xml:space="preserve"> </w:t>
      </w:r>
      <w:r w:rsidR="00167D8C">
        <w:t>U</w:t>
      </w:r>
      <w:r w:rsidR="00851EA9">
        <w:t xml:space="preserve">niversal design </w:t>
      </w:r>
      <w:r w:rsidR="00167D8C">
        <w:t xml:space="preserve">is </w:t>
      </w:r>
      <w:r w:rsidR="00851EA9">
        <w:t>‘</w:t>
      </w:r>
      <w:r w:rsidR="002547ED">
        <w:t>t</w:t>
      </w:r>
      <w:r>
        <w:t>he design of products and environments to be usable by all people, to the greatest extent possible, without the need for adaptation or speciali</w:t>
      </w:r>
      <w:r w:rsidR="001318C9">
        <w:t>s</w:t>
      </w:r>
      <w:r>
        <w:t>ed design</w:t>
      </w:r>
      <w:r w:rsidR="00851EA9">
        <w:t>’</w:t>
      </w:r>
      <w:r>
        <w:t xml:space="preserve"> (Connell et al 1997</w:t>
      </w:r>
      <w:r w:rsidR="00B8574B">
        <w:t xml:space="preserve">; </w:t>
      </w:r>
      <w:r>
        <w:t>Story 2001).</w:t>
      </w:r>
    </w:p>
  </w:footnote>
  <w:footnote w:id="3">
    <w:p w14:paraId="680C418C" w14:textId="77777777" w:rsidR="00231E10" w:rsidRPr="00FD4FBC" w:rsidRDefault="00231E10">
      <w:pPr>
        <w:pStyle w:val="FootnoteText"/>
        <w:rPr>
          <w:lang w:val="en-US"/>
        </w:rPr>
      </w:pPr>
      <w:r>
        <w:rPr>
          <w:rStyle w:val="FootnoteReference"/>
        </w:rPr>
        <w:footnoteRef/>
      </w:r>
      <w:r>
        <w:t xml:space="preserve"> </w:t>
      </w:r>
      <w:r w:rsidRPr="00FD4FBC">
        <w:t>The Delphi technique is a well-established approach to answering a research question through the identification of a consensus view across subject experts.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9639" w:type="dxa"/>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5210"/>
      <w:gridCol w:w="4429"/>
    </w:tblGrid>
    <w:tr w:rsidR="00231E10" w14:paraId="427CB94F" w14:textId="77777777" w:rsidTr="00085641">
      <w:trPr>
        <w:cantSplit/>
      </w:trPr>
      <w:tc>
        <w:tcPr>
          <w:tcW w:w="5210" w:type="dxa"/>
          <w:vAlign w:val="center"/>
        </w:tcPr>
        <w:p w14:paraId="3EA87103" w14:textId="77777777" w:rsidR="00231E10" w:rsidRDefault="00231E10" w:rsidP="00D3124A">
          <w:pPr>
            <w:pStyle w:val="Header"/>
          </w:pPr>
          <w:bookmarkStart w:id="0" w:name="_Hlk110933925"/>
          <w:r>
            <w:rPr>
              <w:noProof/>
              <w:lang w:eastAsia="en-NZ"/>
            </w:rPr>
            <w:drawing>
              <wp:inline distT="0" distB="0" distL="0" distR="0" wp14:anchorId="62792BE1" wp14:editId="5D95379E">
                <wp:extent cx="2294626" cy="542925"/>
                <wp:effectExtent l="0" t="0" r="0" b="0"/>
                <wp:docPr id="15" name="Picture 15" descr="New Zealand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New Zealand Government logo"/>
                        <pic:cNvPicPr/>
                      </pic:nvPicPr>
                      <pic:blipFill rotWithShape="1">
                        <a:blip r:embed="rId1" cstate="print">
                          <a:extLst>
                            <a:ext uri="{28A0092B-C50C-407E-A947-70E740481C1C}">
                              <a14:useLocalDpi xmlns:a14="http://schemas.microsoft.com/office/drawing/2010/main" val="0"/>
                            </a:ext>
                          </a:extLst>
                        </a:blip>
                        <a:srcRect l="10400" t="16015" r="61171" b="13256"/>
                        <a:stretch/>
                      </pic:blipFill>
                      <pic:spPr bwMode="auto">
                        <a:xfrm>
                          <a:off x="0" y="0"/>
                          <a:ext cx="2294626" cy="542925"/>
                        </a:xfrm>
                        <a:prstGeom prst="rect">
                          <a:avLst/>
                        </a:prstGeom>
                        <a:ln>
                          <a:noFill/>
                        </a:ln>
                        <a:extLst>
                          <a:ext uri="{53640926-AAD7-44D8-BBD7-CCE9431645EC}">
                            <a14:shadowObscured xmlns:a14="http://schemas.microsoft.com/office/drawing/2010/main"/>
                          </a:ext>
                        </a:extLst>
                      </pic:spPr>
                    </pic:pic>
                  </a:graphicData>
                </a:graphic>
              </wp:inline>
            </w:drawing>
          </w:r>
        </w:p>
      </w:tc>
      <w:tc>
        <w:tcPr>
          <w:tcW w:w="4429" w:type="dxa"/>
          <w:vAlign w:val="center"/>
        </w:tcPr>
        <w:p w14:paraId="5F04494B" w14:textId="77777777" w:rsidR="00231E10" w:rsidRDefault="00231E10" w:rsidP="00D3124A">
          <w:pPr>
            <w:pStyle w:val="Header"/>
            <w:jc w:val="right"/>
          </w:pPr>
          <w:r>
            <w:rPr>
              <w:noProof/>
              <w:lang w:eastAsia="en-NZ"/>
            </w:rPr>
            <w:drawing>
              <wp:anchor distT="0" distB="0" distL="114300" distR="114300" simplePos="0" relativeHeight="251659264" behindDoc="0" locked="0" layoutInCell="1" allowOverlap="1" wp14:anchorId="4083A348" wp14:editId="151BD6CD">
                <wp:simplePos x="0" y="0"/>
                <wp:positionH relativeFrom="column">
                  <wp:posOffset>1362710</wp:posOffset>
                </wp:positionH>
                <wp:positionV relativeFrom="paragraph">
                  <wp:posOffset>-1905</wp:posOffset>
                </wp:positionV>
                <wp:extent cx="1519555" cy="718185"/>
                <wp:effectExtent l="0" t="0" r="4445" b="5715"/>
                <wp:wrapNone/>
                <wp:docPr id="16" name="Picture 16" descr="Ministry of Health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Ministry of Health logo"/>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519555" cy="718185"/>
                        </a:xfrm>
                        <a:prstGeom prst="rect">
                          <a:avLst/>
                        </a:prstGeom>
                        <a:noFill/>
                        <a:ln>
                          <a:noFill/>
                        </a:ln>
                      </pic:spPr>
                    </pic:pic>
                  </a:graphicData>
                </a:graphic>
                <wp14:sizeRelH relativeFrom="page">
                  <wp14:pctWidth>0</wp14:pctWidth>
                </wp14:sizeRelH>
                <wp14:sizeRelV relativeFrom="page">
                  <wp14:pctHeight>0</wp14:pctHeight>
                </wp14:sizeRelV>
              </wp:anchor>
            </w:drawing>
          </w:r>
        </w:p>
      </w:tc>
    </w:tr>
    <w:bookmarkEnd w:id="0"/>
  </w:tbl>
  <w:p w14:paraId="45DDD73A" w14:textId="77777777" w:rsidR="00231E10" w:rsidRDefault="00231E1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B935BD" w14:textId="77777777" w:rsidR="00231E10" w:rsidRDefault="00231E10" w:rsidP="00533B90"/>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030F58" w14:textId="77777777" w:rsidR="00231E10" w:rsidRDefault="00231E10" w:rsidP="0090019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3C33B6" w14:textId="77777777" w:rsidR="00231E10" w:rsidRDefault="00231E10">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855A7B" w14:textId="77777777" w:rsidR="00231E10" w:rsidRDefault="00231E10" w:rsidP="00614B14">
    <w:pPr>
      <w:pStyle w:val="Header"/>
      <w:jc w:val="cent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C91C61" w14:textId="77777777" w:rsidR="00231E10" w:rsidRDefault="00231E1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CAA39FE"/>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1A1250"/>
    <w:multiLevelType w:val="multilevel"/>
    <w:tmpl w:val="B8F875CC"/>
    <w:lvl w:ilvl="0">
      <w:start w:val="1"/>
      <w:numFmt w:val="decimal"/>
      <w:lvlText w:val="%1"/>
      <w:lvlJc w:val="left"/>
      <w:pPr>
        <w:tabs>
          <w:tab w:val="num" w:pos="992"/>
        </w:tabs>
        <w:ind w:left="992" w:hanging="992"/>
      </w:pPr>
      <w:rPr>
        <w:rFonts w:hint="default"/>
      </w:rPr>
    </w:lvl>
    <w:lvl w:ilvl="1">
      <w:start w:val="1"/>
      <w:numFmt w:val="decimal"/>
      <w:lvlText w:val="%1.%2"/>
      <w:lvlJc w:val="left"/>
      <w:pPr>
        <w:tabs>
          <w:tab w:val="num" w:pos="992"/>
        </w:tabs>
        <w:ind w:left="992" w:hanging="992"/>
      </w:pPr>
      <w:rPr>
        <w:rFonts w:hint="default"/>
      </w:rPr>
    </w:lvl>
    <w:lvl w:ilvl="2">
      <w:start w:val="1"/>
      <w:numFmt w:val="decimal"/>
      <w:lvlText w:val="%1.%2.%3"/>
      <w:lvlJc w:val="left"/>
      <w:pPr>
        <w:ind w:left="992" w:hanging="992"/>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00D817C7"/>
    <w:multiLevelType w:val="multilevel"/>
    <w:tmpl w:val="BA8AC590"/>
    <w:lvl w:ilvl="0">
      <w:start w:val="1"/>
      <w:numFmt w:val="decimal"/>
      <w:lvlText w:val="%1"/>
      <w:lvlJc w:val="left"/>
      <w:pPr>
        <w:ind w:left="992" w:hanging="992"/>
      </w:pPr>
      <w:rPr>
        <w:rFonts w:hint="default"/>
      </w:rPr>
    </w:lvl>
    <w:lvl w:ilvl="1">
      <w:start w:val="1"/>
      <w:numFmt w:val="lowerLetter"/>
      <w:lvlText w:val="%2."/>
      <w:lvlJc w:val="left"/>
      <w:pPr>
        <w:ind w:left="992" w:hanging="992"/>
      </w:pPr>
      <w:rPr>
        <w:rFonts w:hint="default"/>
      </w:rPr>
    </w:lvl>
    <w:lvl w:ilvl="2">
      <w:start w:val="1"/>
      <w:numFmt w:val="none"/>
      <w:suff w:val="nothing"/>
      <w:lvlText w:val="%3"/>
      <w:lvlJc w:val="left"/>
      <w:pPr>
        <w:ind w:left="0" w:firstLine="0"/>
      </w:pPr>
      <w:rPr>
        <w:rFonts w:hint="default"/>
      </w:rPr>
    </w:lvl>
    <w:lvl w:ilvl="3">
      <w:start w:val="1"/>
      <w:numFmt w:val="decimal"/>
      <w:pStyle w:val="Number"/>
      <w:lvlText w:val="%4."/>
      <w:lvlJc w:val="left"/>
      <w:pPr>
        <w:ind w:left="567" w:hanging="567"/>
      </w:pPr>
      <w:rPr>
        <w:rFonts w:hint="default"/>
      </w:rPr>
    </w:lvl>
    <w:lvl w:ilvl="4">
      <w:start w:val="1"/>
      <w:numFmt w:val="lowerLetter"/>
      <w:pStyle w:val="Letter"/>
      <w:lvlText w:val="%5."/>
      <w:lvlJc w:val="left"/>
      <w:pPr>
        <w:ind w:left="1134" w:hanging="567"/>
      </w:pPr>
      <w:rPr>
        <w:rFonts w:hint="default"/>
      </w:rPr>
    </w:lvl>
    <w:lvl w:ilvl="5">
      <w:start w:val="1"/>
      <w:numFmt w:val="lowerRoman"/>
      <w:pStyle w:val="Roman"/>
      <w:lvlText w:val="%6."/>
      <w:lvlJc w:val="left"/>
      <w:pPr>
        <w:ind w:left="1701" w:hanging="567"/>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42E1B55"/>
    <w:multiLevelType w:val="singleLevel"/>
    <w:tmpl w:val="E84060EA"/>
    <w:lvl w:ilvl="0">
      <w:start w:val="1"/>
      <w:numFmt w:val="bullet"/>
      <w:pStyle w:val="TableBullet"/>
      <w:lvlText w:val=""/>
      <w:lvlJc w:val="left"/>
      <w:pPr>
        <w:tabs>
          <w:tab w:val="num" w:pos="284"/>
        </w:tabs>
        <w:ind w:left="284" w:hanging="284"/>
      </w:pPr>
      <w:rPr>
        <w:rFonts w:ascii="Symbol" w:hAnsi="Symbol" w:hint="default"/>
        <w:color w:val="auto"/>
        <w:sz w:val="16"/>
        <w:szCs w:val="16"/>
      </w:rPr>
    </w:lvl>
  </w:abstractNum>
  <w:abstractNum w:abstractNumId="4" w15:restartNumberingAfterBreak="0">
    <w:nsid w:val="04B5341C"/>
    <w:multiLevelType w:val="hybridMultilevel"/>
    <w:tmpl w:val="7904ED40"/>
    <w:lvl w:ilvl="0" w:tplc="29C4D2DE">
      <w:start w:val="1"/>
      <w:numFmt w:val="bullet"/>
      <w:lvlText w:val=""/>
      <w:lvlJc w:val="left"/>
      <w:pPr>
        <w:ind w:left="720" w:hanging="360"/>
      </w:pPr>
      <w:rPr>
        <w:rFonts w:ascii="Symbol" w:hAnsi="Symbol" w:hint="default"/>
        <w:color w:val="auto"/>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 w15:restartNumberingAfterBreak="0">
    <w:nsid w:val="070C786C"/>
    <w:multiLevelType w:val="hybridMultilevel"/>
    <w:tmpl w:val="3152687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 w15:restartNumberingAfterBreak="0">
    <w:nsid w:val="093F71BB"/>
    <w:multiLevelType w:val="hybridMultilevel"/>
    <w:tmpl w:val="2EFAAD5A"/>
    <w:lvl w:ilvl="0" w:tplc="C92AF3AA">
      <w:start w:val="1"/>
      <w:numFmt w:val="bullet"/>
      <w:lvlText w:val=""/>
      <w:lvlJc w:val="left"/>
      <w:pPr>
        <w:ind w:left="720" w:hanging="360"/>
      </w:pPr>
      <w:rPr>
        <w:rFonts w:ascii="Symbol" w:hAnsi="Symbol" w:hint="default"/>
        <w:color w:val="4F81BD" w:themeColor="accent1"/>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7" w15:restartNumberingAfterBreak="0">
    <w:nsid w:val="126F6D6E"/>
    <w:multiLevelType w:val="hybridMultilevel"/>
    <w:tmpl w:val="3E14CE4A"/>
    <w:lvl w:ilvl="0" w:tplc="14090001">
      <w:start w:val="1"/>
      <w:numFmt w:val="bullet"/>
      <w:lvlText w:val=""/>
      <w:lvlJc w:val="left"/>
      <w:pPr>
        <w:ind w:left="360" w:hanging="360"/>
      </w:pPr>
      <w:rPr>
        <w:rFonts w:ascii="Symbol" w:hAnsi="Symbol"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8" w15:restartNumberingAfterBreak="0">
    <w:nsid w:val="1400022A"/>
    <w:multiLevelType w:val="hybridMultilevel"/>
    <w:tmpl w:val="767630A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9" w15:restartNumberingAfterBreak="0">
    <w:nsid w:val="17B771AA"/>
    <w:multiLevelType w:val="hybridMultilevel"/>
    <w:tmpl w:val="CBB0A040"/>
    <w:lvl w:ilvl="0" w:tplc="53B0DC04">
      <w:start w:val="1"/>
      <w:numFmt w:val="bullet"/>
      <w:lvlText w:val=""/>
      <w:lvlJc w:val="left"/>
      <w:pPr>
        <w:ind w:left="720" w:hanging="360"/>
      </w:pPr>
      <w:rPr>
        <w:rFonts w:ascii="Symbol" w:hAnsi="Symbol" w:hint="default"/>
        <w:color w:val="auto"/>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0" w15:restartNumberingAfterBreak="0">
    <w:nsid w:val="17FE20DE"/>
    <w:multiLevelType w:val="hybridMultilevel"/>
    <w:tmpl w:val="363E3ECA"/>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1" w15:restartNumberingAfterBreak="0">
    <w:nsid w:val="188A22A4"/>
    <w:multiLevelType w:val="multilevel"/>
    <w:tmpl w:val="40BE2096"/>
    <w:lvl w:ilvl="0">
      <w:start w:val="2"/>
      <w:numFmt w:val="decimal"/>
      <w:lvlText w:val="%1"/>
      <w:lvlJc w:val="left"/>
      <w:pPr>
        <w:ind w:left="360" w:hanging="360"/>
      </w:pPr>
      <w:rPr>
        <w:rFonts w:hint="default"/>
        <w:color w:val="365F91" w:themeColor="accent1" w:themeShade="BF"/>
      </w:rPr>
    </w:lvl>
    <w:lvl w:ilvl="1">
      <w:start w:val="3"/>
      <w:numFmt w:val="decimal"/>
      <w:lvlText w:val="%1.%2"/>
      <w:lvlJc w:val="left"/>
      <w:pPr>
        <w:ind w:left="360" w:hanging="360"/>
      </w:pPr>
      <w:rPr>
        <w:rFonts w:hint="default"/>
        <w:color w:val="365F91" w:themeColor="accent1" w:themeShade="BF"/>
      </w:rPr>
    </w:lvl>
    <w:lvl w:ilvl="2">
      <w:start w:val="1"/>
      <w:numFmt w:val="decimal"/>
      <w:lvlText w:val="%1.%2.%3"/>
      <w:lvlJc w:val="left"/>
      <w:pPr>
        <w:ind w:left="720" w:hanging="720"/>
      </w:pPr>
      <w:rPr>
        <w:rFonts w:hint="default"/>
        <w:color w:val="365F91" w:themeColor="accent1" w:themeShade="BF"/>
      </w:rPr>
    </w:lvl>
    <w:lvl w:ilvl="3">
      <w:start w:val="1"/>
      <w:numFmt w:val="decimal"/>
      <w:lvlText w:val="%1.%2.%3.%4"/>
      <w:lvlJc w:val="left"/>
      <w:pPr>
        <w:ind w:left="720" w:hanging="720"/>
      </w:pPr>
      <w:rPr>
        <w:rFonts w:hint="default"/>
        <w:color w:val="365F91" w:themeColor="accent1" w:themeShade="BF"/>
      </w:rPr>
    </w:lvl>
    <w:lvl w:ilvl="4">
      <w:start w:val="1"/>
      <w:numFmt w:val="decimal"/>
      <w:lvlText w:val="%1.%2.%3.%4.%5"/>
      <w:lvlJc w:val="left"/>
      <w:pPr>
        <w:ind w:left="1080" w:hanging="1080"/>
      </w:pPr>
      <w:rPr>
        <w:rFonts w:hint="default"/>
        <w:color w:val="365F91" w:themeColor="accent1" w:themeShade="BF"/>
      </w:rPr>
    </w:lvl>
    <w:lvl w:ilvl="5">
      <w:start w:val="1"/>
      <w:numFmt w:val="decimal"/>
      <w:lvlText w:val="%1.%2.%3.%4.%5.%6"/>
      <w:lvlJc w:val="left"/>
      <w:pPr>
        <w:ind w:left="1440" w:hanging="1440"/>
      </w:pPr>
      <w:rPr>
        <w:rFonts w:hint="default"/>
        <w:color w:val="365F91" w:themeColor="accent1" w:themeShade="BF"/>
      </w:rPr>
    </w:lvl>
    <w:lvl w:ilvl="6">
      <w:start w:val="1"/>
      <w:numFmt w:val="decimal"/>
      <w:lvlText w:val="%1.%2.%3.%4.%5.%6.%7"/>
      <w:lvlJc w:val="left"/>
      <w:pPr>
        <w:ind w:left="1440" w:hanging="1440"/>
      </w:pPr>
      <w:rPr>
        <w:rFonts w:hint="default"/>
        <w:color w:val="365F91" w:themeColor="accent1" w:themeShade="BF"/>
      </w:rPr>
    </w:lvl>
    <w:lvl w:ilvl="7">
      <w:start w:val="1"/>
      <w:numFmt w:val="decimal"/>
      <w:lvlText w:val="%1.%2.%3.%4.%5.%6.%7.%8"/>
      <w:lvlJc w:val="left"/>
      <w:pPr>
        <w:ind w:left="1800" w:hanging="1800"/>
      </w:pPr>
      <w:rPr>
        <w:rFonts w:hint="default"/>
        <w:color w:val="365F91" w:themeColor="accent1" w:themeShade="BF"/>
      </w:rPr>
    </w:lvl>
    <w:lvl w:ilvl="8">
      <w:start w:val="1"/>
      <w:numFmt w:val="decimal"/>
      <w:lvlText w:val="%1.%2.%3.%4.%5.%6.%7.%8.%9"/>
      <w:lvlJc w:val="left"/>
      <w:pPr>
        <w:ind w:left="1800" w:hanging="1800"/>
      </w:pPr>
      <w:rPr>
        <w:rFonts w:hint="default"/>
        <w:color w:val="365F91" w:themeColor="accent1" w:themeShade="BF"/>
      </w:rPr>
    </w:lvl>
  </w:abstractNum>
  <w:abstractNum w:abstractNumId="12" w15:restartNumberingAfterBreak="0">
    <w:nsid w:val="1A782602"/>
    <w:multiLevelType w:val="hybridMultilevel"/>
    <w:tmpl w:val="B8E2513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3" w15:restartNumberingAfterBreak="0">
    <w:nsid w:val="1A880732"/>
    <w:multiLevelType w:val="hybridMultilevel"/>
    <w:tmpl w:val="74B8577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4" w15:restartNumberingAfterBreak="0">
    <w:nsid w:val="1AE90CE5"/>
    <w:multiLevelType w:val="hybridMultilevel"/>
    <w:tmpl w:val="C06EF32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5" w15:restartNumberingAfterBreak="0">
    <w:nsid w:val="1D976E9F"/>
    <w:multiLevelType w:val="hybridMultilevel"/>
    <w:tmpl w:val="38F2E360"/>
    <w:lvl w:ilvl="0" w:tplc="29C4D2DE">
      <w:start w:val="1"/>
      <w:numFmt w:val="bullet"/>
      <w:lvlText w:val=""/>
      <w:lvlJc w:val="left"/>
      <w:pPr>
        <w:ind w:left="720" w:hanging="360"/>
      </w:pPr>
      <w:rPr>
        <w:rFonts w:ascii="Symbol" w:hAnsi="Symbol" w:hint="default"/>
        <w:color w:val="auto"/>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6" w15:restartNumberingAfterBreak="0">
    <w:nsid w:val="1DD24B7A"/>
    <w:multiLevelType w:val="hybridMultilevel"/>
    <w:tmpl w:val="AAF646D8"/>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start w:val="1"/>
      <w:numFmt w:val="bullet"/>
      <w:lvlText w:val=""/>
      <w:lvlJc w:val="left"/>
      <w:pPr>
        <w:ind w:left="2160" w:hanging="360"/>
      </w:pPr>
      <w:rPr>
        <w:rFonts w:ascii="Wingdings" w:hAnsi="Wingdings" w:hint="default"/>
      </w:rPr>
    </w:lvl>
    <w:lvl w:ilvl="3" w:tplc="14090001">
      <w:start w:val="1"/>
      <w:numFmt w:val="bullet"/>
      <w:lvlText w:val=""/>
      <w:lvlJc w:val="left"/>
      <w:pPr>
        <w:ind w:left="2880" w:hanging="360"/>
      </w:pPr>
      <w:rPr>
        <w:rFonts w:ascii="Symbol" w:hAnsi="Symbol" w:hint="default"/>
      </w:rPr>
    </w:lvl>
    <w:lvl w:ilvl="4" w:tplc="14090003">
      <w:start w:val="1"/>
      <w:numFmt w:val="bullet"/>
      <w:lvlText w:val="o"/>
      <w:lvlJc w:val="left"/>
      <w:pPr>
        <w:ind w:left="3600" w:hanging="360"/>
      </w:pPr>
      <w:rPr>
        <w:rFonts w:ascii="Courier New" w:hAnsi="Courier New" w:cs="Courier New" w:hint="default"/>
      </w:rPr>
    </w:lvl>
    <w:lvl w:ilvl="5" w:tplc="14090005">
      <w:start w:val="1"/>
      <w:numFmt w:val="bullet"/>
      <w:lvlText w:val=""/>
      <w:lvlJc w:val="left"/>
      <w:pPr>
        <w:ind w:left="4320" w:hanging="360"/>
      </w:pPr>
      <w:rPr>
        <w:rFonts w:ascii="Wingdings" w:hAnsi="Wingdings" w:hint="default"/>
      </w:rPr>
    </w:lvl>
    <w:lvl w:ilvl="6" w:tplc="14090001">
      <w:start w:val="1"/>
      <w:numFmt w:val="bullet"/>
      <w:lvlText w:val=""/>
      <w:lvlJc w:val="left"/>
      <w:pPr>
        <w:ind w:left="5040" w:hanging="360"/>
      </w:pPr>
      <w:rPr>
        <w:rFonts w:ascii="Symbol" w:hAnsi="Symbol" w:hint="default"/>
      </w:rPr>
    </w:lvl>
    <w:lvl w:ilvl="7" w:tplc="14090003">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7" w15:restartNumberingAfterBreak="0">
    <w:nsid w:val="2152082C"/>
    <w:multiLevelType w:val="hybridMultilevel"/>
    <w:tmpl w:val="529EE93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8" w15:restartNumberingAfterBreak="0">
    <w:nsid w:val="28DD62B3"/>
    <w:multiLevelType w:val="hybridMultilevel"/>
    <w:tmpl w:val="4E848C5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9" w15:restartNumberingAfterBreak="0">
    <w:nsid w:val="29972FEB"/>
    <w:multiLevelType w:val="multilevel"/>
    <w:tmpl w:val="319204E4"/>
    <w:lvl w:ilvl="0">
      <w:start w:val="3"/>
      <w:numFmt w:val="decimal"/>
      <w:lvlText w:val="%1"/>
      <w:lvlJc w:val="left"/>
      <w:pPr>
        <w:ind w:left="360" w:hanging="360"/>
      </w:pPr>
      <w:rPr>
        <w:rFonts w:hint="default"/>
      </w:rPr>
    </w:lvl>
    <w:lvl w:ilvl="1">
      <w:start w:val="6"/>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A901674"/>
    <w:multiLevelType w:val="hybridMultilevel"/>
    <w:tmpl w:val="06C2A04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1" w15:restartNumberingAfterBreak="0">
    <w:nsid w:val="2EA70456"/>
    <w:multiLevelType w:val="multilevel"/>
    <w:tmpl w:val="030C2B6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1CA5BBB"/>
    <w:multiLevelType w:val="hybridMultilevel"/>
    <w:tmpl w:val="AFC80A5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3" w15:restartNumberingAfterBreak="0">
    <w:nsid w:val="34DD32EB"/>
    <w:multiLevelType w:val="multilevel"/>
    <w:tmpl w:val="218C638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5B10E85"/>
    <w:multiLevelType w:val="hybridMultilevel"/>
    <w:tmpl w:val="6682204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5" w15:restartNumberingAfterBreak="0">
    <w:nsid w:val="370A2C50"/>
    <w:multiLevelType w:val="hybridMultilevel"/>
    <w:tmpl w:val="C05ACD4E"/>
    <w:lvl w:ilvl="0" w:tplc="A3268CE8">
      <w:start w:val="1"/>
      <w:numFmt w:val="bullet"/>
      <w:lvlText w:val=""/>
      <w:lvlJc w:val="left"/>
      <w:pPr>
        <w:ind w:left="720" w:hanging="360"/>
      </w:pPr>
      <w:rPr>
        <w:rFonts w:ascii="Symbol" w:hAnsi="Symbol" w:hint="default"/>
        <w:color w:val="4F81BD" w:themeColor="accent1"/>
      </w:rPr>
    </w:lvl>
    <w:lvl w:ilvl="1" w:tplc="14090003">
      <w:start w:val="1"/>
      <w:numFmt w:val="bullet"/>
      <w:lvlText w:val="o"/>
      <w:lvlJc w:val="left"/>
      <w:pPr>
        <w:ind w:left="1440" w:hanging="360"/>
      </w:pPr>
      <w:rPr>
        <w:rFonts w:ascii="Courier New" w:hAnsi="Courier New" w:cs="Courier New" w:hint="default"/>
      </w:rPr>
    </w:lvl>
    <w:lvl w:ilvl="2" w:tplc="14090005">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6" w15:restartNumberingAfterBreak="0">
    <w:nsid w:val="3A201064"/>
    <w:multiLevelType w:val="hybridMultilevel"/>
    <w:tmpl w:val="147061B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7" w15:restartNumberingAfterBreak="0">
    <w:nsid w:val="3C5A1A8E"/>
    <w:multiLevelType w:val="multilevel"/>
    <w:tmpl w:val="4B5441B2"/>
    <w:lvl w:ilvl="0">
      <w:start w:val="1"/>
      <w:numFmt w:val="decimal"/>
      <w:pStyle w:val="Heading1"/>
      <w:lvlText w:val="%1"/>
      <w:lvlJc w:val="left"/>
      <w:pPr>
        <w:tabs>
          <w:tab w:val="num" w:pos="1134"/>
        </w:tabs>
        <w:ind w:left="1134" w:hanging="1134"/>
      </w:pPr>
      <w:rPr>
        <w:rFonts w:hint="default"/>
      </w:rPr>
    </w:lvl>
    <w:lvl w:ilvl="1">
      <w:start w:val="1"/>
      <w:numFmt w:val="decimal"/>
      <w:pStyle w:val="Heading2"/>
      <w:lvlText w:val="%1.%2"/>
      <w:lvlJc w:val="left"/>
      <w:pPr>
        <w:ind w:left="4962" w:hanging="1134"/>
      </w:pPr>
      <w:rPr>
        <w:rFonts w:hint="default"/>
      </w:rPr>
    </w:lvl>
    <w:lvl w:ilvl="2">
      <w:start w:val="1"/>
      <w:numFmt w:val="decimal"/>
      <w:pStyle w:val="Heading3"/>
      <w:lvlText w:val="%1.%2.%3"/>
      <w:lvlJc w:val="left"/>
      <w:pPr>
        <w:ind w:left="1134" w:hanging="1134"/>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3CA71F78"/>
    <w:multiLevelType w:val="hybridMultilevel"/>
    <w:tmpl w:val="0D76E58A"/>
    <w:lvl w:ilvl="0" w:tplc="33A80CE8">
      <w:start w:val="1"/>
      <w:numFmt w:val="bullet"/>
      <w:pStyle w:val="Dash"/>
      <w:lvlText w:val="–"/>
      <w:lvlJc w:val="left"/>
      <w:pPr>
        <w:tabs>
          <w:tab w:val="num" w:pos="567"/>
        </w:tabs>
        <w:ind w:left="567" w:hanging="283"/>
      </w:pPr>
      <w:rPr>
        <w:rFonts w:ascii="Arial" w:hAnsi="Arial" w:hint="default"/>
        <w:b w:val="0"/>
        <w:i w:val="0"/>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400E20E8"/>
    <w:multiLevelType w:val="hybridMultilevel"/>
    <w:tmpl w:val="FD9CE56E"/>
    <w:lvl w:ilvl="0" w:tplc="84F4142A">
      <w:start w:val="1"/>
      <w:numFmt w:val="bullet"/>
      <w:pStyle w:val="TableDash"/>
      <w:lvlText w:val="–"/>
      <w:lvlJc w:val="left"/>
      <w:pPr>
        <w:tabs>
          <w:tab w:val="num" w:pos="567"/>
        </w:tabs>
        <w:ind w:left="567" w:hanging="283"/>
      </w:pPr>
      <w:rPr>
        <w:rFonts w:ascii="Arial Mäori" w:hAnsi="Arial Mäori" w:hint="default"/>
        <w:color w:val="auto"/>
        <w:sz w:val="16"/>
        <w:szCs w:val="16"/>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41BA4A95"/>
    <w:multiLevelType w:val="hybridMultilevel"/>
    <w:tmpl w:val="0B1697E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1" w15:restartNumberingAfterBreak="0">
    <w:nsid w:val="43D91261"/>
    <w:multiLevelType w:val="hybridMultilevel"/>
    <w:tmpl w:val="798A03D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2" w15:restartNumberingAfterBreak="0">
    <w:nsid w:val="49D355F9"/>
    <w:multiLevelType w:val="hybridMultilevel"/>
    <w:tmpl w:val="FD88E7E2"/>
    <w:lvl w:ilvl="0" w:tplc="14090001">
      <w:start w:val="1"/>
      <w:numFmt w:val="bullet"/>
      <w:lvlText w:val=""/>
      <w:lvlJc w:val="left"/>
      <w:pPr>
        <w:ind w:left="773" w:hanging="360"/>
      </w:pPr>
      <w:rPr>
        <w:rFonts w:ascii="Symbol" w:hAnsi="Symbol" w:hint="default"/>
      </w:rPr>
    </w:lvl>
    <w:lvl w:ilvl="1" w:tplc="14090003" w:tentative="1">
      <w:start w:val="1"/>
      <w:numFmt w:val="bullet"/>
      <w:lvlText w:val="o"/>
      <w:lvlJc w:val="left"/>
      <w:pPr>
        <w:ind w:left="1493" w:hanging="360"/>
      </w:pPr>
      <w:rPr>
        <w:rFonts w:ascii="Courier New" w:hAnsi="Courier New" w:cs="Courier New" w:hint="default"/>
      </w:rPr>
    </w:lvl>
    <w:lvl w:ilvl="2" w:tplc="14090005" w:tentative="1">
      <w:start w:val="1"/>
      <w:numFmt w:val="bullet"/>
      <w:lvlText w:val=""/>
      <w:lvlJc w:val="left"/>
      <w:pPr>
        <w:ind w:left="2213" w:hanging="360"/>
      </w:pPr>
      <w:rPr>
        <w:rFonts w:ascii="Wingdings" w:hAnsi="Wingdings" w:hint="default"/>
      </w:rPr>
    </w:lvl>
    <w:lvl w:ilvl="3" w:tplc="14090001" w:tentative="1">
      <w:start w:val="1"/>
      <w:numFmt w:val="bullet"/>
      <w:lvlText w:val=""/>
      <w:lvlJc w:val="left"/>
      <w:pPr>
        <w:ind w:left="2933" w:hanging="360"/>
      </w:pPr>
      <w:rPr>
        <w:rFonts w:ascii="Symbol" w:hAnsi="Symbol" w:hint="default"/>
      </w:rPr>
    </w:lvl>
    <w:lvl w:ilvl="4" w:tplc="14090003" w:tentative="1">
      <w:start w:val="1"/>
      <w:numFmt w:val="bullet"/>
      <w:lvlText w:val="o"/>
      <w:lvlJc w:val="left"/>
      <w:pPr>
        <w:ind w:left="3653" w:hanging="360"/>
      </w:pPr>
      <w:rPr>
        <w:rFonts w:ascii="Courier New" w:hAnsi="Courier New" w:cs="Courier New" w:hint="default"/>
      </w:rPr>
    </w:lvl>
    <w:lvl w:ilvl="5" w:tplc="14090005" w:tentative="1">
      <w:start w:val="1"/>
      <w:numFmt w:val="bullet"/>
      <w:lvlText w:val=""/>
      <w:lvlJc w:val="left"/>
      <w:pPr>
        <w:ind w:left="4373" w:hanging="360"/>
      </w:pPr>
      <w:rPr>
        <w:rFonts w:ascii="Wingdings" w:hAnsi="Wingdings" w:hint="default"/>
      </w:rPr>
    </w:lvl>
    <w:lvl w:ilvl="6" w:tplc="14090001" w:tentative="1">
      <w:start w:val="1"/>
      <w:numFmt w:val="bullet"/>
      <w:lvlText w:val=""/>
      <w:lvlJc w:val="left"/>
      <w:pPr>
        <w:ind w:left="5093" w:hanging="360"/>
      </w:pPr>
      <w:rPr>
        <w:rFonts w:ascii="Symbol" w:hAnsi="Symbol" w:hint="default"/>
      </w:rPr>
    </w:lvl>
    <w:lvl w:ilvl="7" w:tplc="14090003" w:tentative="1">
      <w:start w:val="1"/>
      <w:numFmt w:val="bullet"/>
      <w:lvlText w:val="o"/>
      <w:lvlJc w:val="left"/>
      <w:pPr>
        <w:ind w:left="5813" w:hanging="360"/>
      </w:pPr>
      <w:rPr>
        <w:rFonts w:ascii="Courier New" w:hAnsi="Courier New" w:cs="Courier New" w:hint="default"/>
      </w:rPr>
    </w:lvl>
    <w:lvl w:ilvl="8" w:tplc="14090005" w:tentative="1">
      <w:start w:val="1"/>
      <w:numFmt w:val="bullet"/>
      <w:lvlText w:val=""/>
      <w:lvlJc w:val="left"/>
      <w:pPr>
        <w:ind w:left="6533" w:hanging="360"/>
      </w:pPr>
      <w:rPr>
        <w:rFonts w:ascii="Wingdings" w:hAnsi="Wingdings" w:hint="default"/>
      </w:rPr>
    </w:lvl>
  </w:abstractNum>
  <w:abstractNum w:abstractNumId="33" w15:restartNumberingAfterBreak="0">
    <w:nsid w:val="4A2419B8"/>
    <w:multiLevelType w:val="hybridMultilevel"/>
    <w:tmpl w:val="A3D49F4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4" w15:restartNumberingAfterBreak="0">
    <w:nsid w:val="4EF84AD7"/>
    <w:multiLevelType w:val="hybridMultilevel"/>
    <w:tmpl w:val="C7A4903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5" w15:restartNumberingAfterBreak="0">
    <w:nsid w:val="52097B27"/>
    <w:multiLevelType w:val="hybridMultilevel"/>
    <w:tmpl w:val="94621DE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6" w15:restartNumberingAfterBreak="0">
    <w:nsid w:val="53BD3D44"/>
    <w:multiLevelType w:val="hybridMultilevel"/>
    <w:tmpl w:val="3842934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7" w15:restartNumberingAfterBreak="0">
    <w:nsid w:val="541B4451"/>
    <w:multiLevelType w:val="hybridMultilevel"/>
    <w:tmpl w:val="55BA57AC"/>
    <w:lvl w:ilvl="0" w:tplc="CC4AF276">
      <w:numFmt w:val="bullet"/>
      <w:lvlText w:val="•"/>
      <w:lvlJc w:val="left"/>
      <w:pPr>
        <w:ind w:left="360" w:hanging="360"/>
      </w:pPr>
      <w:rPr>
        <w:rFonts w:ascii="Segoe UI" w:eastAsia="Times New Roman" w:hAnsi="Segoe UI" w:cs="Segoe UI"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abstractNum w:abstractNumId="38" w15:restartNumberingAfterBreak="0">
    <w:nsid w:val="545C1C91"/>
    <w:multiLevelType w:val="hybridMultilevel"/>
    <w:tmpl w:val="4C606C8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9" w15:restartNumberingAfterBreak="0">
    <w:nsid w:val="60625A93"/>
    <w:multiLevelType w:val="multilevel"/>
    <w:tmpl w:val="0B52B9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60B12891"/>
    <w:multiLevelType w:val="hybridMultilevel"/>
    <w:tmpl w:val="E00A9DB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1" w15:restartNumberingAfterBreak="0">
    <w:nsid w:val="67B55181"/>
    <w:multiLevelType w:val="hybridMultilevel"/>
    <w:tmpl w:val="1B3087C0"/>
    <w:lvl w:ilvl="0" w:tplc="CC4AF276">
      <w:numFmt w:val="bullet"/>
      <w:lvlText w:val="•"/>
      <w:lvlJc w:val="left"/>
      <w:pPr>
        <w:ind w:left="720" w:hanging="360"/>
      </w:pPr>
      <w:rPr>
        <w:rFonts w:ascii="Segoe UI" w:eastAsia="Times New Roman" w:hAnsi="Segoe UI" w:cs="Segoe UI"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2" w15:restartNumberingAfterBreak="0">
    <w:nsid w:val="6FFE2F30"/>
    <w:multiLevelType w:val="multilevel"/>
    <w:tmpl w:val="E6C81C0E"/>
    <w:lvl w:ilvl="0">
      <w:start w:val="2"/>
      <w:numFmt w:val="decimal"/>
      <w:lvlText w:val="%1"/>
      <w:lvlJc w:val="left"/>
      <w:pPr>
        <w:ind w:left="525" w:hanging="525"/>
      </w:pPr>
      <w:rPr>
        <w:rFonts w:hint="default"/>
      </w:rPr>
    </w:lvl>
    <w:lvl w:ilvl="1">
      <w:start w:val="2"/>
      <w:numFmt w:val="decimal"/>
      <w:lvlText w:val="%1.%2"/>
      <w:lvlJc w:val="left"/>
      <w:pPr>
        <w:ind w:left="525" w:hanging="52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3" w15:restartNumberingAfterBreak="0">
    <w:nsid w:val="701103D8"/>
    <w:multiLevelType w:val="hybridMultilevel"/>
    <w:tmpl w:val="5154665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4" w15:restartNumberingAfterBreak="0">
    <w:nsid w:val="73623AF0"/>
    <w:multiLevelType w:val="hybridMultilevel"/>
    <w:tmpl w:val="D7B82E60"/>
    <w:lvl w:ilvl="0" w:tplc="29C4D2DE">
      <w:start w:val="1"/>
      <w:numFmt w:val="bullet"/>
      <w:lvlText w:val=""/>
      <w:lvlJc w:val="left"/>
      <w:pPr>
        <w:ind w:left="720" w:hanging="360"/>
      </w:pPr>
      <w:rPr>
        <w:rFonts w:ascii="Symbol" w:hAnsi="Symbol" w:hint="default"/>
        <w:color w:val="auto"/>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5" w15:restartNumberingAfterBreak="0">
    <w:nsid w:val="74F83052"/>
    <w:multiLevelType w:val="hybridMultilevel"/>
    <w:tmpl w:val="0B2E3188"/>
    <w:lvl w:ilvl="0" w:tplc="29C4D2DE">
      <w:start w:val="1"/>
      <w:numFmt w:val="bullet"/>
      <w:lvlText w:val=""/>
      <w:lvlJc w:val="left"/>
      <w:pPr>
        <w:ind w:left="720" w:hanging="360"/>
      </w:pPr>
      <w:rPr>
        <w:rFonts w:ascii="Symbol" w:hAnsi="Symbol" w:hint="default"/>
        <w:color w:val="auto"/>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6" w15:restartNumberingAfterBreak="0">
    <w:nsid w:val="76CF34E5"/>
    <w:multiLevelType w:val="hybridMultilevel"/>
    <w:tmpl w:val="F9C0D32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7" w15:restartNumberingAfterBreak="0">
    <w:nsid w:val="7C1218D3"/>
    <w:multiLevelType w:val="singleLevel"/>
    <w:tmpl w:val="F9C47940"/>
    <w:lvl w:ilvl="0">
      <w:start w:val="1"/>
      <w:numFmt w:val="bullet"/>
      <w:pStyle w:val="Bullet"/>
      <w:lvlText w:val=""/>
      <w:lvlJc w:val="left"/>
      <w:pPr>
        <w:tabs>
          <w:tab w:val="num" w:pos="284"/>
        </w:tabs>
        <w:ind w:left="284" w:hanging="284"/>
      </w:pPr>
      <w:rPr>
        <w:rFonts w:ascii="Symbol" w:hAnsi="Symbol" w:hint="default"/>
        <w:sz w:val="18"/>
      </w:rPr>
    </w:lvl>
  </w:abstractNum>
  <w:abstractNum w:abstractNumId="48" w15:restartNumberingAfterBreak="0">
    <w:nsid w:val="7C2A2726"/>
    <w:multiLevelType w:val="hybridMultilevel"/>
    <w:tmpl w:val="4902633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9" w15:restartNumberingAfterBreak="0">
    <w:nsid w:val="7CB91103"/>
    <w:multiLevelType w:val="hybridMultilevel"/>
    <w:tmpl w:val="A37EBDF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0" w15:restartNumberingAfterBreak="0">
    <w:nsid w:val="7CC72B21"/>
    <w:multiLevelType w:val="multilevel"/>
    <w:tmpl w:val="273EF2D8"/>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num w:numId="1" w16cid:durableId="885994892">
    <w:abstractNumId w:val="47"/>
  </w:num>
  <w:num w:numId="2" w16cid:durableId="403601898">
    <w:abstractNumId w:val="28"/>
  </w:num>
  <w:num w:numId="3" w16cid:durableId="326517443">
    <w:abstractNumId w:val="29"/>
  </w:num>
  <w:num w:numId="4" w16cid:durableId="1184781333">
    <w:abstractNumId w:val="3"/>
  </w:num>
  <w:num w:numId="5" w16cid:durableId="1828403990">
    <w:abstractNumId w:val="2"/>
  </w:num>
  <w:num w:numId="6" w16cid:durableId="1899516208">
    <w:abstractNumId w:val="27"/>
  </w:num>
  <w:num w:numId="7" w16cid:durableId="1913928882">
    <w:abstractNumId w:val="26"/>
  </w:num>
  <w:num w:numId="8" w16cid:durableId="833956521">
    <w:abstractNumId w:val="30"/>
  </w:num>
  <w:num w:numId="9" w16cid:durableId="1353797473">
    <w:abstractNumId w:val="24"/>
  </w:num>
  <w:num w:numId="10" w16cid:durableId="1194928763">
    <w:abstractNumId w:val="46"/>
  </w:num>
  <w:num w:numId="11" w16cid:durableId="1057586006">
    <w:abstractNumId w:val="47"/>
  </w:num>
  <w:num w:numId="12" w16cid:durableId="1495224854">
    <w:abstractNumId w:val="0"/>
  </w:num>
  <w:num w:numId="13" w16cid:durableId="1312248675">
    <w:abstractNumId w:val="10"/>
  </w:num>
  <w:num w:numId="14" w16cid:durableId="1682194097">
    <w:abstractNumId w:val="1"/>
  </w:num>
  <w:num w:numId="15" w16cid:durableId="939144838">
    <w:abstractNumId w:val="50"/>
  </w:num>
  <w:num w:numId="16" w16cid:durableId="1426147753">
    <w:abstractNumId w:val="38"/>
  </w:num>
  <w:num w:numId="17" w16cid:durableId="2127505089">
    <w:abstractNumId w:val="7"/>
  </w:num>
  <w:num w:numId="18" w16cid:durableId="814906809">
    <w:abstractNumId w:val="49"/>
  </w:num>
  <w:num w:numId="19" w16cid:durableId="1761871679">
    <w:abstractNumId w:val="39"/>
  </w:num>
  <w:num w:numId="20" w16cid:durableId="170068240">
    <w:abstractNumId w:val="18"/>
  </w:num>
  <w:num w:numId="21" w16cid:durableId="1360818575">
    <w:abstractNumId w:val="35"/>
  </w:num>
  <w:num w:numId="22" w16cid:durableId="187375351">
    <w:abstractNumId w:val="20"/>
  </w:num>
  <w:num w:numId="23" w16cid:durableId="688724050">
    <w:abstractNumId w:val="32"/>
  </w:num>
  <w:num w:numId="24" w16cid:durableId="91828362">
    <w:abstractNumId w:val="14"/>
  </w:num>
  <w:num w:numId="25" w16cid:durableId="644119989">
    <w:abstractNumId w:val="33"/>
  </w:num>
  <w:num w:numId="26" w16cid:durableId="152572436">
    <w:abstractNumId w:val="22"/>
  </w:num>
  <w:num w:numId="27" w16cid:durableId="1386678105">
    <w:abstractNumId w:val="11"/>
  </w:num>
  <w:num w:numId="28" w16cid:durableId="2146728933">
    <w:abstractNumId w:val="42"/>
  </w:num>
  <w:num w:numId="29" w16cid:durableId="972295348">
    <w:abstractNumId w:val="16"/>
  </w:num>
  <w:num w:numId="30" w16cid:durableId="1224027243">
    <w:abstractNumId w:val="8"/>
  </w:num>
  <w:num w:numId="31" w16cid:durableId="2054426330">
    <w:abstractNumId w:val="9"/>
  </w:num>
  <w:num w:numId="32" w16cid:durableId="1913272421">
    <w:abstractNumId w:val="36"/>
  </w:num>
  <w:num w:numId="33" w16cid:durableId="1635063502">
    <w:abstractNumId w:val="21"/>
  </w:num>
  <w:num w:numId="34" w16cid:durableId="666640332">
    <w:abstractNumId w:val="23"/>
  </w:num>
  <w:num w:numId="35" w16cid:durableId="1442648208">
    <w:abstractNumId w:val="34"/>
  </w:num>
  <w:num w:numId="36" w16cid:durableId="913658790">
    <w:abstractNumId w:val="13"/>
  </w:num>
  <w:num w:numId="37" w16cid:durableId="1874077081">
    <w:abstractNumId w:val="48"/>
  </w:num>
  <w:num w:numId="38" w16cid:durableId="1009409863">
    <w:abstractNumId w:val="15"/>
  </w:num>
  <w:num w:numId="39" w16cid:durableId="1329479729">
    <w:abstractNumId w:val="45"/>
  </w:num>
  <w:num w:numId="40" w16cid:durableId="98181552">
    <w:abstractNumId w:val="44"/>
  </w:num>
  <w:num w:numId="41" w16cid:durableId="194539440">
    <w:abstractNumId w:val="4"/>
  </w:num>
  <w:num w:numId="42" w16cid:durableId="497504274">
    <w:abstractNumId w:val="25"/>
  </w:num>
  <w:num w:numId="43" w16cid:durableId="1479179204">
    <w:abstractNumId w:val="6"/>
  </w:num>
  <w:num w:numId="44" w16cid:durableId="297227428">
    <w:abstractNumId w:val="19"/>
  </w:num>
  <w:num w:numId="45" w16cid:durableId="719211443">
    <w:abstractNumId w:val="5"/>
  </w:num>
  <w:num w:numId="46" w16cid:durableId="1054739273">
    <w:abstractNumId w:val="31"/>
  </w:num>
  <w:num w:numId="47" w16cid:durableId="900823893">
    <w:abstractNumId w:val="17"/>
  </w:num>
  <w:num w:numId="48" w16cid:durableId="1558391266">
    <w:abstractNumId w:val="41"/>
  </w:num>
  <w:num w:numId="49" w16cid:durableId="1501698123">
    <w:abstractNumId w:val="37"/>
  </w:num>
  <w:num w:numId="50" w16cid:durableId="96369371">
    <w:abstractNumId w:val="40"/>
  </w:num>
  <w:num w:numId="51" w16cid:durableId="32462321">
    <w:abstractNumId w:val="43"/>
  </w:num>
  <w:num w:numId="52" w16cid:durableId="1155955945">
    <w:abstractNumId w:val="12"/>
  </w:num>
  <w:num w:numId="53" w16cid:durableId="1586458788">
    <w:abstractNumId w:val="3"/>
  </w:num>
  <w:numIdMacAtCleanup w:val="5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567"/>
  <w:evenAndOddHeaders/>
  <w:drawingGridHorizontalSpacing w:val="57"/>
  <w:drawingGridVerticalSpacing w:val="57"/>
  <w:displayHorizontalDrawingGridEvery w:val="0"/>
  <w:displayVerticalDrawingGridEvery w:val="0"/>
  <w:doNotUseMarginsForDrawingGridOrigin/>
  <w:drawingGridVerticalOrigin w:val="1985"/>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C78EB"/>
    <w:rsid w:val="000025B8"/>
    <w:rsid w:val="00002FE3"/>
    <w:rsid w:val="00005BB5"/>
    <w:rsid w:val="00006097"/>
    <w:rsid w:val="00006658"/>
    <w:rsid w:val="00006986"/>
    <w:rsid w:val="00006CF1"/>
    <w:rsid w:val="0000749C"/>
    <w:rsid w:val="00007EC9"/>
    <w:rsid w:val="00011624"/>
    <w:rsid w:val="00012AF6"/>
    <w:rsid w:val="000137DD"/>
    <w:rsid w:val="00014CB9"/>
    <w:rsid w:val="00016A28"/>
    <w:rsid w:val="00016E56"/>
    <w:rsid w:val="000176A7"/>
    <w:rsid w:val="0002455C"/>
    <w:rsid w:val="00024B5E"/>
    <w:rsid w:val="00025A6F"/>
    <w:rsid w:val="0002618D"/>
    <w:rsid w:val="000270DE"/>
    <w:rsid w:val="00030B26"/>
    <w:rsid w:val="00030E84"/>
    <w:rsid w:val="00031BAD"/>
    <w:rsid w:val="00032508"/>
    <w:rsid w:val="00032C0A"/>
    <w:rsid w:val="000331C1"/>
    <w:rsid w:val="00034591"/>
    <w:rsid w:val="00035257"/>
    <w:rsid w:val="00035D68"/>
    <w:rsid w:val="00035D6C"/>
    <w:rsid w:val="00036027"/>
    <w:rsid w:val="0003632D"/>
    <w:rsid w:val="00037A78"/>
    <w:rsid w:val="000419A9"/>
    <w:rsid w:val="00045139"/>
    <w:rsid w:val="00045613"/>
    <w:rsid w:val="00047899"/>
    <w:rsid w:val="00050EBF"/>
    <w:rsid w:val="00053435"/>
    <w:rsid w:val="00053921"/>
    <w:rsid w:val="00054B44"/>
    <w:rsid w:val="00054FBE"/>
    <w:rsid w:val="000573D8"/>
    <w:rsid w:val="0006006B"/>
    <w:rsid w:val="0006228D"/>
    <w:rsid w:val="00062C0E"/>
    <w:rsid w:val="0006501B"/>
    <w:rsid w:val="00065E1C"/>
    <w:rsid w:val="000717E9"/>
    <w:rsid w:val="000723E2"/>
    <w:rsid w:val="00072BD6"/>
    <w:rsid w:val="00073066"/>
    <w:rsid w:val="0007400B"/>
    <w:rsid w:val="00074F20"/>
    <w:rsid w:val="00075ACF"/>
    <w:rsid w:val="00075B78"/>
    <w:rsid w:val="000763E9"/>
    <w:rsid w:val="00076910"/>
    <w:rsid w:val="00077B3F"/>
    <w:rsid w:val="00080707"/>
    <w:rsid w:val="0008181A"/>
    <w:rsid w:val="00082B11"/>
    <w:rsid w:val="00082CD6"/>
    <w:rsid w:val="00083426"/>
    <w:rsid w:val="00083471"/>
    <w:rsid w:val="0008437D"/>
    <w:rsid w:val="00084B7F"/>
    <w:rsid w:val="00084F65"/>
    <w:rsid w:val="00085641"/>
    <w:rsid w:val="00085AFE"/>
    <w:rsid w:val="000874D0"/>
    <w:rsid w:val="00087DE2"/>
    <w:rsid w:val="00090F4D"/>
    <w:rsid w:val="00092FEF"/>
    <w:rsid w:val="00094800"/>
    <w:rsid w:val="00095DA2"/>
    <w:rsid w:val="000A0158"/>
    <w:rsid w:val="000A038C"/>
    <w:rsid w:val="000A1845"/>
    <w:rsid w:val="000A1C94"/>
    <w:rsid w:val="000A3395"/>
    <w:rsid w:val="000A373D"/>
    <w:rsid w:val="000A386A"/>
    <w:rsid w:val="000A41ED"/>
    <w:rsid w:val="000A4424"/>
    <w:rsid w:val="000A55E6"/>
    <w:rsid w:val="000A6B86"/>
    <w:rsid w:val="000B0730"/>
    <w:rsid w:val="000B174E"/>
    <w:rsid w:val="000B26F9"/>
    <w:rsid w:val="000B33BB"/>
    <w:rsid w:val="000B47C6"/>
    <w:rsid w:val="000B4F6A"/>
    <w:rsid w:val="000B7325"/>
    <w:rsid w:val="000C2FB1"/>
    <w:rsid w:val="000C3DE6"/>
    <w:rsid w:val="000C47D3"/>
    <w:rsid w:val="000D064E"/>
    <w:rsid w:val="000D12E3"/>
    <w:rsid w:val="000D19F4"/>
    <w:rsid w:val="000D2471"/>
    <w:rsid w:val="000D3C83"/>
    <w:rsid w:val="000D422D"/>
    <w:rsid w:val="000D58DD"/>
    <w:rsid w:val="000D67DC"/>
    <w:rsid w:val="000D7DC9"/>
    <w:rsid w:val="000E34D1"/>
    <w:rsid w:val="000E4719"/>
    <w:rsid w:val="000E473A"/>
    <w:rsid w:val="000E5CEF"/>
    <w:rsid w:val="000E63B2"/>
    <w:rsid w:val="000F073E"/>
    <w:rsid w:val="000F0758"/>
    <w:rsid w:val="000F1F42"/>
    <w:rsid w:val="000F2AE2"/>
    <w:rsid w:val="000F2BFF"/>
    <w:rsid w:val="000F2C22"/>
    <w:rsid w:val="000F7A42"/>
    <w:rsid w:val="00101FAD"/>
    <w:rsid w:val="00102063"/>
    <w:rsid w:val="00102AD7"/>
    <w:rsid w:val="0010541C"/>
    <w:rsid w:val="00105770"/>
    <w:rsid w:val="00105E3F"/>
    <w:rsid w:val="00106F93"/>
    <w:rsid w:val="00111BD7"/>
    <w:rsid w:val="00111D50"/>
    <w:rsid w:val="00113B8E"/>
    <w:rsid w:val="00117482"/>
    <w:rsid w:val="00117E49"/>
    <w:rsid w:val="00117F59"/>
    <w:rsid w:val="0012053C"/>
    <w:rsid w:val="00122363"/>
    <w:rsid w:val="00123587"/>
    <w:rsid w:val="00125D45"/>
    <w:rsid w:val="00126092"/>
    <w:rsid w:val="00127A67"/>
    <w:rsid w:val="00127E42"/>
    <w:rsid w:val="001313B3"/>
    <w:rsid w:val="001318C9"/>
    <w:rsid w:val="0013191A"/>
    <w:rsid w:val="00133E4B"/>
    <w:rsid w:val="0013418F"/>
    <w:rsid w:val="001342C7"/>
    <w:rsid w:val="00135348"/>
    <w:rsid w:val="0013585C"/>
    <w:rsid w:val="001363C3"/>
    <w:rsid w:val="00142261"/>
    <w:rsid w:val="00142954"/>
    <w:rsid w:val="00142A20"/>
    <w:rsid w:val="00142F2E"/>
    <w:rsid w:val="0014558D"/>
    <w:rsid w:val="001460E0"/>
    <w:rsid w:val="00146AED"/>
    <w:rsid w:val="001472F0"/>
    <w:rsid w:val="00147EE2"/>
    <w:rsid w:val="00147F71"/>
    <w:rsid w:val="00150A6E"/>
    <w:rsid w:val="00151EB5"/>
    <w:rsid w:val="0016304B"/>
    <w:rsid w:val="0016318F"/>
    <w:rsid w:val="0016468A"/>
    <w:rsid w:val="001676A9"/>
    <w:rsid w:val="00167D8C"/>
    <w:rsid w:val="0017070E"/>
    <w:rsid w:val="00174F02"/>
    <w:rsid w:val="0017525F"/>
    <w:rsid w:val="00175397"/>
    <w:rsid w:val="001768D7"/>
    <w:rsid w:val="00182192"/>
    <w:rsid w:val="00182345"/>
    <w:rsid w:val="001825A3"/>
    <w:rsid w:val="00182A4C"/>
    <w:rsid w:val="0018376C"/>
    <w:rsid w:val="00184C63"/>
    <w:rsid w:val="00185BB9"/>
    <w:rsid w:val="0018662D"/>
    <w:rsid w:val="00192B84"/>
    <w:rsid w:val="00193837"/>
    <w:rsid w:val="001941EC"/>
    <w:rsid w:val="0019735F"/>
    <w:rsid w:val="00197427"/>
    <w:rsid w:val="001A14C8"/>
    <w:rsid w:val="001A215F"/>
    <w:rsid w:val="001A21B4"/>
    <w:rsid w:val="001A28DB"/>
    <w:rsid w:val="001A5CF5"/>
    <w:rsid w:val="001A79D5"/>
    <w:rsid w:val="001B10A4"/>
    <w:rsid w:val="001B2832"/>
    <w:rsid w:val="001B39D2"/>
    <w:rsid w:val="001B4BF8"/>
    <w:rsid w:val="001B657D"/>
    <w:rsid w:val="001B6B39"/>
    <w:rsid w:val="001B7B14"/>
    <w:rsid w:val="001C25C2"/>
    <w:rsid w:val="001C2A0D"/>
    <w:rsid w:val="001C388D"/>
    <w:rsid w:val="001C4326"/>
    <w:rsid w:val="001C48F1"/>
    <w:rsid w:val="001C5A86"/>
    <w:rsid w:val="001C665E"/>
    <w:rsid w:val="001C7407"/>
    <w:rsid w:val="001D062C"/>
    <w:rsid w:val="001D0C73"/>
    <w:rsid w:val="001D1A0D"/>
    <w:rsid w:val="001D2917"/>
    <w:rsid w:val="001D3541"/>
    <w:rsid w:val="001D3DFF"/>
    <w:rsid w:val="001D3E4E"/>
    <w:rsid w:val="001D52D1"/>
    <w:rsid w:val="001E18BF"/>
    <w:rsid w:val="001E1AB7"/>
    <w:rsid w:val="001E254A"/>
    <w:rsid w:val="001E4339"/>
    <w:rsid w:val="001E4E57"/>
    <w:rsid w:val="001E7386"/>
    <w:rsid w:val="001F009E"/>
    <w:rsid w:val="001F190E"/>
    <w:rsid w:val="001F2B19"/>
    <w:rsid w:val="001F45A7"/>
    <w:rsid w:val="001F5E27"/>
    <w:rsid w:val="001F6067"/>
    <w:rsid w:val="0020027C"/>
    <w:rsid w:val="00200B1D"/>
    <w:rsid w:val="00201A01"/>
    <w:rsid w:val="00202942"/>
    <w:rsid w:val="002039C4"/>
    <w:rsid w:val="00205D71"/>
    <w:rsid w:val="002065D0"/>
    <w:rsid w:val="0020754B"/>
    <w:rsid w:val="002104D3"/>
    <w:rsid w:val="00210E5F"/>
    <w:rsid w:val="00211AE6"/>
    <w:rsid w:val="002121DA"/>
    <w:rsid w:val="002138B6"/>
    <w:rsid w:val="00213A33"/>
    <w:rsid w:val="00213AED"/>
    <w:rsid w:val="00215240"/>
    <w:rsid w:val="00215CA8"/>
    <w:rsid w:val="0021763B"/>
    <w:rsid w:val="00220640"/>
    <w:rsid w:val="00221A72"/>
    <w:rsid w:val="00222736"/>
    <w:rsid w:val="002240FE"/>
    <w:rsid w:val="0022452B"/>
    <w:rsid w:val="00225986"/>
    <w:rsid w:val="00226A16"/>
    <w:rsid w:val="00227CE5"/>
    <w:rsid w:val="00231B42"/>
    <w:rsid w:val="00231E10"/>
    <w:rsid w:val="00232903"/>
    <w:rsid w:val="00232CBC"/>
    <w:rsid w:val="00232E9F"/>
    <w:rsid w:val="00234BDC"/>
    <w:rsid w:val="00236CCC"/>
    <w:rsid w:val="002437F6"/>
    <w:rsid w:val="00245748"/>
    <w:rsid w:val="002457B1"/>
    <w:rsid w:val="00245F9E"/>
    <w:rsid w:val="00246DB1"/>
    <w:rsid w:val="00246E83"/>
    <w:rsid w:val="00246EAB"/>
    <w:rsid w:val="00247207"/>
    <w:rsid w:val="002476B5"/>
    <w:rsid w:val="00250493"/>
    <w:rsid w:val="00250903"/>
    <w:rsid w:val="002520CC"/>
    <w:rsid w:val="002525A8"/>
    <w:rsid w:val="00253ECF"/>
    <w:rsid w:val="00254044"/>
    <w:rsid w:val="002546A1"/>
    <w:rsid w:val="002547ED"/>
    <w:rsid w:val="00255801"/>
    <w:rsid w:val="00255FFD"/>
    <w:rsid w:val="00256400"/>
    <w:rsid w:val="002575E8"/>
    <w:rsid w:val="00257EF1"/>
    <w:rsid w:val="00260203"/>
    <w:rsid w:val="00261C60"/>
    <w:rsid w:val="00261F6A"/>
    <w:rsid w:val="002627D3"/>
    <w:rsid w:val="002628F4"/>
    <w:rsid w:val="00262B35"/>
    <w:rsid w:val="002653D8"/>
    <w:rsid w:val="00266402"/>
    <w:rsid w:val="00267B38"/>
    <w:rsid w:val="002735D4"/>
    <w:rsid w:val="00274AC9"/>
    <w:rsid w:val="00274DD1"/>
    <w:rsid w:val="00275D08"/>
    <w:rsid w:val="00276DB1"/>
    <w:rsid w:val="00277461"/>
    <w:rsid w:val="00280AFB"/>
    <w:rsid w:val="00281C33"/>
    <w:rsid w:val="00282F86"/>
    <w:rsid w:val="002839AF"/>
    <w:rsid w:val="002850C8"/>
    <w:rsid w:val="002858E3"/>
    <w:rsid w:val="00286259"/>
    <w:rsid w:val="00287287"/>
    <w:rsid w:val="0029190A"/>
    <w:rsid w:val="00292C5A"/>
    <w:rsid w:val="002931A4"/>
    <w:rsid w:val="00293953"/>
    <w:rsid w:val="00293AD1"/>
    <w:rsid w:val="002946D3"/>
    <w:rsid w:val="00295241"/>
    <w:rsid w:val="00295BE8"/>
    <w:rsid w:val="00295C54"/>
    <w:rsid w:val="002A0179"/>
    <w:rsid w:val="002A06BE"/>
    <w:rsid w:val="002A1B7C"/>
    <w:rsid w:val="002A3448"/>
    <w:rsid w:val="002A4DFC"/>
    <w:rsid w:val="002A5B3C"/>
    <w:rsid w:val="002A68B7"/>
    <w:rsid w:val="002A7898"/>
    <w:rsid w:val="002A7943"/>
    <w:rsid w:val="002B047D"/>
    <w:rsid w:val="002B0976"/>
    <w:rsid w:val="002B0FEF"/>
    <w:rsid w:val="002B1886"/>
    <w:rsid w:val="002B192D"/>
    <w:rsid w:val="002B5583"/>
    <w:rsid w:val="002B5BE3"/>
    <w:rsid w:val="002B6E12"/>
    <w:rsid w:val="002B732B"/>
    <w:rsid w:val="002B76A7"/>
    <w:rsid w:val="002B7BEC"/>
    <w:rsid w:val="002C0E24"/>
    <w:rsid w:val="002C0E3E"/>
    <w:rsid w:val="002C11B5"/>
    <w:rsid w:val="002C125E"/>
    <w:rsid w:val="002C2219"/>
    <w:rsid w:val="002C2552"/>
    <w:rsid w:val="002C34E7"/>
    <w:rsid w:val="002C380A"/>
    <w:rsid w:val="002C3D8C"/>
    <w:rsid w:val="002C3DCA"/>
    <w:rsid w:val="002C751B"/>
    <w:rsid w:val="002D02B8"/>
    <w:rsid w:val="002D0DF2"/>
    <w:rsid w:val="002D23BD"/>
    <w:rsid w:val="002D4C3F"/>
    <w:rsid w:val="002D693A"/>
    <w:rsid w:val="002D7A44"/>
    <w:rsid w:val="002D7AC6"/>
    <w:rsid w:val="002E0B47"/>
    <w:rsid w:val="002E2C6A"/>
    <w:rsid w:val="002E3DAB"/>
    <w:rsid w:val="002E4B20"/>
    <w:rsid w:val="002E58CA"/>
    <w:rsid w:val="002F21D3"/>
    <w:rsid w:val="002F34AD"/>
    <w:rsid w:val="002F3A0D"/>
    <w:rsid w:val="002F44FB"/>
    <w:rsid w:val="002F4685"/>
    <w:rsid w:val="002F69EE"/>
    <w:rsid w:val="002F7213"/>
    <w:rsid w:val="002F7295"/>
    <w:rsid w:val="002F7A8B"/>
    <w:rsid w:val="00301026"/>
    <w:rsid w:val="00301EFE"/>
    <w:rsid w:val="00302869"/>
    <w:rsid w:val="00302B92"/>
    <w:rsid w:val="0030382F"/>
    <w:rsid w:val="0030408D"/>
    <w:rsid w:val="00305198"/>
    <w:rsid w:val="003060E4"/>
    <w:rsid w:val="0031188E"/>
    <w:rsid w:val="00311FD5"/>
    <w:rsid w:val="003145C0"/>
    <w:rsid w:val="003156D9"/>
    <w:rsid w:val="003160E7"/>
    <w:rsid w:val="0031739E"/>
    <w:rsid w:val="00317B16"/>
    <w:rsid w:val="00317DA3"/>
    <w:rsid w:val="003212F4"/>
    <w:rsid w:val="00321381"/>
    <w:rsid w:val="0032221D"/>
    <w:rsid w:val="0032341E"/>
    <w:rsid w:val="003235C6"/>
    <w:rsid w:val="00323995"/>
    <w:rsid w:val="0032654A"/>
    <w:rsid w:val="00327FE8"/>
    <w:rsid w:val="00330932"/>
    <w:rsid w:val="003309CA"/>
    <w:rsid w:val="003325AB"/>
    <w:rsid w:val="003332D1"/>
    <w:rsid w:val="0033396A"/>
    <w:rsid w:val="0033412B"/>
    <w:rsid w:val="0033448B"/>
    <w:rsid w:val="0033493D"/>
    <w:rsid w:val="00335FA3"/>
    <w:rsid w:val="003363D7"/>
    <w:rsid w:val="00341161"/>
    <w:rsid w:val="00341954"/>
    <w:rsid w:val="00343365"/>
    <w:rsid w:val="003445F4"/>
    <w:rsid w:val="0034517F"/>
    <w:rsid w:val="00345902"/>
    <w:rsid w:val="00353501"/>
    <w:rsid w:val="00353734"/>
    <w:rsid w:val="003538D4"/>
    <w:rsid w:val="003606F8"/>
    <w:rsid w:val="00360990"/>
    <w:rsid w:val="00360BF0"/>
    <w:rsid w:val="0036142D"/>
    <w:rsid w:val="003638CF"/>
    <w:rsid w:val="0036455A"/>
    <w:rsid w:val="003648EF"/>
    <w:rsid w:val="003673E6"/>
    <w:rsid w:val="00367EFF"/>
    <w:rsid w:val="0037038F"/>
    <w:rsid w:val="0037275B"/>
    <w:rsid w:val="00374349"/>
    <w:rsid w:val="00377264"/>
    <w:rsid w:val="003779D2"/>
    <w:rsid w:val="00380094"/>
    <w:rsid w:val="003810D3"/>
    <w:rsid w:val="00381F3C"/>
    <w:rsid w:val="00384186"/>
    <w:rsid w:val="003846CB"/>
    <w:rsid w:val="00385DE2"/>
    <w:rsid w:val="00385E38"/>
    <w:rsid w:val="00390DB7"/>
    <w:rsid w:val="003918F9"/>
    <w:rsid w:val="00393610"/>
    <w:rsid w:val="003938F0"/>
    <w:rsid w:val="00393C39"/>
    <w:rsid w:val="00394C71"/>
    <w:rsid w:val="003A0128"/>
    <w:rsid w:val="003A1032"/>
    <w:rsid w:val="003A1155"/>
    <w:rsid w:val="003A26A5"/>
    <w:rsid w:val="003A2C44"/>
    <w:rsid w:val="003A3666"/>
    <w:rsid w:val="003A3761"/>
    <w:rsid w:val="003A512D"/>
    <w:rsid w:val="003A5FEA"/>
    <w:rsid w:val="003A6875"/>
    <w:rsid w:val="003A710B"/>
    <w:rsid w:val="003A739E"/>
    <w:rsid w:val="003B1D10"/>
    <w:rsid w:val="003B22C7"/>
    <w:rsid w:val="003B31FA"/>
    <w:rsid w:val="003B33BF"/>
    <w:rsid w:val="003B3B75"/>
    <w:rsid w:val="003B4918"/>
    <w:rsid w:val="003B4A76"/>
    <w:rsid w:val="003B592A"/>
    <w:rsid w:val="003B5A67"/>
    <w:rsid w:val="003B6589"/>
    <w:rsid w:val="003C0403"/>
    <w:rsid w:val="003C093A"/>
    <w:rsid w:val="003C0B9C"/>
    <w:rsid w:val="003C0F47"/>
    <w:rsid w:val="003C1D25"/>
    <w:rsid w:val="003C310C"/>
    <w:rsid w:val="003C438E"/>
    <w:rsid w:val="003C4607"/>
    <w:rsid w:val="003C76D4"/>
    <w:rsid w:val="003D06E7"/>
    <w:rsid w:val="003D137D"/>
    <w:rsid w:val="003D298A"/>
    <w:rsid w:val="003D2CC5"/>
    <w:rsid w:val="003D3CC4"/>
    <w:rsid w:val="003D3E5C"/>
    <w:rsid w:val="003D4565"/>
    <w:rsid w:val="003D5818"/>
    <w:rsid w:val="003D5EB1"/>
    <w:rsid w:val="003D65F7"/>
    <w:rsid w:val="003D660B"/>
    <w:rsid w:val="003D7697"/>
    <w:rsid w:val="003E01AC"/>
    <w:rsid w:val="003E04C1"/>
    <w:rsid w:val="003E0887"/>
    <w:rsid w:val="003E0FF6"/>
    <w:rsid w:val="003E1416"/>
    <w:rsid w:val="003E172E"/>
    <w:rsid w:val="003E1C46"/>
    <w:rsid w:val="003E2405"/>
    <w:rsid w:val="003E2C4B"/>
    <w:rsid w:val="003E43ED"/>
    <w:rsid w:val="003E5DAD"/>
    <w:rsid w:val="003E7342"/>
    <w:rsid w:val="003E74C8"/>
    <w:rsid w:val="003E74E2"/>
    <w:rsid w:val="003E7C46"/>
    <w:rsid w:val="003F0F4E"/>
    <w:rsid w:val="003F14F9"/>
    <w:rsid w:val="003F19CB"/>
    <w:rsid w:val="003F2106"/>
    <w:rsid w:val="003F2561"/>
    <w:rsid w:val="003F2653"/>
    <w:rsid w:val="003F2D7F"/>
    <w:rsid w:val="003F363E"/>
    <w:rsid w:val="003F3A58"/>
    <w:rsid w:val="003F52A7"/>
    <w:rsid w:val="003F68A4"/>
    <w:rsid w:val="003F6D0C"/>
    <w:rsid w:val="003F7013"/>
    <w:rsid w:val="003F7483"/>
    <w:rsid w:val="003F7A5C"/>
    <w:rsid w:val="003F7D57"/>
    <w:rsid w:val="003F7F6A"/>
    <w:rsid w:val="004020CA"/>
    <w:rsid w:val="0040240C"/>
    <w:rsid w:val="00402D96"/>
    <w:rsid w:val="00404EF1"/>
    <w:rsid w:val="00405F13"/>
    <w:rsid w:val="0040633B"/>
    <w:rsid w:val="00406414"/>
    <w:rsid w:val="00407D08"/>
    <w:rsid w:val="00412E0D"/>
    <w:rsid w:val="00413021"/>
    <w:rsid w:val="004130C7"/>
    <w:rsid w:val="00414C35"/>
    <w:rsid w:val="004151AA"/>
    <w:rsid w:val="004154E7"/>
    <w:rsid w:val="00415B15"/>
    <w:rsid w:val="00415C49"/>
    <w:rsid w:val="004171B7"/>
    <w:rsid w:val="004173B1"/>
    <w:rsid w:val="004208F5"/>
    <w:rsid w:val="004209EF"/>
    <w:rsid w:val="00422854"/>
    <w:rsid w:val="00425713"/>
    <w:rsid w:val="00425D2E"/>
    <w:rsid w:val="004264C8"/>
    <w:rsid w:val="00426DF2"/>
    <w:rsid w:val="004301C6"/>
    <w:rsid w:val="00430BDE"/>
    <w:rsid w:val="00432139"/>
    <w:rsid w:val="00432D6B"/>
    <w:rsid w:val="0043478F"/>
    <w:rsid w:val="004354A4"/>
    <w:rsid w:val="0043602B"/>
    <w:rsid w:val="004367D2"/>
    <w:rsid w:val="00440BE0"/>
    <w:rsid w:val="004414C3"/>
    <w:rsid w:val="00441E80"/>
    <w:rsid w:val="0044229B"/>
    <w:rsid w:val="00442A06"/>
    <w:rsid w:val="00442C1C"/>
    <w:rsid w:val="004431D9"/>
    <w:rsid w:val="00444D02"/>
    <w:rsid w:val="0044584B"/>
    <w:rsid w:val="00447CB7"/>
    <w:rsid w:val="00450DE0"/>
    <w:rsid w:val="00450E99"/>
    <w:rsid w:val="004513A3"/>
    <w:rsid w:val="004533EE"/>
    <w:rsid w:val="00454942"/>
    <w:rsid w:val="00455CC9"/>
    <w:rsid w:val="00457A13"/>
    <w:rsid w:val="00460826"/>
    <w:rsid w:val="00460ADF"/>
    <w:rsid w:val="00460B1E"/>
    <w:rsid w:val="00460EA7"/>
    <w:rsid w:val="0046195B"/>
    <w:rsid w:val="004632D0"/>
    <w:rsid w:val="004632D4"/>
    <w:rsid w:val="0046362D"/>
    <w:rsid w:val="00465915"/>
    <w:rsid w:val="0046596D"/>
    <w:rsid w:val="004666AC"/>
    <w:rsid w:val="00467A08"/>
    <w:rsid w:val="004705C6"/>
    <w:rsid w:val="004712B6"/>
    <w:rsid w:val="00475B23"/>
    <w:rsid w:val="00476278"/>
    <w:rsid w:val="00476B21"/>
    <w:rsid w:val="00476BBC"/>
    <w:rsid w:val="004772C6"/>
    <w:rsid w:val="004807D4"/>
    <w:rsid w:val="0048089C"/>
    <w:rsid w:val="00481E07"/>
    <w:rsid w:val="0048345C"/>
    <w:rsid w:val="00484AC6"/>
    <w:rsid w:val="004852AB"/>
    <w:rsid w:val="00486288"/>
    <w:rsid w:val="00486356"/>
    <w:rsid w:val="00487C04"/>
    <w:rsid w:val="00490690"/>
    <w:rsid w:val="004907E1"/>
    <w:rsid w:val="00491CAD"/>
    <w:rsid w:val="004936CE"/>
    <w:rsid w:val="00494483"/>
    <w:rsid w:val="00494C8E"/>
    <w:rsid w:val="00494DD3"/>
    <w:rsid w:val="00495E17"/>
    <w:rsid w:val="004966E5"/>
    <w:rsid w:val="004A035B"/>
    <w:rsid w:val="004A2108"/>
    <w:rsid w:val="004A38D7"/>
    <w:rsid w:val="004A3F9B"/>
    <w:rsid w:val="004A778C"/>
    <w:rsid w:val="004A7CAA"/>
    <w:rsid w:val="004A7FBD"/>
    <w:rsid w:val="004B14DD"/>
    <w:rsid w:val="004B25C4"/>
    <w:rsid w:val="004B3462"/>
    <w:rsid w:val="004B452E"/>
    <w:rsid w:val="004B48C7"/>
    <w:rsid w:val="004B5068"/>
    <w:rsid w:val="004B55B1"/>
    <w:rsid w:val="004B58E4"/>
    <w:rsid w:val="004B6C33"/>
    <w:rsid w:val="004B6D2A"/>
    <w:rsid w:val="004B7B76"/>
    <w:rsid w:val="004C1940"/>
    <w:rsid w:val="004C26A3"/>
    <w:rsid w:val="004C2C33"/>
    <w:rsid w:val="004C2C34"/>
    <w:rsid w:val="004C2E6A"/>
    <w:rsid w:val="004C5513"/>
    <w:rsid w:val="004C64B8"/>
    <w:rsid w:val="004D045D"/>
    <w:rsid w:val="004D0EEA"/>
    <w:rsid w:val="004D19C6"/>
    <w:rsid w:val="004D2A2D"/>
    <w:rsid w:val="004D44FD"/>
    <w:rsid w:val="004D479F"/>
    <w:rsid w:val="004D61AA"/>
    <w:rsid w:val="004D6689"/>
    <w:rsid w:val="004D6E02"/>
    <w:rsid w:val="004D754B"/>
    <w:rsid w:val="004D79AD"/>
    <w:rsid w:val="004D7FBB"/>
    <w:rsid w:val="004E0726"/>
    <w:rsid w:val="004E073E"/>
    <w:rsid w:val="004E0BF7"/>
    <w:rsid w:val="004E1D1D"/>
    <w:rsid w:val="004E2A69"/>
    <w:rsid w:val="004E571B"/>
    <w:rsid w:val="004E5EEE"/>
    <w:rsid w:val="004E77D1"/>
    <w:rsid w:val="004E7AC8"/>
    <w:rsid w:val="004F05F4"/>
    <w:rsid w:val="004F0C94"/>
    <w:rsid w:val="004F1727"/>
    <w:rsid w:val="004F4514"/>
    <w:rsid w:val="004F4E9A"/>
    <w:rsid w:val="004F59CB"/>
    <w:rsid w:val="004F710D"/>
    <w:rsid w:val="005019AE"/>
    <w:rsid w:val="00501BE1"/>
    <w:rsid w:val="0050211B"/>
    <w:rsid w:val="00503348"/>
    <w:rsid w:val="00503749"/>
    <w:rsid w:val="00503D59"/>
    <w:rsid w:val="00504736"/>
    <w:rsid w:val="00504CF4"/>
    <w:rsid w:val="0050635B"/>
    <w:rsid w:val="005075B3"/>
    <w:rsid w:val="00507FDC"/>
    <w:rsid w:val="00510C65"/>
    <w:rsid w:val="0051244F"/>
    <w:rsid w:val="00512760"/>
    <w:rsid w:val="005151C2"/>
    <w:rsid w:val="00515ED2"/>
    <w:rsid w:val="005160D6"/>
    <w:rsid w:val="0052031C"/>
    <w:rsid w:val="00520819"/>
    <w:rsid w:val="00522C36"/>
    <w:rsid w:val="0052666E"/>
    <w:rsid w:val="00526DA0"/>
    <w:rsid w:val="00526EB0"/>
    <w:rsid w:val="005275E8"/>
    <w:rsid w:val="00527767"/>
    <w:rsid w:val="005309FE"/>
    <w:rsid w:val="00531058"/>
    <w:rsid w:val="0053199F"/>
    <w:rsid w:val="00531E12"/>
    <w:rsid w:val="005324B1"/>
    <w:rsid w:val="00533B90"/>
    <w:rsid w:val="00534672"/>
    <w:rsid w:val="005360B2"/>
    <w:rsid w:val="005409C0"/>
    <w:rsid w:val="00540B19"/>
    <w:rsid w:val="005410F8"/>
    <w:rsid w:val="0054267F"/>
    <w:rsid w:val="00543769"/>
    <w:rsid w:val="005445A1"/>
    <w:rsid w:val="005448EC"/>
    <w:rsid w:val="00545963"/>
    <w:rsid w:val="00545993"/>
    <w:rsid w:val="005461F4"/>
    <w:rsid w:val="00550166"/>
    <w:rsid w:val="00550256"/>
    <w:rsid w:val="00553165"/>
    <w:rsid w:val="00553958"/>
    <w:rsid w:val="005548EA"/>
    <w:rsid w:val="0055555D"/>
    <w:rsid w:val="00556BB7"/>
    <w:rsid w:val="00556F2F"/>
    <w:rsid w:val="0055763D"/>
    <w:rsid w:val="00557FFA"/>
    <w:rsid w:val="0056052A"/>
    <w:rsid w:val="00561516"/>
    <w:rsid w:val="005621F2"/>
    <w:rsid w:val="005630FB"/>
    <w:rsid w:val="00563FEC"/>
    <w:rsid w:val="00566055"/>
    <w:rsid w:val="00567B58"/>
    <w:rsid w:val="00571223"/>
    <w:rsid w:val="00572763"/>
    <w:rsid w:val="00572A57"/>
    <w:rsid w:val="00572E7D"/>
    <w:rsid w:val="00572EC6"/>
    <w:rsid w:val="005763E0"/>
    <w:rsid w:val="00577E95"/>
    <w:rsid w:val="00581136"/>
    <w:rsid w:val="00581EB8"/>
    <w:rsid w:val="005839E7"/>
    <w:rsid w:val="00583D2D"/>
    <w:rsid w:val="0058437F"/>
    <w:rsid w:val="00587F56"/>
    <w:rsid w:val="00590DFE"/>
    <w:rsid w:val="005911E3"/>
    <w:rsid w:val="005923EE"/>
    <w:rsid w:val="00592411"/>
    <w:rsid w:val="0059481C"/>
    <w:rsid w:val="005954D9"/>
    <w:rsid w:val="005968B5"/>
    <w:rsid w:val="005A050E"/>
    <w:rsid w:val="005A1EAF"/>
    <w:rsid w:val="005A27CA"/>
    <w:rsid w:val="005A2ECE"/>
    <w:rsid w:val="005A43BD"/>
    <w:rsid w:val="005A44CE"/>
    <w:rsid w:val="005A5386"/>
    <w:rsid w:val="005A588B"/>
    <w:rsid w:val="005A6C32"/>
    <w:rsid w:val="005A7322"/>
    <w:rsid w:val="005A79E5"/>
    <w:rsid w:val="005B156C"/>
    <w:rsid w:val="005B1783"/>
    <w:rsid w:val="005B278B"/>
    <w:rsid w:val="005B2EF2"/>
    <w:rsid w:val="005B480C"/>
    <w:rsid w:val="005B7423"/>
    <w:rsid w:val="005C2889"/>
    <w:rsid w:val="005C328A"/>
    <w:rsid w:val="005C3553"/>
    <w:rsid w:val="005C3FA1"/>
    <w:rsid w:val="005C426C"/>
    <w:rsid w:val="005C5F99"/>
    <w:rsid w:val="005D034C"/>
    <w:rsid w:val="005D0C41"/>
    <w:rsid w:val="005D0F9B"/>
    <w:rsid w:val="005D253A"/>
    <w:rsid w:val="005D396A"/>
    <w:rsid w:val="005D46CA"/>
    <w:rsid w:val="005D6D74"/>
    <w:rsid w:val="005D78A5"/>
    <w:rsid w:val="005E0AF3"/>
    <w:rsid w:val="005E0C0E"/>
    <w:rsid w:val="005E2004"/>
    <w:rsid w:val="005E21BA"/>
    <w:rsid w:val="005E226E"/>
    <w:rsid w:val="005E2636"/>
    <w:rsid w:val="005E3729"/>
    <w:rsid w:val="005E40F1"/>
    <w:rsid w:val="005E6F0F"/>
    <w:rsid w:val="005F14CB"/>
    <w:rsid w:val="005F4136"/>
    <w:rsid w:val="005F54D2"/>
    <w:rsid w:val="005F759A"/>
    <w:rsid w:val="006015D7"/>
    <w:rsid w:val="00601B21"/>
    <w:rsid w:val="006041F0"/>
    <w:rsid w:val="006046D8"/>
    <w:rsid w:val="00605C6D"/>
    <w:rsid w:val="00606000"/>
    <w:rsid w:val="006075CD"/>
    <w:rsid w:val="00610FA0"/>
    <w:rsid w:val="006120CA"/>
    <w:rsid w:val="0061443A"/>
    <w:rsid w:val="00614896"/>
    <w:rsid w:val="00614B14"/>
    <w:rsid w:val="00620160"/>
    <w:rsid w:val="00622D8C"/>
    <w:rsid w:val="00623854"/>
    <w:rsid w:val="00624174"/>
    <w:rsid w:val="006243F4"/>
    <w:rsid w:val="00624555"/>
    <w:rsid w:val="006255D0"/>
    <w:rsid w:val="00625CD3"/>
    <w:rsid w:val="00626AB9"/>
    <w:rsid w:val="00626CF8"/>
    <w:rsid w:val="00626F73"/>
    <w:rsid w:val="00630210"/>
    <w:rsid w:val="006314AF"/>
    <w:rsid w:val="00631F8B"/>
    <w:rsid w:val="00632DB8"/>
    <w:rsid w:val="00633152"/>
    <w:rsid w:val="00633923"/>
    <w:rsid w:val="00634003"/>
    <w:rsid w:val="006344C6"/>
    <w:rsid w:val="00634ED8"/>
    <w:rsid w:val="006353C9"/>
    <w:rsid w:val="006355D9"/>
    <w:rsid w:val="006360E0"/>
    <w:rsid w:val="00636D7D"/>
    <w:rsid w:val="00637408"/>
    <w:rsid w:val="00640C23"/>
    <w:rsid w:val="00641133"/>
    <w:rsid w:val="00641846"/>
    <w:rsid w:val="0064189B"/>
    <w:rsid w:val="00642868"/>
    <w:rsid w:val="00643260"/>
    <w:rsid w:val="00643274"/>
    <w:rsid w:val="00643A46"/>
    <w:rsid w:val="00644D15"/>
    <w:rsid w:val="00645552"/>
    <w:rsid w:val="00647AFE"/>
    <w:rsid w:val="00650417"/>
    <w:rsid w:val="00650F20"/>
    <w:rsid w:val="00651078"/>
    <w:rsid w:val="006512BC"/>
    <w:rsid w:val="00651DE4"/>
    <w:rsid w:val="0065325A"/>
    <w:rsid w:val="006536D6"/>
    <w:rsid w:val="00653A5A"/>
    <w:rsid w:val="006544B0"/>
    <w:rsid w:val="00654531"/>
    <w:rsid w:val="006554AC"/>
    <w:rsid w:val="00656C04"/>
    <w:rsid w:val="00656F28"/>
    <w:rsid w:val="006575F4"/>
    <w:rsid w:val="006579E6"/>
    <w:rsid w:val="006600B8"/>
    <w:rsid w:val="00660682"/>
    <w:rsid w:val="00660F74"/>
    <w:rsid w:val="006616E4"/>
    <w:rsid w:val="00663D27"/>
    <w:rsid w:val="00663EDC"/>
    <w:rsid w:val="00663F18"/>
    <w:rsid w:val="0066512B"/>
    <w:rsid w:val="00671078"/>
    <w:rsid w:val="006712AF"/>
    <w:rsid w:val="0067158A"/>
    <w:rsid w:val="00671725"/>
    <w:rsid w:val="00671CA5"/>
    <w:rsid w:val="006720C8"/>
    <w:rsid w:val="00672A84"/>
    <w:rsid w:val="006758CA"/>
    <w:rsid w:val="00675A96"/>
    <w:rsid w:val="006777B1"/>
    <w:rsid w:val="00680421"/>
    <w:rsid w:val="00680A04"/>
    <w:rsid w:val="00680C53"/>
    <w:rsid w:val="0068146A"/>
    <w:rsid w:val="006821C3"/>
    <w:rsid w:val="006828C3"/>
    <w:rsid w:val="00684A98"/>
    <w:rsid w:val="00686D80"/>
    <w:rsid w:val="00686E8F"/>
    <w:rsid w:val="00691768"/>
    <w:rsid w:val="00692008"/>
    <w:rsid w:val="00693E73"/>
    <w:rsid w:val="0069404B"/>
    <w:rsid w:val="00694683"/>
    <w:rsid w:val="00694895"/>
    <w:rsid w:val="006965D2"/>
    <w:rsid w:val="0069720D"/>
    <w:rsid w:val="0069770E"/>
    <w:rsid w:val="00697E2E"/>
    <w:rsid w:val="006A0312"/>
    <w:rsid w:val="006A074E"/>
    <w:rsid w:val="006A21C3"/>
    <w:rsid w:val="006A25A2"/>
    <w:rsid w:val="006A386B"/>
    <w:rsid w:val="006A39B6"/>
    <w:rsid w:val="006A3B87"/>
    <w:rsid w:val="006A4377"/>
    <w:rsid w:val="006A46F5"/>
    <w:rsid w:val="006A4F66"/>
    <w:rsid w:val="006A6B8D"/>
    <w:rsid w:val="006A7E76"/>
    <w:rsid w:val="006B0A88"/>
    <w:rsid w:val="006B0E73"/>
    <w:rsid w:val="006B1E3D"/>
    <w:rsid w:val="006B2615"/>
    <w:rsid w:val="006B26B3"/>
    <w:rsid w:val="006B348D"/>
    <w:rsid w:val="006B452F"/>
    <w:rsid w:val="006B4A4D"/>
    <w:rsid w:val="006B5695"/>
    <w:rsid w:val="006B62E6"/>
    <w:rsid w:val="006B7B2E"/>
    <w:rsid w:val="006C0AA0"/>
    <w:rsid w:val="006C1523"/>
    <w:rsid w:val="006C1E8D"/>
    <w:rsid w:val="006C3D18"/>
    <w:rsid w:val="006C5402"/>
    <w:rsid w:val="006C6809"/>
    <w:rsid w:val="006C78EB"/>
    <w:rsid w:val="006C7EEC"/>
    <w:rsid w:val="006C7EF6"/>
    <w:rsid w:val="006D0362"/>
    <w:rsid w:val="006D0F94"/>
    <w:rsid w:val="006D1660"/>
    <w:rsid w:val="006D16E3"/>
    <w:rsid w:val="006D40B2"/>
    <w:rsid w:val="006D63E5"/>
    <w:rsid w:val="006D6F5F"/>
    <w:rsid w:val="006E07E9"/>
    <w:rsid w:val="006E1262"/>
    <w:rsid w:val="006E1753"/>
    <w:rsid w:val="006E2886"/>
    <w:rsid w:val="006E3812"/>
    <w:rsid w:val="006E3911"/>
    <w:rsid w:val="006E69F4"/>
    <w:rsid w:val="006F128D"/>
    <w:rsid w:val="006F197E"/>
    <w:rsid w:val="006F1B67"/>
    <w:rsid w:val="006F27F8"/>
    <w:rsid w:val="006F2C79"/>
    <w:rsid w:val="006F33BA"/>
    <w:rsid w:val="006F4D9C"/>
    <w:rsid w:val="006F728E"/>
    <w:rsid w:val="0070091D"/>
    <w:rsid w:val="00702854"/>
    <w:rsid w:val="00702A3A"/>
    <w:rsid w:val="00702CCF"/>
    <w:rsid w:val="007041CB"/>
    <w:rsid w:val="007044A7"/>
    <w:rsid w:val="007057E1"/>
    <w:rsid w:val="007064CD"/>
    <w:rsid w:val="00706966"/>
    <w:rsid w:val="00707D8C"/>
    <w:rsid w:val="00707E74"/>
    <w:rsid w:val="00710582"/>
    <w:rsid w:val="00712489"/>
    <w:rsid w:val="00712E0D"/>
    <w:rsid w:val="0071741C"/>
    <w:rsid w:val="00717AED"/>
    <w:rsid w:val="0072066A"/>
    <w:rsid w:val="00720A01"/>
    <w:rsid w:val="007221A5"/>
    <w:rsid w:val="00722E7C"/>
    <w:rsid w:val="00727CC5"/>
    <w:rsid w:val="007307BD"/>
    <w:rsid w:val="00731E37"/>
    <w:rsid w:val="00733337"/>
    <w:rsid w:val="00735DB0"/>
    <w:rsid w:val="00742B90"/>
    <w:rsid w:val="0074434D"/>
    <w:rsid w:val="007443A2"/>
    <w:rsid w:val="00745994"/>
    <w:rsid w:val="0075169A"/>
    <w:rsid w:val="007527B3"/>
    <w:rsid w:val="00752E53"/>
    <w:rsid w:val="00753036"/>
    <w:rsid w:val="007533D5"/>
    <w:rsid w:val="00754B5C"/>
    <w:rsid w:val="0075659D"/>
    <w:rsid w:val="007570C4"/>
    <w:rsid w:val="00757C90"/>
    <w:rsid w:val="007605B8"/>
    <w:rsid w:val="00760BAC"/>
    <w:rsid w:val="00760F38"/>
    <w:rsid w:val="007624BA"/>
    <w:rsid w:val="00770F4F"/>
    <w:rsid w:val="00771B1E"/>
    <w:rsid w:val="00773C95"/>
    <w:rsid w:val="00774021"/>
    <w:rsid w:val="00775E30"/>
    <w:rsid w:val="00780646"/>
    <w:rsid w:val="0078171E"/>
    <w:rsid w:val="007824C9"/>
    <w:rsid w:val="007856A6"/>
    <w:rsid w:val="00785933"/>
    <w:rsid w:val="0078658E"/>
    <w:rsid w:val="00787615"/>
    <w:rsid w:val="00790E30"/>
    <w:rsid w:val="007920E2"/>
    <w:rsid w:val="00795493"/>
    <w:rsid w:val="0079566E"/>
    <w:rsid w:val="00795B34"/>
    <w:rsid w:val="00796E12"/>
    <w:rsid w:val="007A067F"/>
    <w:rsid w:val="007A0805"/>
    <w:rsid w:val="007A2617"/>
    <w:rsid w:val="007A3F14"/>
    <w:rsid w:val="007A57AD"/>
    <w:rsid w:val="007A5C7D"/>
    <w:rsid w:val="007A6E2F"/>
    <w:rsid w:val="007A7E5E"/>
    <w:rsid w:val="007B0D5F"/>
    <w:rsid w:val="007B1226"/>
    <w:rsid w:val="007B1770"/>
    <w:rsid w:val="007B1FC3"/>
    <w:rsid w:val="007B228A"/>
    <w:rsid w:val="007B32FD"/>
    <w:rsid w:val="007B4247"/>
    <w:rsid w:val="007B4419"/>
    <w:rsid w:val="007B4D3E"/>
    <w:rsid w:val="007B587E"/>
    <w:rsid w:val="007B698C"/>
    <w:rsid w:val="007B7283"/>
    <w:rsid w:val="007B7A92"/>
    <w:rsid w:val="007B7C70"/>
    <w:rsid w:val="007B7DEB"/>
    <w:rsid w:val="007C02CE"/>
    <w:rsid w:val="007C0404"/>
    <w:rsid w:val="007C0449"/>
    <w:rsid w:val="007C1879"/>
    <w:rsid w:val="007C1A08"/>
    <w:rsid w:val="007C43B6"/>
    <w:rsid w:val="007C5263"/>
    <w:rsid w:val="007C5873"/>
    <w:rsid w:val="007C58C3"/>
    <w:rsid w:val="007D004C"/>
    <w:rsid w:val="007D197E"/>
    <w:rsid w:val="007D1B55"/>
    <w:rsid w:val="007D2151"/>
    <w:rsid w:val="007D2D18"/>
    <w:rsid w:val="007D3B90"/>
    <w:rsid w:val="007D42CC"/>
    <w:rsid w:val="007D5DE4"/>
    <w:rsid w:val="007D7C3A"/>
    <w:rsid w:val="007E0544"/>
    <w:rsid w:val="007E0777"/>
    <w:rsid w:val="007E115B"/>
    <w:rsid w:val="007E1341"/>
    <w:rsid w:val="007E1550"/>
    <w:rsid w:val="007E1B41"/>
    <w:rsid w:val="007E1EC4"/>
    <w:rsid w:val="007E30B9"/>
    <w:rsid w:val="007E317D"/>
    <w:rsid w:val="007E557B"/>
    <w:rsid w:val="007E568E"/>
    <w:rsid w:val="007E5D3F"/>
    <w:rsid w:val="007E601E"/>
    <w:rsid w:val="007E6DA8"/>
    <w:rsid w:val="007E74F1"/>
    <w:rsid w:val="007F0F0C"/>
    <w:rsid w:val="007F1288"/>
    <w:rsid w:val="007F1FC4"/>
    <w:rsid w:val="007F2A88"/>
    <w:rsid w:val="007F2C7C"/>
    <w:rsid w:val="007F338C"/>
    <w:rsid w:val="007F36AC"/>
    <w:rsid w:val="007F3E11"/>
    <w:rsid w:val="007F46EF"/>
    <w:rsid w:val="007F484D"/>
    <w:rsid w:val="007F6213"/>
    <w:rsid w:val="007F695B"/>
    <w:rsid w:val="007F6CC6"/>
    <w:rsid w:val="007F6EA6"/>
    <w:rsid w:val="00800358"/>
    <w:rsid w:val="00800A8A"/>
    <w:rsid w:val="0080155C"/>
    <w:rsid w:val="008017B4"/>
    <w:rsid w:val="008052A9"/>
    <w:rsid w:val="008052E1"/>
    <w:rsid w:val="00805EF2"/>
    <w:rsid w:val="008116BD"/>
    <w:rsid w:val="00811762"/>
    <w:rsid w:val="008117C4"/>
    <w:rsid w:val="00811E8D"/>
    <w:rsid w:val="00811EEB"/>
    <w:rsid w:val="00812834"/>
    <w:rsid w:val="00814186"/>
    <w:rsid w:val="008143A4"/>
    <w:rsid w:val="008150DF"/>
    <w:rsid w:val="00815476"/>
    <w:rsid w:val="008158D6"/>
    <w:rsid w:val="00816A45"/>
    <w:rsid w:val="00816EE5"/>
    <w:rsid w:val="0082081A"/>
    <w:rsid w:val="00822F2C"/>
    <w:rsid w:val="00823DEE"/>
    <w:rsid w:val="00824EF7"/>
    <w:rsid w:val="0082557F"/>
    <w:rsid w:val="008305E8"/>
    <w:rsid w:val="008306F0"/>
    <w:rsid w:val="00832401"/>
    <w:rsid w:val="00835DFA"/>
    <w:rsid w:val="00836165"/>
    <w:rsid w:val="008365B2"/>
    <w:rsid w:val="0083664D"/>
    <w:rsid w:val="0083794E"/>
    <w:rsid w:val="008413C9"/>
    <w:rsid w:val="0084161C"/>
    <w:rsid w:val="008417A3"/>
    <w:rsid w:val="00841A1C"/>
    <w:rsid w:val="0084640C"/>
    <w:rsid w:val="00846735"/>
    <w:rsid w:val="00850955"/>
    <w:rsid w:val="00851EA9"/>
    <w:rsid w:val="00852675"/>
    <w:rsid w:val="00853D73"/>
    <w:rsid w:val="00856088"/>
    <w:rsid w:val="008573F6"/>
    <w:rsid w:val="00857451"/>
    <w:rsid w:val="00860122"/>
    <w:rsid w:val="00860826"/>
    <w:rsid w:val="00860A92"/>
    <w:rsid w:val="00860D98"/>
    <w:rsid w:val="00860E21"/>
    <w:rsid w:val="008621B5"/>
    <w:rsid w:val="00863117"/>
    <w:rsid w:val="00863758"/>
    <w:rsid w:val="0086388B"/>
    <w:rsid w:val="008642AA"/>
    <w:rsid w:val="008642E5"/>
    <w:rsid w:val="00864488"/>
    <w:rsid w:val="00864AD8"/>
    <w:rsid w:val="00866E25"/>
    <w:rsid w:val="008703D6"/>
    <w:rsid w:val="00870A36"/>
    <w:rsid w:val="0087119D"/>
    <w:rsid w:val="008717D2"/>
    <w:rsid w:val="00872D93"/>
    <w:rsid w:val="00872DAA"/>
    <w:rsid w:val="00874D0D"/>
    <w:rsid w:val="008767EA"/>
    <w:rsid w:val="00880470"/>
    <w:rsid w:val="00880D94"/>
    <w:rsid w:val="008814E8"/>
    <w:rsid w:val="00885C40"/>
    <w:rsid w:val="00885E1F"/>
    <w:rsid w:val="00886288"/>
    <w:rsid w:val="00886F64"/>
    <w:rsid w:val="00887BAB"/>
    <w:rsid w:val="00890F68"/>
    <w:rsid w:val="008924DE"/>
    <w:rsid w:val="00892F01"/>
    <w:rsid w:val="00894C69"/>
    <w:rsid w:val="00895746"/>
    <w:rsid w:val="008A0B8F"/>
    <w:rsid w:val="008A3755"/>
    <w:rsid w:val="008A4BAC"/>
    <w:rsid w:val="008A5B6D"/>
    <w:rsid w:val="008A706B"/>
    <w:rsid w:val="008B0D60"/>
    <w:rsid w:val="008B19DC"/>
    <w:rsid w:val="008B1C6F"/>
    <w:rsid w:val="008B264F"/>
    <w:rsid w:val="008B2E47"/>
    <w:rsid w:val="008B3AA0"/>
    <w:rsid w:val="008B3E62"/>
    <w:rsid w:val="008B5F77"/>
    <w:rsid w:val="008B64A9"/>
    <w:rsid w:val="008B6F83"/>
    <w:rsid w:val="008B7022"/>
    <w:rsid w:val="008B72D3"/>
    <w:rsid w:val="008B7FD8"/>
    <w:rsid w:val="008C0F1A"/>
    <w:rsid w:val="008C231D"/>
    <w:rsid w:val="008C2973"/>
    <w:rsid w:val="008C45CE"/>
    <w:rsid w:val="008C5E13"/>
    <w:rsid w:val="008C6324"/>
    <w:rsid w:val="008C645A"/>
    <w:rsid w:val="008C64C4"/>
    <w:rsid w:val="008D107A"/>
    <w:rsid w:val="008D1AF7"/>
    <w:rsid w:val="008D2CDD"/>
    <w:rsid w:val="008D5C98"/>
    <w:rsid w:val="008D67F3"/>
    <w:rsid w:val="008D74D5"/>
    <w:rsid w:val="008D7C9F"/>
    <w:rsid w:val="008E04BA"/>
    <w:rsid w:val="008E0C53"/>
    <w:rsid w:val="008E0ED1"/>
    <w:rsid w:val="008E2083"/>
    <w:rsid w:val="008E2BFB"/>
    <w:rsid w:val="008E2EB8"/>
    <w:rsid w:val="008E3A07"/>
    <w:rsid w:val="008E4E81"/>
    <w:rsid w:val="008E537B"/>
    <w:rsid w:val="008E5E8E"/>
    <w:rsid w:val="008E7C06"/>
    <w:rsid w:val="008E7C13"/>
    <w:rsid w:val="008F0D31"/>
    <w:rsid w:val="008F201A"/>
    <w:rsid w:val="008F29BE"/>
    <w:rsid w:val="008F2E38"/>
    <w:rsid w:val="008F3716"/>
    <w:rsid w:val="008F428A"/>
    <w:rsid w:val="008F4481"/>
    <w:rsid w:val="008F4AE5"/>
    <w:rsid w:val="008F51EB"/>
    <w:rsid w:val="008F639C"/>
    <w:rsid w:val="008F6AD6"/>
    <w:rsid w:val="00900197"/>
    <w:rsid w:val="009001F1"/>
    <w:rsid w:val="0090271A"/>
    <w:rsid w:val="00902F15"/>
    <w:rsid w:val="00902F55"/>
    <w:rsid w:val="0090336F"/>
    <w:rsid w:val="00904F13"/>
    <w:rsid w:val="00905418"/>
    <w:rsid w:val="0090582B"/>
    <w:rsid w:val="009060C0"/>
    <w:rsid w:val="00907335"/>
    <w:rsid w:val="00907A20"/>
    <w:rsid w:val="00907FBD"/>
    <w:rsid w:val="009133F5"/>
    <w:rsid w:val="0091399F"/>
    <w:rsid w:val="00913A21"/>
    <w:rsid w:val="00913CE0"/>
    <w:rsid w:val="009159B0"/>
    <w:rsid w:val="0091756F"/>
    <w:rsid w:val="009177F7"/>
    <w:rsid w:val="009202A7"/>
    <w:rsid w:val="0092090C"/>
    <w:rsid w:val="00920A27"/>
    <w:rsid w:val="00921216"/>
    <w:rsid w:val="009216CC"/>
    <w:rsid w:val="00921E75"/>
    <w:rsid w:val="00922E41"/>
    <w:rsid w:val="009239B3"/>
    <w:rsid w:val="00924C3B"/>
    <w:rsid w:val="00925345"/>
    <w:rsid w:val="00925892"/>
    <w:rsid w:val="00926083"/>
    <w:rsid w:val="00926D08"/>
    <w:rsid w:val="00930D08"/>
    <w:rsid w:val="00931466"/>
    <w:rsid w:val="009321F3"/>
    <w:rsid w:val="009326E5"/>
    <w:rsid w:val="00932D69"/>
    <w:rsid w:val="00933415"/>
    <w:rsid w:val="00933D49"/>
    <w:rsid w:val="0093438D"/>
    <w:rsid w:val="009354FD"/>
    <w:rsid w:val="00935589"/>
    <w:rsid w:val="009355D3"/>
    <w:rsid w:val="00935B13"/>
    <w:rsid w:val="00937408"/>
    <w:rsid w:val="00937958"/>
    <w:rsid w:val="00937FEB"/>
    <w:rsid w:val="00940C88"/>
    <w:rsid w:val="0094100E"/>
    <w:rsid w:val="009414F5"/>
    <w:rsid w:val="009427FA"/>
    <w:rsid w:val="009439E2"/>
    <w:rsid w:val="00944647"/>
    <w:rsid w:val="009450E8"/>
    <w:rsid w:val="009469E2"/>
    <w:rsid w:val="00951AB9"/>
    <w:rsid w:val="00954EA1"/>
    <w:rsid w:val="0095527F"/>
    <w:rsid w:val="0095565C"/>
    <w:rsid w:val="00955805"/>
    <w:rsid w:val="0095694D"/>
    <w:rsid w:val="00957833"/>
    <w:rsid w:val="009611AE"/>
    <w:rsid w:val="0096137D"/>
    <w:rsid w:val="00961704"/>
    <w:rsid w:val="00961773"/>
    <w:rsid w:val="0096279E"/>
    <w:rsid w:val="00963CA3"/>
    <w:rsid w:val="009642AD"/>
    <w:rsid w:val="00964AB6"/>
    <w:rsid w:val="0096594C"/>
    <w:rsid w:val="00965955"/>
    <w:rsid w:val="009660D8"/>
    <w:rsid w:val="00966F9A"/>
    <w:rsid w:val="0097033F"/>
    <w:rsid w:val="009719ED"/>
    <w:rsid w:val="0097421E"/>
    <w:rsid w:val="0097661D"/>
    <w:rsid w:val="00976BCE"/>
    <w:rsid w:val="009775E4"/>
    <w:rsid w:val="009776FE"/>
    <w:rsid w:val="00977708"/>
    <w:rsid w:val="00977B8A"/>
    <w:rsid w:val="009825A4"/>
    <w:rsid w:val="00982971"/>
    <w:rsid w:val="009845AD"/>
    <w:rsid w:val="00984835"/>
    <w:rsid w:val="00985519"/>
    <w:rsid w:val="0098553A"/>
    <w:rsid w:val="00986D5C"/>
    <w:rsid w:val="00990485"/>
    <w:rsid w:val="009933EF"/>
    <w:rsid w:val="00995A78"/>
    <w:rsid w:val="00995BA0"/>
    <w:rsid w:val="009A33D5"/>
    <w:rsid w:val="009A418B"/>
    <w:rsid w:val="009A426F"/>
    <w:rsid w:val="009A42D5"/>
    <w:rsid w:val="009A4473"/>
    <w:rsid w:val="009A50E6"/>
    <w:rsid w:val="009A5E74"/>
    <w:rsid w:val="009A7227"/>
    <w:rsid w:val="009A78EE"/>
    <w:rsid w:val="009B05C9"/>
    <w:rsid w:val="009B2347"/>
    <w:rsid w:val="009B286C"/>
    <w:rsid w:val="009B47DF"/>
    <w:rsid w:val="009B489C"/>
    <w:rsid w:val="009B4EDA"/>
    <w:rsid w:val="009B7EEB"/>
    <w:rsid w:val="009C151C"/>
    <w:rsid w:val="009C1AEC"/>
    <w:rsid w:val="009C1CD5"/>
    <w:rsid w:val="009C26E7"/>
    <w:rsid w:val="009C41BA"/>
    <w:rsid w:val="009C440A"/>
    <w:rsid w:val="009C57EA"/>
    <w:rsid w:val="009D09E6"/>
    <w:rsid w:val="009D5125"/>
    <w:rsid w:val="009D60B8"/>
    <w:rsid w:val="009D761F"/>
    <w:rsid w:val="009D7D4B"/>
    <w:rsid w:val="009E0A64"/>
    <w:rsid w:val="009E36ED"/>
    <w:rsid w:val="009E3B47"/>
    <w:rsid w:val="009E3C8C"/>
    <w:rsid w:val="009E583C"/>
    <w:rsid w:val="009E6886"/>
    <w:rsid w:val="009E6B77"/>
    <w:rsid w:val="009F192F"/>
    <w:rsid w:val="009F4372"/>
    <w:rsid w:val="009F460A"/>
    <w:rsid w:val="009F500D"/>
    <w:rsid w:val="009F5F96"/>
    <w:rsid w:val="00A01B68"/>
    <w:rsid w:val="00A043FB"/>
    <w:rsid w:val="00A047D4"/>
    <w:rsid w:val="00A04B03"/>
    <w:rsid w:val="00A0579E"/>
    <w:rsid w:val="00A06BE4"/>
    <w:rsid w:val="00A0729C"/>
    <w:rsid w:val="00A073CF"/>
    <w:rsid w:val="00A0754B"/>
    <w:rsid w:val="00A07779"/>
    <w:rsid w:val="00A1166A"/>
    <w:rsid w:val="00A11EBC"/>
    <w:rsid w:val="00A1280F"/>
    <w:rsid w:val="00A128A0"/>
    <w:rsid w:val="00A13540"/>
    <w:rsid w:val="00A1427A"/>
    <w:rsid w:val="00A1696A"/>
    <w:rsid w:val="00A20B2E"/>
    <w:rsid w:val="00A24F33"/>
    <w:rsid w:val="00A25069"/>
    <w:rsid w:val="00A25547"/>
    <w:rsid w:val="00A25557"/>
    <w:rsid w:val="00A26082"/>
    <w:rsid w:val="00A26E6B"/>
    <w:rsid w:val="00A27851"/>
    <w:rsid w:val="00A3068F"/>
    <w:rsid w:val="00A3145B"/>
    <w:rsid w:val="00A339D0"/>
    <w:rsid w:val="00A33A42"/>
    <w:rsid w:val="00A3415C"/>
    <w:rsid w:val="00A371EF"/>
    <w:rsid w:val="00A40362"/>
    <w:rsid w:val="00A41002"/>
    <w:rsid w:val="00A4201A"/>
    <w:rsid w:val="00A42CFC"/>
    <w:rsid w:val="00A443A7"/>
    <w:rsid w:val="00A45036"/>
    <w:rsid w:val="00A461BD"/>
    <w:rsid w:val="00A46367"/>
    <w:rsid w:val="00A51839"/>
    <w:rsid w:val="00A533E7"/>
    <w:rsid w:val="00A53BB8"/>
    <w:rsid w:val="00A5465D"/>
    <w:rsid w:val="00A553CE"/>
    <w:rsid w:val="00A562EA"/>
    <w:rsid w:val="00A5677A"/>
    <w:rsid w:val="00A56DCC"/>
    <w:rsid w:val="00A619EB"/>
    <w:rsid w:val="00A624BC"/>
    <w:rsid w:val="00A625E8"/>
    <w:rsid w:val="00A63CC6"/>
    <w:rsid w:val="00A63DFF"/>
    <w:rsid w:val="00A64496"/>
    <w:rsid w:val="00A6490D"/>
    <w:rsid w:val="00A667AF"/>
    <w:rsid w:val="00A67033"/>
    <w:rsid w:val="00A734E0"/>
    <w:rsid w:val="00A7415D"/>
    <w:rsid w:val="00A773D7"/>
    <w:rsid w:val="00A80363"/>
    <w:rsid w:val="00A80939"/>
    <w:rsid w:val="00A80992"/>
    <w:rsid w:val="00A81CF8"/>
    <w:rsid w:val="00A82E7C"/>
    <w:rsid w:val="00A83E9D"/>
    <w:rsid w:val="00A8787C"/>
    <w:rsid w:val="00A87B60"/>
    <w:rsid w:val="00A87C05"/>
    <w:rsid w:val="00A9169D"/>
    <w:rsid w:val="00A91D5F"/>
    <w:rsid w:val="00A93094"/>
    <w:rsid w:val="00A9325F"/>
    <w:rsid w:val="00A93314"/>
    <w:rsid w:val="00A93598"/>
    <w:rsid w:val="00A94135"/>
    <w:rsid w:val="00A94140"/>
    <w:rsid w:val="00A94ADB"/>
    <w:rsid w:val="00A94F05"/>
    <w:rsid w:val="00A94FE2"/>
    <w:rsid w:val="00A97A3A"/>
    <w:rsid w:val="00A97E80"/>
    <w:rsid w:val="00AA0378"/>
    <w:rsid w:val="00AA1FC7"/>
    <w:rsid w:val="00AA240C"/>
    <w:rsid w:val="00AA2A02"/>
    <w:rsid w:val="00AA2F84"/>
    <w:rsid w:val="00AA4E90"/>
    <w:rsid w:val="00AA4EEE"/>
    <w:rsid w:val="00AA6CD2"/>
    <w:rsid w:val="00AB0332"/>
    <w:rsid w:val="00AB1A35"/>
    <w:rsid w:val="00AB1EE5"/>
    <w:rsid w:val="00AB7379"/>
    <w:rsid w:val="00AB7FE8"/>
    <w:rsid w:val="00AC053E"/>
    <w:rsid w:val="00AC101C"/>
    <w:rsid w:val="00AC2331"/>
    <w:rsid w:val="00AC2CDE"/>
    <w:rsid w:val="00AC525C"/>
    <w:rsid w:val="00AC6E4A"/>
    <w:rsid w:val="00AD0C7F"/>
    <w:rsid w:val="00AD3254"/>
    <w:rsid w:val="00AD398A"/>
    <w:rsid w:val="00AD4CF1"/>
    <w:rsid w:val="00AD5988"/>
    <w:rsid w:val="00AD6293"/>
    <w:rsid w:val="00AD7713"/>
    <w:rsid w:val="00AE0CE0"/>
    <w:rsid w:val="00AE1643"/>
    <w:rsid w:val="00AE16AF"/>
    <w:rsid w:val="00AE3694"/>
    <w:rsid w:val="00AE3F92"/>
    <w:rsid w:val="00AE5313"/>
    <w:rsid w:val="00AE6B0D"/>
    <w:rsid w:val="00AE740C"/>
    <w:rsid w:val="00AF0BF3"/>
    <w:rsid w:val="00AF0CE1"/>
    <w:rsid w:val="00AF15BA"/>
    <w:rsid w:val="00AF2FE0"/>
    <w:rsid w:val="00AF372E"/>
    <w:rsid w:val="00AF68AC"/>
    <w:rsid w:val="00AF6B74"/>
    <w:rsid w:val="00AF7800"/>
    <w:rsid w:val="00B00CF5"/>
    <w:rsid w:val="00B02FA8"/>
    <w:rsid w:val="00B066E2"/>
    <w:rsid w:val="00B072E0"/>
    <w:rsid w:val="00B1007E"/>
    <w:rsid w:val="00B114EF"/>
    <w:rsid w:val="00B13D41"/>
    <w:rsid w:val="00B20D33"/>
    <w:rsid w:val="00B2180A"/>
    <w:rsid w:val="00B21AA0"/>
    <w:rsid w:val="00B2236B"/>
    <w:rsid w:val="00B2293B"/>
    <w:rsid w:val="00B253F6"/>
    <w:rsid w:val="00B26675"/>
    <w:rsid w:val="00B27A3A"/>
    <w:rsid w:val="00B305DB"/>
    <w:rsid w:val="00B31A62"/>
    <w:rsid w:val="00B31EF8"/>
    <w:rsid w:val="00B32AA2"/>
    <w:rsid w:val="00B332F8"/>
    <w:rsid w:val="00B3492B"/>
    <w:rsid w:val="00B352E6"/>
    <w:rsid w:val="00B36DC5"/>
    <w:rsid w:val="00B4103E"/>
    <w:rsid w:val="00B44235"/>
    <w:rsid w:val="00B4646F"/>
    <w:rsid w:val="00B47CDB"/>
    <w:rsid w:val="00B50286"/>
    <w:rsid w:val="00B50B3D"/>
    <w:rsid w:val="00B5214A"/>
    <w:rsid w:val="00B52D84"/>
    <w:rsid w:val="00B53550"/>
    <w:rsid w:val="00B54D24"/>
    <w:rsid w:val="00B55C7D"/>
    <w:rsid w:val="00B56733"/>
    <w:rsid w:val="00B6210B"/>
    <w:rsid w:val="00B6282E"/>
    <w:rsid w:val="00B629C4"/>
    <w:rsid w:val="00B63038"/>
    <w:rsid w:val="00B641C8"/>
    <w:rsid w:val="00B64BD8"/>
    <w:rsid w:val="00B701D1"/>
    <w:rsid w:val="00B70D0B"/>
    <w:rsid w:val="00B7107E"/>
    <w:rsid w:val="00B734F4"/>
    <w:rsid w:val="00B73AF2"/>
    <w:rsid w:val="00B73D79"/>
    <w:rsid w:val="00B7551A"/>
    <w:rsid w:val="00B76AC0"/>
    <w:rsid w:val="00B773F1"/>
    <w:rsid w:val="00B80EF3"/>
    <w:rsid w:val="00B8574B"/>
    <w:rsid w:val="00B86AA2"/>
    <w:rsid w:val="00B86AB1"/>
    <w:rsid w:val="00B87297"/>
    <w:rsid w:val="00B87726"/>
    <w:rsid w:val="00B9183B"/>
    <w:rsid w:val="00B91B22"/>
    <w:rsid w:val="00B96BAB"/>
    <w:rsid w:val="00B9770F"/>
    <w:rsid w:val="00B9788C"/>
    <w:rsid w:val="00BA0BD5"/>
    <w:rsid w:val="00BA26B7"/>
    <w:rsid w:val="00BA534E"/>
    <w:rsid w:val="00BA61AC"/>
    <w:rsid w:val="00BA73EA"/>
    <w:rsid w:val="00BA7EBA"/>
    <w:rsid w:val="00BB03E1"/>
    <w:rsid w:val="00BB2A06"/>
    <w:rsid w:val="00BB2CBB"/>
    <w:rsid w:val="00BB374E"/>
    <w:rsid w:val="00BB4119"/>
    <w:rsid w:val="00BB4198"/>
    <w:rsid w:val="00BB6077"/>
    <w:rsid w:val="00BC03EE"/>
    <w:rsid w:val="00BC1971"/>
    <w:rsid w:val="00BC29CC"/>
    <w:rsid w:val="00BC59F1"/>
    <w:rsid w:val="00BC5A77"/>
    <w:rsid w:val="00BD15DB"/>
    <w:rsid w:val="00BD221F"/>
    <w:rsid w:val="00BD3FD7"/>
    <w:rsid w:val="00BD488E"/>
    <w:rsid w:val="00BD5C65"/>
    <w:rsid w:val="00BE01CC"/>
    <w:rsid w:val="00BE145A"/>
    <w:rsid w:val="00BE168D"/>
    <w:rsid w:val="00BE2875"/>
    <w:rsid w:val="00BE30B5"/>
    <w:rsid w:val="00BE386B"/>
    <w:rsid w:val="00BE408E"/>
    <w:rsid w:val="00BE4FD0"/>
    <w:rsid w:val="00BE5B9A"/>
    <w:rsid w:val="00BE6128"/>
    <w:rsid w:val="00BE651B"/>
    <w:rsid w:val="00BE78BB"/>
    <w:rsid w:val="00BF04E7"/>
    <w:rsid w:val="00BF3DE1"/>
    <w:rsid w:val="00BF3E45"/>
    <w:rsid w:val="00BF4386"/>
    <w:rsid w:val="00BF4843"/>
    <w:rsid w:val="00BF5205"/>
    <w:rsid w:val="00BF6DB9"/>
    <w:rsid w:val="00BF724B"/>
    <w:rsid w:val="00C00952"/>
    <w:rsid w:val="00C02746"/>
    <w:rsid w:val="00C02FBA"/>
    <w:rsid w:val="00C04A5C"/>
    <w:rsid w:val="00C04CB3"/>
    <w:rsid w:val="00C05132"/>
    <w:rsid w:val="00C059DC"/>
    <w:rsid w:val="00C0705B"/>
    <w:rsid w:val="00C07FF3"/>
    <w:rsid w:val="00C104F3"/>
    <w:rsid w:val="00C11233"/>
    <w:rsid w:val="00C118EB"/>
    <w:rsid w:val="00C12508"/>
    <w:rsid w:val="00C14FD3"/>
    <w:rsid w:val="00C17CE1"/>
    <w:rsid w:val="00C21F83"/>
    <w:rsid w:val="00C223A2"/>
    <w:rsid w:val="00C2248D"/>
    <w:rsid w:val="00C22A1A"/>
    <w:rsid w:val="00C22E91"/>
    <w:rsid w:val="00C23728"/>
    <w:rsid w:val="00C23FF1"/>
    <w:rsid w:val="00C25F30"/>
    <w:rsid w:val="00C3026C"/>
    <w:rsid w:val="00C313A9"/>
    <w:rsid w:val="00C31550"/>
    <w:rsid w:val="00C31ECB"/>
    <w:rsid w:val="00C347C8"/>
    <w:rsid w:val="00C34A29"/>
    <w:rsid w:val="00C3510C"/>
    <w:rsid w:val="00C358E4"/>
    <w:rsid w:val="00C373E2"/>
    <w:rsid w:val="00C37D63"/>
    <w:rsid w:val="00C418EE"/>
    <w:rsid w:val="00C41D5D"/>
    <w:rsid w:val="00C41F46"/>
    <w:rsid w:val="00C4216F"/>
    <w:rsid w:val="00C42388"/>
    <w:rsid w:val="00C43A24"/>
    <w:rsid w:val="00C43BC0"/>
    <w:rsid w:val="00C441CF"/>
    <w:rsid w:val="00C44444"/>
    <w:rsid w:val="00C45777"/>
    <w:rsid w:val="00C45AA2"/>
    <w:rsid w:val="00C46E44"/>
    <w:rsid w:val="00C4792C"/>
    <w:rsid w:val="00C50597"/>
    <w:rsid w:val="00C508C9"/>
    <w:rsid w:val="00C50E66"/>
    <w:rsid w:val="00C53952"/>
    <w:rsid w:val="00C55726"/>
    <w:rsid w:val="00C55BEF"/>
    <w:rsid w:val="00C5711F"/>
    <w:rsid w:val="00C579F5"/>
    <w:rsid w:val="00C57C00"/>
    <w:rsid w:val="00C601AF"/>
    <w:rsid w:val="00C61A63"/>
    <w:rsid w:val="00C643E8"/>
    <w:rsid w:val="00C66296"/>
    <w:rsid w:val="00C6680E"/>
    <w:rsid w:val="00C70A1C"/>
    <w:rsid w:val="00C712FD"/>
    <w:rsid w:val="00C7144B"/>
    <w:rsid w:val="00C73251"/>
    <w:rsid w:val="00C7394D"/>
    <w:rsid w:val="00C73A37"/>
    <w:rsid w:val="00C756B7"/>
    <w:rsid w:val="00C77282"/>
    <w:rsid w:val="00C77CC2"/>
    <w:rsid w:val="00C81D31"/>
    <w:rsid w:val="00C8367F"/>
    <w:rsid w:val="00C84DE5"/>
    <w:rsid w:val="00C86248"/>
    <w:rsid w:val="00C87A88"/>
    <w:rsid w:val="00C90B31"/>
    <w:rsid w:val="00C91588"/>
    <w:rsid w:val="00C920CB"/>
    <w:rsid w:val="00C93AA9"/>
    <w:rsid w:val="00C946EB"/>
    <w:rsid w:val="00C97833"/>
    <w:rsid w:val="00CA0C20"/>
    <w:rsid w:val="00CA0D6F"/>
    <w:rsid w:val="00CA1DA9"/>
    <w:rsid w:val="00CA1E37"/>
    <w:rsid w:val="00CA23C9"/>
    <w:rsid w:val="00CA3662"/>
    <w:rsid w:val="00CA4C33"/>
    <w:rsid w:val="00CA6774"/>
    <w:rsid w:val="00CA6F4A"/>
    <w:rsid w:val="00CA7163"/>
    <w:rsid w:val="00CA771D"/>
    <w:rsid w:val="00CB0940"/>
    <w:rsid w:val="00CB1092"/>
    <w:rsid w:val="00CB195D"/>
    <w:rsid w:val="00CB3483"/>
    <w:rsid w:val="00CB3C17"/>
    <w:rsid w:val="00CB3D55"/>
    <w:rsid w:val="00CB6427"/>
    <w:rsid w:val="00CB7486"/>
    <w:rsid w:val="00CC0384"/>
    <w:rsid w:val="00CC0FBE"/>
    <w:rsid w:val="00CC2A46"/>
    <w:rsid w:val="00CC355B"/>
    <w:rsid w:val="00CC5DB5"/>
    <w:rsid w:val="00CC778F"/>
    <w:rsid w:val="00CD077C"/>
    <w:rsid w:val="00CD2119"/>
    <w:rsid w:val="00CD237A"/>
    <w:rsid w:val="00CD36AC"/>
    <w:rsid w:val="00CD4C94"/>
    <w:rsid w:val="00CD73DA"/>
    <w:rsid w:val="00CE13A3"/>
    <w:rsid w:val="00CE36BC"/>
    <w:rsid w:val="00CE3BC0"/>
    <w:rsid w:val="00CE42E3"/>
    <w:rsid w:val="00CE53C6"/>
    <w:rsid w:val="00CE7533"/>
    <w:rsid w:val="00CF0144"/>
    <w:rsid w:val="00CF0CB0"/>
    <w:rsid w:val="00CF1747"/>
    <w:rsid w:val="00CF218F"/>
    <w:rsid w:val="00CF2337"/>
    <w:rsid w:val="00CF3A32"/>
    <w:rsid w:val="00CF40B7"/>
    <w:rsid w:val="00CF4628"/>
    <w:rsid w:val="00CF4DC0"/>
    <w:rsid w:val="00CF55CD"/>
    <w:rsid w:val="00CF60ED"/>
    <w:rsid w:val="00CF72DB"/>
    <w:rsid w:val="00CF7A48"/>
    <w:rsid w:val="00D004C3"/>
    <w:rsid w:val="00D01B87"/>
    <w:rsid w:val="00D03B39"/>
    <w:rsid w:val="00D040DD"/>
    <w:rsid w:val="00D043FD"/>
    <w:rsid w:val="00D04F8F"/>
    <w:rsid w:val="00D0571E"/>
    <w:rsid w:val="00D057BF"/>
    <w:rsid w:val="00D05AC1"/>
    <w:rsid w:val="00D05D74"/>
    <w:rsid w:val="00D0674F"/>
    <w:rsid w:val="00D10BD1"/>
    <w:rsid w:val="00D135B6"/>
    <w:rsid w:val="00D13ACB"/>
    <w:rsid w:val="00D13B21"/>
    <w:rsid w:val="00D154AB"/>
    <w:rsid w:val="00D157FF"/>
    <w:rsid w:val="00D16FAB"/>
    <w:rsid w:val="00D17E68"/>
    <w:rsid w:val="00D20219"/>
    <w:rsid w:val="00D20C59"/>
    <w:rsid w:val="00D21054"/>
    <w:rsid w:val="00D23323"/>
    <w:rsid w:val="00D2392A"/>
    <w:rsid w:val="00D24BD5"/>
    <w:rsid w:val="00D25FFE"/>
    <w:rsid w:val="00D26B61"/>
    <w:rsid w:val="00D27347"/>
    <w:rsid w:val="00D27607"/>
    <w:rsid w:val="00D27922"/>
    <w:rsid w:val="00D27A64"/>
    <w:rsid w:val="00D3078A"/>
    <w:rsid w:val="00D30A4A"/>
    <w:rsid w:val="00D3124A"/>
    <w:rsid w:val="00D3148E"/>
    <w:rsid w:val="00D323BF"/>
    <w:rsid w:val="00D3570E"/>
    <w:rsid w:val="00D3582A"/>
    <w:rsid w:val="00D3594B"/>
    <w:rsid w:val="00D35C09"/>
    <w:rsid w:val="00D37D80"/>
    <w:rsid w:val="00D410F4"/>
    <w:rsid w:val="00D41134"/>
    <w:rsid w:val="00D418D3"/>
    <w:rsid w:val="00D4273F"/>
    <w:rsid w:val="00D43087"/>
    <w:rsid w:val="00D43EDB"/>
    <w:rsid w:val="00D442F3"/>
    <w:rsid w:val="00D44483"/>
    <w:rsid w:val="00D4476F"/>
    <w:rsid w:val="00D44B47"/>
    <w:rsid w:val="00D44F1B"/>
    <w:rsid w:val="00D50573"/>
    <w:rsid w:val="00D53C57"/>
    <w:rsid w:val="00D54D50"/>
    <w:rsid w:val="00D560B4"/>
    <w:rsid w:val="00D6073E"/>
    <w:rsid w:val="00D621F5"/>
    <w:rsid w:val="00D62771"/>
    <w:rsid w:val="00D635C1"/>
    <w:rsid w:val="00D64B7B"/>
    <w:rsid w:val="00D65996"/>
    <w:rsid w:val="00D662F8"/>
    <w:rsid w:val="00D66797"/>
    <w:rsid w:val="00D7087C"/>
    <w:rsid w:val="00D70C3C"/>
    <w:rsid w:val="00D71DF7"/>
    <w:rsid w:val="00D72BE5"/>
    <w:rsid w:val="00D751AF"/>
    <w:rsid w:val="00D75407"/>
    <w:rsid w:val="00D75ACD"/>
    <w:rsid w:val="00D75E9C"/>
    <w:rsid w:val="00D77131"/>
    <w:rsid w:val="00D81462"/>
    <w:rsid w:val="00D81F8B"/>
    <w:rsid w:val="00D82431"/>
    <w:rsid w:val="00D82F26"/>
    <w:rsid w:val="00D8330E"/>
    <w:rsid w:val="00D83B16"/>
    <w:rsid w:val="00D84015"/>
    <w:rsid w:val="00D85460"/>
    <w:rsid w:val="00D863D0"/>
    <w:rsid w:val="00D86B00"/>
    <w:rsid w:val="00D86FB9"/>
    <w:rsid w:val="00D8740A"/>
    <w:rsid w:val="00D87C87"/>
    <w:rsid w:val="00D90184"/>
    <w:rsid w:val="00D90BB4"/>
    <w:rsid w:val="00D90E07"/>
    <w:rsid w:val="00D932C2"/>
    <w:rsid w:val="00D966D0"/>
    <w:rsid w:val="00DA0232"/>
    <w:rsid w:val="00DA35E6"/>
    <w:rsid w:val="00DA6B1B"/>
    <w:rsid w:val="00DA789C"/>
    <w:rsid w:val="00DA7F9E"/>
    <w:rsid w:val="00DB0BFA"/>
    <w:rsid w:val="00DB1173"/>
    <w:rsid w:val="00DB1196"/>
    <w:rsid w:val="00DB1468"/>
    <w:rsid w:val="00DB39CF"/>
    <w:rsid w:val="00DB489D"/>
    <w:rsid w:val="00DB55E3"/>
    <w:rsid w:val="00DB7256"/>
    <w:rsid w:val="00DB7D0D"/>
    <w:rsid w:val="00DC0401"/>
    <w:rsid w:val="00DC0950"/>
    <w:rsid w:val="00DC20BD"/>
    <w:rsid w:val="00DC322C"/>
    <w:rsid w:val="00DC3697"/>
    <w:rsid w:val="00DC6016"/>
    <w:rsid w:val="00DC71DD"/>
    <w:rsid w:val="00DD0AB1"/>
    <w:rsid w:val="00DD0BCD"/>
    <w:rsid w:val="00DD24B7"/>
    <w:rsid w:val="00DD2F94"/>
    <w:rsid w:val="00DD447A"/>
    <w:rsid w:val="00DD4653"/>
    <w:rsid w:val="00DD7B38"/>
    <w:rsid w:val="00DE1C7B"/>
    <w:rsid w:val="00DE21A2"/>
    <w:rsid w:val="00DE33DB"/>
    <w:rsid w:val="00DE3581"/>
    <w:rsid w:val="00DE3B20"/>
    <w:rsid w:val="00DE44C4"/>
    <w:rsid w:val="00DE4931"/>
    <w:rsid w:val="00DE6C94"/>
    <w:rsid w:val="00DE6FD7"/>
    <w:rsid w:val="00DF0C7C"/>
    <w:rsid w:val="00DF1084"/>
    <w:rsid w:val="00DF22D1"/>
    <w:rsid w:val="00DF3137"/>
    <w:rsid w:val="00DF452D"/>
    <w:rsid w:val="00DF56C0"/>
    <w:rsid w:val="00DF70ED"/>
    <w:rsid w:val="00E010E2"/>
    <w:rsid w:val="00E0112C"/>
    <w:rsid w:val="00E019F3"/>
    <w:rsid w:val="00E02522"/>
    <w:rsid w:val="00E040DF"/>
    <w:rsid w:val="00E04E60"/>
    <w:rsid w:val="00E0589D"/>
    <w:rsid w:val="00E06FFE"/>
    <w:rsid w:val="00E07CE6"/>
    <w:rsid w:val="00E10B18"/>
    <w:rsid w:val="00E12259"/>
    <w:rsid w:val="00E14A3D"/>
    <w:rsid w:val="00E14C7C"/>
    <w:rsid w:val="00E20FD6"/>
    <w:rsid w:val="00E21301"/>
    <w:rsid w:val="00E23271"/>
    <w:rsid w:val="00E249D1"/>
    <w:rsid w:val="00E24F80"/>
    <w:rsid w:val="00E253F2"/>
    <w:rsid w:val="00E259F3"/>
    <w:rsid w:val="00E305E7"/>
    <w:rsid w:val="00E30985"/>
    <w:rsid w:val="00E30A53"/>
    <w:rsid w:val="00E311EE"/>
    <w:rsid w:val="00E31B8F"/>
    <w:rsid w:val="00E32E49"/>
    <w:rsid w:val="00E33238"/>
    <w:rsid w:val="00E33934"/>
    <w:rsid w:val="00E3567E"/>
    <w:rsid w:val="00E376B7"/>
    <w:rsid w:val="00E42F5D"/>
    <w:rsid w:val="00E4303A"/>
    <w:rsid w:val="00E432E5"/>
    <w:rsid w:val="00E436AF"/>
    <w:rsid w:val="00E4486C"/>
    <w:rsid w:val="00E45A15"/>
    <w:rsid w:val="00E460B6"/>
    <w:rsid w:val="00E466B6"/>
    <w:rsid w:val="00E470C3"/>
    <w:rsid w:val="00E50271"/>
    <w:rsid w:val="00E511D5"/>
    <w:rsid w:val="00E53595"/>
    <w:rsid w:val="00E53A9F"/>
    <w:rsid w:val="00E54644"/>
    <w:rsid w:val="00E56D71"/>
    <w:rsid w:val="00E57349"/>
    <w:rsid w:val="00E57899"/>
    <w:rsid w:val="00E60249"/>
    <w:rsid w:val="00E61790"/>
    <w:rsid w:val="00E62238"/>
    <w:rsid w:val="00E62299"/>
    <w:rsid w:val="00E63D5E"/>
    <w:rsid w:val="00E6472D"/>
    <w:rsid w:val="00E65269"/>
    <w:rsid w:val="00E65E9C"/>
    <w:rsid w:val="00E70421"/>
    <w:rsid w:val="00E73136"/>
    <w:rsid w:val="00E76D66"/>
    <w:rsid w:val="00E819E2"/>
    <w:rsid w:val="00E82247"/>
    <w:rsid w:val="00E84548"/>
    <w:rsid w:val="00E85A02"/>
    <w:rsid w:val="00E85C1C"/>
    <w:rsid w:val="00E90EC9"/>
    <w:rsid w:val="00E9193D"/>
    <w:rsid w:val="00E93901"/>
    <w:rsid w:val="00E94733"/>
    <w:rsid w:val="00E94B77"/>
    <w:rsid w:val="00E95D48"/>
    <w:rsid w:val="00E9685D"/>
    <w:rsid w:val="00EA011D"/>
    <w:rsid w:val="00EA126E"/>
    <w:rsid w:val="00EA1F09"/>
    <w:rsid w:val="00EA1F9D"/>
    <w:rsid w:val="00EA42D7"/>
    <w:rsid w:val="00EA796A"/>
    <w:rsid w:val="00EA7DB8"/>
    <w:rsid w:val="00EB032A"/>
    <w:rsid w:val="00EB1856"/>
    <w:rsid w:val="00EB427E"/>
    <w:rsid w:val="00EB467B"/>
    <w:rsid w:val="00EB539E"/>
    <w:rsid w:val="00EC0DFB"/>
    <w:rsid w:val="00EC13B9"/>
    <w:rsid w:val="00EC3285"/>
    <w:rsid w:val="00EC3A6C"/>
    <w:rsid w:val="00EC50CE"/>
    <w:rsid w:val="00EC5B34"/>
    <w:rsid w:val="00EC602E"/>
    <w:rsid w:val="00EC6F08"/>
    <w:rsid w:val="00EC7A35"/>
    <w:rsid w:val="00EC7C24"/>
    <w:rsid w:val="00ED021E"/>
    <w:rsid w:val="00ED323C"/>
    <w:rsid w:val="00ED354A"/>
    <w:rsid w:val="00ED6489"/>
    <w:rsid w:val="00ED6501"/>
    <w:rsid w:val="00ED7E13"/>
    <w:rsid w:val="00EE09F4"/>
    <w:rsid w:val="00EE2D5C"/>
    <w:rsid w:val="00EE4ADE"/>
    <w:rsid w:val="00EE4DE8"/>
    <w:rsid w:val="00EE5505"/>
    <w:rsid w:val="00EE566A"/>
    <w:rsid w:val="00EE5CB7"/>
    <w:rsid w:val="00EE752B"/>
    <w:rsid w:val="00EF0BBF"/>
    <w:rsid w:val="00EF10FB"/>
    <w:rsid w:val="00EF2CC8"/>
    <w:rsid w:val="00EF37BA"/>
    <w:rsid w:val="00EF3BDB"/>
    <w:rsid w:val="00EF6A06"/>
    <w:rsid w:val="00EF6C43"/>
    <w:rsid w:val="00F000BF"/>
    <w:rsid w:val="00F00BA0"/>
    <w:rsid w:val="00F0125E"/>
    <w:rsid w:val="00F024FE"/>
    <w:rsid w:val="00F034E1"/>
    <w:rsid w:val="00F05AD4"/>
    <w:rsid w:val="00F06CB5"/>
    <w:rsid w:val="00F06E43"/>
    <w:rsid w:val="00F103BE"/>
    <w:rsid w:val="00F10577"/>
    <w:rsid w:val="00F10EB6"/>
    <w:rsid w:val="00F11703"/>
    <w:rsid w:val="00F12227"/>
    <w:rsid w:val="00F13BA1"/>
    <w:rsid w:val="00F13D56"/>
    <w:rsid w:val="00F13F07"/>
    <w:rsid w:val="00F140B2"/>
    <w:rsid w:val="00F14E6A"/>
    <w:rsid w:val="00F16595"/>
    <w:rsid w:val="00F1782F"/>
    <w:rsid w:val="00F20F48"/>
    <w:rsid w:val="00F25831"/>
    <w:rsid w:val="00F25970"/>
    <w:rsid w:val="00F26B71"/>
    <w:rsid w:val="00F27B36"/>
    <w:rsid w:val="00F27CDC"/>
    <w:rsid w:val="00F310A6"/>
    <w:rsid w:val="00F311A9"/>
    <w:rsid w:val="00F31343"/>
    <w:rsid w:val="00F31A62"/>
    <w:rsid w:val="00F31ABA"/>
    <w:rsid w:val="00F36461"/>
    <w:rsid w:val="00F37381"/>
    <w:rsid w:val="00F41583"/>
    <w:rsid w:val="00F4196F"/>
    <w:rsid w:val="00F4220B"/>
    <w:rsid w:val="00F5180D"/>
    <w:rsid w:val="00F5182F"/>
    <w:rsid w:val="00F52C1F"/>
    <w:rsid w:val="00F52C6E"/>
    <w:rsid w:val="00F52F94"/>
    <w:rsid w:val="00F53068"/>
    <w:rsid w:val="00F54A11"/>
    <w:rsid w:val="00F54E74"/>
    <w:rsid w:val="00F57E29"/>
    <w:rsid w:val="00F63781"/>
    <w:rsid w:val="00F641EC"/>
    <w:rsid w:val="00F6538F"/>
    <w:rsid w:val="00F6650E"/>
    <w:rsid w:val="00F67496"/>
    <w:rsid w:val="00F73D2A"/>
    <w:rsid w:val="00F7421E"/>
    <w:rsid w:val="00F762BE"/>
    <w:rsid w:val="00F801BA"/>
    <w:rsid w:val="00F807AD"/>
    <w:rsid w:val="00F818CA"/>
    <w:rsid w:val="00F81BA6"/>
    <w:rsid w:val="00F826E3"/>
    <w:rsid w:val="00F85536"/>
    <w:rsid w:val="00F873EC"/>
    <w:rsid w:val="00F8794F"/>
    <w:rsid w:val="00F90592"/>
    <w:rsid w:val="00F9366A"/>
    <w:rsid w:val="00F946C9"/>
    <w:rsid w:val="00F974A0"/>
    <w:rsid w:val="00FA0EA5"/>
    <w:rsid w:val="00FA0F97"/>
    <w:rsid w:val="00FA47BF"/>
    <w:rsid w:val="00FA4F6B"/>
    <w:rsid w:val="00FA65AA"/>
    <w:rsid w:val="00FA68C7"/>
    <w:rsid w:val="00FA74EE"/>
    <w:rsid w:val="00FB03FA"/>
    <w:rsid w:val="00FB0A5B"/>
    <w:rsid w:val="00FB1B8E"/>
    <w:rsid w:val="00FB2373"/>
    <w:rsid w:val="00FB6E4D"/>
    <w:rsid w:val="00FB71B2"/>
    <w:rsid w:val="00FC0D17"/>
    <w:rsid w:val="00FC3711"/>
    <w:rsid w:val="00FC46E7"/>
    <w:rsid w:val="00FC5D25"/>
    <w:rsid w:val="00FC6B5A"/>
    <w:rsid w:val="00FC7C53"/>
    <w:rsid w:val="00FD0B4B"/>
    <w:rsid w:val="00FD0D7E"/>
    <w:rsid w:val="00FD1336"/>
    <w:rsid w:val="00FD16C4"/>
    <w:rsid w:val="00FD1774"/>
    <w:rsid w:val="00FD2CA0"/>
    <w:rsid w:val="00FD362F"/>
    <w:rsid w:val="00FD382B"/>
    <w:rsid w:val="00FD3F33"/>
    <w:rsid w:val="00FD47FE"/>
    <w:rsid w:val="00FD4FBC"/>
    <w:rsid w:val="00FD4FFB"/>
    <w:rsid w:val="00FD55AA"/>
    <w:rsid w:val="00FD55DC"/>
    <w:rsid w:val="00FE022F"/>
    <w:rsid w:val="00FE051A"/>
    <w:rsid w:val="00FE0E33"/>
    <w:rsid w:val="00FE15DB"/>
    <w:rsid w:val="00FE16B1"/>
    <w:rsid w:val="00FE1FF7"/>
    <w:rsid w:val="00FE3720"/>
    <w:rsid w:val="00FE4F70"/>
    <w:rsid w:val="00FE6E13"/>
    <w:rsid w:val="00FE7629"/>
    <w:rsid w:val="00FE7D38"/>
    <w:rsid w:val="00FF021F"/>
    <w:rsid w:val="00FF14F9"/>
    <w:rsid w:val="00FF15F6"/>
    <w:rsid w:val="00FF2809"/>
    <w:rsid w:val="00FF527C"/>
    <w:rsid w:val="00FF60D1"/>
    <w:rsid w:val="00FF65CD"/>
    <w:rsid w:val="00FF7501"/>
    <w:rsid w:val="05A99CE6"/>
    <w:rsid w:val="069E3FA0"/>
    <w:rsid w:val="06C25599"/>
    <w:rsid w:val="0974ABA8"/>
    <w:rsid w:val="0BF6F0EF"/>
    <w:rsid w:val="0C18AB99"/>
    <w:rsid w:val="0CC3A4FD"/>
    <w:rsid w:val="0EFEC268"/>
    <w:rsid w:val="10F5F072"/>
    <w:rsid w:val="140FE859"/>
    <w:rsid w:val="19B6D0D5"/>
    <w:rsid w:val="1A22209F"/>
    <w:rsid w:val="1F5E839A"/>
    <w:rsid w:val="1FC0D0CB"/>
    <w:rsid w:val="24C3CF26"/>
    <w:rsid w:val="2974F1D9"/>
    <w:rsid w:val="2B5A0E20"/>
    <w:rsid w:val="2CD43DE0"/>
    <w:rsid w:val="2CDC7DFF"/>
    <w:rsid w:val="2F738635"/>
    <w:rsid w:val="300B472A"/>
    <w:rsid w:val="30E31330"/>
    <w:rsid w:val="361D4627"/>
    <w:rsid w:val="3C907EC2"/>
    <w:rsid w:val="3D69630D"/>
    <w:rsid w:val="3D804597"/>
    <w:rsid w:val="437F0FDB"/>
    <w:rsid w:val="45A6598F"/>
    <w:rsid w:val="45FDCB58"/>
    <w:rsid w:val="464FE48C"/>
    <w:rsid w:val="4AFFF8EF"/>
    <w:rsid w:val="516EC1CE"/>
    <w:rsid w:val="5519465B"/>
    <w:rsid w:val="55317299"/>
    <w:rsid w:val="56EA01C4"/>
    <w:rsid w:val="5730FEB2"/>
    <w:rsid w:val="5F48B5B9"/>
    <w:rsid w:val="6354CFDF"/>
    <w:rsid w:val="63C9D47F"/>
    <w:rsid w:val="6B90A272"/>
    <w:rsid w:val="6F1E9D59"/>
    <w:rsid w:val="713A5C41"/>
    <w:rsid w:val="72A91C33"/>
    <w:rsid w:val="7595638B"/>
    <w:rsid w:val="759F08DA"/>
    <w:rsid w:val="7B219444"/>
    <w:rsid w:val="7B9A6713"/>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B3BB51B"/>
  <w15:docId w15:val="{F9241FC8-3A94-4436-981D-BB58D23C5E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NZ" w:eastAsia="en-NZ"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nhideWhenUsed="1" w:qFormat="1"/>
    <w:lsdException w:name="footer" w:semiHidden="1" w:unhideWhenUsed="1" w:qFormat="1"/>
    <w:lsdException w:name="index heading" w:semiHidden="1" w:uiPriority="0" w:unhideWhenUsed="1"/>
    <w:lsdException w:name="caption" w:semiHidden="1" w:uiPriority="35" w:unhideWhenUsed="1" w:qFormat="1"/>
    <w:lsdException w:name="table of figures" w:semiHidden="1" w:unhideWhenUsed="1" w:qFormat="1"/>
    <w:lsdException w:name="envelope address" w:semiHidden="1" w:uiPriority="0" w:unhideWhenUsed="1"/>
    <w:lsdException w:name="envelope return" w:semiHidden="1" w:uiPriority="0"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iPriority="0" w:unhideWhenUsed="1"/>
    <w:lsdException w:name="endnote text" w:semiHidden="1" w:unhideWhenUsed="1"/>
    <w:lsdException w:name="table of authorities" w:semiHidden="1" w:uiPriority="0" w:unhideWhenUsed="1"/>
    <w:lsdException w:name="macro" w:semiHidden="1" w:uiPriority="0" w:unhideWhenUsed="1"/>
    <w:lsdException w:name="toa heading" w:semiHidden="1" w:uiPriority="0" w:unhideWhenUsed="1"/>
    <w:lsdException w:name="List" w:semiHidden="1" w:uiPriority="0" w:unhideWhenUsed="1"/>
    <w:lsdException w:name="List Bullet" w:semiHidden="1" w:unhideWhenUsed="1"/>
    <w:lsdException w:name="List Number" w:semiHidden="1" w:uiPriority="0" w:unhideWhenUsed="1"/>
    <w:lsdException w:name="List 2" w:semiHidden="1" w:uiPriority="0" w:unhideWhenUsed="1"/>
    <w:lsdException w:name="List 3" w:semiHidden="1" w:uiPriority="0" w:unhideWhenUsed="1"/>
    <w:lsdException w:name="List 4" w:semiHidden="1" w:uiPriority="0" w:unhideWhenUsed="1"/>
    <w:lsdException w:name="List 5" w:semiHidden="1" w:uiPriority="0" w:unhideWhenUsed="1"/>
    <w:lsdException w:name="List Bullet 2" w:semiHidden="1"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10" w:qFormat="1"/>
    <w:lsdException w:name="Closing" w:semiHidden="1" w:uiPriority="0" w:unhideWhenUsed="1"/>
    <w:lsdException w:name="Signature" w:semiHidden="1" w:uiPriority="0" w:unhideWhenUsed="1"/>
    <w:lsdException w:name="Default Paragraph Font" w:semiHidden="1" w:uiPriority="1" w:unhideWhenUsed="1"/>
    <w:lsdException w:name="Body Text" w:semiHidden="1" w:unhideWhenUsed="1" w:qFormat="1"/>
    <w:lsdException w:name="Body Text Indent" w:semiHidden="1" w:uiPriority="0" w:unhideWhenUsed="1"/>
    <w:lsdException w:name="List Continue" w:semiHidden="1" w:uiPriority="0" w:unhideWhenUsed="1"/>
    <w:lsdException w:name="List Continue 2" w:semiHidden="1" w:unhideWhenUsed="1"/>
    <w:lsdException w:name="List Continue 3" w:semiHidden="1" w:uiPriority="0" w:unhideWhenUsed="1"/>
    <w:lsdException w:name="List Continue 4" w:semiHidden="1" w:uiPriority="0" w:unhideWhenUsed="1"/>
    <w:lsdException w:name="List Continue 5" w:semiHidden="1" w:uiPriority="0" w:unhideWhenUsed="1"/>
    <w:lsdException w:name="Message Header" w:semiHidden="1" w:uiPriority="0" w:unhideWhenUsed="1"/>
    <w:lsdException w:name="Subtitle" w:uiPriority="11" w:qFormat="1"/>
    <w:lsdException w:name="Salutation" w:semiHidden="1" w:uiPriority="0" w:unhideWhenUsed="1"/>
    <w:lsdException w:name="Date" w:semiHidden="1" w:uiPriority="0" w:unhideWhenUsed="1" w:qFormat="1"/>
    <w:lsdException w:name="Body Text First Indent" w:semiHidden="1" w:unhideWhenUsed="1"/>
    <w:lsdException w:name="Body Text First Indent 2" w:semiHidden="1" w:unhideWhenUsed="1"/>
    <w:lsdException w:name="Note Heading" w:semiHidden="1" w:uiPriority="0" w:unhideWhenUsed="1"/>
    <w:lsdException w:name="Body Text 2" w:semiHidden="1" w:unhideWhenUsed="1" w:qFormat="1"/>
    <w:lsdException w:name="Body Text 3" w:semiHidden="1" w:uiPriority="0" w:unhideWhenUsed="1" w:qFormat="1"/>
    <w:lsdException w:name="Body Text Indent 2" w:semiHidden="1" w:uiPriority="0"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iPriority="0" w:unhideWhenUsed="1"/>
    <w:lsdException w:name="E-mail Signature" w:semiHidden="1" w:uiPriority="0"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iPriority="0"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iPriority="0" w:unhideWhenUsed="1"/>
    <w:lsdException w:name="Outline List 3" w:semiHidden="1" w:unhideWhenUsed="1"/>
    <w:lsdException w:name="Table Simple 1" w:semiHidden="1" w:uiPriority="0" w:unhideWhenUsed="1"/>
    <w:lsdException w:name="Table Simple 2" w:semiHidden="1" w:unhideWhenUsed="1"/>
    <w:lsdException w:name="Table Simple 3" w:semiHidden="1" w:unhideWhenUsed="1"/>
    <w:lsdException w:name="Table Classic 1" w:semiHidden="1" w:uiPriority="0"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iPriority="0"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2081A"/>
    <w:rPr>
      <w:rFonts w:ascii="Segoe UI" w:hAnsi="Segoe UI"/>
      <w:sz w:val="21"/>
      <w:lang w:eastAsia="en-GB"/>
    </w:rPr>
  </w:style>
  <w:style w:type="paragraph" w:styleId="Heading1">
    <w:name w:val="heading 1"/>
    <w:basedOn w:val="Normal"/>
    <w:next w:val="Normal"/>
    <w:link w:val="Heading1Char"/>
    <w:uiPriority w:val="9"/>
    <w:qFormat/>
    <w:rsid w:val="0065325A"/>
    <w:pPr>
      <w:pageBreakBefore/>
      <w:numPr>
        <w:numId w:val="6"/>
      </w:numPr>
      <w:spacing w:after="360" w:line="228" w:lineRule="auto"/>
      <w:outlineLvl w:val="0"/>
    </w:pPr>
    <w:rPr>
      <w:b/>
      <w:color w:val="23305D"/>
      <w:spacing w:val="-10"/>
      <w:sz w:val="72"/>
    </w:rPr>
  </w:style>
  <w:style w:type="paragraph" w:styleId="Heading2">
    <w:name w:val="heading 2"/>
    <w:basedOn w:val="Normal"/>
    <w:next w:val="Normal"/>
    <w:link w:val="Heading2Char"/>
    <w:uiPriority w:val="9"/>
    <w:qFormat/>
    <w:rsid w:val="00E54644"/>
    <w:pPr>
      <w:keepNext/>
      <w:numPr>
        <w:ilvl w:val="1"/>
        <w:numId w:val="6"/>
      </w:numPr>
      <w:spacing w:before="480" w:after="180"/>
      <w:ind w:left="1134"/>
      <w:outlineLvl w:val="1"/>
    </w:pPr>
    <w:rPr>
      <w:b/>
      <w:color w:val="0A6AB4"/>
      <w:spacing w:val="-5"/>
      <w:sz w:val="48"/>
    </w:rPr>
  </w:style>
  <w:style w:type="paragraph" w:styleId="Heading3">
    <w:name w:val="heading 3"/>
    <w:basedOn w:val="Normal"/>
    <w:next w:val="Normal"/>
    <w:link w:val="Heading3Char"/>
    <w:uiPriority w:val="9"/>
    <w:qFormat/>
    <w:rsid w:val="00030E84"/>
    <w:pPr>
      <w:keepNext/>
      <w:numPr>
        <w:ilvl w:val="2"/>
        <w:numId w:val="6"/>
      </w:numPr>
      <w:spacing w:before="360" w:after="180"/>
      <w:outlineLvl w:val="2"/>
    </w:pPr>
    <w:rPr>
      <w:color w:val="0A6AB4"/>
      <w:spacing w:val="-5"/>
      <w:sz w:val="36"/>
    </w:rPr>
  </w:style>
  <w:style w:type="paragraph" w:styleId="Heading4">
    <w:name w:val="heading 4"/>
    <w:basedOn w:val="Normal"/>
    <w:next w:val="Normal"/>
    <w:link w:val="Heading4Char"/>
    <w:uiPriority w:val="9"/>
    <w:qFormat/>
    <w:rsid w:val="00030E84"/>
    <w:pPr>
      <w:keepNext/>
      <w:spacing w:before="240" w:after="120"/>
      <w:outlineLvl w:val="3"/>
    </w:pPr>
    <w:rPr>
      <w:color w:val="0A6AB4"/>
      <w:sz w:val="28"/>
    </w:rPr>
  </w:style>
  <w:style w:type="paragraph" w:styleId="Heading5">
    <w:name w:val="heading 5"/>
    <w:basedOn w:val="Normal"/>
    <w:next w:val="Normal"/>
    <w:link w:val="Heading5Char"/>
    <w:uiPriority w:val="9"/>
    <w:qFormat/>
    <w:rsid w:val="00B00CF5"/>
    <w:pPr>
      <w:keepNext/>
      <w:spacing w:before="120" w:after="120"/>
      <w:outlineLvl w:val="4"/>
    </w:pPr>
    <w:rPr>
      <w:color w:val="0A6AB4"/>
      <w:sz w:val="24"/>
    </w:rPr>
  </w:style>
  <w:style w:type="paragraph" w:styleId="Heading6">
    <w:name w:val="heading 6"/>
    <w:basedOn w:val="Normal"/>
    <w:next w:val="Normal"/>
    <w:link w:val="Heading6Char"/>
    <w:uiPriority w:val="9"/>
    <w:unhideWhenUsed/>
    <w:qFormat/>
    <w:rsid w:val="00122363"/>
    <w:pPr>
      <w:keepNext/>
      <w:keepLines/>
      <w:spacing w:before="200" w:after="120" w:line="276" w:lineRule="auto"/>
      <w:ind w:left="1152" w:hanging="1152"/>
      <w:outlineLvl w:val="5"/>
    </w:pPr>
    <w:rPr>
      <w:rFonts w:ascii="Calibri" w:eastAsia="MS Gothic" w:hAnsi="Calibri"/>
      <w:i/>
      <w:iCs/>
      <w:color w:val="243F60"/>
      <w:szCs w:val="24"/>
      <w:lang w:val="en-GB" w:eastAsia="en-US"/>
    </w:rPr>
  </w:style>
  <w:style w:type="paragraph" w:styleId="Heading7">
    <w:name w:val="heading 7"/>
    <w:basedOn w:val="Normal"/>
    <w:next w:val="Normal"/>
    <w:link w:val="Heading7Char"/>
    <w:uiPriority w:val="9"/>
    <w:unhideWhenUsed/>
    <w:qFormat/>
    <w:rsid w:val="00122363"/>
    <w:pPr>
      <w:keepNext/>
      <w:keepLines/>
      <w:spacing w:before="200" w:after="120" w:line="276" w:lineRule="auto"/>
      <w:ind w:left="1296" w:hanging="1296"/>
      <w:outlineLvl w:val="6"/>
    </w:pPr>
    <w:rPr>
      <w:rFonts w:ascii="Calibri" w:eastAsia="MS Gothic" w:hAnsi="Calibri"/>
      <w:i/>
      <w:iCs/>
      <w:color w:val="404040"/>
      <w:szCs w:val="24"/>
      <w:lang w:val="en-GB" w:eastAsia="en-US"/>
    </w:rPr>
  </w:style>
  <w:style w:type="paragraph" w:styleId="Heading8">
    <w:name w:val="heading 8"/>
    <w:basedOn w:val="Normal"/>
    <w:next w:val="Normal"/>
    <w:link w:val="Heading8Char"/>
    <w:uiPriority w:val="9"/>
    <w:unhideWhenUsed/>
    <w:qFormat/>
    <w:rsid w:val="00030E84"/>
    <w:pPr>
      <w:keepNext/>
      <w:keepLines/>
      <w:spacing w:before="480" w:after="240"/>
      <w:outlineLvl w:val="7"/>
    </w:pPr>
    <w:rPr>
      <w:rFonts w:eastAsia="MS Gothic"/>
      <w:color w:val="0A6AB4"/>
      <w:spacing w:val="-10"/>
      <w:sz w:val="36"/>
      <w:szCs w:val="24"/>
      <w:lang w:eastAsia="en-US"/>
    </w:rPr>
  </w:style>
  <w:style w:type="paragraph" w:styleId="Heading9">
    <w:name w:val="heading 9"/>
    <w:basedOn w:val="Normal"/>
    <w:next w:val="Normal"/>
    <w:link w:val="Heading9Char"/>
    <w:uiPriority w:val="9"/>
    <w:unhideWhenUsed/>
    <w:qFormat/>
    <w:rsid w:val="00122363"/>
    <w:pPr>
      <w:keepNext/>
      <w:keepLines/>
      <w:spacing w:before="200" w:after="120" w:line="276" w:lineRule="auto"/>
      <w:ind w:left="1584" w:hanging="1584"/>
      <w:outlineLvl w:val="8"/>
    </w:pPr>
    <w:rPr>
      <w:rFonts w:ascii="Calibri" w:eastAsia="MS Gothic" w:hAnsi="Calibri"/>
      <w:i/>
      <w:iCs/>
      <w:color w:val="404040"/>
      <w:szCs w:val="24"/>
      <w:lang w:val="en-GB"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65325A"/>
    <w:rPr>
      <w:rFonts w:ascii="Segoe UI" w:hAnsi="Segoe UI"/>
      <w:b/>
      <w:color w:val="23305D"/>
      <w:spacing w:val="-10"/>
      <w:sz w:val="72"/>
      <w:lang w:eastAsia="en-GB"/>
    </w:rPr>
  </w:style>
  <w:style w:type="character" w:customStyle="1" w:styleId="Heading2Char">
    <w:name w:val="Heading 2 Char"/>
    <w:link w:val="Heading2"/>
    <w:uiPriority w:val="9"/>
    <w:rsid w:val="00E54644"/>
    <w:rPr>
      <w:rFonts w:ascii="Segoe UI" w:hAnsi="Segoe UI"/>
      <w:b/>
      <w:color w:val="0A6AB4"/>
      <w:spacing w:val="-5"/>
      <w:sz w:val="48"/>
      <w:lang w:eastAsia="en-GB"/>
    </w:rPr>
  </w:style>
  <w:style w:type="character" w:customStyle="1" w:styleId="Heading3Char">
    <w:name w:val="Heading 3 Char"/>
    <w:link w:val="Heading3"/>
    <w:uiPriority w:val="9"/>
    <w:rsid w:val="00030E84"/>
    <w:rPr>
      <w:rFonts w:ascii="Segoe UI" w:hAnsi="Segoe UI"/>
      <w:color w:val="0A6AB4"/>
      <w:spacing w:val="-5"/>
      <w:sz w:val="36"/>
      <w:lang w:eastAsia="en-GB"/>
    </w:rPr>
  </w:style>
  <w:style w:type="character" w:customStyle="1" w:styleId="Heading4Char">
    <w:name w:val="Heading 4 Char"/>
    <w:link w:val="Heading4"/>
    <w:uiPriority w:val="9"/>
    <w:rsid w:val="00030E84"/>
    <w:rPr>
      <w:rFonts w:ascii="Segoe UI" w:hAnsi="Segoe UI"/>
      <w:color w:val="0A6AB4"/>
      <w:sz w:val="28"/>
      <w:lang w:eastAsia="en-GB"/>
    </w:rPr>
  </w:style>
  <w:style w:type="character" w:customStyle="1" w:styleId="Heading5Char">
    <w:name w:val="Heading 5 Char"/>
    <w:link w:val="Heading5"/>
    <w:uiPriority w:val="9"/>
    <w:rsid w:val="00B00CF5"/>
    <w:rPr>
      <w:rFonts w:ascii="Segoe UI" w:hAnsi="Segoe UI"/>
      <w:color w:val="0A6AB4"/>
      <w:sz w:val="24"/>
      <w:lang w:eastAsia="en-GB"/>
    </w:rPr>
  </w:style>
  <w:style w:type="character" w:customStyle="1" w:styleId="Heading6Char">
    <w:name w:val="Heading 6 Char"/>
    <w:basedOn w:val="DefaultParagraphFont"/>
    <w:link w:val="Heading6"/>
    <w:uiPriority w:val="9"/>
    <w:rsid w:val="00122363"/>
    <w:rPr>
      <w:rFonts w:ascii="Calibri" w:eastAsia="MS Gothic" w:hAnsi="Calibri"/>
      <w:i/>
      <w:iCs/>
      <w:color w:val="243F60"/>
      <w:sz w:val="22"/>
      <w:szCs w:val="24"/>
      <w:lang w:val="en-GB" w:eastAsia="en-US"/>
    </w:rPr>
  </w:style>
  <w:style w:type="character" w:customStyle="1" w:styleId="Heading7Char">
    <w:name w:val="Heading 7 Char"/>
    <w:basedOn w:val="DefaultParagraphFont"/>
    <w:link w:val="Heading7"/>
    <w:uiPriority w:val="9"/>
    <w:rsid w:val="00122363"/>
    <w:rPr>
      <w:rFonts w:ascii="Calibri" w:eastAsia="MS Gothic" w:hAnsi="Calibri"/>
      <w:i/>
      <w:iCs/>
      <w:color w:val="404040"/>
      <w:sz w:val="22"/>
      <w:szCs w:val="24"/>
      <w:lang w:val="en-GB" w:eastAsia="en-US"/>
    </w:rPr>
  </w:style>
  <w:style w:type="character" w:customStyle="1" w:styleId="Heading8Char">
    <w:name w:val="Heading 8 Char"/>
    <w:basedOn w:val="DefaultParagraphFont"/>
    <w:link w:val="Heading8"/>
    <w:uiPriority w:val="9"/>
    <w:rsid w:val="00030E84"/>
    <w:rPr>
      <w:rFonts w:ascii="Segoe UI" w:eastAsia="MS Gothic" w:hAnsi="Segoe UI"/>
      <w:color w:val="0A6AB4"/>
      <w:spacing w:val="-10"/>
      <w:sz w:val="36"/>
      <w:szCs w:val="24"/>
      <w:lang w:eastAsia="en-US"/>
    </w:rPr>
  </w:style>
  <w:style w:type="character" w:customStyle="1" w:styleId="Heading9Char">
    <w:name w:val="Heading 9 Char"/>
    <w:basedOn w:val="DefaultParagraphFont"/>
    <w:link w:val="Heading9"/>
    <w:uiPriority w:val="9"/>
    <w:rsid w:val="00122363"/>
    <w:rPr>
      <w:rFonts w:ascii="Calibri" w:eastAsia="MS Gothic" w:hAnsi="Calibri"/>
      <w:i/>
      <w:iCs/>
      <w:color w:val="404040"/>
      <w:sz w:val="22"/>
      <w:szCs w:val="24"/>
      <w:lang w:val="en-GB" w:eastAsia="en-US"/>
    </w:rPr>
  </w:style>
  <w:style w:type="paragraph" w:styleId="TOC1">
    <w:name w:val="toc 1"/>
    <w:basedOn w:val="Normal"/>
    <w:next w:val="Normal"/>
    <w:uiPriority w:val="39"/>
    <w:qFormat/>
    <w:rsid w:val="0069770E"/>
    <w:pPr>
      <w:tabs>
        <w:tab w:val="right" w:pos="8080"/>
      </w:tabs>
      <w:spacing w:before="300"/>
      <w:ind w:left="567" w:right="567" w:hanging="567"/>
    </w:pPr>
    <w:rPr>
      <w:rFonts w:ascii="Segoe UI Semibold" w:hAnsi="Segoe UI Semibold"/>
      <w:sz w:val="24"/>
    </w:rPr>
  </w:style>
  <w:style w:type="paragraph" w:styleId="TOC2">
    <w:name w:val="toc 2"/>
    <w:basedOn w:val="Normal"/>
    <w:next w:val="Normal"/>
    <w:uiPriority w:val="39"/>
    <w:qFormat/>
    <w:rsid w:val="0069770E"/>
    <w:pPr>
      <w:tabs>
        <w:tab w:val="right" w:pos="8080"/>
      </w:tabs>
      <w:spacing w:before="60"/>
      <w:ind w:left="1134" w:right="567" w:hanging="567"/>
    </w:pPr>
  </w:style>
  <w:style w:type="paragraph" w:styleId="TOC3">
    <w:name w:val="toc 3"/>
    <w:basedOn w:val="Normal"/>
    <w:next w:val="Normal"/>
    <w:uiPriority w:val="39"/>
    <w:qFormat/>
    <w:rsid w:val="00C41F46"/>
    <w:pPr>
      <w:tabs>
        <w:tab w:val="right" w:pos="8080"/>
      </w:tabs>
      <w:spacing w:before="120"/>
      <w:ind w:left="340" w:hanging="340"/>
    </w:pPr>
  </w:style>
  <w:style w:type="paragraph" w:customStyle="1" w:styleId="Bullet">
    <w:name w:val="Bullet"/>
    <w:basedOn w:val="Normal"/>
    <w:link w:val="BulletChar"/>
    <w:qFormat/>
    <w:rsid w:val="00FA0EA5"/>
    <w:pPr>
      <w:numPr>
        <w:numId w:val="1"/>
      </w:numPr>
      <w:spacing w:before="90"/>
    </w:pPr>
  </w:style>
  <w:style w:type="character" w:customStyle="1" w:styleId="BulletChar">
    <w:name w:val="Bullet Char"/>
    <w:link w:val="Bullet"/>
    <w:uiPriority w:val="99"/>
    <w:locked/>
    <w:rsid w:val="002B7BEC"/>
    <w:rPr>
      <w:rFonts w:ascii="Segoe UI" w:hAnsi="Segoe UI"/>
      <w:sz w:val="21"/>
      <w:lang w:eastAsia="en-GB"/>
    </w:rPr>
  </w:style>
  <w:style w:type="paragraph" w:styleId="Quote">
    <w:name w:val="Quote"/>
    <w:basedOn w:val="Normal"/>
    <w:next w:val="Normal"/>
    <w:link w:val="QuoteChar"/>
    <w:uiPriority w:val="29"/>
    <w:qFormat/>
    <w:pPr>
      <w:spacing w:before="120"/>
      <w:ind w:left="284" w:right="284"/>
    </w:pPr>
  </w:style>
  <w:style w:type="character" w:customStyle="1" w:styleId="QuoteChar">
    <w:name w:val="Quote Char"/>
    <w:link w:val="Quote"/>
    <w:uiPriority w:val="29"/>
    <w:rsid w:val="00122363"/>
    <w:rPr>
      <w:rFonts w:ascii="Georgia" w:hAnsi="Georgia"/>
      <w:sz w:val="22"/>
      <w:lang w:eastAsia="en-GB"/>
    </w:rPr>
  </w:style>
  <w:style w:type="paragraph" w:styleId="FootnoteText">
    <w:name w:val="footnote text"/>
    <w:basedOn w:val="Normal"/>
    <w:link w:val="FootnoteTextChar"/>
    <w:uiPriority w:val="99"/>
    <w:rsid w:val="00A7415D"/>
    <w:pPr>
      <w:spacing w:before="60" w:line="228" w:lineRule="auto"/>
      <w:ind w:left="284" w:hanging="284"/>
    </w:pPr>
    <w:rPr>
      <w:sz w:val="17"/>
    </w:rPr>
  </w:style>
  <w:style w:type="character" w:customStyle="1" w:styleId="FootnoteTextChar">
    <w:name w:val="Footnote Text Char"/>
    <w:link w:val="FootnoteText"/>
    <w:uiPriority w:val="99"/>
    <w:rsid w:val="00A7415D"/>
    <w:rPr>
      <w:rFonts w:ascii="Segoe UI" w:hAnsi="Segoe UI"/>
      <w:sz w:val="17"/>
      <w:lang w:eastAsia="en-GB"/>
    </w:rPr>
  </w:style>
  <w:style w:type="paragraph" w:styleId="Header">
    <w:name w:val="header"/>
    <w:basedOn w:val="Normal"/>
    <w:link w:val="HeaderChar"/>
    <w:uiPriority w:val="99"/>
    <w:qFormat/>
    <w:rsid w:val="00D25FFE"/>
  </w:style>
  <w:style w:type="character" w:customStyle="1" w:styleId="HeaderChar">
    <w:name w:val="Header Char"/>
    <w:link w:val="Header"/>
    <w:uiPriority w:val="99"/>
    <w:rsid w:val="0086388B"/>
    <w:rPr>
      <w:rFonts w:ascii="Georgia" w:hAnsi="Georgia"/>
      <w:sz w:val="22"/>
      <w:lang w:eastAsia="en-GB"/>
    </w:rPr>
  </w:style>
  <w:style w:type="paragraph" w:styleId="Title">
    <w:name w:val="Title"/>
    <w:basedOn w:val="Normal"/>
    <w:next w:val="Normal"/>
    <w:link w:val="TitleChar"/>
    <w:uiPriority w:val="10"/>
    <w:qFormat/>
    <w:rsid w:val="005A79E5"/>
    <w:pPr>
      <w:spacing w:line="216" w:lineRule="auto"/>
      <w:ind w:right="3402"/>
    </w:pPr>
    <w:rPr>
      <w:rFonts w:ascii="Segoe UI Black" w:hAnsi="Segoe UI Black" w:cs="Lucida Sans Unicode"/>
      <w:b/>
      <w:sz w:val="72"/>
      <w:szCs w:val="72"/>
    </w:rPr>
  </w:style>
  <w:style w:type="character" w:customStyle="1" w:styleId="TitleChar">
    <w:name w:val="Title Char"/>
    <w:link w:val="Title"/>
    <w:uiPriority w:val="10"/>
    <w:rsid w:val="005A79E5"/>
    <w:rPr>
      <w:rFonts w:ascii="Segoe UI Black" w:hAnsi="Segoe UI Black" w:cs="Lucida Sans Unicode"/>
      <w:b/>
      <w:sz w:val="72"/>
      <w:szCs w:val="72"/>
      <w:lang w:eastAsia="en-GB"/>
    </w:rPr>
  </w:style>
  <w:style w:type="paragraph" w:customStyle="1" w:styleId="Imprint">
    <w:name w:val="Imprint"/>
    <w:basedOn w:val="Normal"/>
    <w:next w:val="Normal"/>
    <w:qFormat/>
    <w:rsid w:val="00C05132"/>
    <w:pPr>
      <w:spacing w:after="240"/>
    </w:pPr>
    <w:rPr>
      <w:sz w:val="20"/>
    </w:rPr>
  </w:style>
  <w:style w:type="paragraph" w:styleId="Footer">
    <w:name w:val="footer"/>
    <w:basedOn w:val="Normal"/>
    <w:link w:val="FooterChar"/>
    <w:uiPriority w:val="99"/>
    <w:qFormat/>
    <w:rsid w:val="007A067F"/>
  </w:style>
  <w:style w:type="character" w:customStyle="1" w:styleId="FooterChar">
    <w:name w:val="Footer Char"/>
    <w:link w:val="Footer"/>
    <w:uiPriority w:val="99"/>
    <w:rsid w:val="007A067F"/>
    <w:rPr>
      <w:rFonts w:ascii="Segoe UI" w:hAnsi="Segoe UI"/>
      <w:sz w:val="21"/>
      <w:lang w:eastAsia="en-GB"/>
    </w:rPr>
  </w:style>
  <w:style w:type="character" w:styleId="PageNumber">
    <w:name w:val="page number"/>
    <w:uiPriority w:val="99"/>
    <w:rsid w:val="007A067F"/>
    <w:rPr>
      <w:rFonts w:ascii="Segoe UI" w:hAnsi="Segoe UI"/>
      <w:b/>
      <w:sz w:val="22"/>
    </w:rPr>
  </w:style>
  <w:style w:type="paragraph" w:customStyle="1" w:styleId="VersoFooter">
    <w:name w:val="Verso Footer"/>
    <w:basedOn w:val="Footer"/>
    <w:rsid w:val="00571223"/>
    <w:rPr>
      <w:sz w:val="15"/>
    </w:rPr>
  </w:style>
  <w:style w:type="paragraph" w:customStyle="1" w:styleId="RectoFooter">
    <w:name w:val="Recto Footer"/>
    <w:basedOn w:val="Footer"/>
    <w:rsid w:val="00581EB8"/>
    <w:pPr>
      <w:jc w:val="right"/>
    </w:pPr>
    <w:rPr>
      <w:caps/>
      <w:sz w:val="15"/>
    </w:rPr>
  </w:style>
  <w:style w:type="paragraph" w:customStyle="1" w:styleId="Figure">
    <w:name w:val="Figure"/>
    <w:basedOn w:val="Normal"/>
    <w:next w:val="Normal"/>
    <w:link w:val="FigureChar"/>
    <w:uiPriority w:val="99"/>
    <w:qFormat/>
    <w:rsid w:val="00C87A88"/>
    <w:pPr>
      <w:keepNext/>
      <w:spacing w:before="120" w:after="120"/>
    </w:pPr>
    <w:rPr>
      <w:b/>
      <w:sz w:val="20"/>
    </w:rPr>
  </w:style>
  <w:style w:type="character" w:customStyle="1" w:styleId="FigureChar">
    <w:name w:val="Figure Char"/>
    <w:link w:val="Figure"/>
    <w:uiPriority w:val="99"/>
    <w:locked/>
    <w:rsid w:val="00C87A88"/>
    <w:rPr>
      <w:rFonts w:ascii="Segoe UI" w:hAnsi="Segoe UI"/>
      <w:b/>
      <w:lang w:eastAsia="en-GB"/>
    </w:rPr>
  </w:style>
  <w:style w:type="character" w:styleId="FootnoteReference">
    <w:name w:val="footnote reference"/>
    <w:rPr>
      <w:vertAlign w:val="superscript"/>
    </w:rPr>
  </w:style>
  <w:style w:type="paragraph" w:customStyle="1" w:styleId="Table">
    <w:name w:val="Table"/>
    <w:basedOn w:val="Figure"/>
    <w:link w:val="TableChar"/>
    <w:qFormat/>
    <w:rsid w:val="00642868"/>
  </w:style>
  <w:style w:type="character" w:customStyle="1" w:styleId="TableChar">
    <w:name w:val="Table Char"/>
    <w:link w:val="Table"/>
    <w:locked/>
    <w:rsid w:val="002B7BEC"/>
    <w:rPr>
      <w:rFonts w:ascii="Segoe UI" w:hAnsi="Segoe UI"/>
      <w:b/>
      <w:lang w:eastAsia="en-GB"/>
    </w:rPr>
  </w:style>
  <w:style w:type="paragraph" w:customStyle="1" w:styleId="Dash">
    <w:name w:val="Dash"/>
    <w:basedOn w:val="Bullet"/>
    <w:qFormat/>
    <w:rsid w:val="00702854"/>
    <w:pPr>
      <w:numPr>
        <w:numId w:val="2"/>
      </w:numPr>
      <w:spacing w:before="60"/>
    </w:pPr>
  </w:style>
  <w:style w:type="paragraph" w:customStyle="1" w:styleId="TableText">
    <w:name w:val="TableText"/>
    <w:basedOn w:val="Normal"/>
    <w:uiPriority w:val="99"/>
    <w:qFormat/>
    <w:rsid w:val="00925892"/>
    <w:pPr>
      <w:spacing w:before="60" w:after="60"/>
    </w:pPr>
    <w:rPr>
      <w:sz w:val="18"/>
    </w:rPr>
  </w:style>
  <w:style w:type="paragraph" w:customStyle="1" w:styleId="TableBullet">
    <w:name w:val="TableBullet"/>
    <w:basedOn w:val="TableText"/>
    <w:qFormat/>
    <w:rsid w:val="00B73AF2"/>
    <w:pPr>
      <w:numPr>
        <w:numId w:val="4"/>
      </w:numPr>
      <w:spacing w:before="0"/>
    </w:pPr>
  </w:style>
  <w:style w:type="paragraph" w:customStyle="1" w:styleId="Box">
    <w:name w:val="Box"/>
    <w:basedOn w:val="Normal"/>
    <w:qFormat/>
    <w:pPr>
      <w:pBdr>
        <w:top w:val="single" w:sz="4" w:space="12" w:color="auto"/>
        <w:left w:val="single" w:sz="4" w:space="12" w:color="auto"/>
        <w:bottom w:val="single" w:sz="4" w:space="12" w:color="auto"/>
        <w:right w:val="single" w:sz="4" w:space="12" w:color="auto"/>
      </w:pBdr>
      <w:spacing w:before="120"/>
      <w:ind w:left="284" w:right="284"/>
    </w:pPr>
  </w:style>
  <w:style w:type="paragraph" w:customStyle="1" w:styleId="BoxHeading">
    <w:name w:val="BoxHeading"/>
    <w:basedOn w:val="Normal"/>
    <w:next w:val="Box"/>
    <w:qFormat/>
    <w:rsid w:val="00D37D80"/>
    <w:pPr>
      <w:keepNext/>
      <w:pBdr>
        <w:top w:val="single" w:sz="4" w:space="12" w:color="auto"/>
        <w:left w:val="single" w:sz="4" w:space="12" w:color="auto"/>
        <w:bottom w:val="single" w:sz="4" w:space="12" w:color="auto"/>
        <w:right w:val="single" w:sz="4" w:space="12" w:color="auto"/>
      </w:pBdr>
      <w:spacing w:before="240" w:line="264" w:lineRule="auto"/>
      <w:ind w:left="284" w:right="284"/>
    </w:pPr>
    <w:rPr>
      <w:b/>
      <w:sz w:val="24"/>
      <w:szCs w:val="24"/>
    </w:rPr>
  </w:style>
  <w:style w:type="paragraph" w:customStyle="1" w:styleId="BoxBullet">
    <w:name w:val="BoxBullet"/>
    <w:basedOn w:val="Bullet"/>
    <w:qFormat/>
    <w:rsid w:val="000419A9"/>
    <w:pPr>
      <w:pBdr>
        <w:top w:val="single" w:sz="4" w:space="12" w:color="auto"/>
        <w:left w:val="single" w:sz="4" w:space="12" w:color="auto"/>
        <w:bottom w:val="single" w:sz="4" w:space="12" w:color="auto"/>
        <w:right w:val="single" w:sz="4" w:space="12" w:color="auto"/>
      </w:pBdr>
      <w:ind w:left="568" w:right="284"/>
    </w:pPr>
  </w:style>
  <w:style w:type="paragraph" w:customStyle="1" w:styleId="IntroHead">
    <w:name w:val="IntroHead"/>
    <w:basedOn w:val="Heading1"/>
    <w:next w:val="Normal"/>
    <w:uiPriority w:val="99"/>
    <w:qFormat/>
    <w:rsid w:val="002C0E3E"/>
    <w:pPr>
      <w:numPr>
        <w:numId w:val="0"/>
      </w:numPr>
      <w:outlineLvl w:val="9"/>
    </w:pPr>
  </w:style>
  <w:style w:type="paragraph" w:customStyle="1" w:styleId="Source">
    <w:name w:val="Source"/>
    <w:basedOn w:val="Note"/>
    <w:next w:val="Normal"/>
    <w:uiPriority w:val="99"/>
    <w:qFormat/>
    <w:rsid w:val="0012053C"/>
  </w:style>
  <w:style w:type="paragraph" w:customStyle="1" w:styleId="Note">
    <w:name w:val="Note"/>
    <w:basedOn w:val="Normal"/>
    <w:next w:val="Normal"/>
    <w:link w:val="NoteChar"/>
    <w:qFormat/>
    <w:rsid w:val="0065325A"/>
    <w:pPr>
      <w:spacing w:before="80"/>
      <w:ind w:left="284" w:hanging="284"/>
    </w:pPr>
    <w:rPr>
      <w:sz w:val="17"/>
    </w:rPr>
  </w:style>
  <w:style w:type="character" w:customStyle="1" w:styleId="NoteChar">
    <w:name w:val="Note Char"/>
    <w:link w:val="Note"/>
    <w:rsid w:val="0065325A"/>
    <w:rPr>
      <w:rFonts w:ascii="Segoe UI" w:hAnsi="Segoe UI"/>
      <w:sz w:val="17"/>
      <w:lang w:eastAsia="en-GB"/>
    </w:rPr>
  </w:style>
  <w:style w:type="paragraph" w:customStyle="1" w:styleId="Subhead">
    <w:name w:val="Subhead"/>
    <w:basedOn w:val="Normal"/>
    <w:next w:val="Year"/>
    <w:qFormat/>
    <w:rsid w:val="00531E12"/>
    <w:pPr>
      <w:spacing w:before="840"/>
      <w:ind w:right="3402"/>
    </w:pPr>
    <w:rPr>
      <w:rFonts w:ascii="Segoe UI Semibold" w:hAnsi="Segoe UI Semibold" w:cs="Segoe UI Semibold"/>
      <w:sz w:val="36"/>
      <w:szCs w:val="26"/>
    </w:rPr>
  </w:style>
  <w:style w:type="paragraph" w:customStyle="1" w:styleId="Year">
    <w:name w:val="Year"/>
    <w:basedOn w:val="Subhead"/>
    <w:next w:val="Subhead"/>
    <w:qFormat/>
    <w:rsid w:val="00531E12"/>
    <w:rPr>
      <w:sz w:val="28"/>
    </w:rPr>
  </w:style>
  <w:style w:type="character" w:styleId="Hyperlink">
    <w:name w:val="Hyperlink"/>
    <w:uiPriority w:val="99"/>
    <w:rsid w:val="003309CA"/>
    <w:rPr>
      <w:b/>
      <w:color w:val="595959" w:themeColor="text1" w:themeTint="A6"/>
      <w:u w:val="none"/>
    </w:rPr>
  </w:style>
  <w:style w:type="paragraph" w:customStyle="1" w:styleId="References">
    <w:name w:val="References"/>
    <w:basedOn w:val="Normal"/>
    <w:uiPriority w:val="1"/>
    <w:qFormat/>
    <w:rsid w:val="001460E0"/>
    <w:pPr>
      <w:spacing w:after="180"/>
    </w:pPr>
  </w:style>
  <w:style w:type="paragraph" w:customStyle="1" w:styleId="TableDash">
    <w:name w:val="TableDash"/>
    <w:basedOn w:val="TableText"/>
    <w:qFormat/>
    <w:rsid w:val="0010541C"/>
    <w:pPr>
      <w:numPr>
        <w:numId w:val="3"/>
      </w:numPr>
      <w:spacing w:before="40" w:after="0"/>
    </w:pPr>
    <w:rPr>
      <w:szCs w:val="22"/>
    </w:rPr>
  </w:style>
  <w:style w:type="paragraph" w:styleId="Revision">
    <w:name w:val="Revision"/>
    <w:hidden/>
    <w:uiPriority w:val="99"/>
    <w:rsid w:val="0086388B"/>
    <w:rPr>
      <w:rFonts w:ascii="Calibri" w:eastAsia="Calibri" w:hAnsi="Calibri"/>
      <w:sz w:val="22"/>
      <w:szCs w:val="22"/>
      <w:lang w:val="en-US" w:eastAsia="en-US"/>
    </w:rPr>
  </w:style>
  <w:style w:type="paragraph" w:customStyle="1" w:styleId="Number">
    <w:name w:val="Number"/>
    <w:basedOn w:val="Normal"/>
    <w:rsid w:val="00F140B2"/>
    <w:pPr>
      <w:numPr>
        <w:ilvl w:val="3"/>
        <w:numId w:val="5"/>
      </w:numPr>
      <w:spacing w:before="180"/>
    </w:pPr>
    <w:rPr>
      <w:szCs w:val="24"/>
    </w:rPr>
  </w:style>
  <w:style w:type="paragraph" w:customStyle="1" w:styleId="Letter">
    <w:name w:val="Letter"/>
    <w:basedOn w:val="Normal"/>
    <w:qFormat/>
    <w:rsid w:val="00F140B2"/>
    <w:pPr>
      <w:numPr>
        <w:ilvl w:val="4"/>
        <w:numId w:val="5"/>
      </w:numPr>
      <w:spacing w:before="120"/>
    </w:pPr>
  </w:style>
  <w:style w:type="paragraph" w:customStyle="1" w:styleId="Introductoryparagraph">
    <w:name w:val="Introductory paragraph"/>
    <w:basedOn w:val="Normal"/>
    <w:next w:val="Normal"/>
    <w:qFormat/>
    <w:rsid w:val="0012053C"/>
    <w:pPr>
      <w:spacing w:after="240" w:line="216" w:lineRule="auto"/>
      <w:ind w:right="1134"/>
    </w:pPr>
    <w:rPr>
      <w:rFonts w:ascii="Segoe UI Light" w:hAnsi="Segoe UI Light"/>
      <w:color w:val="404040" w:themeColor="text1" w:themeTint="BF"/>
      <w:sz w:val="44"/>
    </w:rPr>
  </w:style>
  <w:style w:type="paragraph" w:customStyle="1" w:styleId="Roman">
    <w:name w:val="Roman"/>
    <w:basedOn w:val="Normal"/>
    <w:qFormat/>
    <w:rsid w:val="00AD6293"/>
    <w:pPr>
      <w:numPr>
        <w:ilvl w:val="5"/>
        <w:numId w:val="5"/>
      </w:numPr>
      <w:spacing w:before="90"/>
    </w:pPr>
    <w:rPr>
      <w:rFonts w:eastAsia="Arial Unicode MS"/>
    </w:rPr>
  </w:style>
  <w:style w:type="paragraph" w:styleId="Caption">
    <w:name w:val="caption"/>
    <w:basedOn w:val="Normal"/>
    <w:next w:val="Normal"/>
    <w:uiPriority w:val="35"/>
    <w:unhideWhenUsed/>
    <w:qFormat/>
    <w:rsid w:val="00A45036"/>
    <w:pPr>
      <w:keepNext/>
      <w:spacing w:after="200"/>
    </w:pPr>
    <w:rPr>
      <w:b/>
      <w:bCs/>
      <w:sz w:val="20"/>
    </w:rPr>
  </w:style>
  <w:style w:type="paragraph" w:customStyle="1" w:styleId="Heading3-nonumbering">
    <w:name w:val="Heading 3 - no numbering"/>
    <w:basedOn w:val="Heading3"/>
    <w:qFormat/>
    <w:rsid w:val="002C0E3E"/>
    <w:pPr>
      <w:numPr>
        <w:ilvl w:val="0"/>
        <w:numId w:val="0"/>
      </w:numPr>
    </w:pPr>
  </w:style>
  <w:style w:type="paragraph" w:customStyle="1" w:styleId="Heading1-nonumbering">
    <w:name w:val="Heading 1 - no numbering"/>
    <w:basedOn w:val="Heading1"/>
    <w:next w:val="Normal"/>
    <w:qFormat/>
    <w:rsid w:val="002C0E3E"/>
    <w:pPr>
      <w:numPr>
        <w:numId w:val="0"/>
      </w:numPr>
    </w:pPr>
  </w:style>
  <w:style w:type="paragraph" w:customStyle="1" w:styleId="Shadedboxheading">
    <w:name w:val="Shaded box heading"/>
    <w:basedOn w:val="BoxHeading"/>
    <w:next w:val="Shadedboxtext"/>
    <w:qFormat/>
    <w:rsid w:val="008B72D3"/>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after="120"/>
      <w:jc w:val="both"/>
    </w:pPr>
    <w:rPr>
      <w:rFonts w:eastAsia="Arial Unicode MS"/>
    </w:rPr>
  </w:style>
  <w:style w:type="paragraph" w:customStyle="1" w:styleId="Shadedboxtext">
    <w:name w:val="Shaded box text"/>
    <w:basedOn w:val="Normal"/>
    <w:qFormat/>
    <w:rsid w:val="008B72D3"/>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line="264" w:lineRule="auto"/>
      <w:ind w:left="284" w:right="284"/>
      <w:jc w:val="both"/>
    </w:pPr>
    <w:rPr>
      <w:rFonts w:eastAsia="Arial Unicode MS"/>
    </w:rPr>
  </w:style>
  <w:style w:type="table" w:styleId="TableGrid">
    <w:name w:val="Table Grid"/>
    <w:basedOn w:val="TableNormal"/>
    <w:uiPriority w:val="39"/>
    <w:rsid w:val="008B72D3"/>
    <w:rPr>
      <w:lang w:eastAsia="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557FFA"/>
    <w:rPr>
      <w:rFonts w:cs="Segoe UI"/>
      <w:sz w:val="18"/>
      <w:szCs w:val="18"/>
    </w:rPr>
  </w:style>
  <w:style w:type="character" w:customStyle="1" w:styleId="BalloonTextChar">
    <w:name w:val="Balloon Text Char"/>
    <w:basedOn w:val="DefaultParagraphFont"/>
    <w:link w:val="BalloonText"/>
    <w:uiPriority w:val="99"/>
    <w:semiHidden/>
    <w:rsid w:val="00557FFA"/>
    <w:rPr>
      <w:rFonts w:ascii="Segoe UI" w:hAnsi="Segoe UI" w:cs="Segoe UI"/>
      <w:sz w:val="18"/>
      <w:szCs w:val="18"/>
      <w:lang w:eastAsia="en-GB"/>
    </w:rPr>
  </w:style>
  <w:style w:type="character" w:styleId="CommentReference">
    <w:name w:val="annotation reference"/>
    <w:basedOn w:val="DefaultParagraphFont"/>
    <w:uiPriority w:val="99"/>
    <w:semiHidden/>
    <w:unhideWhenUsed/>
    <w:rsid w:val="007064CD"/>
    <w:rPr>
      <w:sz w:val="16"/>
      <w:szCs w:val="16"/>
    </w:rPr>
  </w:style>
  <w:style w:type="paragraph" w:styleId="CommentText">
    <w:name w:val="annotation text"/>
    <w:basedOn w:val="Normal"/>
    <w:link w:val="CommentTextChar"/>
    <w:uiPriority w:val="99"/>
    <w:unhideWhenUsed/>
    <w:rsid w:val="007064CD"/>
    <w:rPr>
      <w:sz w:val="20"/>
    </w:rPr>
  </w:style>
  <w:style w:type="character" w:customStyle="1" w:styleId="CommentTextChar">
    <w:name w:val="Comment Text Char"/>
    <w:basedOn w:val="DefaultParagraphFont"/>
    <w:link w:val="CommentText"/>
    <w:uiPriority w:val="99"/>
    <w:rsid w:val="007064CD"/>
    <w:rPr>
      <w:rFonts w:ascii="Segoe UI" w:hAnsi="Segoe UI"/>
      <w:lang w:eastAsia="en-GB"/>
    </w:rPr>
  </w:style>
  <w:style w:type="paragraph" w:styleId="CommentSubject">
    <w:name w:val="annotation subject"/>
    <w:basedOn w:val="CommentText"/>
    <w:next w:val="CommentText"/>
    <w:link w:val="CommentSubjectChar"/>
    <w:uiPriority w:val="99"/>
    <w:semiHidden/>
    <w:unhideWhenUsed/>
    <w:rsid w:val="007064CD"/>
    <w:rPr>
      <w:b/>
      <w:bCs/>
    </w:rPr>
  </w:style>
  <w:style w:type="character" w:customStyle="1" w:styleId="CommentSubjectChar">
    <w:name w:val="Comment Subject Char"/>
    <w:basedOn w:val="CommentTextChar"/>
    <w:link w:val="CommentSubject"/>
    <w:uiPriority w:val="99"/>
    <w:semiHidden/>
    <w:rsid w:val="007064CD"/>
    <w:rPr>
      <w:rFonts w:ascii="Segoe UI" w:hAnsi="Segoe UI"/>
      <w:b/>
      <w:bCs/>
      <w:lang w:eastAsia="en-GB"/>
    </w:rPr>
  </w:style>
  <w:style w:type="character" w:customStyle="1" w:styleId="UnresolvedMention1">
    <w:name w:val="Unresolved Mention1"/>
    <w:basedOn w:val="DefaultParagraphFont"/>
    <w:uiPriority w:val="99"/>
    <w:semiHidden/>
    <w:unhideWhenUsed/>
    <w:rsid w:val="006360E0"/>
    <w:rPr>
      <w:color w:val="605E5C"/>
      <w:shd w:val="clear" w:color="auto" w:fill="E1DFDD"/>
    </w:rPr>
  </w:style>
  <w:style w:type="paragraph" w:styleId="TOCHeading">
    <w:name w:val="TOC Heading"/>
    <w:basedOn w:val="Heading1"/>
    <w:next w:val="Normal"/>
    <w:uiPriority w:val="39"/>
    <w:unhideWhenUsed/>
    <w:qFormat/>
    <w:rsid w:val="007E317D"/>
    <w:pPr>
      <w:keepNext/>
      <w:keepLines/>
      <w:pageBreakBefore w:val="0"/>
      <w:numPr>
        <w:numId w:val="0"/>
      </w:numPr>
      <w:spacing w:before="240" w:after="0" w:line="259" w:lineRule="auto"/>
      <w:outlineLvl w:val="9"/>
    </w:pPr>
    <w:rPr>
      <w:rFonts w:asciiTheme="majorHAnsi" w:eastAsiaTheme="majorEastAsia" w:hAnsiTheme="majorHAnsi" w:cstheme="majorBidi"/>
      <w:b w:val="0"/>
      <w:color w:val="365F91" w:themeColor="accent1" w:themeShade="BF"/>
      <w:spacing w:val="0"/>
      <w:sz w:val="32"/>
      <w:szCs w:val="32"/>
      <w:lang w:val="en-US" w:eastAsia="en-US"/>
    </w:rPr>
  </w:style>
  <w:style w:type="paragraph" w:styleId="TableofFigures">
    <w:name w:val="table of figures"/>
    <w:basedOn w:val="Normal"/>
    <w:next w:val="Normal"/>
    <w:uiPriority w:val="99"/>
    <w:unhideWhenUsed/>
    <w:qFormat/>
    <w:rsid w:val="00A04B03"/>
    <w:pPr>
      <w:spacing w:before="120"/>
      <w:ind w:left="340" w:hanging="340"/>
    </w:pPr>
  </w:style>
  <w:style w:type="paragraph" w:styleId="ListParagraph">
    <w:name w:val="List Paragraph"/>
    <w:basedOn w:val="Normal"/>
    <w:uiPriority w:val="34"/>
    <w:qFormat/>
    <w:rsid w:val="001C5A86"/>
    <w:pPr>
      <w:ind w:left="720"/>
      <w:contextualSpacing/>
    </w:pPr>
  </w:style>
  <w:style w:type="character" w:styleId="FollowedHyperlink">
    <w:name w:val="FollowedHyperlink"/>
    <w:basedOn w:val="DefaultParagraphFont"/>
    <w:uiPriority w:val="99"/>
    <w:semiHidden/>
    <w:unhideWhenUsed/>
    <w:rsid w:val="009239B3"/>
    <w:rPr>
      <w:color w:val="800080" w:themeColor="followedHyperlink"/>
      <w:u w:val="single"/>
    </w:rPr>
  </w:style>
  <w:style w:type="paragraph" w:styleId="ListBullet">
    <w:name w:val="List Bullet"/>
    <w:basedOn w:val="Normal"/>
    <w:uiPriority w:val="99"/>
    <w:unhideWhenUsed/>
    <w:rsid w:val="0094100E"/>
    <w:pPr>
      <w:numPr>
        <w:numId w:val="12"/>
      </w:numPr>
      <w:contextualSpacing/>
    </w:pPr>
  </w:style>
  <w:style w:type="table" w:customStyle="1" w:styleId="TableGrid1">
    <w:name w:val="Table Grid1"/>
    <w:basedOn w:val="TableNormal"/>
    <w:next w:val="TableGrid"/>
    <w:uiPriority w:val="59"/>
    <w:rsid w:val="00D77131"/>
    <w:pPr>
      <w:tabs>
        <w:tab w:val="left" w:pos="1134"/>
        <w:tab w:val="left" w:pos="2268"/>
        <w:tab w:val="left" w:pos="3402"/>
        <w:tab w:val="left" w:pos="4536"/>
        <w:tab w:val="left" w:pos="5670"/>
        <w:tab w:val="left" w:pos="6804"/>
        <w:tab w:val="left" w:pos="7938"/>
        <w:tab w:val="right" w:pos="9639"/>
      </w:tabs>
      <w:spacing w:after="200" w:line="276" w:lineRule="auto"/>
      <w:jc w:val="both"/>
    </w:pPr>
    <w:rPr>
      <w:rFonts w:ascii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2-nonumbering">
    <w:name w:val="Heading 2 - no numbering"/>
    <w:basedOn w:val="Heading2"/>
    <w:qFormat/>
    <w:rsid w:val="00D77131"/>
    <w:pPr>
      <w:numPr>
        <w:ilvl w:val="0"/>
        <w:numId w:val="0"/>
      </w:numPr>
    </w:pPr>
  </w:style>
  <w:style w:type="paragraph" w:customStyle="1" w:styleId="DistrictGroupStyle">
    <w:name w:val="DistrictGroupStyle"/>
    <w:rsid w:val="00D77131"/>
    <w:pPr>
      <w:spacing w:after="150" w:line="276" w:lineRule="auto"/>
    </w:pPr>
    <w:rPr>
      <w:rFonts w:asciiTheme="minorHAnsi" w:hAnsiTheme="minorHAnsi" w:cs="Calibri"/>
      <w:b/>
      <w:color w:val="000000"/>
      <w:sz w:val="30"/>
      <w:lang w:val="en-US" w:eastAsia="en-US"/>
    </w:rPr>
  </w:style>
  <w:style w:type="paragraph" w:customStyle="1" w:styleId="GroupStyle">
    <w:name w:val="GroupStyle"/>
    <w:rsid w:val="00D77131"/>
    <w:pPr>
      <w:spacing w:after="150" w:line="276" w:lineRule="auto"/>
    </w:pPr>
    <w:rPr>
      <w:rFonts w:asciiTheme="minorHAnsi" w:hAnsiTheme="minorHAnsi" w:cs="Calibri"/>
      <w:b/>
      <w:color w:val="000000"/>
      <w:sz w:val="22"/>
      <w:lang w:eastAsia="en-US"/>
    </w:rPr>
  </w:style>
  <w:style w:type="paragraph" w:customStyle="1" w:styleId="SectionStyle">
    <w:name w:val="SectionStyle"/>
    <w:rsid w:val="00D77131"/>
    <w:pPr>
      <w:spacing w:before="150" w:after="150" w:line="276" w:lineRule="auto"/>
    </w:pPr>
    <w:rPr>
      <w:rFonts w:asciiTheme="minorHAnsi" w:hAnsiTheme="minorHAnsi" w:cs="Calibri"/>
      <w:b/>
      <w:color w:val="000000"/>
      <w:sz w:val="22"/>
      <w:shd w:val="clear" w:color="auto" w:fill="EBF5F5"/>
      <w:lang w:eastAsia="en-US"/>
    </w:rPr>
  </w:style>
  <w:style w:type="paragraph" w:styleId="IntenseQuote">
    <w:name w:val="Intense Quote"/>
    <w:basedOn w:val="Normal"/>
    <w:next w:val="Normal"/>
    <w:link w:val="IntenseQuoteChar"/>
    <w:uiPriority w:val="30"/>
    <w:qFormat/>
    <w:rsid w:val="007B0D5F"/>
    <w:pPr>
      <w:spacing w:before="360" w:after="360" w:line="259" w:lineRule="auto"/>
      <w:ind w:left="864" w:right="864"/>
      <w:jc w:val="center"/>
    </w:pPr>
    <w:rPr>
      <w:rFonts w:asciiTheme="minorHAnsi" w:eastAsiaTheme="minorHAnsi" w:hAnsiTheme="minorHAnsi" w:cstheme="minorBidi"/>
      <w:i/>
      <w:iCs/>
      <w:color w:val="4F81BD" w:themeColor="accent1"/>
      <w:sz w:val="22"/>
      <w:szCs w:val="22"/>
      <w:lang w:eastAsia="en-US"/>
    </w:rPr>
  </w:style>
  <w:style w:type="character" w:customStyle="1" w:styleId="IntenseQuoteChar">
    <w:name w:val="Intense Quote Char"/>
    <w:basedOn w:val="DefaultParagraphFont"/>
    <w:link w:val="IntenseQuote"/>
    <w:uiPriority w:val="30"/>
    <w:rsid w:val="007B0D5F"/>
    <w:rPr>
      <w:rFonts w:asciiTheme="minorHAnsi" w:eastAsiaTheme="minorHAnsi" w:hAnsiTheme="minorHAnsi" w:cstheme="minorBidi"/>
      <w:i/>
      <w:iCs/>
      <w:color w:val="4F81BD" w:themeColor="accent1"/>
      <w:sz w:val="22"/>
      <w:szCs w:val="22"/>
      <w:lang w:eastAsia="en-US"/>
    </w:rPr>
  </w:style>
  <w:style w:type="paragraph" w:customStyle="1" w:styleId="Body">
    <w:name w:val="Body"/>
    <w:rsid w:val="00C07FF3"/>
    <w:pPr>
      <w:pBdr>
        <w:top w:val="nil"/>
        <w:left w:val="nil"/>
        <w:bottom w:val="nil"/>
        <w:right w:val="nil"/>
        <w:between w:val="nil"/>
        <w:bar w:val="nil"/>
      </w:pBdr>
      <w:spacing w:before="200" w:after="200" w:line="14" w:lineRule="auto"/>
    </w:pPr>
    <w:rPr>
      <w:rFonts w:ascii="Calibri" w:eastAsia="Arial Unicode MS" w:hAnsi="Calibri" w:cs="Arial Unicode MS"/>
      <w:color w:val="000000"/>
      <w:sz w:val="21"/>
      <w:szCs w:val="21"/>
      <w:u w:color="000000"/>
      <w:bdr w:val="nil"/>
      <w:lang w:val="de-DE"/>
      <w14:textOutline w14:w="0" w14:cap="flat" w14:cmpd="sng" w14:algn="ctr">
        <w14:noFill/>
        <w14:prstDash w14:val="solid"/>
        <w14:bevel/>
      </w14:textOutline>
    </w:rPr>
  </w:style>
  <w:style w:type="paragraph" w:customStyle="1" w:styleId="bodytext">
    <w:name w:val="bodytext"/>
    <w:basedOn w:val="Normal"/>
    <w:uiPriority w:val="1"/>
    <w:rsid w:val="00C07FF3"/>
    <w:pPr>
      <w:spacing w:beforeAutospacing="1" w:after="160" w:afterAutospacing="1" w:line="259" w:lineRule="auto"/>
    </w:pPr>
    <w:rPr>
      <w:rFonts w:ascii="Times New Roman" w:hAnsi="Times New Roman"/>
      <w:sz w:val="24"/>
      <w:szCs w:val="24"/>
      <w:lang w:eastAsia="en-NZ"/>
    </w:rPr>
  </w:style>
  <w:style w:type="paragraph" w:customStyle="1" w:styleId="listbullet0">
    <w:name w:val="listbullet"/>
    <w:basedOn w:val="Normal"/>
    <w:uiPriority w:val="1"/>
    <w:rsid w:val="00C07FF3"/>
    <w:pPr>
      <w:spacing w:beforeAutospacing="1" w:after="160" w:afterAutospacing="1" w:line="259" w:lineRule="auto"/>
    </w:pPr>
    <w:rPr>
      <w:rFonts w:ascii="Times New Roman" w:hAnsi="Times New Roman"/>
      <w:sz w:val="24"/>
      <w:szCs w:val="24"/>
      <w:lang w:eastAsia="en-NZ"/>
    </w:rPr>
  </w:style>
  <w:style w:type="paragraph" w:styleId="Subtitle">
    <w:name w:val="Subtitle"/>
    <w:basedOn w:val="Normal"/>
    <w:next w:val="Normal"/>
    <w:link w:val="SubtitleChar"/>
    <w:uiPriority w:val="11"/>
    <w:qFormat/>
    <w:rsid w:val="00085641"/>
    <w:pPr>
      <w:spacing w:after="160" w:line="259" w:lineRule="auto"/>
    </w:pPr>
    <w:rPr>
      <w:rFonts w:asciiTheme="minorHAnsi" w:eastAsiaTheme="minorEastAsia" w:hAnsiTheme="minorHAnsi" w:cstheme="minorBidi"/>
      <w:color w:val="5A5A5A"/>
      <w:sz w:val="22"/>
      <w:szCs w:val="22"/>
      <w:lang w:eastAsia="en-US"/>
    </w:rPr>
  </w:style>
  <w:style w:type="character" w:customStyle="1" w:styleId="SubtitleChar">
    <w:name w:val="Subtitle Char"/>
    <w:basedOn w:val="DefaultParagraphFont"/>
    <w:link w:val="Subtitle"/>
    <w:uiPriority w:val="11"/>
    <w:rsid w:val="00085641"/>
    <w:rPr>
      <w:rFonts w:asciiTheme="minorHAnsi" w:eastAsiaTheme="minorEastAsia" w:hAnsiTheme="minorHAnsi" w:cstheme="minorBidi"/>
      <w:color w:val="5A5A5A"/>
      <w:sz w:val="22"/>
      <w:szCs w:val="22"/>
      <w:lang w:eastAsia="en-US"/>
    </w:rPr>
  </w:style>
  <w:style w:type="paragraph" w:styleId="TOC4">
    <w:name w:val="toc 4"/>
    <w:basedOn w:val="Normal"/>
    <w:next w:val="Normal"/>
    <w:uiPriority w:val="39"/>
    <w:unhideWhenUsed/>
    <w:rsid w:val="00085641"/>
    <w:pPr>
      <w:spacing w:after="100" w:line="259" w:lineRule="auto"/>
      <w:ind w:left="660"/>
    </w:pPr>
    <w:rPr>
      <w:rFonts w:asciiTheme="minorHAnsi" w:eastAsiaTheme="minorHAnsi" w:hAnsiTheme="minorHAnsi" w:cstheme="minorBidi"/>
      <w:sz w:val="22"/>
      <w:szCs w:val="22"/>
      <w:lang w:eastAsia="en-US"/>
    </w:rPr>
  </w:style>
  <w:style w:type="paragraph" w:styleId="TOC5">
    <w:name w:val="toc 5"/>
    <w:basedOn w:val="Normal"/>
    <w:next w:val="Normal"/>
    <w:uiPriority w:val="39"/>
    <w:unhideWhenUsed/>
    <w:rsid w:val="00085641"/>
    <w:pPr>
      <w:spacing w:after="100" w:line="259" w:lineRule="auto"/>
      <w:ind w:left="880"/>
    </w:pPr>
    <w:rPr>
      <w:rFonts w:asciiTheme="minorHAnsi" w:eastAsiaTheme="minorHAnsi" w:hAnsiTheme="minorHAnsi" w:cstheme="minorBidi"/>
      <w:sz w:val="22"/>
      <w:szCs w:val="22"/>
      <w:lang w:eastAsia="en-US"/>
    </w:rPr>
  </w:style>
  <w:style w:type="paragraph" w:styleId="TOC6">
    <w:name w:val="toc 6"/>
    <w:basedOn w:val="Normal"/>
    <w:next w:val="Normal"/>
    <w:uiPriority w:val="39"/>
    <w:unhideWhenUsed/>
    <w:rsid w:val="00085641"/>
    <w:pPr>
      <w:spacing w:after="100" w:line="259" w:lineRule="auto"/>
      <w:ind w:left="1100"/>
    </w:pPr>
    <w:rPr>
      <w:rFonts w:asciiTheme="minorHAnsi" w:eastAsiaTheme="minorHAnsi" w:hAnsiTheme="minorHAnsi" w:cstheme="minorBidi"/>
      <w:sz w:val="22"/>
      <w:szCs w:val="22"/>
      <w:lang w:eastAsia="en-US"/>
    </w:rPr>
  </w:style>
  <w:style w:type="paragraph" w:styleId="TOC7">
    <w:name w:val="toc 7"/>
    <w:basedOn w:val="Normal"/>
    <w:next w:val="Normal"/>
    <w:uiPriority w:val="39"/>
    <w:unhideWhenUsed/>
    <w:rsid w:val="00085641"/>
    <w:pPr>
      <w:spacing w:after="100" w:line="259" w:lineRule="auto"/>
      <w:ind w:left="1320"/>
    </w:pPr>
    <w:rPr>
      <w:rFonts w:asciiTheme="minorHAnsi" w:eastAsiaTheme="minorHAnsi" w:hAnsiTheme="minorHAnsi" w:cstheme="minorBidi"/>
      <w:sz w:val="22"/>
      <w:szCs w:val="22"/>
      <w:lang w:eastAsia="en-US"/>
    </w:rPr>
  </w:style>
  <w:style w:type="paragraph" w:styleId="TOC8">
    <w:name w:val="toc 8"/>
    <w:basedOn w:val="Normal"/>
    <w:next w:val="Normal"/>
    <w:uiPriority w:val="39"/>
    <w:unhideWhenUsed/>
    <w:rsid w:val="00085641"/>
    <w:pPr>
      <w:spacing w:after="100" w:line="259" w:lineRule="auto"/>
      <w:ind w:left="1540"/>
    </w:pPr>
    <w:rPr>
      <w:rFonts w:asciiTheme="minorHAnsi" w:eastAsiaTheme="minorHAnsi" w:hAnsiTheme="minorHAnsi" w:cstheme="minorBidi"/>
      <w:sz w:val="22"/>
      <w:szCs w:val="22"/>
      <w:lang w:eastAsia="en-US"/>
    </w:rPr>
  </w:style>
  <w:style w:type="paragraph" w:styleId="TOC9">
    <w:name w:val="toc 9"/>
    <w:basedOn w:val="Normal"/>
    <w:next w:val="Normal"/>
    <w:uiPriority w:val="39"/>
    <w:unhideWhenUsed/>
    <w:rsid w:val="00085641"/>
    <w:pPr>
      <w:spacing w:after="100" w:line="259" w:lineRule="auto"/>
      <w:ind w:left="1760"/>
    </w:pPr>
    <w:rPr>
      <w:rFonts w:asciiTheme="minorHAnsi" w:eastAsiaTheme="minorHAnsi" w:hAnsiTheme="minorHAnsi" w:cstheme="minorBidi"/>
      <w:sz w:val="22"/>
      <w:szCs w:val="22"/>
      <w:lang w:eastAsia="en-US"/>
    </w:rPr>
  </w:style>
  <w:style w:type="character" w:customStyle="1" w:styleId="EndnoteTextChar">
    <w:name w:val="Endnote Text Char"/>
    <w:basedOn w:val="DefaultParagraphFont"/>
    <w:link w:val="EndnoteText"/>
    <w:uiPriority w:val="99"/>
    <w:semiHidden/>
    <w:rsid w:val="00085641"/>
    <w:rPr>
      <w:rFonts w:asciiTheme="minorHAnsi" w:eastAsiaTheme="minorHAnsi" w:hAnsiTheme="minorHAnsi" w:cstheme="minorBidi"/>
      <w:lang w:eastAsia="en-US"/>
    </w:rPr>
  </w:style>
  <w:style w:type="paragraph" w:styleId="EndnoteText">
    <w:name w:val="endnote text"/>
    <w:basedOn w:val="Normal"/>
    <w:link w:val="EndnoteTextChar"/>
    <w:uiPriority w:val="99"/>
    <w:semiHidden/>
    <w:unhideWhenUsed/>
    <w:rsid w:val="00085641"/>
    <w:pPr>
      <w:spacing w:line="259" w:lineRule="auto"/>
    </w:pPr>
    <w:rPr>
      <w:rFonts w:asciiTheme="minorHAnsi" w:eastAsiaTheme="minorHAnsi" w:hAnsiTheme="minorHAnsi" w:cstheme="minorBidi"/>
      <w:sz w:val="20"/>
      <w:lang w:eastAsia="en-US"/>
    </w:rPr>
  </w:style>
  <w:style w:type="character" w:styleId="Strong">
    <w:name w:val="Strong"/>
    <w:basedOn w:val="DefaultParagraphFont"/>
    <w:uiPriority w:val="22"/>
    <w:qFormat/>
    <w:rsid w:val="00085641"/>
    <w:rPr>
      <w:b/>
      <w:bCs/>
    </w:rPr>
  </w:style>
  <w:style w:type="character" w:customStyle="1" w:styleId="UnresolvedMention2">
    <w:name w:val="Unresolved Mention2"/>
    <w:basedOn w:val="DefaultParagraphFont"/>
    <w:uiPriority w:val="99"/>
    <w:semiHidden/>
    <w:unhideWhenUsed/>
    <w:rsid w:val="004414C3"/>
    <w:rPr>
      <w:color w:val="605E5C"/>
      <w:shd w:val="clear" w:color="auto" w:fill="E1DFDD"/>
    </w:rPr>
  </w:style>
  <w:style w:type="paragraph" w:customStyle="1" w:styleId="Default">
    <w:name w:val="Default"/>
    <w:rsid w:val="003D660B"/>
    <w:pPr>
      <w:autoSpaceDE w:val="0"/>
      <w:autoSpaceDN w:val="0"/>
      <w:adjustRightInd w:val="0"/>
    </w:pPr>
    <w:rPr>
      <w:rFonts w:ascii="Segoe UI" w:hAnsi="Segoe UI" w:cs="Segoe UI"/>
      <w:color w:val="000000"/>
      <w:sz w:val="24"/>
      <w:szCs w:val="24"/>
    </w:rPr>
  </w:style>
  <w:style w:type="character" w:styleId="UnresolvedMention">
    <w:name w:val="Unresolved Mention"/>
    <w:basedOn w:val="DefaultParagraphFont"/>
    <w:uiPriority w:val="99"/>
    <w:semiHidden/>
    <w:unhideWhenUsed/>
    <w:rsid w:val="0097770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609359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yourcovidrecovery.nhs.uk/children-and-young-people-with-covid/sleeping-well/" TargetMode="External"/><Relationship Id="rId21" Type="http://schemas.openxmlformats.org/officeDocument/2006/relationships/footer" Target="footer6.xml"/><Relationship Id="rId42" Type="http://schemas.openxmlformats.org/officeDocument/2006/relationships/hyperlink" Target="https://www.nhsinform.scot/long-term-effects-of-covid-19-long-covid/signs-and-symptoms/long-covid-cough/" TargetMode="External"/><Relationship Id="rId63" Type="http://schemas.openxmlformats.org/officeDocument/2006/relationships/hyperlink" Target="https://longcovid.physio/" TargetMode="External"/><Relationship Id="rId84" Type="http://schemas.openxmlformats.org/officeDocument/2006/relationships/hyperlink" Target="https://scanmail.trustwave.com/?c=15517&amp;d=p4-G46nh_A8jTmmuValRgH65l_OyIVmTYGSK_QIYpA&amp;u=https%3a%2f%2fyoutu%2ebe%2fqr%5frDxkvLbo" TargetMode="External"/><Relationship Id="rId138" Type="http://schemas.openxmlformats.org/officeDocument/2006/relationships/hyperlink" Target="https://www.longcovidkids.org/_files/ugd/eabf28_ab86649a5dcf4f67bd07a7f4f953c08b.pdf" TargetMode="External"/><Relationship Id="rId159" Type="http://schemas.openxmlformats.org/officeDocument/2006/relationships/hyperlink" Target="https://scanmail.trustwave.com/?c=15517&amp;d=p4-G46nh_A8jTmmuValRgH65l_OyIVmTYGSK_QIYpA&amp;u=https%3a%2f%2fyoutu%2ebe%2fqr%5frDxkvLbo" TargetMode="External"/><Relationship Id="rId170" Type="http://schemas.openxmlformats.org/officeDocument/2006/relationships/hyperlink" Target="https://www.healthnavigator.org.nz/healthy-living/c/care-plans-and-action-plans/" TargetMode="External"/><Relationship Id="rId191" Type="http://schemas.openxmlformats.org/officeDocument/2006/relationships/hyperlink" Target="https://www.health.govt.nz/your-health/healthy-living/food-activity-and-sleep/sleeping/helping-young-children-sleep-better" TargetMode="External"/><Relationship Id="rId205" Type="http://schemas.openxmlformats.org/officeDocument/2006/relationships/hyperlink" Target="https://longcovid.physio/pacing" TargetMode="External"/><Relationship Id="rId226" Type="http://schemas.openxmlformats.org/officeDocument/2006/relationships/hyperlink" Target="https://www.kidshealth.org.nz/recovering-covid-including-long-covid" TargetMode="External"/><Relationship Id="rId247" Type="http://schemas.openxmlformats.org/officeDocument/2006/relationships/hyperlink" Target="https://rgpn.org.nz/spotlight-on-rural-health-sector-in-interim-health-and-disability-system-review/" TargetMode="External"/><Relationship Id="rId107" Type="http://schemas.openxmlformats.org/officeDocument/2006/relationships/hyperlink" Target="https://speechtherapy.org.nz/find-a-therapist/" TargetMode="External"/><Relationship Id="rId268" Type="http://schemas.openxmlformats.org/officeDocument/2006/relationships/hyperlink" Target="https://www.healthnavigator.org.nz/tools/s/symptom-diary/" TargetMode="External"/><Relationship Id="rId289" Type="http://schemas.openxmlformats.org/officeDocument/2006/relationships/fontTable" Target="fontTable.xml"/><Relationship Id="rId11" Type="http://schemas.openxmlformats.org/officeDocument/2006/relationships/header" Target="header1.xml"/><Relationship Id="rId32" Type="http://schemas.openxmlformats.org/officeDocument/2006/relationships/hyperlink" Target="https://mentalhealth.org.nz/" TargetMode="External"/><Relationship Id="rId53" Type="http://schemas.openxmlformats.org/officeDocument/2006/relationships/hyperlink" Target="https://www.healthnavigator.org.nz/health-a-z/c/covid-19-positive-exercise/" TargetMode="External"/><Relationship Id="rId74" Type="http://schemas.openxmlformats.org/officeDocument/2006/relationships/hyperlink" Target="https://www.waitematadhb.govt.nz/hospitals-clinics/north-shore-hospital/long-covid/managing-long-covid/" TargetMode="External"/><Relationship Id="rId128" Type="http://schemas.openxmlformats.org/officeDocument/2006/relationships/hyperlink" Target="https://www.rcot.co.uk/conserving-energy" TargetMode="External"/><Relationship Id="rId149" Type="http://schemas.openxmlformats.org/officeDocument/2006/relationships/hyperlink" Target="https://www.waitematadhb.govt.nz/hospitals-clinics/north-shore-hospital/long-covid/managing-long-covid/" TargetMode="External"/><Relationship Id="rId5" Type="http://schemas.openxmlformats.org/officeDocument/2006/relationships/numbering" Target="numbering.xml"/><Relationship Id="rId95" Type="http://schemas.openxmlformats.org/officeDocument/2006/relationships/hyperlink" Target="https://www.longcovidkids.org/_files/ugd/eabf28_b3a244eaf8a44278b746a1a260bc67a8.pdf" TargetMode="External"/><Relationship Id="rId160" Type="http://schemas.openxmlformats.org/officeDocument/2006/relationships/hyperlink" Target="https://scanmail.trustwave.com/?c=15517&amp;d=p4-G46nh_A8jTmmuValRgH65l_OyIVmTYGTc_gJJ-w&amp;u=https%3a%2f%2fyoutu%2ebe%2fgbb8Ldzsat4" TargetMode="External"/><Relationship Id="rId181" Type="http://schemas.openxmlformats.org/officeDocument/2006/relationships/hyperlink" Target="http://centerforcough.com/wp-content/uploads/2015/01/leicester-cough-quest.pdf" TargetMode="External"/><Relationship Id="rId216" Type="http://schemas.openxmlformats.org/officeDocument/2006/relationships/hyperlink" Target="https://www.longcovidkids.org/_files/ugd/eabf28_b3a244eaf8a44278b746a1a260bc67a8.pdf" TargetMode="External"/><Relationship Id="rId237" Type="http://schemas.openxmlformats.org/officeDocument/2006/relationships/footer" Target="footer7.xml"/><Relationship Id="rId258" Type="http://schemas.openxmlformats.org/officeDocument/2006/relationships/hyperlink" Target="https://www.nzdoctor.co.nz/article/educate/practice/managing-long-covid-takes-time-and-teamwork-no-magic-bullet" TargetMode="External"/><Relationship Id="rId279" Type="http://schemas.openxmlformats.org/officeDocument/2006/relationships/hyperlink" Target="https://www.healthnavigator.org.nz/healthy-living/h/healthy-eating-basics/" TargetMode="External"/><Relationship Id="rId22" Type="http://schemas.openxmlformats.org/officeDocument/2006/relationships/diagramData" Target="diagrams/data1.xml"/><Relationship Id="rId43" Type="http://schemas.openxmlformats.org/officeDocument/2006/relationships/hyperlink" Target="https://theconversation.com/still-coughing-after-covid-heres-why-it-happens-and-what-to-do-about-it-179471" TargetMode="External"/><Relationship Id="rId64" Type="http://schemas.openxmlformats.org/officeDocument/2006/relationships/hyperlink" Target="https://workwellfoundation.org/wp-content/uploads/2021/03/HRM-Factsheet.pdf" TargetMode="External"/><Relationship Id="rId118" Type="http://schemas.openxmlformats.org/officeDocument/2006/relationships/hyperlink" Target="https://www.sleepfoundation.org/children-and-sleep/how-much-sleep-do-kids-need" TargetMode="External"/><Relationship Id="rId139" Type="http://schemas.openxmlformats.org/officeDocument/2006/relationships/hyperlink" Target="https://www.longcovidkids.org/_files/ugd/eabf28_b3a244eaf8a44278b746a1a260bc67a8.pdf" TargetMode="External"/><Relationship Id="rId290" Type="http://schemas.openxmlformats.org/officeDocument/2006/relationships/theme" Target="theme/theme1.xml"/><Relationship Id="rId85" Type="http://schemas.openxmlformats.org/officeDocument/2006/relationships/hyperlink" Target="https://scanmail.trustwave.com/?c=15517&amp;d=p4-G46nh_A8jTmmuValRgH65l_OyIVmTYGTc_gJJ-w&amp;u=https%3a%2f%2fyoutu%2ebe%2fgbb8Ldzsat4" TargetMode="External"/><Relationship Id="rId150" Type="http://schemas.openxmlformats.org/officeDocument/2006/relationships/hyperlink" Target="https://www.waitematadhb.govt.nz/hospitals-clinics/north-shore-hospital/long-covid/managing-long-covid/" TargetMode="External"/><Relationship Id="rId171" Type="http://schemas.openxmlformats.org/officeDocument/2006/relationships/hyperlink" Target="https://www.kidshealth.org.nz/recovering-covid-including-long-covid" TargetMode="External"/><Relationship Id="rId192" Type="http://schemas.openxmlformats.org/officeDocument/2006/relationships/hyperlink" Target="https://www.health.govt.nz/your-health/healthy-living/food-activity-and-sleep/sleeping/helping-young-children-sleep-better" TargetMode="External"/><Relationship Id="rId206" Type="http://schemas.openxmlformats.org/officeDocument/2006/relationships/hyperlink" Target="https://longcovid.physio/pacing" TargetMode="External"/><Relationship Id="rId227" Type="http://schemas.openxmlformats.org/officeDocument/2006/relationships/hyperlink" Target="https://www.kidshealth.org.nz/recovering-covid-including-long-covid" TargetMode="External"/><Relationship Id="rId248" Type="http://schemas.openxmlformats.org/officeDocument/2006/relationships/hyperlink" Target="https://doi.org/10.1007/s15010-022-01881-0" TargetMode="External"/><Relationship Id="rId269" Type="http://schemas.openxmlformats.org/officeDocument/2006/relationships/hyperlink" Target="https://world.physio/sites/default/files/2021-06/WPTD2021-ActivityTracker-Final-v1.pdf" TargetMode="External"/><Relationship Id="rId12" Type="http://schemas.openxmlformats.org/officeDocument/2006/relationships/footer" Target="footer1.xml"/><Relationship Id="rId33" Type="http://schemas.openxmlformats.org/officeDocument/2006/relationships/hyperlink" Target="https://www.healthnavigator.org.nz/healthy-living/m/mental-health/" TargetMode="External"/><Relationship Id="rId108" Type="http://schemas.openxmlformats.org/officeDocument/2006/relationships/hyperlink" Target="https://dietitians.org.nz/find-a-dietitian/" TargetMode="External"/><Relationship Id="rId129" Type="http://schemas.openxmlformats.org/officeDocument/2006/relationships/hyperlink" Target="https://www.rcot.co.uk/conserving-energy" TargetMode="External"/><Relationship Id="rId280" Type="http://schemas.openxmlformats.org/officeDocument/2006/relationships/hyperlink" Target="https://www.yourcovidrecovery.nhs.uk/i-think-i-have-long-covid/effects-on-your-body/taste-and-smell/" TargetMode="External"/><Relationship Id="rId54" Type="http://schemas.openxmlformats.org/officeDocument/2006/relationships/hyperlink" Target="https://www.otnzwna.co.nz/find-an-occupational-therapist/" TargetMode="External"/><Relationship Id="rId75" Type="http://schemas.openxmlformats.org/officeDocument/2006/relationships/hyperlink" Target="https://dietitians.org.nz/find-a-dietitian/" TargetMode="External"/><Relationship Id="rId96" Type="http://schemas.openxmlformats.org/officeDocument/2006/relationships/hyperlink" Target="https://mentalhealth.org.nz/" TargetMode="External"/><Relationship Id="rId140" Type="http://schemas.openxmlformats.org/officeDocument/2006/relationships/hyperlink" Target="https://www.longcovidkids.org/_files/ugd/eabf28_b3a244eaf8a44278b746a1a260bc67a8.pdf" TargetMode="External"/><Relationship Id="rId161" Type="http://schemas.openxmlformats.org/officeDocument/2006/relationships/hyperlink" Target="https://scanmail.trustwave.com/?c=15517&amp;d=p4-G46nh_A8jTmmuValRgH65l_OyIVmTYDSHqlAdrA&amp;u=https%3a%2f%2fyoutu%2ebe%2fxXrkmfyx4h0" TargetMode="External"/><Relationship Id="rId182" Type="http://schemas.openxmlformats.org/officeDocument/2006/relationships/hyperlink" Target="https://www.nhsinform.scot/long-term-effects-of-covid-19-long-covid/signs-and-symptoms/long-covid-cough/" TargetMode="External"/><Relationship Id="rId217" Type="http://schemas.openxmlformats.org/officeDocument/2006/relationships/hyperlink" Target="https://www.longcovidkids.org/_files/ugd/eabf28_b3a244eaf8a44278b746a1a260bc67a8.pdf" TargetMode="External"/><Relationship Id="rId6" Type="http://schemas.openxmlformats.org/officeDocument/2006/relationships/styles" Target="styles.xml"/><Relationship Id="rId238" Type="http://schemas.openxmlformats.org/officeDocument/2006/relationships/header" Target="header6.xml"/><Relationship Id="rId259" Type="http://schemas.openxmlformats.org/officeDocument/2006/relationships/hyperlink" Target="https://doi.org/10.1001/jama.2020.12603" TargetMode="External"/><Relationship Id="rId23" Type="http://schemas.openxmlformats.org/officeDocument/2006/relationships/diagramLayout" Target="diagrams/layout1.xml"/><Relationship Id="rId119" Type="http://schemas.openxmlformats.org/officeDocument/2006/relationships/hyperlink" Target="https://www.healthnavigator.org.nz/healthy-living/s/sleep-and-children/" TargetMode="External"/><Relationship Id="rId270" Type="http://schemas.openxmlformats.org/officeDocument/2006/relationships/hyperlink" Target="https://www.jospt.org/do/10.2519/jospt.blog.20220202" TargetMode="External"/><Relationship Id="rId44" Type="http://schemas.openxmlformats.org/officeDocument/2006/relationships/hyperlink" Target="https://thorax.bmj.com/content/thoraxjnl/58/4/339.full.pdf" TargetMode="External"/><Relationship Id="rId65" Type="http://schemas.openxmlformats.org/officeDocument/2006/relationships/hyperlink" Target="https://www.longcovidkids.org/_files/ugd/eabf28_ab86649a5dcf4f67bd07a7f4f953c08b.pdf" TargetMode="External"/><Relationship Id="rId86" Type="http://schemas.openxmlformats.org/officeDocument/2006/relationships/hyperlink" Target="https://scanmail.trustwave.com/?c=15517&amp;d=p4-G46nh_A8jTmmuValRgH65l_OyIVmTYDSHqlAdrA&amp;u=https%3a%2f%2fyoutu%2ebe%2fxXrkmfyx4h0" TargetMode="External"/><Relationship Id="rId130" Type="http://schemas.openxmlformats.org/officeDocument/2006/relationships/hyperlink" Target="https://www.rcot.co.uk/file/6694/download?token=sbwRd3Y0" TargetMode="External"/><Relationship Id="rId151" Type="http://schemas.openxmlformats.org/officeDocument/2006/relationships/hyperlink" Target="https://www.waitematadhb.govt.nz/hospitals-clinics/north-shore-hospital/long-covid/managing-long-covid/" TargetMode="External"/><Relationship Id="rId172" Type="http://schemas.openxmlformats.org/officeDocument/2006/relationships/hyperlink" Target="https://www.kidshealth.org.nz/recovering-covid-including-long-covid" TargetMode="External"/><Relationship Id="rId193" Type="http://schemas.openxmlformats.org/officeDocument/2006/relationships/hyperlink" Target="https://www.yourcovidrecovery.nhs.uk/children-and-young-people-with-covid/sleeping-well/" TargetMode="External"/><Relationship Id="rId207" Type="http://schemas.openxmlformats.org/officeDocument/2006/relationships/hyperlink" Target="https://www.rcot.co.uk/conserving-energy" TargetMode="External"/><Relationship Id="rId228" Type="http://schemas.openxmlformats.org/officeDocument/2006/relationships/image" Target="media/image5.jpg"/><Relationship Id="rId249" Type="http://schemas.openxmlformats.org/officeDocument/2006/relationships/hyperlink" Target="https://doi.org/https://doi.org/10.1016/j.jphys.2022.03.011" TargetMode="External"/><Relationship Id="rId13" Type="http://schemas.openxmlformats.org/officeDocument/2006/relationships/footer" Target="footer2.xml"/><Relationship Id="rId109" Type="http://schemas.openxmlformats.org/officeDocument/2006/relationships/hyperlink" Target="https://dietitians.org.nz/find-a-dietitian/" TargetMode="External"/><Relationship Id="rId260" Type="http://schemas.openxmlformats.org/officeDocument/2006/relationships/hyperlink" Target="https://www.medrxiv.org/content/10.1101/2021.11.20.21266640v1.full.pdf" TargetMode="External"/><Relationship Id="rId281" Type="http://schemas.openxmlformats.org/officeDocument/2006/relationships/hyperlink" Target="https://www.healthnavigator.org.nz/healthy-living/c/care-plans-and-action-plans/" TargetMode="External"/><Relationship Id="rId34" Type="http://schemas.openxmlformats.org/officeDocument/2006/relationships/hyperlink" Target="https://longcovid.physio/fatigue" TargetMode="External"/><Relationship Id="rId50" Type="http://schemas.openxmlformats.org/officeDocument/2006/relationships/hyperlink" Target="https://www.yourcovidrecovery.nhs.uk/children-and-young-people-with-covid/sleeping-well/" TargetMode="External"/><Relationship Id="rId55" Type="http://schemas.openxmlformats.org/officeDocument/2006/relationships/hyperlink" Target="https://physio.org.nz/" TargetMode="External"/><Relationship Id="rId76" Type="http://schemas.openxmlformats.org/officeDocument/2006/relationships/hyperlink" Target="https://www.yourcovidrecovery.nhs.uk/i-think-i-have-long-covid/effects-on-your-body/taste-and-smell/" TargetMode="External"/><Relationship Id="rId97" Type="http://schemas.openxmlformats.org/officeDocument/2006/relationships/hyperlink" Target="https://mentalhealth.org.nz/" TargetMode="External"/><Relationship Id="rId104" Type="http://schemas.openxmlformats.org/officeDocument/2006/relationships/hyperlink" Target="https://physio.org.nz/" TargetMode="External"/><Relationship Id="rId120" Type="http://schemas.openxmlformats.org/officeDocument/2006/relationships/hyperlink" Target="https://www.sleepfoundation.org/" TargetMode="External"/><Relationship Id="rId125" Type="http://schemas.openxmlformats.org/officeDocument/2006/relationships/hyperlink" Target="https://world.physio/sites/default/files/2021-06/WPTD2021-InfoSheet3-Fatigue-and-PESE-Final-A4-v1.pdf" TargetMode="External"/><Relationship Id="rId141" Type="http://schemas.openxmlformats.org/officeDocument/2006/relationships/hyperlink" Target="https://www.longcovidkids.org/post/long-covid-kids-back-to-school-tips-for-teachers" TargetMode="External"/><Relationship Id="rId146" Type="http://schemas.openxmlformats.org/officeDocument/2006/relationships/hyperlink" Target="https://speechtherapy.org.nz/find-a-therapist/resources-for-families/" TargetMode="External"/><Relationship Id="rId167" Type="http://schemas.openxmlformats.org/officeDocument/2006/relationships/hyperlink" Target="https://balance.org.nz/" TargetMode="External"/><Relationship Id="rId188" Type="http://schemas.openxmlformats.org/officeDocument/2006/relationships/hyperlink" Target="https://www.sleepfoundation.org/" TargetMode="External"/><Relationship Id="rId7" Type="http://schemas.openxmlformats.org/officeDocument/2006/relationships/settings" Target="settings.xml"/><Relationship Id="rId71" Type="http://schemas.openxmlformats.org/officeDocument/2006/relationships/hyperlink" Target="https://speechtherapy.org.nz/find-a-therapist/resources-for-families/" TargetMode="External"/><Relationship Id="rId92" Type="http://schemas.openxmlformats.org/officeDocument/2006/relationships/hyperlink" Target="https://www.kidshealth.org.nz/recovering-covid-including-long-covid" TargetMode="External"/><Relationship Id="rId162" Type="http://schemas.openxmlformats.org/officeDocument/2006/relationships/hyperlink" Target="https://scanmail.trustwave.com/?c=15517&amp;d=p4-G46nh_A8jTmmuValRgH65l_OyIVmTYDeP-QdNqQ&amp;u=https%3a%2f%2fyoutu%2ebe%2fWlwHCbfLaxY" TargetMode="External"/><Relationship Id="rId183" Type="http://schemas.openxmlformats.org/officeDocument/2006/relationships/hyperlink" Target="https://www.nhsinform.scot/long-term-effects-of-covid-19-long-covid/signs-and-symptoms/long-covid-cough/" TargetMode="External"/><Relationship Id="rId213" Type="http://schemas.openxmlformats.org/officeDocument/2006/relationships/hyperlink" Target="https://longcovid.physio/" TargetMode="External"/><Relationship Id="rId218" Type="http://schemas.openxmlformats.org/officeDocument/2006/relationships/hyperlink" Target="https://www.longcovidkids.org/post/long-covid-kids-back-to-school-tips-for-teachers" TargetMode="External"/><Relationship Id="rId234" Type="http://schemas.openxmlformats.org/officeDocument/2006/relationships/hyperlink" Target="https://doi.org/10.1177/21501319211067674" TargetMode="External"/><Relationship Id="rId239" Type="http://schemas.openxmlformats.org/officeDocument/2006/relationships/hyperlink" Target="https://az659834.vo.msecnd.net/eventsairaueprod/production-otago-public/c69dea679ffc4d7cb2ad1d0940015da3" TargetMode="External"/><Relationship Id="rId2" Type="http://schemas.openxmlformats.org/officeDocument/2006/relationships/customXml" Target="../customXml/item2.xml"/><Relationship Id="rId29" Type="http://schemas.openxmlformats.org/officeDocument/2006/relationships/hyperlink" Target="https://www.health.govt.nz/covid-19-novel-coronavirus/covid-19-information-health-professionals/recording-covid-19" TargetMode="External"/><Relationship Id="rId250" Type="http://schemas.openxmlformats.org/officeDocument/2006/relationships/hyperlink" Target="https://www.health.govt.nz/publication/healthy-ageing-strategy%20accessed%20online%2016.08.2022" TargetMode="External"/><Relationship Id="rId255" Type="http://schemas.openxmlformats.org/officeDocument/2006/relationships/hyperlink" Target="https://doi.org/10.3399/bjgpo.2021.0178" TargetMode="External"/><Relationship Id="rId271" Type="http://schemas.openxmlformats.org/officeDocument/2006/relationships/hyperlink" Target="https://longcovid.physio/fatigue" TargetMode="External"/><Relationship Id="rId276" Type="http://schemas.openxmlformats.org/officeDocument/2006/relationships/hyperlink" Target="https://world.physio/sites/default/files/2021-06/Briefing-Paper-9-Long-Covid-FINAL.pdf" TargetMode="External"/><Relationship Id="rId24" Type="http://schemas.openxmlformats.org/officeDocument/2006/relationships/diagramQuickStyle" Target="diagrams/quickStyle1.xml"/><Relationship Id="rId40" Type="http://schemas.openxmlformats.org/officeDocument/2006/relationships/hyperlink" Target="https://journals.sagepub.com/doi/10.1177/1359105318805819?rfr_dat=cr_pub%20%200pubmed&amp;rfr_id=ori%3Arid%3Acrossref.org&amp;url_ver=Z39.88-2003" TargetMode="External"/><Relationship Id="rId45" Type="http://schemas.openxmlformats.org/officeDocument/2006/relationships/hyperlink" Target="http://centerforcough.com/wp-content/uploads/2015/01/leicester-cough-quest.pdf" TargetMode="External"/><Relationship Id="rId66" Type="http://schemas.openxmlformats.org/officeDocument/2006/relationships/hyperlink" Target="https://www.longcovidkids.org/_files/ugd/eabf28_b3a244eaf8a44278b746a1a260bc67a8.pdf" TargetMode="External"/><Relationship Id="rId87" Type="http://schemas.openxmlformats.org/officeDocument/2006/relationships/hyperlink" Target="https://scanmail.trustwave.com/?c=15517&amp;d=p4-G46nh_A8jTmmuValRgH65l_OyIVmTYDeP-QdNqQ&amp;u=https%3a%2f%2fyoutu%2ebe%2fWlwHCbfLaxY" TargetMode="External"/><Relationship Id="rId110" Type="http://schemas.openxmlformats.org/officeDocument/2006/relationships/hyperlink" Target="https://longcovid.physio/breathing-pattern-disorders" TargetMode="External"/><Relationship Id="rId115" Type="http://schemas.openxmlformats.org/officeDocument/2006/relationships/hyperlink" Target="https://www.sleepfoundation.org/children-and-sleep" TargetMode="External"/><Relationship Id="rId131" Type="http://schemas.openxmlformats.org/officeDocument/2006/relationships/hyperlink" Target="https://www.rcot.co.uk/how-manage-post-viral-fatigue-after-covid-19-0" TargetMode="External"/><Relationship Id="rId136" Type="http://schemas.openxmlformats.org/officeDocument/2006/relationships/hyperlink" Target="https://longcovid.physio/" TargetMode="External"/><Relationship Id="rId157" Type="http://schemas.openxmlformats.org/officeDocument/2006/relationships/hyperlink" Target="https://scanmail.trustwave.com/?c=15517&amp;d=p4-G46nh_A8jTmmuValRgH65l_OyIVmTYDXdrgARpA&amp;u=https%3a%2f%2fyoutu%2ebe%2f2r4cRTMYZUo" TargetMode="External"/><Relationship Id="rId178" Type="http://schemas.openxmlformats.org/officeDocument/2006/relationships/hyperlink" Target="https://longcovid.physio/breathing-pattern-disorders" TargetMode="External"/><Relationship Id="rId61" Type="http://schemas.openxmlformats.org/officeDocument/2006/relationships/hyperlink" Target="https://www.rcot.co.uk/how-manage-post-viral-fatigue-after-covid-19-0" TargetMode="External"/><Relationship Id="rId82" Type="http://schemas.openxmlformats.org/officeDocument/2006/relationships/hyperlink" Target="https://scanmail.trustwave.com/?c=15517&amp;d=p4-G46nh_A8jTmmuValRgH65l_OyIVmTYDXdrgARpA&amp;u=https%3a%2f%2fyoutu%2ebe%2f2r4cRTMYZUo" TargetMode="External"/><Relationship Id="rId152" Type="http://schemas.openxmlformats.org/officeDocument/2006/relationships/hyperlink" Target="https://www.waitematadhb.govt.nz/hospitals-clinics/north-shore-hospital/long-covid/managing-long-covid/" TargetMode="External"/><Relationship Id="rId173" Type="http://schemas.openxmlformats.org/officeDocument/2006/relationships/hyperlink" Target="https://www.immune.org.nz/contact-us" TargetMode="External"/><Relationship Id="rId194" Type="http://schemas.openxmlformats.org/officeDocument/2006/relationships/hyperlink" Target="https://www.yourcovidrecovery.nhs.uk/children-and-young-people-with-covid/sleeping-well/" TargetMode="External"/><Relationship Id="rId199" Type="http://schemas.openxmlformats.org/officeDocument/2006/relationships/hyperlink" Target="https://www.jospt.org/do/10.2519/jospt.blog.20220202" TargetMode="External"/><Relationship Id="rId203" Type="http://schemas.openxmlformats.org/officeDocument/2006/relationships/hyperlink" Target="https://world.physio/sites/default/files/2021-06/WPTD2021-InfoSheet3-Fatigue-and-PESE-Final-A4-v1.pdf" TargetMode="External"/><Relationship Id="rId208" Type="http://schemas.openxmlformats.org/officeDocument/2006/relationships/hyperlink" Target="https://www.rcot.co.uk/conserving-energy" TargetMode="External"/><Relationship Id="rId229" Type="http://schemas.openxmlformats.org/officeDocument/2006/relationships/image" Target="media/image6.jpeg"/><Relationship Id="rId19" Type="http://schemas.openxmlformats.org/officeDocument/2006/relationships/header" Target="header3.xml"/><Relationship Id="rId224" Type="http://schemas.openxmlformats.org/officeDocument/2006/relationships/hyperlink" Target="https://www.healthnavigator.org.nz/healthy-living/c/care-plans-and-action-plans/" TargetMode="External"/><Relationship Id="rId240" Type="http://schemas.openxmlformats.org/officeDocument/2006/relationships/hyperlink" Target="https://az659834.vo.msecnd.net/eventsairaueprod/production-otago-public/c69dea679ffc4d7cb2ad1d0940015da3" TargetMode="External"/><Relationship Id="rId245" Type="http://schemas.openxmlformats.org/officeDocument/2006/relationships/hyperlink" Target="https://doi.org/10.1177/21501319211067674" TargetMode="External"/><Relationship Id="rId261" Type="http://schemas.openxmlformats.org/officeDocument/2006/relationships/hyperlink" Target="https://doi.org/10.1177/21501319211067674" TargetMode="External"/><Relationship Id="rId266" Type="http://schemas.openxmlformats.org/officeDocument/2006/relationships/hyperlink" Target="https://doi.org/10.3390/ijerph18168730" TargetMode="External"/><Relationship Id="rId287" Type="http://schemas.openxmlformats.org/officeDocument/2006/relationships/hyperlink" Target="https://kidshealth.org.nz/recovering-covid-including-long-covid" TargetMode="External"/><Relationship Id="rId14" Type="http://schemas.openxmlformats.org/officeDocument/2006/relationships/image" Target="media/image3.jpeg"/><Relationship Id="rId30" Type="http://schemas.openxmlformats.org/officeDocument/2006/relationships/hyperlink" Target="https://starship.org.nz/guidelines/covid-19-associated-multi-system-inflammatory-conditions-pims-ts-mis-c/" TargetMode="External"/><Relationship Id="rId35" Type="http://schemas.openxmlformats.org/officeDocument/2006/relationships/hyperlink" Target="https://www.youtube.com/watch?v=gUPvNwvkOlA" TargetMode="External"/><Relationship Id="rId56" Type="http://schemas.openxmlformats.org/officeDocument/2006/relationships/hyperlink" Target="https://www.jospt.org/do/10.2519/jospt.blog.20220202" TargetMode="External"/><Relationship Id="rId77" Type="http://schemas.openxmlformats.org/officeDocument/2006/relationships/hyperlink" Target="https://www.healthnavigator.org.nz/healthy-living/h/healthy-eating-basics/" TargetMode="External"/><Relationship Id="rId100" Type="http://schemas.openxmlformats.org/officeDocument/2006/relationships/hyperlink" Target="https://longcovid.physio/fatigue" TargetMode="External"/><Relationship Id="rId105" Type="http://schemas.openxmlformats.org/officeDocument/2006/relationships/hyperlink" Target="https://physio.org.nz/" TargetMode="External"/><Relationship Id="rId126" Type="http://schemas.openxmlformats.org/officeDocument/2006/relationships/hyperlink" Target="https://longcovid.physio/pacing" TargetMode="External"/><Relationship Id="rId147" Type="http://schemas.openxmlformats.org/officeDocument/2006/relationships/hyperlink" Target="https://www.waitematadhb.govt.nz/hospitals-clinics/north-shore-hospital/long-covid/managing-long-covid/" TargetMode="External"/><Relationship Id="rId168" Type="http://schemas.openxmlformats.org/officeDocument/2006/relationships/hyperlink" Target="https://www.healthnavigator.org.nz/healthy-living/l/looking-after-yourself-with-long-term-conditions/" TargetMode="External"/><Relationship Id="rId282" Type="http://schemas.openxmlformats.org/officeDocument/2006/relationships/hyperlink" Target="https://doi.org/10.1089/acu.2022.29208.editorial" TargetMode="External"/><Relationship Id="rId8" Type="http://schemas.openxmlformats.org/officeDocument/2006/relationships/webSettings" Target="webSettings.xml"/><Relationship Id="rId51" Type="http://schemas.openxmlformats.org/officeDocument/2006/relationships/hyperlink" Target="https://www.sleepfoundation.org/children-and-sleep/how-much-sleep-do-kids-need" TargetMode="External"/><Relationship Id="rId72" Type="http://schemas.openxmlformats.org/officeDocument/2006/relationships/hyperlink" Target="https://www.waitematadhb.govt.nz/hospitals-clinics/north-shore-hospital/long-covid/managing-long-covid/" TargetMode="External"/><Relationship Id="rId93" Type="http://schemas.openxmlformats.org/officeDocument/2006/relationships/hyperlink" Target="https://www.kidshealth.org.nz/tags/covid-19" TargetMode="External"/><Relationship Id="rId98" Type="http://schemas.openxmlformats.org/officeDocument/2006/relationships/hyperlink" Target="https://www.healthnavigator.org.nz/healthy-living/m/mental-health/" TargetMode="External"/><Relationship Id="rId121" Type="http://schemas.openxmlformats.org/officeDocument/2006/relationships/hyperlink" Target="https://www.sleepfoundation.org/" TargetMode="External"/><Relationship Id="rId142" Type="http://schemas.openxmlformats.org/officeDocument/2006/relationships/hyperlink" Target="https://www.longcovidkids.org/post/long-covid-kids-back-to-school-tips-for-teachers" TargetMode="External"/><Relationship Id="rId163" Type="http://schemas.openxmlformats.org/officeDocument/2006/relationships/hyperlink" Target="https://scanmail.trustwave.com/?c=15517&amp;d=p4-G46nh_A8jTmmuValRgH65l_OyIVmTYGeNoQQRpQ&amp;u=https%3a%2f%2fyoutu%2ebe%2fwmWsa%5fTWVsU" TargetMode="External"/><Relationship Id="rId184" Type="http://schemas.openxmlformats.org/officeDocument/2006/relationships/hyperlink" Target="https://theconversation.com/still-coughing-after-covid-heres-why-it-happens-and-what-to-do-about-it-179471" TargetMode="External"/><Relationship Id="rId189" Type="http://schemas.openxmlformats.org/officeDocument/2006/relationships/hyperlink" Target="https://www.sleepfoundation.org/children-and-sleep" TargetMode="External"/><Relationship Id="rId219" Type="http://schemas.openxmlformats.org/officeDocument/2006/relationships/hyperlink" Target="https://www.longcovidkids.org/post/long-covid-kids-back-to-school-tips-for-teachers" TargetMode="External"/><Relationship Id="rId3" Type="http://schemas.openxmlformats.org/officeDocument/2006/relationships/customXml" Target="../customXml/item3.xml"/><Relationship Id="rId214" Type="http://schemas.openxmlformats.org/officeDocument/2006/relationships/hyperlink" Target="https://www.longcovidkids.org/_files/ugd/eabf28_ab86649a5dcf4f67bd07a7f4f953c08b.pdf" TargetMode="External"/><Relationship Id="rId230" Type="http://schemas.openxmlformats.org/officeDocument/2006/relationships/hyperlink" Target="mailto:occo@health.govt.nz" TargetMode="External"/><Relationship Id="rId235" Type="http://schemas.openxmlformats.org/officeDocument/2006/relationships/header" Target="header4.xml"/><Relationship Id="rId251" Type="http://schemas.openxmlformats.org/officeDocument/2006/relationships/hyperlink" Target="https://www.cdc.gov/coronavirus/2019-ncov/long-term-effects/index.html%20(" TargetMode="External"/><Relationship Id="rId256" Type="http://schemas.openxmlformats.org/officeDocument/2006/relationships/hyperlink" Target="https://doi.org/10.1101/2021.11.17.21266404" TargetMode="External"/><Relationship Id="rId277" Type="http://schemas.openxmlformats.org/officeDocument/2006/relationships/hyperlink" Target="https://theconversation.com/still-coughing-after-covid-heres-why-it-happens-and-what-to-do-about-it-179471" TargetMode="External"/><Relationship Id="rId25" Type="http://schemas.openxmlformats.org/officeDocument/2006/relationships/diagramColors" Target="diagrams/colors1.xml"/><Relationship Id="rId46" Type="http://schemas.openxmlformats.org/officeDocument/2006/relationships/hyperlink" Target="https://www.rcot.co.uk/post-covid-syndrome-long-covid" TargetMode="External"/><Relationship Id="rId67" Type="http://schemas.openxmlformats.org/officeDocument/2006/relationships/hyperlink" Target="https://www.longcovidkids.org/post/long-covid-kids-back-to-school-tips-for-teachers" TargetMode="External"/><Relationship Id="rId116" Type="http://schemas.openxmlformats.org/officeDocument/2006/relationships/hyperlink" Target="https://www.health.govt.nz/your-health/healthy-living/food-activity-and-sleep/sleeping/helping-young-children-sleep-better" TargetMode="External"/><Relationship Id="rId137" Type="http://schemas.openxmlformats.org/officeDocument/2006/relationships/hyperlink" Target="https://www.longcovidkids.org/_files/ugd/eabf28_ab86649a5dcf4f67bd07a7f4f953c08b.pdf" TargetMode="External"/><Relationship Id="rId158" Type="http://schemas.openxmlformats.org/officeDocument/2006/relationships/hyperlink" Target="https://scanmail.trustwave.com/?c=15517&amp;d=p4-G46nh_A8jTmmuValRgH65l_OyIVmTYDOKoFVL_A&amp;u=https%3a%2f%2fyoutu%2ebe%2fkko8fMZ212Y" TargetMode="External"/><Relationship Id="rId272" Type="http://schemas.openxmlformats.org/officeDocument/2006/relationships/hyperlink" Target="https://www.youtube.com/watch?app=desktop&amp;v=gUPvNwvkOlA" TargetMode="External"/><Relationship Id="rId20" Type="http://schemas.openxmlformats.org/officeDocument/2006/relationships/footer" Target="footer5.xml"/><Relationship Id="rId41" Type="http://schemas.openxmlformats.org/officeDocument/2006/relationships/hyperlink" Target="https://batemanhornecenter.org/wp-content/uploads/2016/09/NASA-Lean-Test-Instructions-1.pdf" TargetMode="External"/><Relationship Id="rId62" Type="http://schemas.openxmlformats.org/officeDocument/2006/relationships/hyperlink" Target="https://workwellfoundation.org/wp-content/uploads/2020/09/Top-Energy-Saving-Tips.pdf" TargetMode="External"/><Relationship Id="rId83" Type="http://schemas.openxmlformats.org/officeDocument/2006/relationships/hyperlink" Target="https://scanmail.trustwave.com/?c=15517&amp;d=p4-G46nh_A8jTmmuValRgH65l_OyIVmTYDOKoFVL_A&amp;u=https%3a%2f%2fyoutu%2ebe%2fkko8fMZ212Y" TargetMode="External"/><Relationship Id="rId88" Type="http://schemas.openxmlformats.org/officeDocument/2006/relationships/hyperlink" Target="https://scanmail.trustwave.com/?c=15517&amp;d=p4-G46nh_A8jTmmuValRgH65l_OyIVmTYGeNoQQRpQ&amp;u=https%3a%2f%2fyoutu%2ebe%2fwmWsa%5fTWVsU" TargetMode="External"/><Relationship Id="rId111" Type="http://schemas.openxmlformats.org/officeDocument/2006/relationships/hyperlink" Target="https://www.nhsinform.scot/long-term-effects-of-covid-19-long-covid/signs-and-symptoms/long-covid-cough/" TargetMode="External"/><Relationship Id="rId132" Type="http://schemas.openxmlformats.org/officeDocument/2006/relationships/hyperlink" Target="https://www.rcot.co.uk/how-manage-post-viral-fatigue-after-covid-19-0" TargetMode="External"/><Relationship Id="rId153" Type="http://schemas.openxmlformats.org/officeDocument/2006/relationships/hyperlink" Target="https://www.yourcovidrecovery.nhs.uk/i-think-i-have-long-covid/effects-on-your-body/taste-and-smell/" TargetMode="External"/><Relationship Id="rId174" Type="http://schemas.openxmlformats.org/officeDocument/2006/relationships/hyperlink" Target="https://www.pc-cos.org/" TargetMode="External"/><Relationship Id="rId179" Type="http://schemas.openxmlformats.org/officeDocument/2006/relationships/hyperlink" Target="https://thorax.bmj.com/content/thoraxjnl/58/4/339.full.pdf" TargetMode="External"/><Relationship Id="rId195" Type="http://schemas.openxmlformats.org/officeDocument/2006/relationships/hyperlink" Target="https://www.sleepfoundation.org/children-and-sleep/how-much-sleep-do-kids-need" TargetMode="External"/><Relationship Id="rId209" Type="http://schemas.openxmlformats.org/officeDocument/2006/relationships/hyperlink" Target="https://longcovid.physio/pacing" TargetMode="External"/><Relationship Id="rId190" Type="http://schemas.openxmlformats.org/officeDocument/2006/relationships/hyperlink" Target="https://www.sleepfoundation.org/children-and-sleep" TargetMode="External"/><Relationship Id="rId204" Type="http://schemas.openxmlformats.org/officeDocument/2006/relationships/hyperlink" Target="https://world.physio/sites/default/files/2021-06/WPTD2021-InfoSheet3-Fatigue-and-PESE-Final-A4-v1.pdf" TargetMode="External"/><Relationship Id="rId220" Type="http://schemas.openxmlformats.org/officeDocument/2006/relationships/hyperlink" Target="https://www.potsuk.org/pots-for-medics/gp-guide/" TargetMode="External"/><Relationship Id="rId225" Type="http://schemas.openxmlformats.org/officeDocument/2006/relationships/hyperlink" Target="https://www.healthnavigator.org.nz/healthy-living/c/care-plans-and-action-plans/" TargetMode="External"/><Relationship Id="rId241" Type="http://schemas.openxmlformats.org/officeDocument/2006/relationships/hyperlink" Target="https://www.kahungunu.iwi.nz/te-reo-strategy" TargetMode="External"/><Relationship Id="rId246" Type="http://schemas.openxmlformats.org/officeDocument/2006/relationships/hyperlink" Target="https://www.mpi.govt.nz/legal/rural-proofing-guidance-for-policymakers/" TargetMode="External"/><Relationship Id="rId267" Type="http://schemas.openxmlformats.org/officeDocument/2006/relationships/hyperlink" Target="https://www.healthnavigator.org.nz/tools/s/symptom-diary/" TargetMode="External"/><Relationship Id="rId288" Type="http://schemas.openxmlformats.org/officeDocument/2006/relationships/hyperlink" Target="https://doi.org/10.1038/s41598-022-13495-5%20accessed%2019.8.2022" TargetMode="External"/><Relationship Id="rId15" Type="http://schemas.openxmlformats.org/officeDocument/2006/relationships/image" Target="media/image4.png"/><Relationship Id="rId36" Type="http://schemas.openxmlformats.org/officeDocument/2006/relationships/hyperlink" Target="https://www.otnzwna.co.nz/find-an-occupational-therapist/" TargetMode="External"/><Relationship Id="rId57" Type="http://schemas.openxmlformats.org/officeDocument/2006/relationships/hyperlink" Target="https://world.physio/sites/default/files/2021-06/WPTD2021-InfoSheet3-Fatigue-and-PESE-Final-A4-v1.pdf" TargetMode="External"/><Relationship Id="rId106" Type="http://schemas.openxmlformats.org/officeDocument/2006/relationships/hyperlink" Target="https://speechtherapy.org.nz/find-a-therapist/resources-for-families/" TargetMode="External"/><Relationship Id="rId127" Type="http://schemas.openxmlformats.org/officeDocument/2006/relationships/hyperlink" Target="https://longcovid.physio/pacing" TargetMode="External"/><Relationship Id="rId262" Type="http://schemas.openxmlformats.org/officeDocument/2006/relationships/hyperlink" Target="https://doi.org/10.1016/s0140-6736(20)32656-8" TargetMode="External"/><Relationship Id="rId283" Type="http://schemas.openxmlformats.org/officeDocument/2006/relationships/hyperlink" Target="https://az659834.vo.msecnd.net/eventsairaueprod/production-otago-public/bfb8d575b3b342c7b72be4c5fb221c0c" TargetMode="External"/><Relationship Id="rId10" Type="http://schemas.openxmlformats.org/officeDocument/2006/relationships/endnotes" Target="endnotes.xml"/><Relationship Id="rId31" Type="http://schemas.openxmlformats.org/officeDocument/2006/relationships/hyperlink" Target="https://www.immune.org.nz/contact-us" TargetMode="External"/><Relationship Id="rId52" Type="http://schemas.openxmlformats.org/officeDocument/2006/relationships/hyperlink" Target="https://www.healthnavigator.org.nz/healthy-living/s/sleep-and-children/" TargetMode="External"/><Relationship Id="rId73" Type="http://schemas.openxmlformats.org/officeDocument/2006/relationships/hyperlink" Target="https://www.waitematadhb.govt.nz/hospitals-clinics/north-shore-hospital/long-covid/managing-long-covid/" TargetMode="External"/><Relationship Id="rId78" Type="http://schemas.openxmlformats.org/officeDocument/2006/relationships/hyperlink" Target="https://dietitians.org.nz/find-a-dietitian/" TargetMode="External"/><Relationship Id="rId94" Type="http://schemas.openxmlformats.org/officeDocument/2006/relationships/hyperlink" Target="https://www.longcovidkids.org/_files/ugd/eabf28_ab86649a5dcf4f67bd07a7f4f953c08b.pdf" TargetMode="External"/><Relationship Id="rId99" Type="http://schemas.openxmlformats.org/officeDocument/2006/relationships/hyperlink" Target="https://www.healthnavigator.org.nz/healthy-living/m/mental-health/" TargetMode="External"/><Relationship Id="rId101" Type="http://schemas.openxmlformats.org/officeDocument/2006/relationships/hyperlink" Target="https://longcovid.physio/fatigue" TargetMode="External"/><Relationship Id="rId122" Type="http://schemas.openxmlformats.org/officeDocument/2006/relationships/hyperlink" Target="https://www.healthnavigator.org.nz/health-a-z/c/covid-19-positive-exercise/" TargetMode="External"/><Relationship Id="rId143" Type="http://schemas.openxmlformats.org/officeDocument/2006/relationships/hyperlink" Target="https://www.potsuk.org/managingpots/" TargetMode="External"/><Relationship Id="rId148" Type="http://schemas.openxmlformats.org/officeDocument/2006/relationships/hyperlink" Target="https://www.waitematadhb.govt.nz/hospitals-clinics/north-shore-hospital/long-covid/managing-long-covid/" TargetMode="External"/><Relationship Id="rId164" Type="http://schemas.openxmlformats.org/officeDocument/2006/relationships/hyperlink" Target="https://scanmail.trustwave.com/?c=15517&amp;d=p4-G46nh_A8jTmmuValRgH65l_OyIVmTYDeH_lEQqQ&amp;u=https%3a%2f%2fyoutu%2ebe%2fzWyeo6b%5f4qg" TargetMode="External"/><Relationship Id="rId169" Type="http://schemas.openxmlformats.org/officeDocument/2006/relationships/hyperlink" Target="https://www.healthnavigator.org.nz/healthy-living/c/care-plans-and-action-plans/" TargetMode="External"/><Relationship Id="rId185" Type="http://schemas.openxmlformats.org/officeDocument/2006/relationships/hyperlink" Target="https://theconversation.com/still-coughing-after-covid-heres-why-it-happens-and-what-to-do-about-it-179471" TargetMode="External"/><Relationship Id="rId4" Type="http://schemas.openxmlformats.org/officeDocument/2006/relationships/customXml" Target="../customXml/item4.xml"/><Relationship Id="rId9" Type="http://schemas.openxmlformats.org/officeDocument/2006/relationships/footnotes" Target="footnotes.xml"/><Relationship Id="rId180" Type="http://schemas.openxmlformats.org/officeDocument/2006/relationships/hyperlink" Target="http://centerforcough.com/wp-content/uploads/2015/01/leicester-cough-quest.pdf" TargetMode="External"/><Relationship Id="rId210" Type="http://schemas.openxmlformats.org/officeDocument/2006/relationships/hyperlink" Target="https://www.rcot.co.uk/how-manage-post-viral-fatigue-after-covid-19-0" TargetMode="External"/><Relationship Id="rId215" Type="http://schemas.openxmlformats.org/officeDocument/2006/relationships/hyperlink" Target="https://www.longcovidkids.org/_files/ugd/eabf28_ab86649a5dcf4f67bd07a7f4f953c08b.pdf" TargetMode="External"/><Relationship Id="rId236" Type="http://schemas.openxmlformats.org/officeDocument/2006/relationships/header" Target="header5.xml"/><Relationship Id="rId257" Type="http://schemas.openxmlformats.org/officeDocument/2006/relationships/hyperlink" Target="https://www.health.govt.nz/covid-19-novel-coronavirus/covid-19-data-and-statistics/covid-19-case-demographics" TargetMode="External"/><Relationship Id="rId278" Type="http://schemas.openxmlformats.org/officeDocument/2006/relationships/hyperlink" Target="https://abscent.org/learn-us/smell-training/how-smell-train" TargetMode="External"/><Relationship Id="rId26" Type="http://schemas.microsoft.com/office/2007/relationships/diagramDrawing" Target="diagrams/drawing1.xml"/><Relationship Id="rId231" Type="http://schemas.openxmlformats.org/officeDocument/2006/relationships/hyperlink" Target="https://waitangitribunal.govt.nz/assets/Documents/Publications/Covid-Priority-W.pdf" TargetMode="External"/><Relationship Id="rId252" Type="http://schemas.openxmlformats.org/officeDocument/2006/relationships/hyperlink" Target="https://www.nice.org.uk/guidance/ng191/resources/covid19-rapid-guideline-managing-covid19-pdf-51035553326" TargetMode="External"/><Relationship Id="rId273" Type="http://schemas.openxmlformats.org/officeDocument/2006/relationships/hyperlink" Target="https://www.rcot.co.uk/post-covid-syndrome-long-covid" TargetMode="External"/><Relationship Id="rId47" Type="http://schemas.openxmlformats.org/officeDocument/2006/relationships/hyperlink" Target="https://www.sleepfoundation.org/" TargetMode="External"/><Relationship Id="rId68" Type="http://schemas.openxmlformats.org/officeDocument/2006/relationships/hyperlink" Target="https://www.potsuk.org/pots-for-medics/gp-guide/" TargetMode="External"/><Relationship Id="rId89" Type="http://schemas.openxmlformats.org/officeDocument/2006/relationships/hyperlink" Target="https://scanmail.trustwave.com/?c=15517&amp;d=p4-G46nh_A8jTmmuValRgH65l_OyIVmTYDeH_lEQqQ&amp;u=https%3a%2f%2fyoutu%2ebe%2fzWyeo6b%5f4qg" TargetMode="External"/><Relationship Id="rId112" Type="http://schemas.openxmlformats.org/officeDocument/2006/relationships/hyperlink" Target="https://www.nhsinform.scot/long-term-effects-of-covid-19-long-covid/signs-and-symptoms/long-covid-cough/" TargetMode="External"/><Relationship Id="rId133" Type="http://schemas.openxmlformats.org/officeDocument/2006/relationships/hyperlink" Target="https://workwellfoundation.org/wp-content/uploads/2020/09/Top-Energy-Saving-Tips.pdf" TargetMode="External"/><Relationship Id="rId154" Type="http://schemas.openxmlformats.org/officeDocument/2006/relationships/hyperlink" Target="https://www.yourcovidrecovery.nhs.uk/i-think-i-have-long-covid/effects-on-your-body/taste-and-smell/" TargetMode="External"/><Relationship Id="rId175" Type="http://schemas.openxmlformats.org/officeDocument/2006/relationships/hyperlink" Target="https://www.thelancet.com/journals/lanres/article/PIIS2213-2600(22)00211-9/fulltext" TargetMode="External"/><Relationship Id="rId196" Type="http://schemas.openxmlformats.org/officeDocument/2006/relationships/hyperlink" Target="https://www.sleepfoundation.org/children-and-sleep/how-much-sleep-do-kids-need" TargetMode="External"/><Relationship Id="rId200" Type="http://schemas.openxmlformats.org/officeDocument/2006/relationships/hyperlink" Target="https://www.jospt.org/do/10.2519/jospt.blog.20220202" TargetMode="External"/><Relationship Id="rId16" Type="http://schemas.openxmlformats.org/officeDocument/2006/relationships/footer" Target="footer3.xml"/><Relationship Id="rId221" Type="http://schemas.openxmlformats.org/officeDocument/2006/relationships/hyperlink" Target="https://www.potsuk.org/pots-for-medics/gp-guide/" TargetMode="External"/><Relationship Id="rId242" Type="http://schemas.openxmlformats.org/officeDocument/2006/relationships/hyperlink" Target="https://www.wgtn.ac.nz/news/2022/02/major-study-on-covid-19-impacts-in-aotearoa-launched" TargetMode="External"/><Relationship Id="rId263" Type="http://schemas.openxmlformats.org/officeDocument/2006/relationships/hyperlink" Target="https://www.health.govt.nz/publication/guidance-acute-phase-rehabilitation-people-or-recovering-covid-19-aotearoa-new-zealand%2022" TargetMode="External"/><Relationship Id="rId284" Type="http://schemas.openxmlformats.org/officeDocument/2006/relationships/hyperlink" Target="https://dx.doi.org/10.1097/PHM.0000000000001892" TargetMode="External"/><Relationship Id="rId37" Type="http://schemas.openxmlformats.org/officeDocument/2006/relationships/hyperlink" Target="https://longcovid.physio/breathing-pattern-disorders" TargetMode="External"/><Relationship Id="rId58" Type="http://schemas.openxmlformats.org/officeDocument/2006/relationships/hyperlink" Target="https://longcovid.physio/pacing" TargetMode="External"/><Relationship Id="rId79" Type="http://schemas.openxmlformats.org/officeDocument/2006/relationships/hyperlink" Target="https://abscent.org/learn-us/smell-training/how-smell-train" TargetMode="External"/><Relationship Id="rId102" Type="http://schemas.openxmlformats.org/officeDocument/2006/relationships/hyperlink" Target="https://www.otnzwna.co.nz/find-an-occupational-therapist/" TargetMode="External"/><Relationship Id="rId123" Type="http://schemas.openxmlformats.org/officeDocument/2006/relationships/hyperlink" Target="https://www.healthnavigator.org.nz/health-a-z/c/covid-19-positive-exercise/" TargetMode="External"/><Relationship Id="rId144" Type="http://schemas.openxmlformats.org/officeDocument/2006/relationships/hyperlink" Target="https://www.potsuk.org/managingpots/" TargetMode="External"/><Relationship Id="rId90" Type="http://schemas.openxmlformats.org/officeDocument/2006/relationships/hyperlink" Target="https://scanmail.trustwave.com/?c=15517&amp;d=p4-G46nh_A8jTmmuValRgH65l_OyIVmTYGWL_gVLpA&amp;u=https%3a%2f%2fyoutu%2ebe%2fr3-S4lBuQ1A" TargetMode="External"/><Relationship Id="rId165" Type="http://schemas.openxmlformats.org/officeDocument/2006/relationships/hyperlink" Target="https://scanmail.trustwave.com/?c=15517&amp;d=p4-G46nh_A8jTmmuValRgH65l_OyIVmTYGWL_gVLpA&amp;u=https%3a%2f%2fyoutu%2ebe%2fr3-S4lBuQ1A" TargetMode="External"/><Relationship Id="rId186" Type="http://schemas.openxmlformats.org/officeDocument/2006/relationships/hyperlink" Target="https://www.rcot.co.uk/post-covid-syndrome-long-covid" TargetMode="External"/><Relationship Id="rId211" Type="http://schemas.openxmlformats.org/officeDocument/2006/relationships/hyperlink" Target="https://workwellfoundation.org/wp-content/uploads/2020/09/Top-Energy-Saving-Tips.pdf" TargetMode="External"/><Relationship Id="rId232" Type="http://schemas.openxmlformats.org/officeDocument/2006/relationships/hyperlink" Target="https://dx.doi.org/10.1093/ptj/pzac090" TargetMode="External"/><Relationship Id="rId253" Type="http://schemas.openxmlformats.org/officeDocument/2006/relationships/hyperlink" Target="https://doi.org/10.12968/hmed.2022.0123%20acessed%2022.8.2022" TargetMode="External"/><Relationship Id="rId274" Type="http://schemas.openxmlformats.org/officeDocument/2006/relationships/hyperlink" Target="https://longcovid.physio/breathing-pattern-disorders" TargetMode="External"/><Relationship Id="rId27" Type="http://schemas.openxmlformats.org/officeDocument/2006/relationships/hyperlink" Target="https://www.pc-cos.org/" TargetMode="External"/><Relationship Id="rId48" Type="http://schemas.openxmlformats.org/officeDocument/2006/relationships/hyperlink" Target="https://www.sleepfoundation.org/children-and-sleep" TargetMode="External"/><Relationship Id="rId69" Type="http://schemas.openxmlformats.org/officeDocument/2006/relationships/hyperlink" Target="https://www.potsuk.org/managingpots/" TargetMode="External"/><Relationship Id="rId113" Type="http://schemas.openxmlformats.org/officeDocument/2006/relationships/hyperlink" Target="https://theconversation.com/still-coughing-after-covid-heres-why-it-happens-and-what-to-do-about-it-179471" TargetMode="External"/><Relationship Id="rId134" Type="http://schemas.openxmlformats.org/officeDocument/2006/relationships/hyperlink" Target="https://workwellfoundation.org/wp-content/uploads/2020/09/Top-Energy-Saving-Tips.pdf" TargetMode="External"/><Relationship Id="rId80" Type="http://schemas.openxmlformats.org/officeDocument/2006/relationships/hyperlink" Target="https://dietitians.org.nz/find-a-dietitian/" TargetMode="External"/><Relationship Id="rId155" Type="http://schemas.openxmlformats.org/officeDocument/2006/relationships/hyperlink" Target="https://www.waitematadhb.govt.nz/hospitals-clinics/north-shore-hospital/long-covid/managing-long-covid/" TargetMode="External"/><Relationship Id="rId176" Type="http://schemas.openxmlformats.org/officeDocument/2006/relationships/hyperlink" Target="https://www.youtube.com/watch?v=gUPvNwvkOlA" TargetMode="External"/><Relationship Id="rId197" Type="http://schemas.openxmlformats.org/officeDocument/2006/relationships/hyperlink" Target="https://www.healthnavigator.org.nz/healthy-living/s/sleep-and-children/" TargetMode="External"/><Relationship Id="rId201" Type="http://schemas.openxmlformats.org/officeDocument/2006/relationships/hyperlink" Target="https://workwellfoundation.org/wp-content/uploads/2021/03/HRM-Factsheet.pdf" TargetMode="External"/><Relationship Id="rId222" Type="http://schemas.openxmlformats.org/officeDocument/2006/relationships/hyperlink" Target="https://speechtherapy.org.nz/find-a-therapist/resources-for-families/" TargetMode="External"/><Relationship Id="rId243" Type="http://schemas.openxmlformats.org/officeDocument/2006/relationships/hyperlink" Target="https://mh.bmj.com/content/early/2022/07/19/medhum-2022-012415.info" TargetMode="External"/><Relationship Id="rId264" Type="http://schemas.openxmlformats.org/officeDocument/2006/relationships/hyperlink" Target="https://doi.org/10.1016/j.autneu.2019.102601" TargetMode="External"/><Relationship Id="rId285" Type="http://schemas.openxmlformats.org/officeDocument/2006/relationships/hyperlink" Target="https://www.realizecanada.org/wp-content/uploads/Recommendations-for-RtW-Doc.pdf%20%20" TargetMode="External"/><Relationship Id="rId17" Type="http://schemas.openxmlformats.org/officeDocument/2006/relationships/footer" Target="footer4.xml"/><Relationship Id="rId38" Type="http://schemas.openxmlformats.org/officeDocument/2006/relationships/hyperlink" Target="https://physio.org.nz/" TargetMode="External"/><Relationship Id="rId59" Type="http://schemas.openxmlformats.org/officeDocument/2006/relationships/hyperlink" Target="https://www.rcot.co.uk/conserving-energy" TargetMode="External"/><Relationship Id="rId103" Type="http://schemas.openxmlformats.org/officeDocument/2006/relationships/hyperlink" Target="https://www.otnzwna.co.nz/find-an-occupational-therapist/" TargetMode="External"/><Relationship Id="rId124" Type="http://schemas.openxmlformats.org/officeDocument/2006/relationships/hyperlink" Target="https://world.physio/sites/default/files/2021-06/WPTD2021-InfoSheet3-Fatigue-and-PESE-Final-A4-v1.pdf" TargetMode="External"/><Relationship Id="rId70" Type="http://schemas.openxmlformats.org/officeDocument/2006/relationships/hyperlink" Target="https://speechtherapy.org.nz/find-a-therapist/" TargetMode="External"/><Relationship Id="rId91" Type="http://schemas.openxmlformats.org/officeDocument/2006/relationships/hyperlink" Target="https://www.healthnavigator.org.nz/healthy-living/c/care-plans-and-action-plans/" TargetMode="External"/><Relationship Id="rId145" Type="http://schemas.openxmlformats.org/officeDocument/2006/relationships/hyperlink" Target="https://speechtherapy.org.nz/find-a-therapist/resources-for-families/" TargetMode="External"/><Relationship Id="rId166" Type="http://schemas.openxmlformats.org/officeDocument/2006/relationships/hyperlink" Target="https://balance.org.nz/" TargetMode="External"/><Relationship Id="rId187" Type="http://schemas.openxmlformats.org/officeDocument/2006/relationships/hyperlink" Target="https://www.sleepfoundation.org/" TargetMode="External"/><Relationship Id="rId1" Type="http://schemas.openxmlformats.org/officeDocument/2006/relationships/customXml" Target="../customXml/item1.xml"/><Relationship Id="rId212" Type="http://schemas.openxmlformats.org/officeDocument/2006/relationships/hyperlink" Target="https://workwellfoundation.org/wp-content/uploads/2020/09/Top-Energy-Saving-Tips.pdf" TargetMode="External"/><Relationship Id="rId233" Type="http://schemas.openxmlformats.org/officeDocument/2006/relationships/hyperlink" Target="https://www.medrxiv.org/content/10.1101/2021.11.20.21266640v1%20" TargetMode="External"/><Relationship Id="rId254" Type="http://schemas.openxmlformats.org/officeDocument/2006/relationships/hyperlink" Target="https://doi.org/10.1136/ebnurs-2020-103303%20accessed%2018.8.2022" TargetMode="External"/><Relationship Id="rId28" Type="http://schemas.openxmlformats.org/officeDocument/2006/relationships/hyperlink" Target="https://www.thelancet.com/journals/lanres/article/PIIS2213-2600(22)00211-9/fulltext" TargetMode="External"/><Relationship Id="rId49" Type="http://schemas.openxmlformats.org/officeDocument/2006/relationships/hyperlink" Target="https://www.health.govt.nz/your-health/healthy-living/food-activity-and-sleep/sleeping/helping-young-children-sleep-better" TargetMode="External"/><Relationship Id="rId114" Type="http://schemas.openxmlformats.org/officeDocument/2006/relationships/hyperlink" Target="https://theconversation.com/still-coughing-after-covid-heres-why-it-happens-and-what-to-do-about-it-179471" TargetMode="External"/><Relationship Id="rId275" Type="http://schemas.openxmlformats.org/officeDocument/2006/relationships/hyperlink" Target="https://www.nhsinform.scot/long-term-effects-of-covid-19-long-covid/signs-and-symptoms/long-covid-cough/" TargetMode="External"/><Relationship Id="rId60" Type="http://schemas.openxmlformats.org/officeDocument/2006/relationships/hyperlink" Target="https://www.rcot.co.uk/file/6694/download?token=sbwRd3Y0" TargetMode="External"/><Relationship Id="rId81" Type="http://schemas.openxmlformats.org/officeDocument/2006/relationships/hyperlink" Target="https://www.waitematadhb.govt.nz/hospitals-clinics/north-shore-hospital/long-covid/managing-long-covid/" TargetMode="External"/><Relationship Id="rId135" Type="http://schemas.openxmlformats.org/officeDocument/2006/relationships/hyperlink" Target="https://longcovid.physio/" TargetMode="External"/><Relationship Id="rId156" Type="http://schemas.openxmlformats.org/officeDocument/2006/relationships/hyperlink" Target="https://www.waitematadhb.govt.nz/hospitals-clinics/north-shore-hospital/long-covid/managing-long-covid/" TargetMode="External"/><Relationship Id="rId177" Type="http://schemas.openxmlformats.org/officeDocument/2006/relationships/hyperlink" Target="https://www.youtube.com/watch?app=desktop&amp;v=gUPvNwvkOlA" TargetMode="External"/><Relationship Id="rId198" Type="http://schemas.openxmlformats.org/officeDocument/2006/relationships/hyperlink" Target="https://www.healthnavigator.org.nz/healthy-living/s/sleep-and-children/" TargetMode="External"/><Relationship Id="rId202" Type="http://schemas.openxmlformats.org/officeDocument/2006/relationships/hyperlink" Target="https://workwellfoundation.org/wp-content/uploads/2021/03/HRM-Factsheet.pdf" TargetMode="External"/><Relationship Id="rId223" Type="http://schemas.openxmlformats.org/officeDocument/2006/relationships/hyperlink" Target="https://speechtherapy.org.nz/find-a-therapist/resources-for-families/" TargetMode="External"/><Relationship Id="rId244" Type="http://schemas.openxmlformats.org/officeDocument/2006/relationships/hyperlink" Target="https://doi.org/https://doi.org/10.1016/j.dhjo.2020.101014" TargetMode="External"/><Relationship Id="rId18" Type="http://schemas.openxmlformats.org/officeDocument/2006/relationships/header" Target="header2.xml"/><Relationship Id="rId39" Type="http://schemas.openxmlformats.org/officeDocument/2006/relationships/hyperlink" Target="https://speechtherapy.org.nz/find-a-therapist/" TargetMode="External"/><Relationship Id="rId265" Type="http://schemas.openxmlformats.org/officeDocument/2006/relationships/hyperlink" Target="https://www.sciencedirect.com/science/article/pii/S0306987722000512?via%3Dihub" TargetMode="External"/><Relationship Id="rId286" Type="http://schemas.openxmlformats.org/officeDocument/2006/relationships/hyperlink" Target="https://www.healthnavigator.org.nz/health-a-z/p/postural-orthostatic-tachycardia-syndrome-pots/"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Dianne\Application%20Data\Microsoft\Templates\Health\2012%20Report%20Sans%20Serif%20Body.dot"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FEBD3164-96FE-48C5-B34E-122E0DDAD9F2}" type="doc">
      <dgm:prSet loTypeId="urn:microsoft.com/office/officeart/2005/8/layout/chevron1" loCatId="process" qsTypeId="urn:microsoft.com/office/officeart/2005/8/quickstyle/simple1" qsCatId="simple" csTypeId="urn:microsoft.com/office/officeart/2005/8/colors/accent1_2" csCatId="accent1" phldr="1"/>
      <dgm:spPr/>
    </dgm:pt>
    <dgm:pt modelId="{76C920CC-3BA4-4992-A7DD-401EE31F4728}">
      <dgm:prSet phldrT="[Text]" custT="1"/>
      <dgm:spPr/>
      <dgm:t>
        <a:bodyPr/>
        <a:lstStyle/>
        <a:p>
          <a:r>
            <a:rPr lang="en-US" sz="1200"/>
            <a:t>Personalised community-based self-care</a:t>
          </a:r>
        </a:p>
      </dgm:t>
    </dgm:pt>
    <dgm:pt modelId="{66BA0FDD-7154-4C7C-84F4-F6A033E096B2}" type="parTrans" cxnId="{FAA332B9-4B15-4914-94F7-367B8010D9E5}">
      <dgm:prSet/>
      <dgm:spPr/>
      <dgm:t>
        <a:bodyPr/>
        <a:lstStyle/>
        <a:p>
          <a:endParaRPr lang="en-US"/>
        </a:p>
      </dgm:t>
    </dgm:pt>
    <dgm:pt modelId="{DED77C26-85C4-4A4B-9F24-8289FE7B96C6}" type="sibTrans" cxnId="{FAA332B9-4B15-4914-94F7-367B8010D9E5}">
      <dgm:prSet/>
      <dgm:spPr/>
      <dgm:t>
        <a:bodyPr/>
        <a:lstStyle/>
        <a:p>
          <a:endParaRPr lang="en-US"/>
        </a:p>
      </dgm:t>
    </dgm:pt>
    <dgm:pt modelId="{14360191-0C42-4D8B-BEAB-7B614B1EBFDC}">
      <dgm:prSet phldrT="[Text]" custT="1"/>
      <dgm:spPr/>
      <dgm:t>
        <a:bodyPr/>
        <a:lstStyle/>
        <a:p>
          <a:r>
            <a:rPr lang="en-US" sz="1000"/>
            <a:t>Long COVID multi-disciplinary </a:t>
          </a:r>
          <a:r>
            <a:rPr lang="en-US" sz="1200"/>
            <a:t>team</a:t>
          </a:r>
          <a:r>
            <a:rPr lang="en-US" sz="1000"/>
            <a:t> - hospital or community-based, localities dependent  </a:t>
          </a:r>
        </a:p>
      </dgm:t>
    </dgm:pt>
    <dgm:pt modelId="{F2FF0738-BC80-46C6-9990-25E337C812F9}" type="parTrans" cxnId="{673AA3FA-49A2-478D-962A-A96F883B50BD}">
      <dgm:prSet/>
      <dgm:spPr/>
      <dgm:t>
        <a:bodyPr/>
        <a:lstStyle/>
        <a:p>
          <a:endParaRPr lang="en-US"/>
        </a:p>
      </dgm:t>
    </dgm:pt>
    <dgm:pt modelId="{A836818F-83F1-46F5-8F09-292F12A0980A}" type="sibTrans" cxnId="{673AA3FA-49A2-478D-962A-A96F883B50BD}">
      <dgm:prSet/>
      <dgm:spPr/>
      <dgm:t>
        <a:bodyPr/>
        <a:lstStyle/>
        <a:p>
          <a:endParaRPr lang="en-US"/>
        </a:p>
      </dgm:t>
    </dgm:pt>
    <dgm:pt modelId="{7454B2B5-BD8E-4E6C-A4A8-90B45D51FECF}">
      <dgm:prSet phldrT="[Text]" custT="1"/>
      <dgm:spPr/>
      <dgm:t>
        <a:bodyPr/>
        <a:lstStyle/>
        <a:p>
          <a:r>
            <a:rPr lang="en-US" sz="1200"/>
            <a:t>Specialist</a:t>
          </a:r>
          <a:r>
            <a:rPr lang="en-US" sz="2200"/>
            <a:t> </a:t>
          </a:r>
        </a:p>
      </dgm:t>
    </dgm:pt>
    <dgm:pt modelId="{A09FDDB1-CC14-4CE6-8CBC-0E6B7076FA30}" type="parTrans" cxnId="{3C210D70-A909-46DB-ABA3-D4E1AEDC8A4F}">
      <dgm:prSet/>
      <dgm:spPr/>
      <dgm:t>
        <a:bodyPr/>
        <a:lstStyle/>
        <a:p>
          <a:endParaRPr lang="en-US"/>
        </a:p>
      </dgm:t>
    </dgm:pt>
    <dgm:pt modelId="{459A28BB-2BEB-41CB-A0BA-7D0335D9E58B}" type="sibTrans" cxnId="{3C210D70-A909-46DB-ABA3-D4E1AEDC8A4F}">
      <dgm:prSet/>
      <dgm:spPr/>
      <dgm:t>
        <a:bodyPr/>
        <a:lstStyle/>
        <a:p>
          <a:endParaRPr lang="en-US"/>
        </a:p>
      </dgm:t>
    </dgm:pt>
    <dgm:pt modelId="{2D0D33A9-041B-460D-B5E9-57DD5EDDBC03}" type="pres">
      <dgm:prSet presAssocID="{FEBD3164-96FE-48C5-B34E-122E0DDAD9F2}" presName="Name0" presStyleCnt="0">
        <dgm:presLayoutVars>
          <dgm:dir/>
          <dgm:animLvl val="lvl"/>
          <dgm:resizeHandles val="exact"/>
        </dgm:presLayoutVars>
      </dgm:prSet>
      <dgm:spPr/>
    </dgm:pt>
    <dgm:pt modelId="{E06B3F46-F4E4-4AFA-A762-E4AEC3C8E697}" type="pres">
      <dgm:prSet presAssocID="{76C920CC-3BA4-4992-A7DD-401EE31F4728}" presName="parTxOnly" presStyleLbl="node1" presStyleIdx="0" presStyleCnt="3">
        <dgm:presLayoutVars>
          <dgm:chMax val="0"/>
          <dgm:chPref val="0"/>
          <dgm:bulletEnabled val="1"/>
        </dgm:presLayoutVars>
      </dgm:prSet>
      <dgm:spPr/>
    </dgm:pt>
    <dgm:pt modelId="{2D4698F2-7F36-4320-942B-6838CF3326AA}" type="pres">
      <dgm:prSet presAssocID="{DED77C26-85C4-4A4B-9F24-8289FE7B96C6}" presName="parTxOnlySpace" presStyleCnt="0"/>
      <dgm:spPr/>
    </dgm:pt>
    <dgm:pt modelId="{BF7F27B4-F3AB-4E16-9825-6A45BE3E0332}" type="pres">
      <dgm:prSet presAssocID="{14360191-0C42-4D8B-BEAB-7B614B1EBFDC}" presName="parTxOnly" presStyleLbl="node1" presStyleIdx="1" presStyleCnt="3">
        <dgm:presLayoutVars>
          <dgm:chMax val="0"/>
          <dgm:chPref val="0"/>
          <dgm:bulletEnabled val="1"/>
        </dgm:presLayoutVars>
      </dgm:prSet>
      <dgm:spPr/>
    </dgm:pt>
    <dgm:pt modelId="{282FC76D-8403-49B1-960D-BE0327B0D2C9}" type="pres">
      <dgm:prSet presAssocID="{A836818F-83F1-46F5-8F09-292F12A0980A}" presName="parTxOnlySpace" presStyleCnt="0"/>
      <dgm:spPr/>
    </dgm:pt>
    <dgm:pt modelId="{48FE6153-53A4-4B7F-A8C2-66E521CA486F}" type="pres">
      <dgm:prSet presAssocID="{7454B2B5-BD8E-4E6C-A4A8-90B45D51FECF}" presName="parTxOnly" presStyleLbl="node1" presStyleIdx="2" presStyleCnt="3">
        <dgm:presLayoutVars>
          <dgm:chMax val="0"/>
          <dgm:chPref val="0"/>
          <dgm:bulletEnabled val="1"/>
        </dgm:presLayoutVars>
      </dgm:prSet>
      <dgm:spPr/>
    </dgm:pt>
  </dgm:ptLst>
  <dgm:cxnLst>
    <dgm:cxn modelId="{45AA365C-1FE3-490F-B588-DA98A7081697}" type="presOf" srcId="{7454B2B5-BD8E-4E6C-A4A8-90B45D51FECF}" destId="{48FE6153-53A4-4B7F-A8C2-66E521CA486F}" srcOrd="0" destOrd="0" presId="urn:microsoft.com/office/officeart/2005/8/layout/chevron1"/>
    <dgm:cxn modelId="{3C210D70-A909-46DB-ABA3-D4E1AEDC8A4F}" srcId="{FEBD3164-96FE-48C5-B34E-122E0DDAD9F2}" destId="{7454B2B5-BD8E-4E6C-A4A8-90B45D51FECF}" srcOrd="2" destOrd="0" parTransId="{A09FDDB1-CC14-4CE6-8CBC-0E6B7076FA30}" sibTransId="{459A28BB-2BEB-41CB-A0BA-7D0335D9E58B}"/>
    <dgm:cxn modelId="{BF77D884-FA8C-4B07-88E4-1582549E3DAD}" type="presOf" srcId="{14360191-0C42-4D8B-BEAB-7B614B1EBFDC}" destId="{BF7F27B4-F3AB-4E16-9825-6A45BE3E0332}" srcOrd="0" destOrd="0" presId="urn:microsoft.com/office/officeart/2005/8/layout/chevron1"/>
    <dgm:cxn modelId="{FAA332B9-4B15-4914-94F7-367B8010D9E5}" srcId="{FEBD3164-96FE-48C5-B34E-122E0DDAD9F2}" destId="{76C920CC-3BA4-4992-A7DD-401EE31F4728}" srcOrd="0" destOrd="0" parTransId="{66BA0FDD-7154-4C7C-84F4-F6A033E096B2}" sibTransId="{DED77C26-85C4-4A4B-9F24-8289FE7B96C6}"/>
    <dgm:cxn modelId="{0C8D7CE6-EE6F-4F8E-8358-3CD86BF3F528}" type="presOf" srcId="{76C920CC-3BA4-4992-A7DD-401EE31F4728}" destId="{E06B3F46-F4E4-4AFA-A762-E4AEC3C8E697}" srcOrd="0" destOrd="0" presId="urn:microsoft.com/office/officeart/2005/8/layout/chevron1"/>
    <dgm:cxn modelId="{673AA3FA-49A2-478D-962A-A96F883B50BD}" srcId="{FEBD3164-96FE-48C5-B34E-122E0DDAD9F2}" destId="{14360191-0C42-4D8B-BEAB-7B614B1EBFDC}" srcOrd="1" destOrd="0" parTransId="{F2FF0738-BC80-46C6-9990-25E337C812F9}" sibTransId="{A836818F-83F1-46F5-8F09-292F12A0980A}"/>
    <dgm:cxn modelId="{815ABBFC-BF99-4C59-B667-825BA42BA49E}" type="presOf" srcId="{FEBD3164-96FE-48C5-B34E-122E0DDAD9F2}" destId="{2D0D33A9-041B-460D-B5E9-57DD5EDDBC03}" srcOrd="0" destOrd="0" presId="urn:microsoft.com/office/officeart/2005/8/layout/chevron1"/>
    <dgm:cxn modelId="{DBD992E4-80BE-43E2-BC67-6D037402CB89}" type="presParOf" srcId="{2D0D33A9-041B-460D-B5E9-57DD5EDDBC03}" destId="{E06B3F46-F4E4-4AFA-A762-E4AEC3C8E697}" srcOrd="0" destOrd="0" presId="urn:microsoft.com/office/officeart/2005/8/layout/chevron1"/>
    <dgm:cxn modelId="{4246A2BF-E96F-4427-B29E-BEDC53D7A3A2}" type="presParOf" srcId="{2D0D33A9-041B-460D-B5E9-57DD5EDDBC03}" destId="{2D4698F2-7F36-4320-942B-6838CF3326AA}" srcOrd="1" destOrd="0" presId="urn:microsoft.com/office/officeart/2005/8/layout/chevron1"/>
    <dgm:cxn modelId="{C8D79E18-BB7D-46DF-B26F-CAC6D620FC38}" type="presParOf" srcId="{2D0D33A9-041B-460D-B5E9-57DD5EDDBC03}" destId="{BF7F27B4-F3AB-4E16-9825-6A45BE3E0332}" srcOrd="2" destOrd="0" presId="urn:microsoft.com/office/officeart/2005/8/layout/chevron1"/>
    <dgm:cxn modelId="{AED699E2-4E89-46ED-AFCC-38C313A69F56}" type="presParOf" srcId="{2D0D33A9-041B-460D-B5E9-57DD5EDDBC03}" destId="{282FC76D-8403-49B1-960D-BE0327B0D2C9}" srcOrd="3" destOrd="0" presId="urn:microsoft.com/office/officeart/2005/8/layout/chevron1"/>
    <dgm:cxn modelId="{7AC88EED-DD76-48A9-BD96-FDF1BB11DC33}" type="presParOf" srcId="{2D0D33A9-041B-460D-B5E9-57DD5EDDBC03}" destId="{48FE6153-53A4-4B7F-A8C2-66E521CA486F}" srcOrd="4" destOrd="0" presId="urn:microsoft.com/office/officeart/2005/8/layout/chevron1"/>
  </dgm:cxnLst>
  <dgm:bg/>
  <dgm:whole/>
  <dgm:extLst>
    <a:ext uri="http://schemas.microsoft.com/office/drawing/2008/diagram">
      <dsp:dataModelExt xmlns:dsp="http://schemas.microsoft.com/office/drawing/2008/diagram" relId="rId2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B3F46-F4E4-4AFA-A762-E4AEC3C8E697}">
      <dsp:nvSpPr>
        <dsp:cNvPr id="0" name=""/>
        <dsp:cNvSpPr/>
      </dsp:nvSpPr>
      <dsp:spPr>
        <a:xfrm>
          <a:off x="1646" y="127461"/>
          <a:ext cx="2005877" cy="802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a:t>Personalised community-based self-care</a:t>
          </a:r>
        </a:p>
      </dsp:txBody>
      <dsp:txXfrm>
        <a:off x="402822" y="127461"/>
        <a:ext cx="1203526" cy="802351"/>
      </dsp:txXfrm>
    </dsp:sp>
    <dsp:sp modelId="{BF7F27B4-F3AB-4E16-9825-6A45BE3E0332}">
      <dsp:nvSpPr>
        <dsp:cNvPr id="0" name=""/>
        <dsp:cNvSpPr/>
      </dsp:nvSpPr>
      <dsp:spPr>
        <a:xfrm>
          <a:off x="1806936" y="127461"/>
          <a:ext cx="2005877" cy="802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US" sz="1000" kern="1200"/>
            <a:t>Long COVID multi-disciplinary </a:t>
          </a:r>
          <a:r>
            <a:rPr lang="en-US" sz="1200" kern="1200"/>
            <a:t>team</a:t>
          </a:r>
          <a:r>
            <a:rPr lang="en-US" sz="1000" kern="1200"/>
            <a:t> - hospital or community-based, localities dependent  </a:t>
          </a:r>
        </a:p>
      </dsp:txBody>
      <dsp:txXfrm>
        <a:off x="2208112" y="127461"/>
        <a:ext cx="1203526" cy="802351"/>
      </dsp:txXfrm>
    </dsp:sp>
    <dsp:sp modelId="{48FE6153-53A4-4B7F-A8C2-66E521CA486F}">
      <dsp:nvSpPr>
        <dsp:cNvPr id="0" name=""/>
        <dsp:cNvSpPr/>
      </dsp:nvSpPr>
      <dsp:spPr>
        <a:xfrm>
          <a:off x="3612226" y="127461"/>
          <a:ext cx="2005877" cy="802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a:t>Specialist</a:t>
          </a:r>
          <a:r>
            <a:rPr lang="en-US" sz="2200" kern="1200"/>
            <a:t> </a:t>
          </a:r>
        </a:p>
      </dsp:txBody>
      <dsp:txXfrm>
        <a:off x="4013402" y="127461"/>
        <a:ext cx="1203526" cy="802351"/>
      </dsp:txXfrm>
    </dsp:sp>
  </dsp:spTree>
</dsp:drawing>
</file>

<file path=word/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050DEC7542E1342A5F58102D7DD24B5" ma:contentTypeVersion="13" ma:contentTypeDescription="Create a new document." ma:contentTypeScope="" ma:versionID="f9a598124e655cc727472d5fdc614d6e">
  <xsd:schema xmlns:xsd="http://www.w3.org/2001/XMLSchema" xmlns:xs="http://www.w3.org/2001/XMLSchema" xmlns:p="http://schemas.microsoft.com/office/2006/metadata/properties" xmlns:ns3="bceb9309-8f47-415f-aa59-4677cf6ce37d" xmlns:ns4="72ee7631-8705-4e4e-a159-243698bf6794" targetNamespace="http://schemas.microsoft.com/office/2006/metadata/properties" ma:root="true" ma:fieldsID="ecb36d03ba81bea19d1a7f9ed6507fe5" ns3:_="" ns4:_="">
    <xsd:import namespace="bceb9309-8f47-415f-aa59-4677cf6ce37d"/>
    <xsd:import namespace="72ee7631-8705-4e4e-a159-243698bf679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DateTaken"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eb9309-8f47-415f-aa59-4677cf6ce37d"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e7631-8705-4e4e-a159-243698bf679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AE9EDE-200B-4D29-944A-B1D509283E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ceb9309-8f47-415f-aa59-4677cf6ce37d"/>
    <ds:schemaRef ds:uri="72ee7631-8705-4e4e-a159-243698bf67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9C1917A-E620-475F-9F74-B6C21FF442A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9AC2C24-6D28-4101-9B07-2112A05154AD}">
  <ds:schemaRefs>
    <ds:schemaRef ds:uri="http://schemas.openxmlformats.org/officeDocument/2006/bibliography"/>
  </ds:schemaRefs>
</ds:datastoreItem>
</file>

<file path=customXml/itemProps4.xml><?xml version="1.0" encoding="utf-8"?>
<ds:datastoreItem xmlns:ds="http://schemas.openxmlformats.org/officeDocument/2006/customXml" ds:itemID="{192183E1-02D9-4AE9-A79F-9FB0AFFC965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2012 Report Sans Serif Body</Template>
  <TotalTime>3</TotalTime>
  <Pages>51</Pages>
  <Words>12621</Words>
  <Characters>109961</Characters>
  <Application>Microsoft Office Word</Application>
  <DocSecurity>0</DocSecurity>
  <Lines>916</Lines>
  <Paragraphs>244</Paragraphs>
  <ScaleCrop>false</ScaleCrop>
  <HeadingPairs>
    <vt:vector size="2" baseType="variant">
      <vt:variant>
        <vt:lpstr>Title</vt:lpstr>
      </vt:variant>
      <vt:variant>
        <vt:i4>1</vt:i4>
      </vt:variant>
    </vt:vector>
  </HeadingPairs>
  <TitlesOfParts>
    <vt:vector size="1" baseType="lpstr">
      <vt:lpstr>Clinical rehabilitation guideline for people with long COVID (coronavirus disease) in Aotearoa New Zealand</vt:lpstr>
    </vt:vector>
  </TitlesOfParts>
  <Company>Microsoft</Company>
  <LinksUpToDate>false</LinksUpToDate>
  <CharactersWithSpaces>122338</CharactersWithSpaces>
  <SharedDoc>false</SharedDoc>
  <HLinks>
    <vt:vector size="192" baseType="variant">
      <vt:variant>
        <vt:i4>5701710</vt:i4>
      </vt:variant>
      <vt:variant>
        <vt:i4>249</vt:i4>
      </vt:variant>
      <vt:variant>
        <vt:i4>0</vt:i4>
      </vt:variant>
      <vt:variant>
        <vt:i4>5</vt:i4>
      </vt:variant>
      <vt:variant>
        <vt:lpwstr/>
      </vt:variant>
      <vt:variant>
        <vt:lpwstr>table-8-protozoal-achievement-against-th</vt:lpwstr>
      </vt:variant>
      <vt:variant>
        <vt:i4>4390912</vt:i4>
      </vt:variant>
      <vt:variant>
        <vt:i4>246</vt:i4>
      </vt:variant>
      <vt:variant>
        <vt:i4>0</vt:i4>
      </vt:variant>
      <vt:variant>
        <vt:i4>5</vt:i4>
      </vt:variant>
      <vt:variant>
        <vt:lpwstr/>
      </vt:variant>
      <vt:variant>
        <vt:lpwstr>table-7-achievement-of-standards-small-s</vt:lpwstr>
      </vt:variant>
      <vt:variant>
        <vt:i4>4980742</vt:i4>
      </vt:variant>
      <vt:variant>
        <vt:i4>243</vt:i4>
      </vt:variant>
      <vt:variant>
        <vt:i4>0</vt:i4>
      </vt:variant>
      <vt:variant>
        <vt:i4>5</vt:i4>
      </vt:variant>
      <vt:variant>
        <vt:lpwstr/>
      </vt:variant>
      <vt:variant>
        <vt:lpwstr>table-6-achievement-of-standards-minor-s</vt:lpwstr>
      </vt:variant>
      <vt:variant>
        <vt:i4>2031695</vt:i4>
      </vt:variant>
      <vt:variant>
        <vt:i4>240</vt:i4>
      </vt:variant>
      <vt:variant>
        <vt:i4>0</vt:i4>
      </vt:variant>
      <vt:variant>
        <vt:i4>5</vt:i4>
      </vt:variant>
      <vt:variant>
        <vt:lpwstr/>
      </vt:variant>
      <vt:variant>
        <vt:lpwstr>table-5-achievement-of-standards-medium-</vt:lpwstr>
      </vt:variant>
      <vt:variant>
        <vt:i4>2818152</vt:i4>
      </vt:variant>
      <vt:variant>
        <vt:i4>204</vt:i4>
      </vt:variant>
      <vt:variant>
        <vt:i4>0</vt:i4>
      </vt:variant>
      <vt:variant>
        <vt:i4>5</vt:i4>
      </vt:variant>
      <vt:variant>
        <vt:lpwstr>https://www.taumataarowai.govt.nz/</vt:lpwstr>
      </vt:variant>
      <vt:variant>
        <vt:lpwstr/>
      </vt:variant>
      <vt:variant>
        <vt:i4>1572922</vt:i4>
      </vt:variant>
      <vt:variant>
        <vt:i4>191</vt:i4>
      </vt:variant>
      <vt:variant>
        <vt:i4>0</vt:i4>
      </vt:variant>
      <vt:variant>
        <vt:i4>5</vt:i4>
      </vt:variant>
      <vt:variant>
        <vt:lpwstr/>
      </vt:variant>
      <vt:variant>
        <vt:lpwstr>_Toc84505922</vt:lpwstr>
      </vt:variant>
      <vt:variant>
        <vt:i4>1769530</vt:i4>
      </vt:variant>
      <vt:variant>
        <vt:i4>185</vt:i4>
      </vt:variant>
      <vt:variant>
        <vt:i4>0</vt:i4>
      </vt:variant>
      <vt:variant>
        <vt:i4>5</vt:i4>
      </vt:variant>
      <vt:variant>
        <vt:lpwstr/>
      </vt:variant>
      <vt:variant>
        <vt:lpwstr>_Toc84505921</vt:lpwstr>
      </vt:variant>
      <vt:variant>
        <vt:i4>2031678</vt:i4>
      </vt:variant>
      <vt:variant>
        <vt:i4>143</vt:i4>
      </vt:variant>
      <vt:variant>
        <vt:i4>0</vt:i4>
      </vt:variant>
      <vt:variant>
        <vt:i4>5</vt:i4>
      </vt:variant>
      <vt:variant>
        <vt:lpwstr/>
      </vt:variant>
      <vt:variant>
        <vt:lpwstr>_Toc85534977</vt:lpwstr>
      </vt:variant>
      <vt:variant>
        <vt:i4>1966142</vt:i4>
      </vt:variant>
      <vt:variant>
        <vt:i4>137</vt:i4>
      </vt:variant>
      <vt:variant>
        <vt:i4>0</vt:i4>
      </vt:variant>
      <vt:variant>
        <vt:i4>5</vt:i4>
      </vt:variant>
      <vt:variant>
        <vt:lpwstr/>
      </vt:variant>
      <vt:variant>
        <vt:lpwstr>_Toc85534976</vt:lpwstr>
      </vt:variant>
      <vt:variant>
        <vt:i4>1900606</vt:i4>
      </vt:variant>
      <vt:variant>
        <vt:i4>131</vt:i4>
      </vt:variant>
      <vt:variant>
        <vt:i4>0</vt:i4>
      </vt:variant>
      <vt:variant>
        <vt:i4>5</vt:i4>
      </vt:variant>
      <vt:variant>
        <vt:lpwstr/>
      </vt:variant>
      <vt:variant>
        <vt:lpwstr>_Toc85534975</vt:lpwstr>
      </vt:variant>
      <vt:variant>
        <vt:i4>1835070</vt:i4>
      </vt:variant>
      <vt:variant>
        <vt:i4>125</vt:i4>
      </vt:variant>
      <vt:variant>
        <vt:i4>0</vt:i4>
      </vt:variant>
      <vt:variant>
        <vt:i4>5</vt:i4>
      </vt:variant>
      <vt:variant>
        <vt:lpwstr/>
      </vt:variant>
      <vt:variant>
        <vt:lpwstr>_Toc85534974</vt:lpwstr>
      </vt:variant>
      <vt:variant>
        <vt:i4>1769534</vt:i4>
      </vt:variant>
      <vt:variant>
        <vt:i4>119</vt:i4>
      </vt:variant>
      <vt:variant>
        <vt:i4>0</vt:i4>
      </vt:variant>
      <vt:variant>
        <vt:i4>5</vt:i4>
      </vt:variant>
      <vt:variant>
        <vt:lpwstr/>
      </vt:variant>
      <vt:variant>
        <vt:lpwstr>_Toc85534973</vt:lpwstr>
      </vt:variant>
      <vt:variant>
        <vt:i4>1703998</vt:i4>
      </vt:variant>
      <vt:variant>
        <vt:i4>113</vt:i4>
      </vt:variant>
      <vt:variant>
        <vt:i4>0</vt:i4>
      </vt:variant>
      <vt:variant>
        <vt:i4>5</vt:i4>
      </vt:variant>
      <vt:variant>
        <vt:lpwstr/>
      </vt:variant>
      <vt:variant>
        <vt:lpwstr>_Toc85534972</vt:lpwstr>
      </vt:variant>
      <vt:variant>
        <vt:i4>1638462</vt:i4>
      </vt:variant>
      <vt:variant>
        <vt:i4>107</vt:i4>
      </vt:variant>
      <vt:variant>
        <vt:i4>0</vt:i4>
      </vt:variant>
      <vt:variant>
        <vt:i4>5</vt:i4>
      </vt:variant>
      <vt:variant>
        <vt:lpwstr/>
      </vt:variant>
      <vt:variant>
        <vt:lpwstr>_Toc85534971</vt:lpwstr>
      </vt:variant>
      <vt:variant>
        <vt:i4>1572926</vt:i4>
      </vt:variant>
      <vt:variant>
        <vt:i4>101</vt:i4>
      </vt:variant>
      <vt:variant>
        <vt:i4>0</vt:i4>
      </vt:variant>
      <vt:variant>
        <vt:i4>5</vt:i4>
      </vt:variant>
      <vt:variant>
        <vt:lpwstr/>
      </vt:variant>
      <vt:variant>
        <vt:lpwstr>_Toc85534970</vt:lpwstr>
      </vt:variant>
      <vt:variant>
        <vt:i4>1114175</vt:i4>
      </vt:variant>
      <vt:variant>
        <vt:i4>95</vt:i4>
      </vt:variant>
      <vt:variant>
        <vt:i4>0</vt:i4>
      </vt:variant>
      <vt:variant>
        <vt:i4>5</vt:i4>
      </vt:variant>
      <vt:variant>
        <vt:lpwstr/>
      </vt:variant>
      <vt:variant>
        <vt:lpwstr>_Toc85534969</vt:lpwstr>
      </vt:variant>
      <vt:variant>
        <vt:i4>1048639</vt:i4>
      </vt:variant>
      <vt:variant>
        <vt:i4>89</vt:i4>
      </vt:variant>
      <vt:variant>
        <vt:i4>0</vt:i4>
      </vt:variant>
      <vt:variant>
        <vt:i4>5</vt:i4>
      </vt:variant>
      <vt:variant>
        <vt:lpwstr/>
      </vt:variant>
      <vt:variant>
        <vt:lpwstr>_Toc85534968</vt:lpwstr>
      </vt:variant>
      <vt:variant>
        <vt:i4>2031679</vt:i4>
      </vt:variant>
      <vt:variant>
        <vt:i4>83</vt:i4>
      </vt:variant>
      <vt:variant>
        <vt:i4>0</vt:i4>
      </vt:variant>
      <vt:variant>
        <vt:i4>5</vt:i4>
      </vt:variant>
      <vt:variant>
        <vt:lpwstr/>
      </vt:variant>
      <vt:variant>
        <vt:lpwstr>_Toc85534967</vt:lpwstr>
      </vt:variant>
      <vt:variant>
        <vt:i4>1966143</vt:i4>
      </vt:variant>
      <vt:variant>
        <vt:i4>77</vt:i4>
      </vt:variant>
      <vt:variant>
        <vt:i4>0</vt:i4>
      </vt:variant>
      <vt:variant>
        <vt:i4>5</vt:i4>
      </vt:variant>
      <vt:variant>
        <vt:lpwstr/>
      </vt:variant>
      <vt:variant>
        <vt:lpwstr>_Toc85534966</vt:lpwstr>
      </vt:variant>
      <vt:variant>
        <vt:i4>1900607</vt:i4>
      </vt:variant>
      <vt:variant>
        <vt:i4>71</vt:i4>
      </vt:variant>
      <vt:variant>
        <vt:i4>0</vt:i4>
      </vt:variant>
      <vt:variant>
        <vt:i4>5</vt:i4>
      </vt:variant>
      <vt:variant>
        <vt:lpwstr/>
      </vt:variant>
      <vt:variant>
        <vt:lpwstr>_Toc85534965</vt:lpwstr>
      </vt:variant>
      <vt:variant>
        <vt:i4>1835071</vt:i4>
      </vt:variant>
      <vt:variant>
        <vt:i4>65</vt:i4>
      </vt:variant>
      <vt:variant>
        <vt:i4>0</vt:i4>
      </vt:variant>
      <vt:variant>
        <vt:i4>5</vt:i4>
      </vt:variant>
      <vt:variant>
        <vt:lpwstr/>
      </vt:variant>
      <vt:variant>
        <vt:lpwstr>_Toc85534964</vt:lpwstr>
      </vt:variant>
      <vt:variant>
        <vt:i4>1769535</vt:i4>
      </vt:variant>
      <vt:variant>
        <vt:i4>59</vt:i4>
      </vt:variant>
      <vt:variant>
        <vt:i4>0</vt:i4>
      </vt:variant>
      <vt:variant>
        <vt:i4>5</vt:i4>
      </vt:variant>
      <vt:variant>
        <vt:lpwstr/>
      </vt:variant>
      <vt:variant>
        <vt:lpwstr>_Toc85534963</vt:lpwstr>
      </vt:variant>
      <vt:variant>
        <vt:i4>1703999</vt:i4>
      </vt:variant>
      <vt:variant>
        <vt:i4>53</vt:i4>
      </vt:variant>
      <vt:variant>
        <vt:i4>0</vt:i4>
      </vt:variant>
      <vt:variant>
        <vt:i4>5</vt:i4>
      </vt:variant>
      <vt:variant>
        <vt:lpwstr/>
      </vt:variant>
      <vt:variant>
        <vt:lpwstr>_Toc85534962</vt:lpwstr>
      </vt:variant>
      <vt:variant>
        <vt:i4>1638463</vt:i4>
      </vt:variant>
      <vt:variant>
        <vt:i4>47</vt:i4>
      </vt:variant>
      <vt:variant>
        <vt:i4>0</vt:i4>
      </vt:variant>
      <vt:variant>
        <vt:i4>5</vt:i4>
      </vt:variant>
      <vt:variant>
        <vt:lpwstr/>
      </vt:variant>
      <vt:variant>
        <vt:lpwstr>_Toc85534961</vt:lpwstr>
      </vt:variant>
      <vt:variant>
        <vt:i4>1572927</vt:i4>
      </vt:variant>
      <vt:variant>
        <vt:i4>41</vt:i4>
      </vt:variant>
      <vt:variant>
        <vt:i4>0</vt:i4>
      </vt:variant>
      <vt:variant>
        <vt:i4>5</vt:i4>
      </vt:variant>
      <vt:variant>
        <vt:lpwstr/>
      </vt:variant>
      <vt:variant>
        <vt:lpwstr>_Toc85534960</vt:lpwstr>
      </vt:variant>
      <vt:variant>
        <vt:i4>1114172</vt:i4>
      </vt:variant>
      <vt:variant>
        <vt:i4>35</vt:i4>
      </vt:variant>
      <vt:variant>
        <vt:i4>0</vt:i4>
      </vt:variant>
      <vt:variant>
        <vt:i4>5</vt:i4>
      </vt:variant>
      <vt:variant>
        <vt:lpwstr/>
      </vt:variant>
      <vt:variant>
        <vt:lpwstr>_Toc85534959</vt:lpwstr>
      </vt:variant>
      <vt:variant>
        <vt:i4>1048636</vt:i4>
      </vt:variant>
      <vt:variant>
        <vt:i4>29</vt:i4>
      </vt:variant>
      <vt:variant>
        <vt:i4>0</vt:i4>
      </vt:variant>
      <vt:variant>
        <vt:i4>5</vt:i4>
      </vt:variant>
      <vt:variant>
        <vt:lpwstr/>
      </vt:variant>
      <vt:variant>
        <vt:lpwstr>_Toc85534958</vt:lpwstr>
      </vt:variant>
      <vt:variant>
        <vt:i4>2031676</vt:i4>
      </vt:variant>
      <vt:variant>
        <vt:i4>23</vt:i4>
      </vt:variant>
      <vt:variant>
        <vt:i4>0</vt:i4>
      </vt:variant>
      <vt:variant>
        <vt:i4>5</vt:i4>
      </vt:variant>
      <vt:variant>
        <vt:lpwstr/>
      </vt:variant>
      <vt:variant>
        <vt:lpwstr>_Toc85534957</vt:lpwstr>
      </vt:variant>
      <vt:variant>
        <vt:i4>1966140</vt:i4>
      </vt:variant>
      <vt:variant>
        <vt:i4>17</vt:i4>
      </vt:variant>
      <vt:variant>
        <vt:i4>0</vt:i4>
      </vt:variant>
      <vt:variant>
        <vt:i4>5</vt:i4>
      </vt:variant>
      <vt:variant>
        <vt:lpwstr/>
      </vt:variant>
      <vt:variant>
        <vt:lpwstr>_Toc85534956</vt:lpwstr>
      </vt:variant>
      <vt:variant>
        <vt:i4>1900604</vt:i4>
      </vt:variant>
      <vt:variant>
        <vt:i4>11</vt:i4>
      </vt:variant>
      <vt:variant>
        <vt:i4>0</vt:i4>
      </vt:variant>
      <vt:variant>
        <vt:i4>5</vt:i4>
      </vt:variant>
      <vt:variant>
        <vt:lpwstr/>
      </vt:variant>
      <vt:variant>
        <vt:lpwstr>_Toc85534955</vt:lpwstr>
      </vt:variant>
      <vt:variant>
        <vt:i4>1835068</vt:i4>
      </vt:variant>
      <vt:variant>
        <vt:i4>5</vt:i4>
      </vt:variant>
      <vt:variant>
        <vt:i4>0</vt:i4>
      </vt:variant>
      <vt:variant>
        <vt:i4>5</vt:i4>
      </vt:variant>
      <vt:variant>
        <vt:lpwstr/>
      </vt:variant>
      <vt:variant>
        <vt:lpwstr>_Toc85534954</vt:lpwstr>
      </vt:variant>
      <vt:variant>
        <vt:i4>2228340</vt:i4>
      </vt:variant>
      <vt:variant>
        <vt:i4>0</vt:i4>
      </vt:variant>
      <vt:variant>
        <vt:i4>0</vt:i4>
      </vt:variant>
      <vt:variant>
        <vt:i4>5</vt:i4>
      </vt:variant>
      <vt:variant>
        <vt:lpwstr>http://www.health.govt.nz/</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Clinical rehabilitation guideline for people with long COVID (coronavirus disease) in Aotearoa New Zealand</dc:title>
  <dc:creator>Ministry of Health</dc:creator>
  <cp:lastModifiedBy>Ministry of Health</cp:lastModifiedBy>
  <cp:revision>5</cp:revision>
  <cp:lastPrinted>2025-06-18T01:26:00Z</cp:lastPrinted>
  <dcterms:created xsi:type="dcterms:W3CDTF">2025-06-18T01:23:00Z</dcterms:created>
  <dcterms:modified xsi:type="dcterms:W3CDTF">2025-06-18T01:26:00Z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0x0101005050DEC7542E1342A5F58102D7DD24B5</vt:lpwstr>
  </property>
</Properties>
</file>