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oter3.xml" ContentType="application/vnd.openxmlformats-officedocument.wordprocessingml.footer+xml"/>
  <Override PartName="/word/header2.xml" ContentType="application/vnd.openxmlformats-officedocument.wordprocessingml.header+xml"/>
  <Override PartName="/word/header3.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6.xml" ContentType="application/vnd.openxmlformats-officedocument.wordprocessingml.footer+xml"/>
  <Override PartName="/word/footer7.xml" ContentType="application/vnd.openxmlformats-officedocument.wordprocessingml.footer+xml"/>
  <Override PartName="/word/header6.xml" ContentType="application/vnd.openxmlformats-officedocument.wordprocessingml.header+xml"/>
  <Override PartName="/word/footer8.xml" ContentType="application/vnd.openxmlformats-officedocument.wordprocessingml.footer+xml"/>
  <Override PartName="/word/footer9.xml" ContentType="application/vnd.openxmlformats-officedocument.wordprocessingml.footer+xml"/>
  <Override PartName="/word/footer10.xml" ContentType="application/vnd.openxmlformats-officedocument.wordprocessingml.footer+xml"/>
  <Override PartName="/word/footer11.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11455161" w14:textId="0D872B1E" w:rsidR="00C86248" w:rsidRPr="00926083" w:rsidRDefault="000212E8" w:rsidP="000212E8">
      <w:pPr>
        <w:pStyle w:val="Title"/>
        <w:ind w:right="3260"/>
      </w:pPr>
      <w:r w:rsidRPr="000212E8">
        <w:t>Models of Care for People Living with Long COVID: Evidence brief</w:t>
      </w:r>
    </w:p>
    <w:p w14:paraId="2B4FAC6A" w14:textId="1014650C" w:rsidR="00C05132" w:rsidRDefault="000212E8" w:rsidP="000212E8">
      <w:pPr>
        <w:pStyle w:val="Subhead"/>
      </w:pPr>
      <w:r>
        <w:t>Office of the Chief Science Advisor</w:t>
      </w:r>
      <w:r>
        <w:br/>
      </w:r>
      <w:r w:rsidRPr="000212E8">
        <w:rPr>
          <w:rFonts w:ascii="Segoe UI" w:hAnsi="Segoe UI" w:cs="Segoe UI"/>
        </w:rPr>
        <w:t xml:space="preserve">Evidence, Research and Innovation – </w:t>
      </w:r>
      <w:proofErr w:type="spellStart"/>
      <w:r w:rsidRPr="000212E8">
        <w:rPr>
          <w:rFonts w:ascii="Segoe UI" w:hAnsi="Segoe UI" w:cs="Segoe UI"/>
        </w:rPr>
        <w:t>Te</w:t>
      </w:r>
      <w:proofErr w:type="spellEnd"/>
      <w:r w:rsidRPr="000212E8">
        <w:rPr>
          <w:rFonts w:ascii="Segoe UI" w:hAnsi="Segoe UI" w:cs="Segoe UI"/>
        </w:rPr>
        <w:t xml:space="preserve"> </w:t>
      </w:r>
      <w:proofErr w:type="spellStart"/>
      <w:r w:rsidRPr="000212E8">
        <w:rPr>
          <w:rFonts w:ascii="Segoe UI" w:hAnsi="Segoe UI" w:cs="Segoe UI"/>
        </w:rPr>
        <w:t>Pou</w:t>
      </w:r>
      <w:proofErr w:type="spellEnd"/>
      <w:r w:rsidRPr="000212E8">
        <w:rPr>
          <w:rFonts w:ascii="Segoe UI" w:hAnsi="Segoe UI" w:cs="Segoe UI"/>
        </w:rPr>
        <w:t xml:space="preserve"> </w:t>
      </w:r>
      <w:proofErr w:type="spellStart"/>
      <w:r w:rsidRPr="000212E8">
        <w:rPr>
          <w:rFonts w:ascii="Segoe UI" w:hAnsi="Segoe UI" w:cs="Segoe UI"/>
        </w:rPr>
        <w:t>Whakamārama</w:t>
      </w:r>
      <w:proofErr w:type="spellEnd"/>
    </w:p>
    <w:p w14:paraId="5C1CCC9F" w14:textId="77777777" w:rsidR="00C05132" w:rsidRDefault="00C05132" w:rsidP="00A06BE4"/>
    <w:p w14:paraId="57E2CB79" w14:textId="77777777" w:rsidR="00142954" w:rsidRPr="00142954" w:rsidRDefault="00142954" w:rsidP="00142954">
      <w:pPr>
        <w:sectPr w:rsidR="00142954" w:rsidRPr="00142954" w:rsidSect="005A79E5">
          <w:headerReference w:type="default" r:id="rId12"/>
          <w:footerReference w:type="default" r:id="rId13"/>
          <w:pgSz w:w="11907" w:h="16834" w:code="9"/>
          <w:pgMar w:top="5670" w:right="1134" w:bottom="1134" w:left="1134" w:header="567" w:footer="851" w:gutter="0"/>
          <w:pgNumType w:start="1"/>
          <w:cols w:space="720"/>
        </w:sectPr>
      </w:pPr>
    </w:p>
    <w:p w14:paraId="32A4C763" w14:textId="1F38E6AF" w:rsidR="009A42D5" w:rsidRPr="000212E8" w:rsidRDefault="000212E8" w:rsidP="00C05132">
      <w:pPr>
        <w:rPr>
          <w:rFonts w:asciiTheme="minorHAnsi" w:hAnsiTheme="minorHAnsi" w:cstheme="minorHAnsi"/>
          <w:b/>
          <w:sz w:val="32"/>
          <w:szCs w:val="32"/>
        </w:rPr>
      </w:pPr>
      <w:r w:rsidRPr="000212E8">
        <w:rPr>
          <w:rFonts w:asciiTheme="minorHAnsi" w:hAnsiTheme="minorHAnsi" w:cstheme="minorHAnsi"/>
          <w:b/>
          <w:sz w:val="32"/>
          <w:szCs w:val="32"/>
        </w:rPr>
        <w:lastRenderedPageBreak/>
        <w:t>Disclaimer for this evidence brief publication</w:t>
      </w:r>
    </w:p>
    <w:p w14:paraId="7681E00D" w14:textId="43CA5572" w:rsidR="009A42D5" w:rsidRPr="000212E8" w:rsidRDefault="000212E8" w:rsidP="00C05132">
      <w:pPr>
        <w:spacing w:before="120"/>
        <w:rPr>
          <w:rFonts w:cs="Segoe UI"/>
          <w:szCs w:val="21"/>
        </w:rPr>
      </w:pPr>
      <w:r w:rsidRPr="000212E8">
        <w:rPr>
          <w:rFonts w:cs="Segoe UI"/>
          <w:szCs w:val="21"/>
        </w:rPr>
        <w:t>This document is an evidence brief and as such, the findings do not reflect government policy. It is intended as background material to support the work of health agencies.</w:t>
      </w:r>
    </w:p>
    <w:p w14:paraId="358CE3BA" w14:textId="47BC7312" w:rsidR="00A80363" w:rsidRPr="00C05132" w:rsidRDefault="000212E8" w:rsidP="00A63DFF">
      <w:pPr>
        <w:pStyle w:val="Imprint"/>
        <w:spacing w:before="1200"/>
        <w:rPr>
          <w:rFonts w:cs="Segoe UI"/>
        </w:rPr>
      </w:pPr>
      <w:r w:rsidRPr="000212E8">
        <w:rPr>
          <w:rFonts w:cs="Segoe UI"/>
        </w:rPr>
        <w:t xml:space="preserve">Citation: Ministry of Health. 2025. </w:t>
      </w:r>
      <w:r w:rsidRPr="000212E8">
        <w:rPr>
          <w:rFonts w:cs="Segoe UI"/>
          <w:i/>
          <w:iCs/>
        </w:rPr>
        <w:t>Models of Care for People Living with Long COVID: Evidence brief</w:t>
      </w:r>
      <w:r w:rsidRPr="000212E8">
        <w:rPr>
          <w:rFonts w:cs="Segoe UI"/>
        </w:rPr>
        <w:t>. Wellington: Ministry of Health.</w:t>
      </w:r>
    </w:p>
    <w:p w14:paraId="7909192E" w14:textId="75D333F6" w:rsidR="00C86248" w:rsidRDefault="00C86248">
      <w:pPr>
        <w:pStyle w:val="Imprint"/>
      </w:pPr>
      <w:r>
        <w:t xml:space="preserve">Published in </w:t>
      </w:r>
      <w:r w:rsidR="000212E8">
        <w:t>May 2025</w:t>
      </w:r>
      <w:r w:rsidR="00A63DFF">
        <w:t xml:space="preserve"> </w:t>
      </w:r>
      <w:r>
        <w:t>by the</w:t>
      </w:r>
      <w:r w:rsidR="00442C1C">
        <w:t xml:space="preserve"> </w:t>
      </w:r>
      <w:r>
        <w:t>Ministry of Health</w:t>
      </w:r>
      <w:r>
        <w:br/>
        <w:t>PO Box 5013, Wellington</w:t>
      </w:r>
      <w:r w:rsidR="00A80363">
        <w:t xml:space="preserve"> 614</w:t>
      </w:r>
      <w:r w:rsidR="006041F0">
        <w:t>0</w:t>
      </w:r>
      <w:r>
        <w:t xml:space="preserve">, </w:t>
      </w:r>
      <w:r w:rsidR="00571223">
        <w:t>New Zealand</w:t>
      </w:r>
    </w:p>
    <w:p w14:paraId="5FE402A5" w14:textId="34A06353" w:rsidR="000212E8" w:rsidRPr="009C0F2D" w:rsidRDefault="000212E8" w:rsidP="000212E8">
      <w:pPr>
        <w:spacing w:after="160"/>
      </w:pPr>
      <w:r w:rsidRPr="009C31F1">
        <w:t>ISBN</w:t>
      </w:r>
      <w:r w:rsidR="009C31F1">
        <w:t xml:space="preserve"> </w:t>
      </w:r>
      <w:r w:rsidR="009C31F1" w:rsidRPr="009C31F1">
        <w:t>978-1-991324-32-0</w:t>
      </w:r>
      <w:r w:rsidRPr="009C31F1">
        <w:t xml:space="preserve"> (online)</w:t>
      </w:r>
      <w:r w:rsidRPr="004D43A9">
        <w:rPr>
          <w:highlight w:val="yellow"/>
        </w:rPr>
        <w:br/>
      </w:r>
      <w:r w:rsidRPr="009C31F1">
        <w:t xml:space="preserve">HP </w:t>
      </w:r>
      <w:r w:rsidR="006B5B75">
        <w:t>9127</w:t>
      </w:r>
    </w:p>
    <w:p w14:paraId="48DBDA36" w14:textId="7263F306" w:rsidR="00C86248" w:rsidRDefault="00EA608C" w:rsidP="00A63DFF">
      <w:r w:rsidRPr="003D7765">
        <w:rPr>
          <w:noProof/>
        </w:rPr>
        <w:drawing>
          <wp:inline distT="0" distB="0" distL="0" distR="0" wp14:anchorId="7F6F146D" wp14:editId="1389585C">
            <wp:extent cx="1216800" cy="494305"/>
            <wp:effectExtent l="0" t="0" r="2540" b="1270"/>
            <wp:docPr id="1472750415" name="Picture 1472750415" descr="A blue and white sign with white text&#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72750415" name="Picture 1472750415" descr="A blue and white sign with white text&#10;&#10;Description automatically generated"/>
                    <pic:cNvPicPr>
                      <a:picLocks noChangeAspect="1" noChangeArrowheads="1"/>
                    </pic:cNvPicPr>
                  </pic:nvPicPr>
                  <pic:blipFill>
                    <a:blip r:embed="rId14" cstate="print">
                      <a:grayscl/>
                      <a:extLst>
                        <a:ext uri="{28A0092B-C50C-407E-A947-70E740481C1C}">
                          <a14:useLocalDpi xmlns:a14="http://schemas.microsoft.com/office/drawing/2010/main" val="0"/>
                        </a:ext>
                      </a:extLst>
                    </a:blip>
                    <a:srcRect/>
                    <a:stretch>
                      <a:fillRect/>
                    </a:stretch>
                  </pic:blipFill>
                  <pic:spPr bwMode="auto">
                    <a:xfrm>
                      <a:off x="0" y="0"/>
                      <a:ext cx="1216800" cy="494305"/>
                    </a:xfrm>
                    <a:prstGeom prst="rect">
                      <a:avLst/>
                    </a:prstGeom>
                    <a:noFill/>
                    <a:ln>
                      <a:noFill/>
                    </a:ln>
                  </pic:spPr>
                </pic:pic>
              </a:graphicData>
            </a:graphic>
          </wp:inline>
        </w:drawing>
      </w:r>
    </w:p>
    <w:p w14:paraId="354F16DF" w14:textId="77777777" w:rsidR="00A63DFF" w:rsidRDefault="00A63DFF" w:rsidP="00A63DFF">
      <w:pPr>
        <w:pStyle w:val="Imprint"/>
        <w:spacing w:before="240" w:after="480"/>
      </w:pPr>
      <w:r>
        <w:t>This document is available at health.govt.nz</w:t>
      </w:r>
    </w:p>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Look w:val="04A0" w:firstRow="1" w:lastRow="0" w:firstColumn="1" w:lastColumn="0" w:noHBand="0" w:noVBand="1"/>
      </w:tblPr>
      <w:tblGrid>
        <w:gridCol w:w="1526"/>
        <w:gridCol w:w="6061"/>
      </w:tblGrid>
      <w:tr w:rsidR="00A63DFF" w:rsidRPr="00A63DFF" w14:paraId="3FC6B2D2" w14:textId="77777777" w:rsidTr="00A63DFF">
        <w:trPr>
          <w:cantSplit/>
        </w:trPr>
        <w:tc>
          <w:tcPr>
            <w:tcW w:w="1526" w:type="dxa"/>
          </w:tcPr>
          <w:p w14:paraId="362D26E7" w14:textId="77777777" w:rsidR="00A63DFF" w:rsidRPr="00A63DFF" w:rsidRDefault="00A63DFF" w:rsidP="00A63DFF">
            <w:pPr>
              <w:rPr>
                <w:rFonts w:cs="Segoe UI"/>
                <w:sz w:val="15"/>
                <w:szCs w:val="15"/>
              </w:rPr>
            </w:pPr>
            <w:r w:rsidRPr="00A63DFF">
              <w:rPr>
                <w:rFonts w:cs="Segoe UI"/>
                <w:b/>
                <w:noProof/>
                <w:sz w:val="15"/>
                <w:szCs w:val="15"/>
                <w:lang w:eastAsia="en-NZ"/>
              </w:rPr>
              <w:drawing>
                <wp:inline distT="0" distB="0" distL="0" distR="0" wp14:anchorId="4BFD7476" wp14:editId="5569ABBB">
                  <wp:extent cx="809625" cy="285750"/>
                  <wp:effectExtent l="0" t="0" r="9525" b="0"/>
                  <wp:docPr id="3" name="Picture 3" descr="CCBY"/>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CCBY"/>
                          <pic:cNvPicPr>
                            <a:picLocks noChangeAspect="1" noChangeArrowheads="1"/>
                          </pic:cNvPicPr>
                        </pic:nvPicPr>
                        <pic:blipFill>
                          <a:blip r:embed="rId15" cstate="print">
                            <a:extLst>
                              <a:ext uri="{28A0092B-C50C-407E-A947-70E740481C1C}">
                                <a14:useLocalDpi xmlns:a14="http://schemas.microsoft.com/office/drawing/2010/main" val="0"/>
                              </a:ext>
                            </a:extLst>
                          </a:blip>
                          <a:srcRect/>
                          <a:stretch>
                            <a:fillRect/>
                          </a:stretch>
                        </pic:blipFill>
                        <pic:spPr bwMode="auto">
                          <a:xfrm>
                            <a:off x="0" y="0"/>
                            <a:ext cx="809625" cy="285750"/>
                          </a:xfrm>
                          <a:prstGeom prst="rect">
                            <a:avLst/>
                          </a:prstGeom>
                          <a:noFill/>
                          <a:ln>
                            <a:noFill/>
                          </a:ln>
                        </pic:spPr>
                      </pic:pic>
                    </a:graphicData>
                  </a:graphic>
                </wp:inline>
              </w:drawing>
            </w:r>
          </w:p>
        </w:tc>
        <w:tc>
          <w:tcPr>
            <w:tcW w:w="6061" w:type="dxa"/>
          </w:tcPr>
          <w:p w14:paraId="7D3A471A" w14:textId="77777777" w:rsidR="00A63DFF" w:rsidRPr="00A63DFF" w:rsidRDefault="00A63DFF" w:rsidP="00A63DFF">
            <w:pPr>
              <w:rPr>
                <w:rFonts w:cs="Segoe UI"/>
                <w:sz w:val="15"/>
                <w:szCs w:val="15"/>
              </w:rPr>
            </w:pPr>
            <w:r w:rsidRPr="00A63DFF">
              <w:rPr>
                <w:rFonts w:cs="Segoe UI"/>
                <w:sz w:val="15"/>
                <w:szCs w:val="15"/>
              </w:rPr>
              <w:t xml:space="preserve">This work is licensed under the Creative Commons Attribution 4.0 International licence. In essence, </w:t>
            </w:r>
            <w:r w:rsidRPr="00A63DFF">
              <w:rPr>
                <w:rFonts w:cs="Segoe UI"/>
                <w:bCs/>
                <w:sz w:val="15"/>
                <w:szCs w:val="15"/>
              </w:rPr>
              <w:t xml:space="preserve">you are free to: </w:t>
            </w:r>
            <w:r w:rsidRPr="00A63DFF">
              <w:rPr>
                <w:rFonts w:cs="Segoe UI"/>
                <w:sz w:val="15"/>
                <w:szCs w:val="15"/>
              </w:rPr>
              <w:t xml:space="preserve">share </w:t>
            </w:r>
            <w:proofErr w:type="spellStart"/>
            <w:r w:rsidRPr="00A63DFF">
              <w:rPr>
                <w:rFonts w:cs="Segoe UI"/>
                <w:sz w:val="15"/>
                <w:szCs w:val="15"/>
              </w:rPr>
              <w:t>ie</w:t>
            </w:r>
            <w:proofErr w:type="spellEnd"/>
            <w:r w:rsidRPr="00A63DFF">
              <w:rPr>
                <w:rFonts w:cs="Segoe UI"/>
                <w:sz w:val="15"/>
                <w:szCs w:val="15"/>
              </w:rPr>
              <w:t xml:space="preserve">, copy and redistribute the material in any medium or format; adapt </w:t>
            </w:r>
            <w:proofErr w:type="spellStart"/>
            <w:r w:rsidRPr="00A63DFF">
              <w:rPr>
                <w:rFonts w:cs="Segoe UI"/>
                <w:sz w:val="15"/>
                <w:szCs w:val="15"/>
              </w:rPr>
              <w:t>ie</w:t>
            </w:r>
            <w:proofErr w:type="spellEnd"/>
            <w:r w:rsidRPr="00A63DFF">
              <w:rPr>
                <w:rFonts w:cs="Segoe UI"/>
                <w:sz w:val="15"/>
                <w:szCs w:val="15"/>
              </w:rPr>
              <w:t xml:space="preserve">, remix, transform and build upon the material. </w:t>
            </w:r>
            <w:r w:rsidRPr="00A63DFF">
              <w:rPr>
                <w:rFonts w:cs="Segoe UI"/>
                <w:bCs/>
                <w:sz w:val="15"/>
                <w:szCs w:val="15"/>
              </w:rPr>
              <w:t>You must give appropriate credit, provide a link to the licence and indicate if changes were made.</w:t>
            </w:r>
          </w:p>
        </w:tc>
      </w:tr>
    </w:tbl>
    <w:p w14:paraId="44C6FE3A" w14:textId="13E3A6E4" w:rsidR="007E74F1" w:rsidRPr="001F45A7" w:rsidRDefault="007E74F1" w:rsidP="00A63DFF"/>
    <w:p w14:paraId="2113CC0B" w14:textId="77777777" w:rsidR="00C86248" w:rsidRDefault="00C86248">
      <w:pPr>
        <w:jc w:val="center"/>
        <w:sectPr w:rsidR="00C86248" w:rsidSect="00C05132">
          <w:footerReference w:type="even" r:id="rId16"/>
          <w:footerReference w:type="default" r:id="rId17"/>
          <w:pgSz w:w="11907" w:h="16834" w:code="9"/>
          <w:pgMar w:top="1701" w:right="2268" w:bottom="1134" w:left="2268" w:header="0" w:footer="0" w:gutter="0"/>
          <w:cols w:space="720"/>
          <w:vAlign w:val="bottom"/>
        </w:sectPr>
      </w:pPr>
    </w:p>
    <w:p w14:paraId="0F8774BA" w14:textId="7C41507F" w:rsidR="00032C0A" w:rsidRDefault="000212E8" w:rsidP="001D3E4E">
      <w:pPr>
        <w:pStyle w:val="Heading1"/>
        <w:spacing w:before="0"/>
      </w:pPr>
      <w:bookmarkStart w:id="0" w:name="_Toc199231061"/>
      <w:bookmarkStart w:id="1" w:name="_Toc405792991"/>
      <w:bookmarkStart w:id="2" w:name="_Toc405793224"/>
      <w:r w:rsidRPr="000212E8">
        <w:lastRenderedPageBreak/>
        <w:t>Executive summary</w:t>
      </w:r>
      <w:bookmarkEnd w:id="0"/>
    </w:p>
    <w:p w14:paraId="3664AA24" w14:textId="7E53CF1A" w:rsidR="000212E8" w:rsidRDefault="000212E8" w:rsidP="000212E8">
      <w:r>
        <w:t xml:space="preserve">Long COVID presents a significant and ongoing health care challenge worldwide, with individuals experiencing prolonged symptoms often requiring comprehensive, multidisciplinary care. </w:t>
      </w:r>
      <w:r w:rsidR="00CB77AE" w:rsidRPr="001A560A">
        <w:rPr>
          <w:lang w:eastAsia="en-US"/>
        </w:rPr>
        <w:t>Aotearoa New Zealand currently lacks formalised, nationally</w:t>
      </w:r>
      <w:r w:rsidR="004E61C7">
        <w:rPr>
          <w:lang w:eastAsia="en-US"/>
        </w:rPr>
        <w:t xml:space="preserve"> </w:t>
      </w:r>
      <w:r w:rsidR="00CB77AE" w:rsidRPr="001A560A">
        <w:rPr>
          <w:lang w:eastAsia="en-US"/>
        </w:rPr>
        <w:t>coordinated care pathways for Long COVID.</w:t>
      </w:r>
      <w:r w:rsidR="00CB77AE">
        <w:rPr>
          <w:lang w:eastAsia="en-US"/>
        </w:rPr>
        <w:t xml:space="preserve"> </w:t>
      </w:r>
      <w:r>
        <w:t>This evidence brief synthesises international literature and recent randomised controlled trials (RCTs) to inform the development of a locally relevant and equitable model of care.</w:t>
      </w:r>
    </w:p>
    <w:p w14:paraId="205329A5" w14:textId="77777777" w:rsidR="000212E8" w:rsidRPr="0026538B" w:rsidRDefault="000212E8" w:rsidP="000212E8"/>
    <w:p w14:paraId="4EDFF3BB" w14:textId="31715F15" w:rsidR="000212E8" w:rsidRDefault="000212E8" w:rsidP="000212E8">
      <w:r>
        <w:t xml:space="preserve">Key insights from a major 2024 systematic review highlight the principles of existing Long COVID services internationally, including multidisciplinary expertise, patient-centred approaches, equitable access and evidence-based care pathways </w:t>
      </w:r>
      <w:r>
        <w:fldChar w:fldCharType="begin">
          <w:fldData xml:space="preserve">PEVuZE5vdGU+PENpdGU+PEF1dGhvcj5DaG91PC9BdXRob3I+PFllYXI+MjAyNDwvWWVhcj48UmVj
TnVtPjIzNjg8L1JlY051bT48RGlzcGxheVRleHQ+KDEpPC9EaXNwbGF5VGV4dD48cmVjb3JkPjxy
ZWMtbnVtYmVyPjIzNjg8L3JlYy1udW1iZXI+PGZvcmVpZ24ta2V5cz48a2V5IGFwcD0iRU4iIGRi
LWlkPSJ0dHNwMjB2emg5ZXR0MmVhZDJhcGVlcnVkc3IwYTUyNWR3c2UiIHRpbWVzdGFtcD0iMTcy
NDgwNTc2OSIgZ3VpZD0iZWNkMmQxYzAtNGM3Ni00ODY5LTllM2ItMzBhYjA3OTVjZjgyIj4yMzY4
PC9rZXk+PC9mb3JlaWduLWtleXM+PHJlZi10eXBlIG5hbWU9IkpvdXJuYWwgQXJ0aWNsZSI+MTc8
L3JlZi10eXBlPjxjb250cmlidXRvcnM+PGF1dGhvcnM+PGF1dGhvcj5DaG91LCBSb2dlcjwvYXV0
aG9yPjxhdXRob3I+SGVybWFuLCBFcmljPC9hdXRob3I+PGF1dGhvcj5BaG1lZCwgQXpyYWg8L2F1
dGhvcj48YXV0aG9yPkFuZGVyc29uLCBKb3JkYW48L2F1dGhvcj48YXV0aG9yPlNlbHBoLCBTaGVs
bGV5PC9hdXRob3I+PGF1dGhvcj5EYW5hLCBUcmFjeTwvYXV0aG9yPjxhdXRob3I+V2lsbGlhbXMs
IExlYWg8L2F1dGhvcj48YXV0aG9yPkl2bGV2LCBJbHlhPC9hdXRob3I+PC9hdXRob3JzPjwvY29u
dHJpYnV0b3JzPjx0aXRsZXM+PHRpdGxlPkxvbmcgQ09WSUQgRGVmaW5pdGlvbnMgYW5kIE1vZGVs
cyBvZiBDYXJlIDogQSBTY29waW5nIFJldmlldzwvdGl0bGU+PHNlY29uZGFyeS10aXRsZT5Bbm5h
bHMgb2YgaW50ZXJuYWwgbWVkaWNpbmU8L3NlY29uZGFyeS10aXRsZT48L3RpdGxlcz48cGVyaW9k
aWNhbD48ZnVsbC10aXRsZT5Bbm5hbHMgb2YgaW50ZXJuYWwgbWVkaWNpbmU8L2Z1bGwtdGl0bGU+
PC9wZXJpb2RpY2FsPjxwYWdlcz45MjktOTQwPC9wYWdlcz48dm9sdW1lPjE3Nzwvdm9sdW1lPjxu
dW1iZXI+NzwvbnVtYmVyPjxzZWN0aW9uPkNob3UsIFJvZ2VyLiBQYWNpZmljIE5vcnRod2VzdCBF
dmlkZW5jZS1iYXNlZCBQcmFjdGljZSBDZW50ZXIsIERlcGFydG1lbnQgb2YgTWVkaWNhbCBJbmZv
cm1hdGljcyBhbmQgQ2xpbmljYWwgRXBpZGVtaW9sb2d5LCBPcmVnb24gSGVhbHRoICZhbXA7IFNj
aWVuY2UgVW5pdmVyc2l0eSwgUG9ydGxhbmQsIE9yZWdvbiAoUi5DLiwgQS5BLiwgUy5TLiwgVC5E
LiwgTC5XLiwgSS5JLikuJiN4RDtIZXJtYW4sIEVyaWMuIERlcGFydG1lbnQgb2YgRmFtaWx5IE1l
ZGljaW5lLCBPcmVnb24gSGVhbHRoICZhbXA7IFNjaWVuY2UgVW5pdmVyc2l0eSwgUG9ydGxhbmQs
IE9yZWdvbiAoRS5ILikuJiN4RDtBaG1lZCwgQXpyYWguIFBhY2lmaWMgTm9ydGh3ZXN0IEV2aWRl
bmNlLWJhc2VkIFByYWN0aWNlIENlbnRlciwgRGVwYXJ0bWVudCBvZiBNZWRpY2FsIEluZm9ybWF0
aWNzIGFuZCBDbGluaWNhbCBFcGlkZW1pb2xvZ3ksIE9yZWdvbiBIZWFsdGggJmFtcDsgU2NpZW5j
ZSBVbml2ZXJzaXR5LCBQb3J0bGFuZCwgT3JlZ29uIChSLkMuLCBBLkEuLCBTLlMuLCBULkQuLCBM
LlcuLCBJLkkuKS4mI3hEO0FuZGVyc29uLCBKb3JkYW4uIERlcGFydG1lbnQgb2YgUHN5Y2hpYXRy
eSwgRGVwYXJ0bWVudCBvZiBOZXVyb2xvZ3ksIE9yZWdvbiBIZWFsdGggJmFtcDsgU2NpZW5jZSBV
bml2ZXJzaXR5LCBQb3J0bGFuZCwgT3JlZ29uIChKLkEuKS4mI3hEO1NlbHBoLCBTaGVsbGV5LiBQ
YWNpZmljIE5vcnRod2VzdCBFdmlkZW5jZS1iYXNlZCBQcmFjdGljZSBDZW50ZXIsIERlcGFydG1l
bnQgb2YgTWVkaWNhbCBJbmZvcm1hdGljcyBhbmQgQ2xpbmljYWwgRXBpZGVtaW9sb2d5LCBPcmVn
b24gSGVhbHRoICZhbXA7IFNjaWVuY2UgVW5pdmVyc2l0eSwgUG9ydGxhbmQsIE9yZWdvbiAoUi5D
LiwgQS5BLiwgUy5TLiwgVC5ELiwgTC5XLiwgSS5JLikuJiN4RDtEYW5hLCBUcmFjeS4gUGFjaWZp
YyBOb3J0aHdlc3QgRXZpZGVuY2UtYmFzZWQgUHJhY3RpY2UgQ2VudGVyLCBEZXBhcnRtZW50IG9m
IE1lZGljYWwgSW5mb3JtYXRpY3MgYW5kIENsaW5pY2FsIEVwaWRlbWlvbG9neSwgT3JlZ29uIEhl
YWx0aCAmYW1wOyBTY2llbmNlIFVuaXZlcnNpdHksIFBvcnRsYW5kLCBPcmVnb24gKFIuQy4sIEEu
QS4sIFMuUy4sIFQuRC4sIEwuVy4sIEkuSS4pLiYjeEQ7V2lsbGlhbXMsIExlYWguIFBhY2lmaWMg
Tm9ydGh3ZXN0IEV2aWRlbmNlLWJhc2VkIFByYWN0aWNlIENlbnRlciwgRGVwYXJ0bWVudCBvZiBN
ZWRpY2FsIEluZm9ybWF0aWNzIGFuZCBDbGluaWNhbCBFcGlkZW1pb2xvZ3ksIE9yZWdvbiBIZWFs
dGggJmFtcDsgU2NpZW5jZSBVbml2ZXJzaXR5LCBQb3J0bGFuZCwgT3JlZ29uIChSLkMuLCBBLkEu
LCBTLlMuLCBULkQuLCBMLlcuLCBJLkkuKS4mI3hEO0l2bGV2LCBJbHlhLiBQYWNpZmljIE5vcnRo
d2VzdCBFdmlkZW5jZS1iYXNlZCBQcmFjdGljZSBDZW50ZXIsIERlcGFydG1lbnQgb2YgTWVkaWNh
bCBJbmZvcm1hdGljcyBhbmQgQ2xpbmljYWwgRXBpZGVtaW9sb2d5LCBPcmVnb24gSGVhbHRoICZh
bXA7IFNjaWVuY2UgVW5pdmVyc2l0eSwgUG9ydGxhbmQsIE9yZWdvbiAoUi5DLiwgQS5BLiwgUy5T
LiwgVC5ELiwgTC5XLiwgSS5JLikuPC9zZWN0aW9uPjxrZXl3b3Jkcz48a2V5d29yZD5IdW1hbnM8
L2tleXdvcmQ+PGtleXdvcmQ+Q09WSUQtMTkvZGkgW0RpYWdub3Npc108L2tleXdvcmQ+PGtleXdv
cmQ+Q09WSUQtMTkvZXAgW0VwaWRlbWlvbG9neV08L2tleXdvcmQ+PGtleXdvcmQ+Q09WSUQtMTkv
dGggW1RoZXJhcHldPC9rZXl3b3JkPjxrZXl3b3JkPipDT1ZJRC0xOTwva2V5d29yZD48a2V5d29y
ZD4qU0FSUy1Db1YtMjwva2V5d29yZD48a2V5d29yZD4qUG9zdC1BY3V0ZSBDT1ZJRC0xOSBTeW5k
cm9tZTwva2V5d29yZD48a2V5d29yZD5UZXJtaW5vbG9neSBhcyBUb3BpYzwva2V5d29yZD48a2V5
d29yZD5EZWxpdmVyeSBvZiBIZWFsdGggQ2FyZS9vZyBbT3JnYW5pemF0aW9uICZhbXA7IEFkbWlu
aXN0cmF0aW9uXTwva2V5d29yZD48L2tleXdvcmRzPjxkYXRlcz48eWVhcj4yMDI0PC95ZWFyPjwv
ZGF0ZXM+PHB1Yi1sb2NhdGlvbj5Vbml0ZWQgU3RhdGVzPC9wdWItbG9jYXRpb24+PGlzYm4+MTUz
OS0zNzA0JiN4RDswMDAzLTQ4MTk8L2lzYm4+PHVybHM+PHJlbGF0ZWQtdXJscz48dXJsPmh0dHA6
Ly9vdmlkc3Aub3ZpZC5jb20vb3ZpZHdlYi5jZ2k/VD1KUyZhbXA7UEFHRT1yZWZlcmVuY2UmYW1w
O0Q9bWVzeCZhbXA7TkVXUz1OJmFtcDtBTj0zODc2ODQ1ODwvdXJsPjwvcmVsYXRlZC11cmxzPjwv
dXJscz48ZWxlY3Ryb25pYy1yZXNvdXJjZS1udW0+aHR0cHM6Ly9keC5kb2kub3JnLzEwLjczMjYv
TTI0LTA2Nzc8L2VsZWN0cm9uaWMtcmVzb3VyY2UtbnVtPjxyZW1vdGUtZGF0YWJhc2UtbmFtZT5P
dmlkIE1FRExJTkUoUikgRGFpbHkgVXBkYXRlPC9yZW1vdGUtZGF0YWJhc2UtbmFtZT48YWNjZXNz
LWRhdGU+MjAyNDA1MjEvLzwvYWNjZXNzLWRhdGU+PC9yZWNvcmQ+PC9DaXRlPjwvRW5kTm90ZT4A
</w:fldData>
        </w:fldChar>
      </w:r>
      <w:r>
        <w:instrText xml:space="preserve"> ADDIN EN.CITE </w:instrText>
      </w:r>
      <w:r>
        <w:fldChar w:fldCharType="begin">
          <w:fldData xml:space="preserve">PEVuZE5vdGU+PENpdGU+PEF1dGhvcj5DaG91PC9BdXRob3I+PFllYXI+MjAyNDwvWWVhcj48UmVj
TnVtPjIzNjg8L1JlY051bT48RGlzcGxheVRleHQ+KDEpPC9EaXNwbGF5VGV4dD48cmVjb3JkPjxy
ZWMtbnVtYmVyPjIzNjg8L3JlYy1udW1iZXI+PGZvcmVpZ24ta2V5cz48a2V5IGFwcD0iRU4iIGRi
LWlkPSJ0dHNwMjB2emg5ZXR0MmVhZDJhcGVlcnVkc3IwYTUyNWR3c2UiIHRpbWVzdGFtcD0iMTcy
NDgwNTc2OSIgZ3VpZD0iZWNkMmQxYzAtNGM3Ni00ODY5LTllM2ItMzBhYjA3OTVjZjgyIj4yMzY4
PC9rZXk+PC9mb3JlaWduLWtleXM+PHJlZi10eXBlIG5hbWU9IkpvdXJuYWwgQXJ0aWNsZSI+MTc8
L3JlZi10eXBlPjxjb250cmlidXRvcnM+PGF1dGhvcnM+PGF1dGhvcj5DaG91LCBSb2dlcjwvYXV0
aG9yPjxhdXRob3I+SGVybWFuLCBFcmljPC9hdXRob3I+PGF1dGhvcj5BaG1lZCwgQXpyYWg8L2F1
dGhvcj48YXV0aG9yPkFuZGVyc29uLCBKb3JkYW48L2F1dGhvcj48YXV0aG9yPlNlbHBoLCBTaGVs
bGV5PC9hdXRob3I+PGF1dGhvcj5EYW5hLCBUcmFjeTwvYXV0aG9yPjxhdXRob3I+V2lsbGlhbXMs
IExlYWg8L2F1dGhvcj48YXV0aG9yPkl2bGV2LCBJbHlhPC9hdXRob3I+PC9hdXRob3JzPjwvY29u
dHJpYnV0b3JzPjx0aXRsZXM+PHRpdGxlPkxvbmcgQ09WSUQgRGVmaW5pdGlvbnMgYW5kIE1vZGVs
cyBvZiBDYXJlIDogQSBTY29waW5nIFJldmlldzwvdGl0bGU+PHNlY29uZGFyeS10aXRsZT5Bbm5h
bHMgb2YgaW50ZXJuYWwgbWVkaWNpbmU8L3NlY29uZGFyeS10aXRsZT48L3RpdGxlcz48cGVyaW9k
aWNhbD48ZnVsbC10aXRsZT5Bbm5hbHMgb2YgaW50ZXJuYWwgbWVkaWNpbmU8L2Z1bGwtdGl0bGU+
PC9wZXJpb2RpY2FsPjxwYWdlcz45MjktOTQwPC9wYWdlcz48dm9sdW1lPjE3Nzwvdm9sdW1lPjxu
dW1iZXI+NzwvbnVtYmVyPjxzZWN0aW9uPkNob3UsIFJvZ2VyLiBQYWNpZmljIE5vcnRod2VzdCBF
dmlkZW5jZS1iYXNlZCBQcmFjdGljZSBDZW50ZXIsIERlcGFydG1lbnQgb2YgTWVkaWNhbCBJbmZv
cm1hdGljcyBhbmQgQ2xpbmljYWwgRXBpZGVtaW9sb2d5LCBPcmVnb24gSGVhbHRoICZhbXA7IFNj
aWVuY2UgVW5pdmVyc2l0eSwgUG9ydGxhbmQsIE9yZWdvbiAoUi5DLiwgQS5BLiwgUy5TLiwgVC5E
LiwgTC5XLiwgSS5JLikuJiN4RDtIZXJtYW4sIEVyaWMuIERlcGFydG1lbnQgb2YgRmFtaWx5IE1l
ZGljaW5lLCBPcmVnb24gSGVhbHRoICZhbXA7IFNjaWVuY2UgVW5pdmVyc2l0eSwgUG9ydGxhbmQs
IE9yZWdvbiAoRS5ILikuJiN4RDtBaG1lZCwgQXpyYWguIFBhY2lmaWMgTm9ydGh3ZXN0IEV2aWRl
bmNlLWJhc2VkIFByYWN0aWNlIENlbnRlciwgRGVwYXJ0bWVudCBvZiBNZWRpY2FsIEluZm9ybWF0
aWNzIGFuZCBDbGluaWNhbCBFcGlkZW1pb2xvZ3ksIE9yZWdvbiBIZWFsdGggJmFtcDsgU2NpZW5j
ZSBVbml2ZXJzaXR5LCBQb3J0bGFuZCwgT3JlZ29uIChSLkMuLCBBLkEuLCBTLlMuLCBULkQuLCBM
LlcuLCBJLkkuKS4mI3hEO0FuZGVyc29uLCBKb3JkYW4uIERlcGFydG1lbnQgb2YgUHN5Y2hpYXRy
eSwgRGVwYXJ0bWVudCBvZiBOZXVyb2xvZ3ksIE9yZWdvbiBIZWFsdGggJmFtcDsgU2NpZW5jZSBV
bml2ZXJzaXR5LCBQb3J0bGFuZCwgT3JlZ29uIChKLkEuKS4mI3hEO1NlbHBoLCBTaGVsbGV5LiBQ
YWNpZmljIE5vcnRod2VzdCBFdmlkZW5jZS1iYXNlZCBQcmFjdGljZSBDZW50ZXIsIERlcGFydG1l
bnQgb2YgTWVkaWNhbCBJbmZvcm1hdGljcyBhbmQgQ2xpbmljYWwgRXBpZGVtaW9sb2d5LCBPcmVn
b24gSGVhbHRoICZhbXA7IFNjaWVuY2UgVW5pdmVyc2l0eSwgUG9ydGxhbmQsIE9yZWdvbiAoUi5D
LiwgQS5BLiwgUy5TLiwgVC5ELiwgTC5XLiwgSS5JLikuJiN4RDtEYW5hLCBUcmFjeS4gUGFjaWZp
YyBOb3J0aHdlc3QgRXZpZGVuY2UtYmFzZWQgUHJhY3RpY2UgQ2VudGVyLCBEZXBhcnRtZW50IG9m
IE1lZGljYWwgSW5mb3JtYXRpY3MgYW5kIENsaW5pY2FsIEVwaWRlbWlvbG9neSwgT3JlZ29uIEhl
YWx0aCAmYW1wOyBTY2llbmNlIFVuaXZlcnNpdHksIFBvcnRsYW5kLCBPcmVnb24gKFIuQy4sIEEu
QS4sIFMuUy4sIFQuRC4sIEwuVy4sIEkuSS4pLiYjeEQ7V2lsbGlhbXMsIExlYWguIFBhY2lmaWMg
Tm9ydGh3ZXN0IEV2aWRlbmNlLWJhc2VkIFByYWN0aWNlIENlbnRlciwgRGVwYXJ0bWVudCBvZiBN
ZWRpY2FsIEluZm9ybWF0aWNzIGFuZCBDbGluaWNhbCBFcGlkZW1pb2xvZ3ksIE9yZWdvbiBIZWFs
dGggJmFtcDsgU2NpZW5jZSBVbml2ZXJzaXR5LCBQb3J0bGFuZCwgT3JlZ29uIChSLkMuLCBBLkEu
LCBTLlMuLCBULkQuLCBMLlcuLCBJLkkuKS4mI3hEO0l2bGV2LCBJbHlhLiBQYWNpZmljIE5vcnRo
d2VzdCBFdmlkZW5jZS1iYXNlZCBQcmFjdGljZSBDZW50ZXIsIERlcGFydG1lbnQgb2YgTWVkaWNh
bCBJbmZvcm1hdGljcyBhbmQgQ2xpbmljYWwgRXBpZGVtaW9sb2d5LCBPcmVnb24gSGVhbHRoICZh
bXA7IFNjaWVuY2UgVW5pdmVyc2l0eSwgUG9ydGxhbmQsIE9yZWdvbiAoUi5DLiwgQS5BLiwgUy5T
LiwgVC5ELiwgTC5XLiwgSS5JLikuPC9zZWN0aW9uPjxrZXl3b3Jkcz48a2V5d29yZD5IdW1hbnM8
L2tleXdvcmQ+PGtleXdvcmQ+Q09WSUQtMTkvZGkgW0RpYWdub3Npc108L2tleXdvcmQ+PGtleXdv
cmQ+Q09WSUQtMTkvZXAgW0VwaWRlbWlvbG9neV08L2tleXdvcmQ+PGtleXdvcmQ+Q09WSUQtMTkv
dGggW1RoZXJhcHldPC9rZXl3b3JkPjxrZXl3b3JkPipDT1ZJRC0xOTwva2V5d29yZD48a2V5d29y
ZD4qU0FSUy1Db1YtMjwva2V5d29yZD48a2V5d29yZD4qUG9zdC1BY3V0ZSBDT1ZJRC0xOSBTeW5k
cm9tZTwva2V5d29yZD48a2V5d29yZD5UZXJtaW5vbG9neSBhcyBUb3BpYzwva2V5d29yZD48a2V5
d29yZD5EZWxpdmVyeSBvZiBIZWFsdGggQ2FyZS9vZyBbT3JnYW5pemF0aW9uICZhbXA7IEFkbWlu
aXN0cmF0aW9uXTwva2V5d29yZD48L2tleXdvcmRzPjxkYXRlcz48eWVhcj4yMDI0PC95ZWFyPjwv
ZGF0ZXM+PHB1Yi1sb2NhdGlvbj5Vbml0ZWQgU3RhdGVzPC9wdWItbG9jYXRpb24+PGlzYm4+MTUz
OS0zNzA0JiN4RDswMDAzLTQ4MTk8L2lzYm4+PHVybHM+PHJlbGF0ZWQtdXJscz48dXJsPmh0dHA6
Ly9vdmlkc3Aub3ZpZC5jb20vb3ZpZHdlYi5jZ2k/VD1KUyZhbXA7UEFHRT1yZWZlcmVuY2UmYW1w
O0Q9bWVzeCZhbXA7TkVXUz1OJmFtcDtBTj0zODc2ODQ1ODwvdXJsPjwvcmVsYXRlZC11cmxzPjwv
dXJscz48ZWxlY3Ryb25pYy1yZXNvdXJjZS1udW0+aHR0cHM6Ly9keC5kb2kub3JnLzEwLjczMjYv
TTI0LTA2Nzc8L2VsZWN0cm9uaWMtcmVzb3VyY2UtbnVtPjxyZW1vdGUtZGF0YWJhc2UtbmFtZT5P
dmlkIE1FRExJTkUoUikgRGFpbHkgVXBkYXRlPC9yZW1vdGUtZGF0YWJhc2UtbmFtZT48YWNjZXNz
LWRhdGU+MjAyNDA1MjEvLzwvYWNjZXNzLWRhdGU+PC9yZWNvcmQ+PC9DaXRlPjwvRW5kTm90ZT4A
</w:fldData>
        </w:fldChar>
      </w:r>
      <w:r>
        <w:instrText xml:space="preserve"> ADDIN EN.CITE.DATA </w:instrText>
      </w:r>
      <w:r>
        <w:fldChar w:fldCharType="end"/>
      </w:r>
      <w:r>
        <w:fldChar w:fldCharType="separate"/>
      </w:r>
      <w:r>
        <w:rPr>
          <w:noProof/>
        </w:rPr>
        <w:t>(1)</w:t>
      </w:r>
      <w:r>
        <w:fldChar w:fldCharType="end"/>
      </w:r>
      <w:r>
        <w:t>. Models of care should be tailored to the resources, geography, demographics and cultural needs of the population, with consideration of harder-to-reach rural communities, as well as under-served priority populations. Complementary evidence from high-quality RCTs demonstrates the efficacy of structured rehabilitation programmes in improving health-related quality of life, emphasising the need for integrated physical and psychosocial support.</w:t>
      </w:r>
    </w:p>
    <w:p w14:paraId="65596EAF" w14:textId="77777777" w:rsidR="000212E8" w:rsidRPr="0026538B" w:rsidRDefault="000212E8" w:rsidP="000212E8"/>
    <w:p w14:paraId="00961FCF" w14:textId="32F82969" w:rsidR="000212E8" w:rsidRDefault="000212E8" w:rsidP="000212E8">
      <w:pPr>
        <w:spacing w:after="90"/>
      </w:pPr>
      <w:r w:rsidRPr="0026538B">
        <w:t xml:space="preserve">Drawing on these findings, </w:t>
      </w:r>
      <w:r>
        <w:t>we propose four</w:t>
      </w:r>
      <w:r w:rsidRPr="0026538B">
        <w:t xml:space="preserve"> recommendations for New Zealand</w:t>
      </w:r>
      <w:r>
        <w:t>.</w:t>
      </w:r>
    </w:p>
    <w:p w14:paraId="1A4EF7A2" w14:textId="77777777" w:rsidR="000212E8" w:rsidRPr="000212E8" w:rsidRDefault="000212E8" w:rsidP="000212E8">
      <w:pPr>
        <w:pStyle w:val="ListNumber"/>
        <w:contextualSpacing w:val="0"/>
      </w:pPr>
      <w:r w:rsidRPr="000212E8">
        <w:rPr>
          <w:b/>
          <w:bCs/>
        </w:rPr>
        <w:t>Develop a cohesive national community of practice:</w:t>
      </w:r>
      <w:r w:rsidRPr="000212E8">
        <w:t xml:space="preserve"> Connect specialists and subject matter experts with community-based primary care.</w:t>
      </w:r>
    </w:p>
    <w:p w14:paraId="627EB481" w14:textId="77777777" w:rsidR="000212E8" w:rsidRPr="000212E8" w:rsidRDefault="000212E8" w:rsidP="000212E8">
      <w:pPr>
        <w:pStyle w:val="ListNumber"/>
        <w:contextualSpacing w:val="0"/>
      </w:pPr>
      <w:r w:rsidRPr="000212E8">
        <w:rPr>
          <w:b/>
          <w:bCs/>
        </w:rPr>
        <w:t>Develop a dedicated communication strategy:</w:t>
      </w:r>
      <w:r w:rsidRPr="000212E8">
        <w:t xml:space="preserve"> Develop clear pathways for dissemination of resources and up-to-date evidence, in a rapidly changing evidence landscape.</w:t>
      </w:r>
    </w:p>
    <w:p w14:paraId="31DF961D" w14:textId="77777777" w:rsidR="000212E8" w:rsidRPr="000212E8" w:rsidRDefault="000212E8" w:rsidP="000212E8">
      <w:pPr>
        <w:pStyle w:val="ListNumber"/>
        <w:contextualSpacing w:val="0"/>
      </w:pPr>
      <w:r w:rsidRPr="000212E8">
        <w:rPr>
          <w:b/>
          <w:bCs/>
        </w:rPr>
        <w:t>Improve data collection, diagnostic code utilisation and/or formal registry:</w:t>
      </w:r>
      <w:r w:rsidRPr="000212E8">
        <w:t xml:space="preserve"> Employ standardised assessment tools, such as the Post-COVID-19 Functional Status (PCFS) scale,</w:t>
      </w:r>
      <w:r w:rsidRPr="000212E8">
        <w:rPr>
          <w:rStyle w:val="FootnoteReference"/>
          <w:vertAlign w:val="baseline"/>
        </w:rPr>
        <w:footnoteReference w:id="1"/>
      </w:r>
      <w:r w:rsidRPr="000212E8">
        <w:t xml:space="preserve"> to diagnose and assess each individual’s level of functional impairment to inform the provision of care.</w:t>
      </w:r>
    </w:p>
    <w:p w14:paraId="698E9F37" w14:textId="77777777" w:rsidR="000212E8" w:rsidRPr="000212E8" w:rsidRDefault="000212E8" w:rsidP="000212E8">
      <w:pPr>
        <w:pStyle w:val="ListNumber"/>
        <w:spacing w:after="0"/>
        <w:contextualSpacing w:val="0"/>
      </w:pPr>
      <w:r w:rsidRPr="000212E8">
        <w:rPr>
          <w:b/>
          <w:bCs/>
        </w:rPr>
        <w:t>Develop a national programme of interventions:</w:t>
      </w:r>
      <w:r w:rsidRPr="000212E8">
        <w:t xml:space="preserve"> Develop an iterative co-design process deployed at the local level to meet the specific needs, and address the specific constraints, of the populations they serve. The evidence does not support any definitive conclusions about which mode of delivery is superior: virtual or in-person or hybrid interventions. </w:t>
      </w:r>
    </w:p>
    <w:p w14:paraId="5D6B6089" w14:textId="77777777" w:rsidR="000212E8" w:rsidRDefault="000212E8" w:rsidP="000212E8"/>
    <w:p w14:paraId="1F7EE22A" w14:textId="571861C3" w:rsidR="000212E8" w:rsidRPr="0026538B" w:rsidRDefault="000212E8" w:rsidP="000212E8">
      <w:r w:rsidRPr="0026538B">
        <w:t>By adapting international evidence to New Zealand</w:t>
      </w:r>
      <w:r>
        <w:t>’</w:t>
      </w:r>
      <w:r w:rsidRPr="0026538B">
        <w:t>s unique health</w:t>
      </w:r>
      <w:r>
        <w:t xml:space="preserve"> </w:t>
      </w:r>
      <w:r w:rsidRPr="0026538B">
        <w:t>care landscape, these recommendations provide a roadmap for establishing a sustainable and effective Long COVID service that addresses the needs of all New Zealanders</w:t>
      </w:r>
      <w:r>
        <w:t>.</w:t>
      </w:r>
      <w:r>
        <w:rPr>
          <w:rStyle w:val="FootnoteReference"/>
        </w:rPr>
        <w:footnoteReference w:id="2"/>
      </w:r>
    </w:p>
    <w:p w14:paraId="3C70FAF9" w14:textId="77777777" w:rsidR="00D662F8" w:rsidRDefault="00D662F8" w:rsidP="0046362D"/>
    <w:p w14:paraId="5558ECEF" w14:textId="77777777" w:rsidR="00571223" w:rsidRDefault="00571223" w:rsidP="0046362D">
      <w:pPr>
        <w:sectPr w:rsidR="00571223" w:rsidSect="001D3E4E">
          <w:headerReference w:type="even" r:id="rId18"/>
          <w:headerReference w:type="default" r:id="rId19"/>
          <w:footerReference w:type="even" r:id="rId20"/>
          <w:footerReference w:type="default" r:id="rId21"/>
          <w:pgSz w:w="11907" w:h="16840" w:code="9"/>
          <w:pgMar w:top="1418" w:right="1701" w:bottom="1134" w:left="1843" w:header="284" w:footer="425" w:gutter="284"/>
          <w:pgNumType w:fmt="lowerRoman"/>
          <w:cols w:space="720"/>
        </w:sectPr>
      </w:pPr>
    </w:p>
    <w:p w14:paraId="648D4F84" w14:textId="77777777" w:rsidR="00C86248" w:rsidRDefault="00C86248" w:rsidP="00025A6F">
      <w:pPr>
        <w:pStyle w:val="IntroHead"/>
      </w:pPr>
      <w:r>
        <w:t>Contents</w:t>
      </w:r>
      <w:bookmarkEnd w:id="1"/>
      <w:bookmarkEnd w:id="2"/>
    </w:p>
    <w:p w14:paraId="2BF31987" w14:textId="2C916DD3" w:rsidR="00C57A2D" w:rsidRDefault="00C57A2D">
      <w:pPr>
        <w:pStyle w:val="TOC1"/>
        <w:rPr>
          <w:rFonts w:asciiTheme="minorHAnsi" w:eastAsiaTheme="minorEastAsia" w:hAnsiTheme="minorHAnsi" w:cstheme="minorBidi"/>
          <w:noProof/>
          <w:kern w:val="2"/>
          <w:sz w:val="22"/>
          <w:szCs w:val="22"/>
          <w:lang w:eastAsia="en-NZ"/>
          <w14:ligatures w14:val="standardContextual"/>
        </w:rPr>
      </w:pPr>
      <w:r>
        <w:rPr>
          <w:b/>
        </w:rPr>
        <w:fldChar w:fldCharType="begin"/>
      </w:r>
      <w:r>
        <w:rPr>
          <w:b/>
        </w:rPr>
        <w:instrText xml:space="preserve"> TOC \o "1-2" \h \z </w:instrText>
      </w:r>
      <w:r>
        <w:rPr>
          <w:b/>
        </w:rPr>
        <w:fldChar w:fldCharType="separate"/>
      </w:r>
      <w:hyperlink w:anchor="_Toc199231061" w:history="1">
        <w:r w:rsidRPr="00885D25">
          <w:rPr>
            <w:rStyle w:val="Hyperlink"/>
            <w:noProof/>
          </w:rPr>
          <w:t>Executive summary</w:t>
        </w:r>
        <w:r>
          <w:rPr>
            <w:noProof/>
            <w:webHidden/>
          </w:rPr>
          <w:tab/>
        </w:r>
        <w:r>
          <w:rPr>
            <w:noProof/>
            <w:webHidden/>
          </w:rPr>
          <w:fldChar w:fldCharType="begin"/>
        </w:r>
        <w:r>
          <w:rPr>
            <w:noProof/>
            <w:webHidden/>
          </w:rPr>
          <w:instrText xml:space="preserve"> PAGEREF _Toc199231061 \h </w:instrText>
        </w:r>
        <w:r>
          <w:rPr>
            <w:noProof/>
            <w:webHidden/>
          </w:rPr>
        </w:r>
        <w:r>
          <w:rPr>
            <w:noProof/>
            <w:webHidden/>
          </w:rPr>
          <w:fldChar w:fldCharType="separate"/>
        </w:r>
        <w:r w:rsidR="00F1321A">
          <w:rPr>
            <w:noProof/>
            <w:webHidden/>
          </w:rPr>
          <w:t>iii</w:t>
        </w:r>
        <w:r>
          <w:rPr>
            <w:noProof/>
            <w:webHidden/>
          </w:rPr>
          <w:fldChar w:fldCharType="end"/>
        </w:r>
      </w:hyperlink>
    </w:p>
    <w:p w14:paraId="28271355" w14:textId="1319FEFE" w:rsidR="00C57A2D" w:rsidRDefault="00F1321A">
      <w:pPr>
        <w:pStyle w:val="TOC1"/>
        <w:rPr>
          <w:rFonts w:asciiTheme="minorHAnsi" w:eastAsiaTheme="minorEastAsia" w:hAnsiTheme="minorHAnsi" w:cstheme="minorBidi"/>
          <w:noProof/>
          <w:kern w:val="2"/>
          <w:sz w:val="22"/>
          <w:szCs w:val="22"/>
          <w:lang w:eastAsia="en-NZ"/>
          <w14:ligatures w14:val="standardContextual"/>
        </w:rPr>
      </w:pPr>
      <w:hyperlink w:anchor="_Toc199231062" w:history="1">
        <w:r w:rsidR="00C57A2D" w:rsidRPr="00885D25">
          <w:rPr>
            <w:rStyle w:val="Hyperlink"/>
            <w:noProof/>
          </w:rPr>
          <w:t>Background</w:t>
        </w:r>
        <w:r w:rsidR="00C57A2D">
          <w:rPr>
            <w:noProof/>
            <w:webHidden/>
          </w:rPr>
          <w:tab/>
        </w:r>
        <w:r w:rsidR="00C57A2D">
          <w:rPr>
            <w:noProof/>
            <w:webHidden/>
          </w:rPr>
          <w:fldChar w:fldCharType="begin"/>
        </w:r>
        <w:r w:rsidR="00C57A2D">
          <w:rPr>
            <w:noProof/>
            <w:webHidden/>
          </w:rPr>
          <w:instrText xml:space="preserve"> PAGEREF _Toc199231062 \h </w:instrText>
        </w:r>
        <w:r w:rsidR="00C57A2D">
          <w:rPr>
            <w:noProof/>
            <w:webHidden/>
          </w:rPr>
        </w:r>
        <w:r w:rsidR="00C57A2D">
          <w:rPr>
            <w:noProof/>
            <w:webHidden/>
          </w:rPr>
          <w:fldChar w:fldCharType="separate"/>
        </w:r>
        <w:r>
          <w:rPr>
            <w:noProof/>
            <w:webHidden/>
          </w:rPr>
          <w:t>1</w:t>
        </w:r>
        <w:r w:rsidR="00C57A2D">
          <w:rPr>
            <w:noProof/>
            <w:webHidden/>
          </w:rPr>
          <w:fldChar w:fldCharType="end"/>
        </w:r>
      </w:hyperlink>
    </w:p>
    <w:p w14:paraId="7E1D5BB2" w14:textId="35DFCEEB" w:rsidR="00C57A2D" w:rsidRDefault="00F1321A">
      <w:pPr>
        <w:pStyle w:val="TOC1"/>
        <w:rPr>
          <w:rFonts w:asciiTheme="minorHAnsi" w:eastAsiaTheme="minorEastAsia" w:hAnsiTheme="minorHAnsi" w:cstheme="minorBidi"/>
          <w:noProof/>
          <w:kern w:val="2"/>
          <w:sz w:val="22"/>
          <w:szCs w:val="22"/>
          <w:lang w:eastAsia="en-NZ"/>
          <w14:ligatures w14:val="standardContextual"/>
        </w:rPr>
      </w:pPr>
      <w:hyperlink w:anchor="_Toc199231063" w:history="1">
        <w:r w:rsidR="00C57A2D" w:rsidRPr="00885D25">
          <w:rPr>
            <w:rStyle w:val="Hyperlink"/>
            <w:noProof/>
          </w:rPr>
          <w:t>International guidelines for Long COVID clinics or care centres</w:t>
        </w:r>
        <w:r w:rsidR="00C57A2D">
          <w:rPr>
            <w:noProof/>
            <w:webHidden/>
          </w:rPr>
          <w:tab/>
        </w:r>
        <w:r w:rsidR="00C57A2D">
          <w:rPr>
            <w:noProof/>
            <w:webHidden/>
          </w:rPr>
          <w:fldChar w:fldCharType="begin"/>
        </w:r>
        <w:r w:rsidR="00C57A2D">
          <w:rPr>
            <w:noProof/>
            <w:webHidden/>
          </w:rPr>
          <w:instrText xml:space="preserve"> PAGEREF _Toc199231063 \h </w:instrText>
        </w:r>
        <w:r w:rsidR="00C57A2D">
          <w:rPr>
            <w:noProof/>
            <w:webHidden/>
          </w:rPr>
        </w:r>
        <w:r w:rsidR="00C57A2D">
          <w:rPr>
            <w:noProof/>
            <w:webHidden/>
          </w:rPr>
          <w:fldChar w:fldCharType="separate"/>
        </w:r>
        <w:r>
          <w:rPr>
            <w:noProof/>
            <w:webHidden/>
          </w:rPr>
          <w:t>4</w:t>
        </w:r>
        <w:r w:rsidR="00C57A2D">
          <w:rPr>
            <w:noProof/>
            <w:webHidden/>
          </w:rPr>
          <w:fldChar w:fldCharType="end"/>
        </w:r>
      </w:hyperlink>
    </w:p>
    <w:p w14:paraId="4753C83B" w14:textId="54229F5B" w:rsidR="00C57A2D" w:rsidRDefault="00F1321A">
      <w:pPr>
        <w:pStyle w:val="TOC2"/>
        <w:rPr>
          <w:rFonts w:asciiTheme="minorHAnsi" w:eastAsiaTheme="minorEastAsia" w:hAnsiTheme="minorHAnsi" w:cstheme="minorBidi"/>
          <w:noProof/>
          <w:kern w:val="2"/>
          <w:szCs w:val="22"/>
          <w:lang w:eastAsia="en-NZ"/>
          <w14:ligatures w14:val="standardContextual"/>
        </w:rPr>
      </w:pPr>
      <w:hyperlink w:anchor="_Toc199231064" w:history="1">
        <w:r w:rsidR="00C57A2D" w:rsidRPr="00885D25">
          <w:rPr>
            <w:rStyle w:val="Hyperlink"/>
            <w:noProof/>
          </w:rPr>
          <w:t>World Health Organization clinical management of COVID-19</w:t>
        </w:r>
        <w:r w:rsidR="00C57A2D">
          <w:rPr>
            <w:noProof/>
            <w:webHidden/>
          </w:rPr>
          <w:tab/>
        </w:r>
        <w:r w:rsidR="00C57A2D">
          <w:rPr>
            <w:noProof/>
            <w:webHidden/>
          </w:rPr>
          <w:fldChar w:fldCharType="begin"/>
        </w:r>
        <w:r w:rsidR="00C57A2D">
          <w:rPr>
            <w:noProof/>
            <w:webHidden/>
          </w:rPr>
          <w:instrText xml:space="preserve"> PAGEREF _Toc199231064 \h </w:instrText>
        </w:r>
        <w:r w:rsidR="00C57A2D">
          <w:rPr>
            <w:noProof/>
            <w:webHidden/>
          </w:rPr>
        </w:r>
        <w:r w:rsidR="00C57A2D">
          <w:rPr>
            <w:noProof/>
            <w:webHidden/>
          </w:rPr>
          <w:fldChar w:fldCharType="separate"/>
        </w:r>
        <w:r>
          <w:rPr>
            <w:noProof/>
            <w:webHidden/>
          </w:rPr>
          <w:t>4</w:t>
        </w:r>
        <w:r w:rsidR="00C57A2D">
          <w:rPr>
            <w:noProof/>
            <w:webHidden/>
          </w:rPr>
          <w:fldChar w:fldCharType="end"/>
        </w:r>
      </w:hyperlink>
    </w:p>
    <w:p w14:paraId="74354FFB" w14:textId="20669C23" w:rsidR="00C57A2D" w:rsidRDefault="00F1321A">
      <w:pPr>
        <w:pStyle w:val="TOC2"/>
        <w:rPr>
          <w:rFonts w:asciiTheme="minorHAnsi" w:eastAsiaTheme="minorEastAsia" w:hAnsiTheme="minorHAnsi" w:cstheme="minorBidi"/>
          <w:noProof/>
          <w:kern w:val="2"/>
          <w:szCs w:val="22"/>
          <w:lang w:eastAsia="en-NZ"/>
          <w14:ligatures w14:val="standardContextual"/>
        </w:rPr>
      </w:pPr>
      <w:hyperlink w:anchor="_Toc199231065" w:history="1">
        <w:r w:rsidR="00C57A2D" w:rsidRPr="00885D25">
          <w:rPr>
            <w:rStyle w:val="Hyperlink"/>
            <w:noProof/>
            <w:spacing w:val="-8"/>
          </w:rPr>
          <w:t>Other jurisdictions and organisations</w:t>
        </w:r>
        <w:r w:rsidR="00C57A2D">
          <w:rPr>
            <w:noProof/>
            <w:webHidden/>
          </w:rPr>
          <w:tab/>
        </w:r>
        <w:r w:rsidR="00C57A2D">
          <w:rPr>
            <w:noProof/>
            <w:webHidden/>
          </w:rPr>
          <w:fldChar w:fldCharType="begin"/>
        </w:r>
        <w:r w:rsidR="00C57A2D">
          <w:rPr>
            <w:noProof/>
            <w:webHidden/>
          </w:rPr>
          <w:instrText xml:space="preserve"> PAGEREF _Toc199231065 \h </w:instrText>
        </w:r>
        <w:r w:rsidR="00C57A2D">
          <w:rPr>
            <w:noProof/>
            <w:webHidden/>
          </w:rPr>
        </w:r>
        <w:r w:rsidR="00C57A2D">
          <w:rPr>
            <w:noProof/>
            <w:webHidden/>
          </w:rPr>
          <w:fldChar w:fldCharType="separate"/>
        </w:r>
        <w:r>
          <w:rPr>
            <w:noProof/>
            <w:webHidden/>
          </w:rPr>
          <w:t>6</w:t>
        </w:r>
        <w:r w:rsidR="00C57A2D">
          <w:rPr>
            <w:noProof/>
            <w:webHidden/>
          </w:rPr>
          <w:fldChar w:fldCharType="end"/>
        </w:r>
      </w:hyperlink>
    </w:p>
    <w:p w14:paraId="3C4A3423" w14:textId="3169A227" w:rsidR="00C57A2D" w:rsidRDefault="00F1321A">
      <w:pPr>
        <w:pStyle w:val="TOC1"/>
        <w:rPr>
          <w:rFonts w:asciiTheme="minorHAnsi" w:eastAsiaTheme="minorEastAsia" w:hAnsiTheme="minorHAnsi" w:cstheme="minorBidi"/>
          <w:noProof/>
          <w:kern w:val="2"/>
          <w:sz w:val="22"/>
          <w:szCs w:val="22"/>
          <w:lang w:eastAsia="en-NZ"/>
          <w14:ligatures w14:val="standardContextual"/>
        </w:rPr>
      </w:pPr>
      <w:hyperlink w:anchor="_Toc199231066" w:history="1">
        <w:r w:rsidR="00C57A2D" w:rsidRPr="00885D25">
          <w:rPr>
            <w:rStyle w:val="Hyperlink"/>
            <w:noProof/>
          </w:rPr>
          <w:t>Methodology</w:t>
        </w:r>
        <w:r w:rsidR="00C57A2D">
          <w:rPr>
            <w:noProof/>
            <w:webHidden/>
          </w:rPr>
          <w:tab/>
        </w:r>
        <w:r w:rsidR="00C57A2D">
          <w:rPr>
            <w:noProof/>
            <w:webHidden/>
          </w:rPr>
          <w:fldChar w:fldCharType="begin"/>
        </w:r>
        <w:r w:rsidR="00C57A2D">
          <w:rPr>
            <w:noProof/>
            <w:webHidden/>
          </w:rPr>
          <w:instrText xml:space="preserve"> PAGEREF _Toc199231066 \h </w:instrText>
        </w:r>
        <w:r w:rsidR="00C57A2D">
          <w:rPr>
            <w:noProof/>
            <w:webHidden/>
          </w:rPr>
        </w:r>
        <w:r w:rsidR="00C57A2D">
          <w:rPr>
            <w:noProof/>
            <w:webHidden/>
          </w:rPr>
          <w:fldChar w:fldCharType="separate"/>
        </w:r>
        <w:r>
          <w:rPr>
            <w:noProof/>
            <w:webHidden/>
          </w:rPr>
          <w:t>10</w:t>
        </w:r>
        <w:r w:rsidR="00C57A2D">
          <w:rPr>
            <w:noProof/>
            <w:webHidden/>
          </w:rPr>
          <w:fldChar w:fldCharType="end"/>
        </w:r>
      </w:hyperlink>
    </w:p>
    <w:p w14:paraId="05BF088C" w14:textId="5D5DDF71" w:rsidR="00C57A2D" w:rsidRDefault="00F1321A">
      <w:pPr>
        <w:pStyle w:val="TOC2"/>
        <w:rPr>
          <w:rFonts w:asciiTheme="minorHAnsi" w:eastAsiaTheme="minorEastAsia" w:hAnsiTheme="minorHAnsi" w:cstheme="minorBidi"/>
          <w:noProof/>
          <w:kern w:val="2"/>
          <w:szCs w:val="22"/>
          <w:lang w:eastAsia="en-NZ"/>
          <w14:ligatures w14:val="standardContextual"/>
        </w:rPr>
      </w:pPr>
      <w:hyperlink w:anchor="_Toc199231067" w:history="1">
        <w:r w:rsidR="00C57A2D" w:rsidRPr="00885D25">
          <w:rPr>
            <w:rStyle w:val="Hyperlink"/>
            <w:noProof/>
          </w:rPr>
          <w:t>Literature search</w:t>
        </w:r>
        <w:r w:rsidR="00C57A2D">
          <w:rPr>
            <w:noProof/>
            <w:webHidden/>
          </w:rPr>
          <w:tab/>
        </w:r>
        <w:r w:rsidR="00C57A2D">
          <w:rPr>
            <w:noProof/>
            <w:webHidden/>
          </w:rPr>
          <w:fldChar w:fldCharType="begin"/>
        </w:r>
        <w:r w:rsidR="00C57A2D">
          <w:rPr>
            <w:noProof/>
            <w:webHidden/>
          </w:rPr>
          <w:instrText xml:space="preserve"> PAGEREF _Toc199231067 \h </w:instrText>
        </w:r>
        <w:r w:rsidR="00C57A2D">
          <w:rPr>
            <w:noProof/>
            <w:webHidden/>
          </w:rPr>
        </w:r>
        <w:r w:rsidR="00C57A2D">
          <w:rPr>
            <w:noProof/>
            <w:webHidden/>
          </w:rPr>
          <w:fldChar w:fldCharType="separate"/>
        </w:r>
        <w:r>
          <w:rPr>
            <w:noProof/>
            <w:webHidden/>
          </w:rPr>
          <w:t>10</w:t>
        </w:r>
        <w:r w:rsidR="00C57A2D">
          <w:rPr>
            <w:noProof/>
            <w:webHidden/>
          </w:rPr>
          <w:fldChar w:fldCharType="end"/>
        </w:r>
      </w:hyperlink>
    </w:p>
    <w:p w14:paraId="0CB79092" w14:textId="5F0D4FBB" w:rsidR="00C57A2D" w:rsidRDefault="00F1321A">
      <w:pPr>
        <w:pStyle w:val="TOC2"/>
        <w:rPr>
          <w:rFonts w:asciiTheme="minorHAnsi" w:eastAsiaTheme="minorEastAsia" w:hAnsiTheme="minorHAnsi" w:cstheme="minorBidi"/>
          <w:noProof/>
          <w:kern w:val="2"/>
          <w:szCs w:val="22"/>
          <w:lang w:eastAsia="en-NZ"/>
          <w14:ligatures w14:val="standardContextual"/>
        </w:rPr>
      </w:pPr>
      <w:hyperlink w:anchor="_Toc199231068" w:history="1">
        <w:r w:rsidR="00C57A2D" w:rsidRPr="00885D25">
          <w:rPr>
            <w:rStyle w:val="Hyperlink"/>
            <w:noProof/>
          </w:rPr>
          <w:t>Identification, screening and inclusion/exclusion criteria</w:t>
        </w:r>
        <w:r w:rsidR="00C57A2D">
          <w:rPr>
            <w:noProof/>
            <w:webHidden/>
          </w:rPr>
          <w:tab/>
        </w:r>
        <w:r w:rsidR="00C57A2D">
          <w:rPr>
            <w:noProof/>
            <w:webHidden/>
          </w:rPr>
          <w:fldChar w:fldCharType="begin"/>
        </w:r>
        <w:r w:rsidR="00C57A2D">
          <w:rPr>
            <w:noProof/>
            <w:webHidden/>
          </w:rPr>
          <w:instrText xml:space="preserve"> PAGEREF _Toc199231068 \h </w:instrText>
        </w:r>
        <w:r w:rsidR="00C57A2D">
          <w:rPr>
            <w:noProof/>
            <w:webHidden/>
          </w:rPr>
        </w:r>
        <w:r w:rsidR="00C57A2D">
          <w:rPr>
            <w:noProof/>
            <w:webHidden/>
          </w:rPr>
          <w:fldChar w:fldCharType="separate"/>
        </w:r>
        <w:r>
          <w:rPr>
            <w:noProof/>
            <w:webHidden/>
          </w:rPr>
          <w:t>10</w:t>
        </w:r>
        <w:r w:rsidR="00C57A2D">
          <w:rPr>
            <w:noProof/>
            <w:webHidden/>
          </w:rPr>
          <w:fldChar w:fldCharType="end"/>
        </w:r>
      </w:hyperlink>
    </w:p>
    <w:p w14:paraId="7931DCDE" w14:textId="711FB95F" w:rsidR="00C57A2D" w:rsidRDefault="00F1321A">
      <w:pPr>
        <w:pStyle w:val="TOC2"/>
        <w:rPr>
          <w:rFonts w:asciiTheme="minorHAnsi" w:eastAsiaTheme="minorEastAsia" w:hAnsiTheme="minorHAnsi" w:cstheme="minorBidi"/>
          <w:noProof/>
          <w:kern w:val="2"/>
          <w:szCs w:val="22"/>
          <w:lang w:eastAsia="en-NZ"/>
          <w14:ligatures w14:val="standardContextual"/>
        </w:rPr>
      </w:pPr>
      <w:hyperlink w:anchor="_Toc199231069" w:history="1">
        <w:r w:rsidR="00C57A2D" w:rsidRPr="00885D25">
          <w:rPr>
            <w:rStyle w:val="Hyperlink"/>
            <w:noProof/>
          </w:rPr>
          <w:t>Data extraction, literature synthesis, and analysis</w:t>
        </w:r>
        <w:r w:rsidR="00C57A2D">
          <w:rPr>
            <w:noProof/>
            <w:webHidden/>
          </w:rPr>
          <w:tab/>
        </w:r>
        <w:r w:rsidR="00C57A2D">
          <w:rPr>
            <w:noProof/>
            <w:webHidden/>
          </w:rPr>
          <w:fldChar w:fldCharType="begin"/>
        </w:r>
        <w:r w:rsidR="00C57A2D">
          <w:rPr>
            <w:noProof/>
            <w:webHidden/>
          </w:rPr>
          <w:instrText xml:space="preserve"> PAGEREF _Toc199231069 \h </w:instrText>
        </w:r>
        <w:r w:rsidR="00C57A2D">
          <w:rPr>
            <w:noProof/>
            <w:webHidden/>
          </w:rPr>
        </w:r>
        <w:r w:rsidR="00C57A2D">
          <w:rPr>
            <w:noProof/>
            <w:webHidden/>
          </w:rPr>
          <w:fldChar w:fldCharType="separate"/>
        </w:r>
        <w:r>
          <w:rPr>
            <w:noProof/>
            <w:webHidden/>
          </w:rPr>
          <w:t>11</w:t>
        </w:r>
        <w:r w:rsidR="00C57A2D">
          <w:rPr>
            <w:noProof/>
            <w:webHidden/>
          </w:rPr>
          <w:fldChar w:fldCharType="end"/>
        </w:r>
      </w:hyperlink>
    </w:p>
    <w:p w14:paraId="08F33AD2" w14:textId="446F3FD9" w:rsidR="00C57A2D" w:rsidRDefault="00F1321A">
      <w:pPr>
        <w:pStyle w:val="TOC1"/>
        <w:rPr>
          <w:rFonts w:asciiTheme="minorHAnsi" w:eastAsiaTheme="minorEastAsia" w:hAnsiTheme="minorHAnsi" w:cstheme="minorBidi"/>
          <w:noProof/>
          <w:kern w:val="2"/>
          <w:sz w:val="22"/>
          <w:szCs w:val="22"/>
          <w:lang w:eastAsia="en-NZ"/>
          <w14:ligatures w14:val="standardContextual"/>
        </w:rPr>
      </w:pPr>
      <w:hyperlink w:anchor="_Toc199231070" w:history="1">
        <w:r w:rsidR="00C57A2D" w:rsidRPr="00885D25">
          <w:rPr>
            <w:rStyle w:val="Hyperlink"/>
            <w:noProof/>
          </w:rPr>
          <w:t>Results</w:t>
        </w:r>
        <w:r w:rsidR="00C57A2D">
          <w:rPr>
            <w:noProof/>
            <w:webHidden/>
          </w:rPr>
          <w:tab/>
        </w:r>
        <w:r w:rsidR="00C57A2D">
          <w:rPr>
            <w:noProof/>
            <w:webHidden/>
          </w:rPr>
          <w:fldChar w:fldCharType="begin"/>
        </w:r>
        <w:r w:rsidR="00C57A2D">
          <w:rPr>
            <w:noProof/>
            <w:webHidden/>
          </w:rPr>
          <w:instrText xml:space="preserve"> PAGEREF _Toc199231070 \h </w:instrText>
        </w:r>
        <w:r w:rsidR="00C57A2D">
          <w:rPr>
            <w:noProof/>
            <w:webHidden/>
          </w:rPr>
        </w:r>
        <w:r w:rsidR="00C57A2D">
          <w:rPr>
            <w:noProof/>
            <w:webHidden/>
          </w:rPr>
          <w:fldChar w:fldCharType="separate"/>
        </w:r>
        <w:r>
          <w:rPr>
            <w:noProof/>
            <w:webHidden/>
          </w:rPr>
          <w:t>12</w:t>
        </w:r>
        <w:r w:rsidR="00C57A2D">
          <w:rPr>
            <w:noProof/>
            <w:webHidden/>
          </w:rPr>
          <w:fldChar w:fldCharType="end"/>
        </w:r>
      </w:hyperlink>
    </w:p>
    <w:p w14:paraId="76243BAA" w14:textId="12D067E9" w:rsidR="00C57A2D" w:rsidRDefault="00F1321A">
      <w:pPr>
        <w:pStyle w:val="TOC2"/>
        <w:rPr>
          <w:rFonts w:asciiTheme="minorHAnsi" w:eastAsiaTheme="minorEastAsia" w:hAnsiTheme="minorHAnsi" w:cstheme="minorBidi"/>
          <w:noProof/>
          <w:kern w:val="2"/>
          <w:szCs w:val="22"/>
          <w:lang w:eastAsia="en-NZ"/>
          <w14:ligatures w14:val="standardContextual"/>
        </w:rPr>
      </w:pPr>
      <w:hyperlink w:anchor="_Toc199231071" w:history="1">
        <w:r w:rsidR="00C57A2D" w:rsidRPr="00885D25">
          <w:rPr>
            <w:rStyle w:val="Hyperlink"/>
            <w:noProof/>
          </w:rPr>
          <w:t>Existing models of care described in the literature</w:t>
        </w:r>
        <w:r w:rsidR="00C57A2D">
          <w:rPr>
            <w:noProof/>
            <w:webHidden/>
          </w:rPr>
          <w:tab/>
        </w:r>
        <w:r w:rsidR="00C57A2D">
          <w:rPr>
            <w:noProof/>
            <w:webHidden/>
          </w:rPr>
          <w:fldChar w:fldCharType="begin"/>
        </w:r>
        <w:r w:rsidR="00C57A2D">
          <w:rPr>
            <w:noProof/>
            <w:webHidden/>
          </w:rPr>
          <w:instrText xml:space="preserve"> PAGEREF _Toc199231071 \h </w:instrText>
        </w:r>
        <w:r w:rsidR="00C57A2D">
          <w:rPr>
            <w:noProof/>
            <w:webHidden/>
          </w:rPr>
        </w:r>
        <w:r w:rsidR="00C57A2D">
          <w:rPr>
            <w:noProof/>
            <w:webHidden/>
          </w:rPr>
          <w:fldChar w:fldCharType="separate"/>
        </w:r>
        <w:r>
          <w:rPr>
            <w:noProof/>
            <w:webHidden/>
          </w:rPr>
          <w:t>12</w:t>
        </w:r>
        <w:r w:rsidR="00C57A2D">
          <w:rPr>
            <w:noProof/>
            <w:webHidden/>
          </w:rPr>
          <w:fldChar w:fldCharType="end"/>
        </w:r>
      </w:hyperlink>
    </w:p>
    <w:p w14:paraId="6711DD7E" w14:textId="0ABF566F" w:rsidR="00C57A2D" w:rsidRDefault="00F1321A">
      <w:pPr>
        <w:pStyle w:val="TOC2"/>
        <w:rPr>
          <w:rFonts w:asciiTheme="minorHAnsi" w:eastAsiaTheme="minorEastAsia" w:hAnsiTheme="minorHAnsi" w:cstheme="minorBidi"/>
          <w:noProof/>
          <w:kern w:val="2"/>
          <w:szCs w:val="22"/>
          <w:lang w:eastAsia="en-NZ"/>
          <w14:ligatures w14:val="standardContextual"/>
        </w:rPr>
      </w:pPr>
      <w:hyperlink w:anchor="_Toc199231072" w:history="1">
        <w:r w:rsidR="00C57A2D" w:rsidRPr="00885D25">
          <w:rPr>
            <w:rStyle w:val="Hyperlink"/>
            <w:noProof/>
          </w:rPr>
          <w:t>Assessments of models of care</w:t>
        </w:r>
        <w:r w:rsidR="00C57A2D">
          <w:rPr>
            <w:noProof/>
            <w:webHidden/>
          </w:rPr>
          <w:tab/>
        </w:r>
        <w:r w:rsidR="00C57A2D">
          <w:rPr>
            <w:noProof/>
            <w:webHidden/>
          </w:rPr>
          <w:fldChar w:fldCharType="begin"/>
        </w:r>
        <w:r w:rsidR="00C57A2D">
          <w:rPr>
            <w:noProof/>
            <w:webHidden/>
          </w:rPr>
          <w:instrText xml:space="preserve"> PAGEREF _Toc199231072 \h </w:instrText>
        </w:r>
        <w:r w:rsidR="00C57A2D">
          <w:rPr>
            <w:noProof/>
            <w:webHidden/>
          </w:rPr>
        </w:r>
        <w:r w:rsidR="00C57A2D">
          <w:rPr>
            <w:noProof/>
            <w:webHidden/>
          </w:rPr>
          <w:fldChar w:fldCharType="separate"/>
        </w:r>
        <w:r>
          <w:rPr>
            <w:noProof/>
            <w:webHidden/>
          </w:rPr>
          <w:t>17</w:t>
        </w:r>
        <w:r w:rsidR="00C57A2D">
          <w:rPr>
            <w:noProof/>
            <w:webHidden/>
          </w:rPr>
          <w:fldChar w:fldCharType="end"/>
        </w:r>
      </w:hyperlink>
    </w:p>
    <w:p w14:paraId="336B2AFA" w14:textId="2B387C02" w:rsidR="00C57A2D" w:rsidRDefault="00F1321A">
      <w:pPr>
        <w:pStyle w:val="TOC2"/>
        <w:rPr>
          <w:rFonts w:asciiTheme="minorHAnsi" w:eastAsiaTheme="minorEastAsia" w:hAnsiTheme="minorHAnsi" w:cstheme="minorBidi"/>
          <w:noProof/>
          <w:kern w:val="2"/>
          <w:szCs w:val="22"/>
          <w:lang w:eastAsia="en-NZ"/>
          <w14:ligatures w14:val="standardContextual"/>
        </w:rPr>
      </w:pPr>
      <w:hyperlink w:anchor="_Toc199231073" w:history="1">
        <w:r w:rsidR="00C57A2D" w:rsidRPr="00885D25">
          <w:rPr>
            <w:rStyle w:val="Hyperlink"/>
            <w:noProof/>
          </w:rPr>
          <w:t>Individual studies on models of care that add new knowledge since Chou et al (2024)</w:t>
        </w:r>
        <w:r w:rsidR="00C57A2D">
          <w:rPr>
            <w:noProof/>
            <w:webHidden/>
          </w:rPr>
          <w:tab/>
        </w:r>
        <w:r w:rsidR="00C57A2D">
          <w:rPr>
            <w:noProof/>
            <w:webHidden/>
          </w:rPr>
          <w:fldChar w:fldCharType="begin"/>
        </w:r>
        <w:r w:rsidR="00C57A2D">
          <w:rPr>
            <w:noProof/>
            <w:webHidden/>
          </w:rPr>
          <w:instrText xml:space="preserve"> PAGEREF _Toc199231073 \h </w:instrText>
        </w:r>
        <w:r w:rsidR="00C57A2D">
          <w:rPr>
            <w:noProof/>
            <w:webHidden/>
          </w:rPr>
        </w:r>
        <w:r w:rsidR="00C57A2D">
          <w:rPr>
            <w:noProof/>
            <w:webHidden/>
          </w:rPr>
          <w:fldChar w:fldCharType="separate"/>
        </w:r>
        <w:r>
          <w:rPr>
            <w:noProof/>
            <w:webHidden/>
          </w:rPr>
          <w:t>19</w:t>
        </w:r>
        <w:r w:rsidR="00C57A2D">
          <w:rPr>
            <w:noProof/>
            <w:webHidden/>
          </w:rPr>
          <w:fldChar w:fldCharType="end"/>
        </w:r>
      </w:hyperlink>
    </w:p>
    <w:p w14:paraId="315C8A7E" w14:textId="0983F593" w:rsidR="00C57A2D" w:rsidRDefault="00F1321A">
      <w:pPr>
        <w:pStyle w:val="TOC1"/>
        <w:rPr>
          <w:rFonts w:asciiTheme="minorHAnsi" w:eastAsiaTheme="minorEastAsia" w:hAnsiTheme="minorHAnsi" w:cstheme="minorBidi"/>
          <w:noProof/>
          <w:kern w:val="2"/>
          <w:sz w:val="22"/>
          <w:szCs w:val="22"/>
          <w:lang w:eastAsia="en-NZ"/>
          <w14:ligatures w14:val="standardContextual"/>
        </w:rPr>
      </w:pPr>
      <w:hyperlink w:anchor="_Toc199231074" w:history="1">
        <w:r w:rsidR="00C57A2D" w:rsidRPr="00885D25">
          <w:rPr>
            <w:rStyle w:val="Hyperlink"/>
            <w:noProof/>
          </w:rPr>
          <w:t>Discussion</w:t>
        </w:r>
        <w:r w:rsidR="00C57A2D">
          <w:rPr>
            <w:noProof/>
            <w:webHidden/>
          </w:rPr>
          <w:tab/>
        </w:r>
        <w:r w:rsidR="00C57A2D">
          <w:rPr>
            <w:noProof/>
            <w:webHidden/>
          </w:rPr>
          <w:fldChar w:fldCharType="begin"/>
        </w:r>
        <w:r w:rsidR="00C57A2D">
          <w:rPr>
            <w:noProof/>
            <w:webHidden/>
          </w:rPr>
          <w:instrText xml:space="preserve"> PAGEREF _Toc199231074 \h </w:instrText>
        </w:r>
        <w:r w:rsidR="00C57A2D">
          <w:rPr>
            <w:noProof/>
            <w:webHidden/>
          </w:rPr>
        </w:r>
        <w:r w:rsidR="00C57A2D">
          <w:rPr>
            <w:noProof/>
            <w:webHidden/>
          </w:rPr>
          <w:fldChar w:fldCharType="separate"/>
        </w:r>
        <w:r>
          <w:rPr>
            <w:noProof/>
            <w:webHidden/>
          </w:rPr>
          <w:t>25</w:t>
        </w:r>
        <w:r w:rsidR="00C57A2D">
          <w:rPr>
            <w:noProof/>
            <w:webHidden/>
          </w:rPr>
          <w:fldChar w:fldCharType="end"/>
        </w:r>
      </w:hyperlink>
    </w:p>
    <w:p w14:paraId="4639DD2A" w14:textId="4FDE61A6" w:rsidR="00C57A2D" w:rsidRDefault="00F1321A">
      <w:pPr>
        <w:pStyle w:val="TOC1"/>
        <w:rPr>
          <w:rFonts w:asciiTheme="minorHAnsi" w:eastAsiaTheme="minorEastAsia" w:hAnsiTheme="minorHAnsi" w:cstheme="minorBidi"/>
          <w:noProof/>
          <w:kern w:val="2"/>
          <w:sz w:val="22"/>
          <w:szCs w:val="22"/>
          <w:lang w:eastAsia="en-NZ"/>
          <w14:ligatures w14:val="standardContextual"/>
        </w:rPr>
      </w:pPr>
      <w:hyperlink w:anchor="_Toc199231075" w:history="1">
        <w:r w:rsidR="00C57A2D" w:rsidRPr="00885D25">
          <w:rPr>
            <w:rStyle w:val="Hyperlink"/>
            <w:noProof/>
          </w:rPr>
          <w:t>Limitations of this evidence review</w:t>
        </w:r>
        <w:r w:rsidR="00C57A2D">
          <w:rPr>
            <w:noProof/>
            <w:webHidden/>
          </w:rPr>
          <w:tab/>
        </w:r>
        <w:r w:rsidR="00C57A2D">
          <w:rPr>
            <w:noProof/>
            <w:webHidden/>
          </w:rPr>
          <w:fldChar w:fldCharType="begin"/>
        </w:r>
        <w:r w:rsidR="00C57A2D">
          <w:rPr>
            <w:noProof/>
            <w:webHidden/>
          </w:rPr>
          <w:instrText xml:space="preserve"> PAGEREF _Toc199231075 \h </w:instrText>
        </w:r>
        <w:r w:rsidR="00C57A2D">
          <w:rPr>
            <w:noProof/>
            <w:webHidden/>
          </w:rPr>
        </w:r>
        <w:r w:rsidR="00C57A2D">
          <w:rPr>
            <w:noProof/>
            <w:webHidden/>
          </w:rPr>
          <w:fldChar w:fldCharType="separate"/>
        </w:r>
        <w:r>
          <w:rPr>
            <w:noProof/>
            <w:webHidden/>
          </w:rPr>
          <w:t>27</w:t>
        </w:r>
        <w:r w:rsidR="00C57A2D">
          <w:rPr>
            <w:noProof/>
            <w:webHidden/>
          </w:rPr>
          <w:fldChar w:fldCharType="end"/>
        </w:r>
      </w:hyperlink>
    </w:p>
    <w:p w14:paraId="34E6627C" w14:textId="5412D2AE" w:rsidR="00C57A2D" w:rsidRDefault="00F1321A">
      <w:pPr>
        <w:pStyle w:val="TOC1"/>
        <w:rPr>
          <w:rFonts w:asciiTheme="minorHAnsi" w:eastAsiaTheme="minorEastAsia" w:hAnsiTheme="minorHAnsi" w:cstheme="minorBidi"/>
          <w:noProof/>
          <w:kern w:val="2"/>
          <w:sz w:val="22"/>
          <w:szCs w:val="22"/>
          <w:lang w:eastAsia="en-NZ"/>
          <w14:ligatures w14:val="standardContextual"/>
        </w:rPr>
      </w:pPr>
      <w:hyperlink w:anchor="_Toc199231076" w:history="1">
        <w:r w:rsidR="00C57A2D" w:rsidRPr="00885D25">
          <w:rPr>
            <w:rStyle w:val="Hyperlink"/>
            <w:noProof/>
          </w:rPr>
          <w:t>Conclusions and recommendations</w:t>
        </w:r>
        <w:r w:rsidR="00C57A2D">
          <w:rPr>
            <w:noProof/>
            <w:webHidden/>
          </w:rPr>
          <w:tab/>
        </w:r>
        <w:r w:rsidR="00C57A2D">
          <w:rPr>
            <w:noProof/>
            <w:webHidden/>
          </w:rPr>
          <w:fldChar w:fldCharType="begin"/>
        </w:r>
        <w:r w:rsidR="00C57A2D">
          <w:rPr>
            <w:noProof/>
            <w:webHidden/>
          </w:rPr>
          <w:instrText xml:space="preserve"> PAGEREF _Toc199231076 \h </w:instrText>
        </w:r>
        <w:r w:rsidR="00C57A2D">
          <w:rPr>
            <w:noProof/>
            <w:webHidden/>
          </w:rPr>
        </w:r>
        <w:r w:rsidR="00C57A2D">
          <w:rPr>
            <w:noProof/>
            <w:webHidden/>
          </w:rPr>
          <w:fldChar w:fldCharType="separate"/>
        </w:r>
        <w:r>
          <w:rPr>
            <w:noProof/>
            <w:webHidden/>
          </w:rPr>
          <w:t>28</w:t>
        </w:r>
        <w:r w:rsidR="00C57A2D">
          <w:rPr>
            <w:noProof/>
            <w:webHidden/>
          </w:rPr>
          <w:fldChar w:fldCharType="end"/>
        </w:r>
      </w:hyperlink>
    </w:p>
    <w:p w14:paraId="055CFACE" w14:textId="57EF1FD6" w:rsidR="00C57A2D" w:rsidRDefault="00F1321A">
      <w:pPr>
        <w:pStyle w:val="TOC2"/>
        <w:rPr>
          <w:rFonts w:asciiTheme="minorHAnsi" w:eastAsiaTheme="minorEastAsia" w:hAnsiTheme="minorHAnsi" w:cstheme="minorBidi"/>
          <w:noProof/>
          <w:kern w:val="2"/>
          <w:szCs w:val="22"/>
          <w:lang w:eastAsia="en-NZ"/>
          <w14:ligatures w14:val="standardContextual"/>
        </w:rPr>
      </w:pPr>
      <w:hyperlink w:anchor="_Toc199231077" w:history="1">
        <w:r w:rsidR="00C57A2D" w:rsidRPr="00885D25">
          <w:rPr>
            <w:rStyle w:val="Hyperlink"/>
            <w:noProof/>
          </w:rPr>
          <w:t>Leveraging international evidence for Long COVID services in New Zealand</w:t>
        </w:r>
        <w:r w:rsidR="00C57A2D">
          <w:rPr>
            <w:noProof/>
            <w:webHidden/>
          </w:rPr>
          <w:tab/>
        </w:r>
        <w:r w:rsidR="00C57A2D">
          <w:rPr>
            <w:noProof/>
            <w:webHidden/>
          </w:rPr>
          <w:fldChar w:fldCharType="begin"/>
        </w:r>
        <w:r w:rsidR="00C57A2D">
          <w:rPr>
            <w:noProof/>
            <w:webHidden/>
          </w:rPr>
          <w:instrText xml:space="preserve"> PAGEREF _Toc199231077 \h </w:instrText>
        </w:r>
        <w:r w:rsidR="00C57A2D">
          <w:rPr>
            <w:noProof/>
            <w:webHidden/>
          </w:rPr>
        </w:r>
        <w:r w:rsidR="00C57A2D">
          <w:rPr>
            <w:noProof/>
            <w:webHidden/>
          </w:rPr>
          <w:fldChar w:fldCharType="separate"/>
        </w:r>
        <w:r>
          <w:rPr>
            <w:noProof/>
            <w:webHidden/>
          </w:rPr>
          <w:t>28</w:t>
        </w:r>
        <w:r w:rsidR="00C57A2D">
          <w:rPr>
            <w:noProof/>
            <w:webHidden/>
          </w:rPr>
          <w:fldChar w:fldCharType="end"/>
        </w:r>
      </w:hyperlink>
    </w:p>
    <w:p w14:paraId="5B0E5673" w14:textId="5F76A812" w:rsidR="00C57A2D" w:rsidRDefault="00F1321A">
      <w:pPr>
        <w:pStyle w:val="TOC2"/>
        <w:rPr>
          <w:rFonts w:asciiTheme="minorHAnsi" w:eastAsiaTheme="minorEastAsia" w:hAnsiTheme="minorHAnsi" w:cstheme="minorBidi"/>
          <w:noProof/>
          <w:kern w:val="2"/>
          <w:szCs w:val="22"/>
          <w:lang w:eastAsia="en-NZ"/>
          <w14:ligatures w14:val="standardContextual"/>
        </w:rPr>
      </w:pPr>
      <w:hyperlink w:anchor="_Toc199231078" w:history="1">
        <w:r w:rsidR="00C57A2D" w:rsidRPr="00885D25">
          <w:rPr>
            <w:rStyle w:val="Hyperlink"/>
            <w:noProof/>
          </w:rPr>
          <w:t>Key recommendations for New Zealand</w:t>
        </w:r>
        <w:r w:rsidR="00C57A2D">
          <w:rPr>
            <w:noProof/>
            <w:webHidden/>
          </w:rPr>
          <w:tab/>
        </w:r>
        <w:r w:rsidR="00C57A2D">
          <w:rPr>
            <w:noProof/>
            <w:webHidden/>
          </w:rPr>
          <w:fldChar w:fldCharType="begin"/>
        </w:r>
        <w:r w:rsidR="00C57A2D">
          <w:rPr>
            <w:noProof/>
            <w:webHidden/>
          </w:rPr>
          <w:instrText xml:space="preserve"> PAGEREF _Toc199231078 \h </w:instrText>
        </w:r>
        <w:r w:rsidR="00C57A2D">
          <w:rPr>
            <w:noProof/>
            <w:webHidden/>
          </w:rPr>
        </w:r>
        <w:r w:rsidR="00C57A2D">
          <w:rPr>
            <w:noProof/>
            <w:webHidden/>
          </w:rPr>
          <w:fldChar w:fldCharType="separate"/>
        </w:r>
        <w:r>
          <w:rPr>
            <w:noProof/>
            <w:webHidden/>
          </w:rPr>
          <w:t>28</w:t>
        </w:r>
        <w:r w:rsidR="00C57A2D">
          <w:rPr>
            <w:noProof/>
            <w:webHidden/>
          </w:rPr>
          <w:fldChar w:fldCharType="end"/>
        </w:r>
      </w:hyperlink>
    </w:p>
    <w:p w14:paraId="50175AA9" w14:textId="24D7DD9E" w:rsidR="00C57A2D" w:rsidRDefault="00F1321A">
      <w:pPr>
        <w:pStyle w:val="TOC1"/>
        <w:rPr>
          <w:rFonts w:asciiTheme="minorHAnsi" w:eastAsiaTheme="minorEastAsia" w:hAnsiTheme="minorHAnsi" w:cstheme="minorBidi"/>
          <w:noProof/>
          <w:kern w:val="2"/>
          <w:sz w:val="22"/>
          <w:szCs w:val="22"/>
          <w:lang w:eastAsia="en-NZ"/>
          <w14:ligatures w14:val="standardContextual"/>
        </w:rPr>
      </w:pPr>
      <w:hyperlink w:anchor="_Toc199231079" w:history="1">
        <w:r w:rsidR="00C57A2D" w:rsidRPr="00885D25">
          <w:rPr>
            <w:rStyle w:val="Hyperlink"/>
            <w:noProof/>
          </w:rPr>
          <w:t>References</w:t>
        </w:r>
        <w:r w:rsidR="00C57A2D">
          <w:rPr>
            <w:noProof/>
            <w:webHidden/>
          </w:rPr>
          <w:tab/>
        </w:r>
        <w:r w:rsidR="00C57A2D">
          <w:rPr>
            <w:noProof/>
            <w:webHidden/>
          </w:rPr>
          <w:fldChar w:fldCharType="begin"/>
        </w:r>
        <w:r w:rsidR="00C57A2D">
          <w:rPr>
            <w:noProof/>
            <w:webHidden/>
          </w:rPr>
          <w:instrText xml:space="preserve"> PAGEREF _Toc199231079 \h </w:instrText>
        </w:r>
        <w:r w:rsidR="00C57A2D">
          <w:rPr>
            <w:noProof/>
            <w:webHidden/>
          </w:rPr>
        </w:r>
        <w:r w:rsidR="00C57A2D">
          <w:rPr>
            <w:noProof/>
            <w:webHidden/>
          </w:rPr>
          <w:fldChar w:fldCharType="separate"/>
        </w:r>
        <w:r>
          <w:rPr>
            <w:noProof/>
            <w:webHidden/>
          </w:rPr>
          <w:t>30</w:t>
        </w:r>
        <w:r w:rsidR="00C57A2D">
          <w:rPr>
            <w:noProof/>
            <w:webHidden/>
          </w:rPr>
          <w:fldChar w:fldCharType="end"/>
        </w:r>
      </w:hyperlink>
    </w:p>
    <w:p w14:paraId="2AFDD9EA" w14:textId="118C0B87" w:rsidR="00C57A2D" w:rsidRDefault="00F1321A">
      <w:pPr>
        <w:pStyle w:val="TOC1"/>
        <w:rPr>
          <w:rFonts w:asciiTheme="minorHAnsi" w:eastAsiaTheme="minorEastAsia" w:hAnsiTheme="minorHAnsi" w:cstheme="minorBidi"/>
          <w:noProof/>
          <w:kern w:val="2"/>
          <w:sz w:val="22"/>
          <w:szCs w:val="22"/>
          <w:lang w:eastAsia="en-NZ"/>
          <w14:ligatures w14:val="standardContextual"/>
        </w:rPr>
      </w:pPr>
      <w:hyperlink w:anchor="_Toc199231080" w:history="1">
        <w:r w:rsidR="00C57A2D" w:rsidRPr="00885D25">
          <w:rPr>
            <w:rStyle w:val="Hyperlink"/>
            <w:noProof/>
          </w:rPr>
          <w:t>Appendix A: Inclusion and exclusion criteria for Chou et al (2024)</w:t>
        </w:r>
        <w:r w:rsidR="00C57A2D">
          <w:rPr>
            <w:noProof/>
            <w:webHidden/>
          </w:rPr>
          <w:tab/>
        </w:r>
        <w:r w:rsidR="00C57A2D">
          <w:rPr>
            <w:noProof/>
            <w:webHidden/>
          </w:rPr>
          <w:fldChar w:fldCharType="begin"/>
        </w:r>
        <w:r w:rsidR="00C57A2D">
          <w:rPr>
            <w:noProof/>
            <w:webHidden/>
          </w:rPr>
          <w:instrText xml:space="preserve"> PAGEREF _Toc199231080 \h </w:instrText>
        </w:r>
        <w:r w:rsidR="00C57A2D">
          <w:rPr>
            <w:noProof/>
            <w:webHidden/>
          </w:rPr>
        </w:r>
        <w:r w:rsidR="00C57A2D">
          <w:rPr>
            <w:noProof/>
            <w:webHidden/>
          </w:rPr>
          <w:fldChar w:fldCharType="separate"/>
        </w:r>
        <w:r>
          <w:rPr>
            <w:noProof/>
            <w:webHidden/>
          </w:rPr>
          <w:t>32</w:t>
        </w:r>
        <w:r w:rsidR="00C57A2D">
          <w:rPr>
            <w:noProof/>
            <w:webHidden/>
          </w:rPr>
          <w:fldChar w:fldCharType="end"/>
        </w:r>
      </w:hyperlink>
    </w:p>
    <w:p w14:paraId="679DBBA6" w14:textId="37DB2BDF" w:rsidR="00C57A2D" w:rsidRDefault="00F1321A">
      <w:pPr>
        <w:pStyle w:val="TOC1"/>
        <w:rPr>
          <w:rFonts w:asciiTheme="minorHAnsi" w:eastAsiaTheme="minorEastAsia" w:hAnsiTheme="minorHAnsi" w:cstheme="minorBidi"/>
          <w:noProof/>
          <w:kern w:val="2"/>
          <w:sz w:val="22"/>
          <w:szCs w:val="22"/>
          <w:lang w:eastAsia="en-NZ"/>
          <w14:ligatures w14:val="standardContextual"/>
        </w:rPr>
      </w:pPr>
      <w:hyperlink w:anchor="_Toc199231081" w:history="1">
        <w:r w:rsidR="00C57A2D" w:rsidRPr="00885D25">
          <w:rPr>
            <w:rStyle w:val="Hyperlink"/>
            <w:noProof/>
          </w:rPr>
          <w:t>Appendix B: Characteristics of Long COVID models of care from Chou et al (2024)</w:t>
        </w:r>
        <w:r w:rsidR="00C57A2D">
          <w:rPr>
            <w:noProof/>
            <w:webHidden/>
          </w:rPr>
          <w:tab/>
        </w:r>
        <w:r w:rsidR="00C57A2D">
          <w:rPr>
            <w:noProof/>
            <w:webHidden/>
          </w:rPr>
          <w:fldChar w:fldCharType="begin"/>
        </w:r>
        <w:r w:rsidR="00C57A2D">
          <w:rPr>
            <w:noProof/>
            <w:webHidden/>
          </w:rPr>
          <w:instrText xml:space="preserve"> PAGEREF _Toc199231081 \h </w:instrText>
        </w:r>
        <w:r w:rsidR="00C57A2D">
          <w:rPr>
            <w:noProof/>
            <w:webHidden/>
          </w:rPr>
        </w:r>
        <w:r w:rsidR="00C57A2D">
          <w:rPr>
            <w:noProof/>
            <w:webHidden/>
          </w:rPr>
          <w:fldChar w:fldCharType="separate"/>
        </w:r>
        <w:r>
          <w:rPr>
            <w:noProof/>
            <w:webHidden/>
          </w:rPr>
          <w:t>33</w:t>
        </w:r>
        <w:r w:rsidR="00C57A2D">
          <w:rPr>
            <w:noProof/>
            <w:webHidden/>
          </w:rPr>
          <w:fldChar w:fldCharType="end"/>
        </w:r>
      </w:hyperlink>
    </w:p>
    <w:p w14:paraId="2934C0BF" w14:textId="16050999" w:rsidR="00C57A2D" w:rsidRDefault="00F1321A">
      <w:pPr>
        <w:pStyle w:val="TOC1"/>
        <w:rPr>
          <w:rFonts w:asciiTheme="minorHAnsi" w:eastAsiaTheme="minorEastAsia" w:hAnsiTheme="minorHAnsi" w:cstheme="minorBidi"/>
          <w:noProof/>
          <w:kern w:val="2"/>
          <w:sz w:val="22"/>
          <w:szCs w:val="22"/>
          <w:lang w:eastAsia="en-NZ"/>
          <w14:ligatures w14:val="standardContextual"/>
        </w:rPr>
      </w:pPr>
      <w:hyperlink w:anchor="_Toc199231082" w:history="1">
        <w:r w:rsidR="00C57A2D" w:rsidRPr="00885D25">
          <w:rPr>
            <w:rStyle w:val="Hyperlink"/>
            <w:noProof/>
          </w:rPr>
          <w:t>Appendix C: 10 practice-based and 3 system-based representative Long COVID models of care</w:t>
        </w:r>
        <w:r w:rsidR="00C57A2D">
          <w:rPr>
            <w:noProof/>
            <w:webHidden/>
          </w:rPr>
          <w:tab/>
        </w:r>
        <w:r w:rsidR="00C57A2D">
          <w:rPr>
            <w:noProof/>
            <w:webHidden/>
          </w:rPr>
          <w:fldChar w:fldCharType="begin"/>
        </w:r>
        <w:r w:rsidR="00C57A2D">
          <w:rPr>
            <w:noProof/>
            <w:webHidden/>
          </w:rPr>
          <w:instrText xml:space="preserve"> PAGEREF _Toc199231082 \h </w:instrText>
        </w:r>
        <w:r w:rsidR="00C57A2D">
          <w:rPr>
            <w:noProof/>
            <w:webHidden/>
          </w:rPr>
        </w:r>
        <w:r w:rsidR="00C57A2D">
          <w:rPr>
            <w:noProof/>
            <w:webHidden/>
          </w:rPr>
          <w:fldChar w:fldCharType="separate"/>
        </w:r>
        <w:r>
          <w:rPr>
            <w:noProof/>
            <w:webHidden/>
          </w:rPr>
          <w:t>34</w:t>
        </w:r>
        <w:r w:rsidR="00C57A2D">
          <w:rPr>
            <w:noProof/>
            <w:webHidden/>
          </w:rPr>
          <w:fldChar w:fldCharType="end"/>
        </w:r>
      </w:hyperlink>
    </w:p>
    <w:p w14:paraId="67D33960" w14:textId="79B91C88" w:rsidR="00C57A2D" w:rsidRDefault="00F1321A">
      <w:pPr>
        <w:pStyle w:val="TOC1"/>
        <w:rPr>
          <w:rFonts w:asciiTheme="minorHAnsi" w:eastAsiaTheme="minorEastAsia" w:hAnsiTheme="minorHAnsi" w:cstheme="minorBidi"/>
          <w:noProof/>
          <w:kern w:val="2"/>
          <w:sz w:val="22"/>
          <w:szCs w:val="22"/>
          <w:lang w:eastAsia="en-NZ"/>
          <w14:ligatures w14:val="standardContextual"/>
        </w:rPr>
      </w:pPr>
      <w:hyperlink w:anchor="_Toc199231083" w:history="1">
        <w:r w:rsidR="00C57A2D" w:rsidRPr="00885D25">
          <w:rPr>
            <w:rStyle w:val="Hyperlink"/>
            <w:noProof/>
          </w:rPr>
          <w:t>Appendix D: Post COVID-19 Functional Status (PCFS) scale</w:t>
        </w:r>
        <w:r w:rsidR="00C57A2D">
          <w:rPr>
            <w:noProof/>
            <w:webHidden/>
          </w:rPr>
          <w:tab/>
        </w:r>
        <w:r w:rsidR="00C57A2D">
          <w:rPr>
            <w:noProof/>
            <w:webHidden/>
          </w:rPr>
          <w:fldChar w:fldCharType="begin"/>
        </w:r>
        <w:r w:rsidR="00C57A2D">
          <w:rPr>
            <w:noProof/>
            <w:webHidden/>
          </w:rPr>
          <w:instrText xml:space="preserve"> PAGEREF _Toc199231083 \h </w:instrText>
        </w:r>
        <w:r w:rsidR="00C57A2D">
          <w:rPr>
            <w:noProof/>
            <w:webHidden/>
          </w:rPr>
        </w:r>
        <w:r w:rsidR="00C57A2D">
          <w:rPr>
            <w:noProof/>
            <w:webHidden/>
          </w:rPr>
          <w:fldChar w:fldCharType="separate"/>
        </w:r>
        <w:r>
          <w:rPr>
            <w:noProof/>
            <w:webHidden/>
          </w:rPr>
          <w:t>36</w:t>
        </w:r>
        <w:r w:rsidR="00C57A2D">
          <w:rPr>
            <w:noProof/>
            <w:webHidden/>
          </w:rPr>
          <w:fldChar w:fldCharType="end"/>
        </w:r>
      </w:hyperlink>
    </w:p>
    <w:p w14:paraId="2D4CF77C" w14:textId="09C1B607" w:rsidR="00C57A2D" w:rsidRDefault="00F1321A">
      <w:pPr>
        <w:pStyle w:val="TOC1"/>
        <w:rPr>
          <w:rFonts w:asciiTheme="minorHAnsi" w:eastAsiaTheme="minorEastAsia" w:hAnsiTheme="minorHAnsi" w:cstheme="minorBidi"/>
          <w:noProof/>
          <w:kern w:val="2"/>
          <w:sz w:val="22"/>
          <w:szCs w:val="22"/>
          <w:lang w:eastAsia="en-NZ"/>
          <w14:ligatures w14:val="standardContextual"/>
        </w:rPr>
      </w:pPr>
      <w:hyperlink w:anchor="_Toc199231084" w:history="1">
        <w:r w:rsidR="00C57A2D" w:rsidRPr="00885D25">
          <w:rPr>
            <w:rStyle w:val="Hyperlink"/>
            <w:noProof/>
          </w:rPr>
          <w:t>Appendix E: Literature search</w:t>
        </w:r>
        <w:r w:rsidR="00C57A2D">
          <w:rPr>
            <w:noProof/>
            <w:webHidden/>
          </w:rPr>
          <w:tab/>
        </w:r>
        <w:r w:rsidR="00C57A2D">
          <w:rPr>
            <w:noProof/>
            <w:webHidden/>
          </w:rPr>
          <w:fldChar w:fldCharType="begin"/>
        </w:r>
        <w:r w:rsidR="00C57A2D">
          <w:rPr>
            <w:noProof/>
            <w:webHidden/>
          </w:rPr>
          <w:instrText xml:space="preserve"> PAGEREF _Toc199231084 \h </w:instrText>
        </w:r>
        <w:r w:rsidR="00C57A2D">
          <w:rPr>
            <w:noProof/>
            <w:webHidden/>
          </w:rPr>
        </w:r>
        <w:r w:rsidR="00C57A2D">
          <w:rPr>
            <w:noProof/>
            <w:webHidden/>
          </w:rPr>
          <w:fldChar w:fldCharType="separate"/>
        </w:r>
        <w:r>
          <w:rPr>
            <w:noProof/>
            <w:webHidden/>
          </w:rPr>
          <w:t>37</w:t>
        </w:r>
        <w:r w:rsidR="00C57A2D">
          <w:rPr>
            <w:noProof/>
            <w:webHidden/>
          </w:rPr>
          <w:fldChar w:fldCharType="end"/>
        </w:r>
      </w:hyperlink>
    </w:p>
    <w:p w14:paraId="133A9219" w14:textId="7CBF2131" w:rsidR="00C86248" w:rsidRDefault="00C57A2D">
      <w:r>
        <w:rPr>
          <w:rFonts w:ascii="Segoe UI Semibold" w:hAnsi="Segoe UI Semibold"/>
          <w:b/>
          <w:sz w:val="24"/>
        </w:rPr>
        <w:fldChar w:fldCharType="end"/>
      </w:r>
    </w:p>
    <w:p w14:paraId="49038387" w14:textId="77777777" w:rsidR="003A5FEA" w:rsidRDefault="003A5FEA" w:rsidP="001D3E4E">
      <w:pPr>
        <w:pStyle w:val="TOC1"/>
        <w:keepNext/>
      </w:pPr>
      <w:r>
        <w:t>List of Figures</w:t>
      </w:r>
    </w:p>
    <w:p w14:paraId="38535ABF" w14:textId="29F716C3" w:rsidR="00805515" w:rsidRDefault="003A5FEA">
      <w:pPr>
        <w:pStyle w:val="TOC3"/>
        <w:rPr>
          <w:rFonts w:asciiTheme="minorHAnsi" w:eastAsiaTheme="minorEastAsia" w:hAnsiTheme="minorHAnsi" w:cstheme="minorBidi"/>
          <w:noProof/>
          <w:sz w:val="22"/>
          <w:szCs w:val="22"/>
          <w:lang w:val="en-AU" w:eastAsia="en-AU"/>
        </w:rPr>
      </w:pPr>
      <w:r>
        <w:fldChar w:fldCharType="begin"/>
      </w:r>
      <w:r>
        <w:instrText xml:space="preserve"> TOC \t "Figure,3" </w:instrText>
      </w:r>
      <w:r>
        <w:fldChar w:fldCharType="separate"/>
      </w:r>
      <w:r w:rsidR="00805515">
        <w:rPr>
          <w:noProof/>
        </w:rPr>
        <w:t xml:space="preserve">Figure 1: </w:t>
      </w:r>
      <w:r w:rsidR="00805515" w:rsidRPr="00473A23">
        <w:rPr>
          <w:bCs/>
          <w:noProof/>
        </w:rPr>
        <w:t>Long COVID care pathway</w:t>
      </w:r>
      <w:r w:rsidR="00805515">
        <w:rPr>
          <w:noProof/>
        </w:rPr>
        <w:tab/>
      </w:r>
      <w:r w:rsidR="00805515">
        <w:rPr>
          <w:noProof/>
        </w:rPr>
        <w:fldChar w:fldCharType="begin"/>
      </w:r>
      <w:r w:rsidR="00805515">
        <w:rPr>
          <w:noProof/>
        </w:rPr>
        <w:instrText xml:space="preserve"> PAGEREF _Toc199221638 \h </w:instrText>
      </w:r>
      <w:r w:rsidR="00805515">
        <w:rPr>
          <w:noProof/>
        </w:rPr>
      </w:r>
      <w:r w:rsidR="00805515">
        <w:rPr>
          <w:noProof/>
        </w:rPr>
        <w:fldChar w:fldCharType="separate"/>
      </w:r>
      <w:r w:rsidR="00F1321A">
        <w:rPr>
          <w:noProof/>
        </w:rPr>
        <w:t>1</w:t>
      </w:r>
      <w:r w:rsidR="00805515">
        <w:rPr>
          <w:noProof/>
        </w:rPr>
        <w:fldChar w:fldCharType="end"/>
      </w:r>
    </w:p>
    <w:p w14:paraId="70CD35CA" w14:textId="0053F525" w:rsidR="00805515" w:rsidRDefault="00805515">
      <w:pPr>
        <w:pStyle w:val="TOC3"/>
        <w:rPr>
          <w:rFonts w:asciiTheme="minorHAnsi" w:eastAsiaTheme="minorEastAsia" w:hAnsiTheme="minorHAnsi" w:cstheme="minorBidi"/>
          <w:noProof/>
          <w:sz w:val="22"/>
          <w:szCs w:val="22"/>
          <w:lang w:val="en-AU" w:eastAsia="en-AU"/>
        </w:rPr>
      </w:pPr>
      <w:r>
        <w:rPr>
          <w:noProof/>
        </w:rPr>
        <w:t>Figure 2: Principles, core components, practice-based and system-based models of care for Chou et al (2024)</w:t>
      </w:r>
      <w:r>
        <w:rPr>
          <w:noProof/>
        </w:rPr>
        <w:tab/>
      </w:r>
      <w:r>
        <w:rPr>
          <w:noProof/>
        </w:rPr>
        <w:fldChar w:fldCharType="begin"/>
      </w:r>
      <w:r>
        <w:rPr>
          <w:noProof/>
        </w:rPr>
        <w:instrText xml:space="preserve"> PAGEREF _Toc199221639 \h </w:instrText>
      </w:r>
      <w:r>
        <w:rPr>
          <w:noProof/>
        </w:rPr>
      </w:r>
      <w:r>
        <w:rPr>
          <w:noProof/>
        </w:rPr>
        <w:fldChar w:fldCharType="separate"/>
      </w:r>
      <w:r w:rsidR="00F1321A">
        <w:rPr>
          <w:noProof/>
        </w:rPr>
        <w:t>14</w:t>
      </w:r>
      <w:r>
        <w:rPr>
          <w:noProof/>
        </w:rPr>
        <w:fldChar w:fldCharType="end"/>
      </w:r>
    </w:p>
    <w:p w14:paraId="0B956F83" w14:textId="2FFBDE99" w:rsidR="00805515" w:rsidRDefault="00805515">
      <w:pPr>
        <w:pStyle w:val="TOC3"/>
        <w:rPr>
          <w:rFonts w:asciiTheme="minorHAnsi" w:eastAsiaTheme="minorEastAsia" w:hAnsiTheme="minorHAnsi" w:cstheme="minorBidi"/>
          <w:noProof/>
          <w:sz w:val="22"/>
          <w:szCs w:val="22"/>
          <w:lang w:val="en-AU" w:eastAsia="en-AU"/>
        </w:rPr>
      </w:pPr>
      <w:r>
        <w:rPr>
          <w:noProof/>
        </w:rPr>
        <w:t>Figure 3: Inclusion and exclusion criteria for Chou et al (2024)</w:t>
      </w:r>
      <w:r>
        <w:rPr>
          <w:noProof/>
        </w:rPr>
        <w:tab/>
      </w:r>
      <w:r>
        <w:rPr>
          <w:noProof/>
        </w:rPr>
        <w:fldChar w:fldCharType="begin"/>
      </w:r>
      <w:r>
        <w:rPr>
          <w:noProof/>
        </w:rPr>
        <w:instrText xml:space="preserve"> PAGEREF _Toc199221640 \h </w:instrText>
      </w:r>
      <w:r>
        <w:rPr>
          <w:noProof/>
        </w:rPr>
      </w:r>
      <w:r>
        <w:rPr>
          <w:noProof/>
        </w:rPr>
        <w:fldChar w:fldCharType="separate"/>
      </w:r>
      <w:r w:rsidR="00F1321A">
        <w:rPr>
          <w:noProof/>
        </w:rPr>
        <w:t>32</w:t>
      </w:r>
      <w:r>
        <w:rPr>
          <w:noProof/>
        </w:rPr>
        <w:fldChar w:fldCharType="end"/>
      </w:r>
    </w:p>
    <w:p w14:paraId="7EE3A211" w14:textId="03A78F73" w:rsidR="00805515" w:rsidRDefault="00805515">
      <w:pPr>
        <w:pStyle w:val="TOC3"/>
        <w:rPr>
          <w:rFonts w:asciiTheme="minorHAnsi" w:eastAsiaTheme="minorEastAsia" w:hAnsiTheme="minorHAnsi" w:cstheme="minorBidi"/>
          <w:noProof/>
          <w:sz w:val="22"/>
          <w:szCs w:val="22"/>
          <w:lang w:val="en-AU" w:eastAsia="en-AU"/>
        </w:rPr>
      </w:pPr>
      <w:r>
        <w:rPr>
          <w:noProof/>
        </w:rPr>
        <w:t>Figure 4: Characteristics of Long COVID models of care from Chou et al (2024)</w:t>
      </w:r>
      <w:r>
        <w:rPr>
          <w:noProof/>
        </w:rPr>
        <w:tab/>
      </w:r>
      <w:r>
        <w:rPr>
          <w:noProof/>
        </w:rPr>
        <w:fldChar w:fldCharType="begin"/>
      </w:r>
      <w:r>
        <w:rPr>
          <w:noProof/>
        </w:rPr>
        <w:instrText xml:space="preserve"> PAGEREF _Toc199221641 \h </w:instrText>
      </w:r>
      <w:r>
        <w:rPr>
          <w:noProof/>
        </w:rPr>
      </w:r>
      <w:r>
        <w:rPr>
          <w:noProof/>
        </w:rPr>
        <w:fldChar w:fldCharType="separate"/>
      </w:r>
      <w:r w:rsidR="00F1321A">
        <w:rPr>
          <w:noProof/>
        </w:rPr>
        <w:t>33</w:t>
      </w:r>
      <w:r>
        <w:rPr>
          <w:noProof/>
        </w:rPr>
        <w:fldChar w:fldCharType="end"/>
      </w:r>
    </w:p>
    <w:p w14:paraId="7DCD7031" w14:textId="2D390AC4" w:rsidR="00805515" w:rsidRDefault="00805515">
      <w:pPr>
        <w:pStyle w:val="TOC3"/>
        <w:rPr>
          <w:rFonts w:asciiTheme="minorHAnsi" w:eastAsiaTheme="minorEastAsia" w:hAnsiTheme="minorHAnsi" w:cstheme="minorBidi"/>
          <w:noProof/>
          <w:sz w:val="22"/>
          <w:szCs w:val="22"/>
          <w:lang w:val="en-AU" w:eastAsia="en-AU"/>
        </w:rPr>
      </w:pPr>
      <w:r>
        <w:rPr>
          <w:noProof/>
        </w:rPr>
        <w:t>Figure 5: 10 practice-based and 3 system-based representative Long COVID models of care</w:t>
      </w:r>
      <w:r>
        <w:rPr>
          <w:noProof/>
        </w:rPr>
        <w:tab/>
      </w:r>
      <w:r>
        <w:rPr>
          <w:noProof/>
        </w:rPr>
        <w:fldChar w:fldCharType="begin"/>
      </w:r>
      <w:r>
        <w:rPr>
          <w:noProof/>
        </w:rPr>
        <w:instrText xml:space="preserve"> PAGEREF _Toc199221642 \h </w:instrText>
      </w:r>
      <w:r>
        <w:rPr>
          <w:noProof/>
        </w:rPr>
      </w:r>
      <w:r>
        <w:rPr>
          <w:noProof/>
        </w:rPr>
        <w:fldChar w:fldCharType="separate"/>
      </w:r>
      <w:r w:rsidR="00F1321A">
        <w:rPr>
          <w:noProof/>
        </w:rPr>
        <w:t>35</w:t>
      </w:r>
      <w:r>
        <w:rPr>
          <w:noProof/>
        </w:rPr>
        <w:fldChar w:fldCharType="end"/>
      </w:r>
    </w:p>
    <w:p w14:paraId="4D55F81E" w14:textId="4FEF5EB9" w:rsidR="00805515" w:rsidRDefault="00805515">
      <w:pPr>
        <w:pStyle w:val="TOC3"/>
        <w:rPr>
          <w:rFonts w:asciiTheme="minorHAnsi" w:eastAsiaTheme="minorEastAsia" w:hAnsiTheme="minorHAnsi" w:cstheme="minorBidi"/>
          <w:noProof/>
          <w:sz w:val="22"/>
          <w:szCs w:val="22"/>
          <w:lang w:val="en-AU" w:eastAsia="en-AU"/>
        </w:rPr>
      </w:pPr>
      <w:r>
        <w:rPr>
          <w:noProof/>
        </w:rPr>
        <w:t>Figure 6: Post COVID-19 Functional Status (PCFS) scale (19)</w:t>
      </w:r>
      <w:r>
        <w:rPr>
          <w:noProof/>
        </w:rPr>
        <w:tab/>
      </w:r>
      <w:r>
        <w:rPr>
          <w:noProof/>
        </w:rPr>
        <w:fldChar w:fldCharType="begin"/>
      </w:r>
      <w:r>
        <w:rPr>
          <w:noProof/>
        </w:rPr>
        <w:instrText xml:space="preserve"> PAGEREF _Toc199221643 \h </w:instrText>
      </w:r>
      <w:r>
        <w:rPr>
          <w:noProof/>
        </w:rPr>
      </w:r>
      <w:r>
        <w:rPr>
          <w:noProof/>
        </w:rPr>
        <w:fldChar w:fldCharType="separate"/>
      </w:r>
      <w:r w:rsidR="00F1321A">
        <w:rPr>
          <w:noProof/>
        </w:rPr>
        <w:t>36</w:t>
      </w:r>
      <w:r>
        <w:rPr>
          <w:noProof/>
        </w:rPr>
        <w:fldChar w:fldCharType="end"/>
      </w:r>
    </w:p>
    <w:p w14:paraId="05CC63FD" w14:textId="761C7B86" w:rsidR="003A5FEA" w:rsidRDefault="003A5FEA" w:rsidP="003A5FEA">
      <w:r>
        <w:fldChar w:fldCharType="end"/>
      </w:r>
    </w:p>
    <w:p w14:paraId="0D248541" w14:textId="77777777" w:rsidR="002B76A7" w:rsidRDefault="002B76A7" w:rsidP="002B76A7">
      <w:pPr>
        <w:pStyle w:val="TOC1"/>
        <w:keepNext/>
      </w:pPr>
      <w:r>
        <w:t>List of Tables</w:t>
      </w:r>
    </w:p>
    <w:p w14:paraId="3A1D9C17" w14:textId="1BC6E37D" w:rsidR="0049650F" w:rsidRDefault="002B76A7">
      <w:pPr>
        <w:pStyle w:val="TOC3"/>
        <w:rPr>
          <w:rFonts w:asciiTheme="minorHAnsi" w:eastAsiaTheme="minorEastAsia" w:hAnsiTheme="minorHAnsi" w:cstheme="minorBidi"/>
          <w:noProof/>
          <w:sz w:val="22"/>
          <w:szCs w:val="22"/>
          <w:lang w:val="en-AU" w:eastAsia="en-AU"/>
        </w:rPr>
      </w:pPr>
      <w:r>
        <w:rPr>
          <w:sz w:val="20"/>
        </w:rPr>
        <w:fldChar w:fldCharType="begin"/>
      </w:r>
      <w:r>
        <w:instrText xml:space="preserve"> TOC \t "Table,3" </w:instrText>
      </w:r>
      <w:r>
        <w:rPr>
          <w:sz w:val="20"/>
        </w:rPr>
        <w:fldChar w:fldCharType="separate"/>
      </w:r>
      <w:r w:rsidR="0049650F">
        <w:rPr>
          <w:noProof/>
        </w:rPr>
        <w:t>Table 1: International guidelines for Long COVID models of care</w:t>
      </w:r>
      <w:r w:rsidR="0049650F">
        <w:rPr>
          <w:noProof/>
        </w:rPr>
        <w:tab/>
      </w:r>
      <w:r w:rsidR="0049650F">
        <w:rPr>
          <w:noProof/>
        </w:rPr>
        <w:fldChar w:fldCharType="begin"/>
      </w:r>
      <w:r w:rsidR="0049650F">
        <w:rPr>
          <w:noProof/>
        </w:rPr>
        <w:instrText xml:space="preserve"> PAGEREF _Toc199175246 \h </w:instrText>
      </w:r>
      <w:r w:rsidR="0049650F">
        <w:rPr>
          <w:noProof/>
        </w:rPr>
      </w:r>
      <w:r w:rsidR="0049650F">
        <w:rPr>
          <w:noProof/>
        </w:rPr>
        <w:fldChar w:fldCharType="separate"/>
      </w:r>
      <w:r w:rsidR="00F1321A">
        <w:rPr>
          <w:noProof/>
        </w:rPr>
        <w:t>7</w:t>
      </w:r>
      <w:r w:rsidR="0049650F">
        <w:rPr>
          <w:noProof/>
        </w:rPr>
        <w:fldChar w:fldCharType="end"/>
      </w:r>
    </w:p>
    <w:p w14:paraId="4A6797B1" w14:textId="1CF9E816" w:rsidR="002B76A7" w:rsidRDefault="002B76A7" w:rsidP="003A5FEA">
      <w:r>
        <w:fldChar w:fldCharType="end"/>
      </w:r>
    </w:p>
    <w:p w14:paraId="704E3F47" w14:textId="77777777" w:rsidR="002643CC" w:rsidRDefault="002643CC" w:rsidP="003A5FEA">
      <w:pPr>
        <w:sectPr w:rsidR="002643CC" w:rsidSect="0078658E">
          <w:headerReference w:type="even" r:id="rId22"/>
          <w:headerReference w:type="default" r:id="rId23"/>
          <w:footerReference w:type="even" r:id="rId24"/>
          <w:footerReference w:type="default" r:id="rId25"/>
          <w:pgSz w:w="11907" w:h="16840" w:code="9"/>
          <w:pgMar w:top="1418" w:right="1701" w:bottom="1134" w:left="1843" w:header="284" w:footer="425" w:gutter="284"/>
          <w:pgNumType w:fmt="lowerRoman"/>
          <w:cols w:space="720"/>
        </w:sectPr>
      </w:pPr>
    </w:p>
    <w:p w14:paraId="03333094" w14:textId="16A919C4" w:rsidR="001D3E4E" w:rsidRDefault="001D3E4E" w:rsidP="003A5FEA">
      <w:pPr>
        <w:sectPr w:rsidR="001D3E4E" w:rsidSect="0078658E">
          <w:pgSz w:w="11907" w:h="16840" w:code="9"/>
          <w:pgMar w:top="1418" w:right="1701" w:bottom="1134" w:left="1843" w:header="284" w:footer="425" w:gutter="284"/>
          <w:pgNumType w:fmt="lowerRoman"/>
          <w:cols w:space="720"/>
        </w:sectPr>
      </w:pPr>
    </w:p>
    <w:p w14:paraId="39BE2591" w14:textId="17A83705" w:rsidR="008C2973" w:rsidRDefault="00131D37" w:rsidP="002643CC">
      <w:pPr>
        <w:pStyle w:val="Heading1"/>
        <w:spacing w:before="0"/>
        <w:rPr>
          <w:spacing w:val="0"/>
        </w:rPr>
      </w:pPr>
      <w:bookmarkStart w:id="3" w:name="_Toc199231062"/>
      <w:r w:rsidRPr="00131D37">
        <w:rPr>
          <w:spacing w:val="0"/>
        </w:rPr>
        <w:t>Background</w:t>
      </w:r>
      <w:bookmarkEnd w:id="3"/>
    </w:p>
    <w:p w14:paraId="22964FA9" w14:textId="4475D714" w:rsidR="00131D37" w:rsidRDefault="00131D37" w:rsidP="00131D37">
      <w:r>
        <w:t>In December 2022, the Ministry of Health – Manat</w:t>
      </w:r>
      <w:r>
        <w:rPr>
          <w:rFonts w:cs="Segoe UI"/>
        </w:rPr>
        <w:t>ū</w:t>
      </w:r>
      <w:r>
        <w:t xml:space="preserve"> Hauora published the </w:t>
      </w:r>
      <w:r w:rsidRPr="004D43A9">
        <w:rPr>
          <w:i/>
          <w:iCs/>
        </w:rPr>
        <w:t>Clinical Rehabilitation Guideline for People with Long COVID</w:t>
      </w:r>
      <w:r>
        <w:rPr>
          <w:i/>
          <w:iCs/>
        </w:rPr>
        <w:t xml:space="preserve"> (Coronavirus Disease)</w:t>
      </w:r>
      <w:r w:rsidRPr="004D43A9">
        <w:rPr>
          <w:i/>
          <w:iCs/>
        </w:rPr>
        <w:t xml:space="preserve"> in Aotearoa New Zealand</w:t>
      </w:r>
      <w:r>
        <w:t>.</w:t>
      </w:r>
      <w:r>
        <w:rPr>
          <w:rStyle w:val="FootnoteReference"/>
        </w:rPr>
        <w:footnoteReference w:id="3"/>
      </w:r>
      <w:r>
        <w:t xml:space="preserve"> Those recommendations supported a three-tiered pathway.</w:t>
      </w:r>
    </w:p>
    <w:p w14:paraId="7B7AC2B5" w14:textId="5F0E6D75" w:rsidR="00131D37" w:rsidRPr="005D7B27" w:rsidRDefault="00131D37" w:rsidP="00131D37">
      <w:pPr>
        <w:pStyle w:val="Figure"/>
        <w:rPr>
          <w:bCs/>
        </w:rPr>
      </w:pPr>
      <w:bookmarkStart w:id="4" w:name="_Toc199221638"/>
      <w:r>
        <w:t xml:space="preserve">Figure </w:t>
      </w:r>
      <w:r>
        <w:fldChar w:fldCharType="begin"/>
      </w:r>
      <w:r>
        <w:instrText xml:space="preserve"> SEQ Figure \* ARABIC </w:instrText>
      </w:r>
      <w:r>
        <w:fldChar w:fldCharType="separate"/>
      </w:r>
      <w:r w:rsidR="00F1321A">
        <w:rPr>
          <w:noProof/>
        </w:rPr>
        <w:t>1</w:t>
      </w:r>
      <w:r>
        <w:fldChar w:fldCharType="end"/>
      </w:r>
      <w:r>
        <w:t xml:space="preserve">: </w:t>
      </w:r>
      <w:r w:rsidRPr="005D7B27">
        <w:rPr>
          <w:bCs/>
        </w:rPr>
        <w:t xml:space="preserve">Long COVID </w:t>
      </w:r>
      <w:r>
        <w:rPr>
          <w:bCs/>
        </w:rPr>
        <w:t>c</w:t>
      </w:r>
      <w:r w:rsidRPr="005D7B27">
        <w:rPr>
          <w:bCs/>
        </w:rPr>
        <w:t>are pathway</w:t>
      </w:r>
      <w:bookmarkEnd w:id="4"/>
    </w:p>
    <w:p w14:paraId="2F8CA26D" w14:textId="77777777" w:rsidR="00131D37" w:rsidRDefault="00131D37" w:rsidP="00131D37">
      <w:r>
        <w:rPr>
          <w:noProof/>
        </w:rPr>
        <w:drawing>
          <wp:inline distT="0" distB="0" distL="0" distR="0" wp14:anchorId="71D20C4C" wp14:editId="4F955F67">
            <wp:extent cx="5731510" cy="1069975"/>
            <wp:effectExtent l="0" t="0" r="0" b="0"/>
            <wp:docPr id="218718943" name="Picture 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8718943" name="Picture 1">
                      <a:extLst>
                        <a:ext uri="{C183D7F6-B498-43B3-948B-1728B52AA6E4}">
                          <adec:decorative xmlns:adec="http://schemas.microsoft.com/office/drawing/2017/decorative" val="1"/>
                        </a:ext>
                      </a:extLst>
                    </pic:cNvPr>
                    <pic:cNvPicPr/>
                  </pic:nvPicPr>
                  <pic:blipFill>
                    <a:blip r:embed="rId26">
                      <a:extLst>
                        <a:ext uri="{28A0092B-C50C-407E-A947-70E740481C1C}">
                          <a14:useLocalDpi xmlns:a14="http://schemas.microsoft.com/office/drawing/2010/main" val="0"/>
                        </a:ext>
                      </a:extLst>
                    </a:blip>
                    <a:stretch>
                      <a:fillRect/>
                    </a:stretch>
                  </pic:blipFill>
                  <pic:spPr>
                    <a:xfrm>
                      <a:off x="0" y="0"/>
                      <a:ext cx="5731510" cy="1069975"/>
                    </a:xfrm>
                    <a:prstGeom prst="rect">
                      <a:avLst/>
                    </a:prstGeom>
                  </pic:spPr>
                </pic:pic>
              </a:graphicData>
            </a:graphic>
          </wp:inline>
        </w:drawing>
      </w:r>
    </w:p>
    <w:tbl>
      <w:tblPr>
        <w:tblStyle w:val="TableGrid"/>
        <w:tblW w:w="0" w:type="auto"/>
        <w:tblBorders>
          <w:top w:val="single" w:sz="4" w:space="0" w:color="A6A6A6" w:themeColor="background1" w:themeShade="A6"/>
          <w:left w:val="none" w:sz="0" w:space="0" w:color="auto"/>
          <w:bottom w:val="single" w:sz="4" w:space="0" w:color="A6A6A6" w:themeColor="background1" w:themeShade="A6"/>
          <w:right w:val="none" w:sz="0" w:space="0" w:color="auto"/>
          <w:insideH w:val="single" w:sz="4" w:space="0" w:color="A6A6A6" w:themeColor="background1" w:themeShade="A6"/>
          <w:insideV w:val="none" w:sz="0" w:space="0" w:color="auto"/>
        </w:tblBorders>
        <w:tblLook w:val="04A0" w:firstRow="1" w:lastRow="0" w:firstColumn="1" w:lastColumn="0" w:noHBand="0" w:noVBand="1"/>
      </w:tblPr>
      <w:tblGrid>
        <w:gridCol w:w="2691"/>
        <w:gridCol w:w="2699"/>
        <w:gridCol w:w="2689"/>
      </w:tblGrid>
      <w:tr w:rsidR="00E56AB3" w:rsidRPr="007B0D5F" w14:paraId="39D18EF7" w14:textId="77777777" w:rsidTr="003D1845">
        <w:trPr>
          <w:tblHeader/>
        </w:trPr>
        <w:tc>
          <w:tcPr>
            <w:tcW w:w="3116" w:type="dxa"/>
            <w:tcBorders>
              <w:top w:val="nil"/>
              <w:bottom w:val="nil"/>
            </w:tcBorders>
            <w:shd w:val="clear" w:color="auto" w:fill="D9D9D9" w:themeFill="background1" w:themeFillShade="D9"/>
          </w:tcPr>
          <w:p w14:paraId="0AC929E3" w14:textId="77777777" w:rsidR="00E56AB3" w:rsidRPr="007B0D5F" w:rsidRDefault="00E56AB3" w:rsidP="003D1845">
            <w:pPr>
              <w:pStyle w:val="TableText"/>
              <w:rPr>
                <w:b/>
                <w:bCs/>
              </w:rPr>
            </w:pPr>
            <w:r w:rsidRPr="007B0D5F">
              <w:rPr>
                <w:b/>
                <w:bCs/>
              </w:rPr>
              <w:t xml:space="preserve">Personalised community-based self-care </w:t>
            </w:r>
          </w:p>
        </w:tc>
        <w:tc>
          <w:tcPr>
            <w:tcW w:w="3117" w:type="dxa"/>
            <w:tcBorders>
              <w:top w:val="nil"/>
              <w:bottom w:val="nil"/>
            </w:tcBorders>
            <w:shd w:val="clear" w:color="auto" w:fill="D9D9D9" w:themeFill="background1" w:themeFillShade="D9"/>
          </w:tcPr>
          <w:p w14:paraId="6258AED9" w14:textId="77777777" w:rsidR="00E56AB3" w:rsidRPr="007B0D5F" w:rsidRDefault="00E56AB3" w:rsidP="003D1845">
            <w:pPr>
              <w:pStyle w:val="TableText"/>
              <w:rPr>
                <w:b/>
                <w:bCs/>
              </w:rPr>
            </w:pPr>
            <w:r>
              <w:rPr>
                <w:b/>
                <w:bCs/>
              </w:rPr>
              <w:t>Long</w:t>
            </w:r>
            <w:r w:rsidRPr="007B0D5F">
              <w:rPr>
                <w:b/>
                <w:bCs/>
              </w:rPr>
              <w:t xml:space="preserve">-COVID </w:t>
            </w:r>
            <w:r>
              <w:rPr>
                <w:b/>
                <w:bCs/>
              </w:rPr>
              <w:t xml:space="preserve">multi-disciplinary team </w:t>
            </w:r>
            <w:r w:rsidRPr="007B0D5F">
              <w:rPr>
                <w:b/>
                <w:bCs/>
              </w:rPr>
              <w:t xml:space="preserve">– hospital or community-based, localities dependent </w:t>
            </w:r>
          </w:p>
        </w:tc>
        <w:tc>
          <w:tcPr>
            <w:tcW w:w="3117" w:type="dxa"/>
            <w:tcBorders>
              <w:top w:val="nil"/>
              <w:bottom w:val="nil"/>
            </w:tcBorders>
            <w:shd w:val="clear" w:color="auto" w:fill="D9D9D9" w:themeFill="background1" w:themeFillShade="D9"/>
          </w:tcPr>
          <w:p w14:paraId="7F389C4F" w14:textId="77777777" w:rsidR="00E56AB3" w:rsidRPr="007B0D5F" w:rsidRDefault="00E56AB3" w:rsidP="003D1845">
            <w:pPr>
              <w:pStyle w:val="TableText"/>
              <w:rPr>
                <w:b/>
                <w:bCs/>
              </w:rPr>
            </w:pPr>
            <w:r w:rsidRPr="007B0D5F">
              <w:rPr>
                <w:b/>
                <w:bCs/>
              </w:rPr>
              <w:t xml:space="preserve">Specialist </w:t>
            </w:r>
          </w:p>
        </w:tc>
      </w:tr>
      <w:tr w:rsidR="00E56AB3" w14:paraId="5FFC4453" w14:textId="77777777" w:rsidTr="003D1845">
        <w:tc>
          <w:tcPr>
            <w:tcW w:w="3116" w:type="dxa"/>
            <w:tcBorders>
              <w:top w:val="nil"/>
            </w:tcBorders>
          </w:tcPr>
          <w:p w14:paraId="376674C5" w14:textId="77777777" w:rsidR="00E56AB3" w:rsidRDefault="00E56AB3" w:rsidP="003D1845">
            <w:pPr>
              <w:pStyle w:val="TableBullet"/>
            </w:pPr>
            <w:r>
              <w:t>Personalised management plan</w:t>
            </w:r>
          </w:p>
          <w:p w14:paraId="709A77A4" w14:textId="77777777" w:rsidR="00E56AB3" w:rsidRDefault="00E56AB3" w:rsidP="003D1845">
            <w:pPr>
              <w:pStyle w:val="TableBullet"/>
            </w:pPr>
            <w:r>
              <w:t xml:space="preserve">Access to resources that allow for people and whānau to learn to manage their symptoms with support and advice, </w:t>
            </w:r>
            <w:proofErr w:type="spellStart"/>
            <w:r>
              <w:t>eg</w:t>
            </w:r>
            <w:proofErr w:type="spellEnd"/>
            <w:r>
              <w:t xml:space="preserve">, Health Navigator and </w:t>
            </w:r>
            <w:proofErr w:type="spellStart"/>
            <w:r w:rsidRPr="00894C69">
              <w:t>Ā</w:t>
            </w:r>
            <w:r>
              <w:t>whina</w:t>
            </w:r>
            <w:proofErr w:type="spellEnd"/>
            <w:r>
              <w:t xml:space="preserve"> App</w:t>
            </w:r>
          </w:p>
          <w:p w14:paraId="70ECB2C1" w14:textId="77777777" w:rsidR="00E56AB3" w:rsidRPr="00D01676" w:rsidRDefault="00E56AB3" w:rsidP="003D1845">
            <w:pPr>
              <w:pStyle w:val="TableBullet"/>
            </w:pPr>
            <w:r w:rsidRPr="00D01676">
              <w:t>Community</w:t>
            </w:r>
            <w:r>
              <w:t>-</w:t>
            </w:r>
            <w:r w:rsidRPr="00D01676">
              <w:t>based face-to-face and non-face</w:t>
            </w:r>
            <w:r>
              <w:t>-</w:t>
            </w:r>
            <w:r w:rsidRPr="00D01676">
              <w:t>to</w:t>
            </w:r>
            <w:r>
              <w:t>-</w:t>
            </w:r>
            <w:r w:rsidRPr="00D01676">
              <w:t xml:space="preserve">face supports </w:t>
            </w:r>
          </w:p>
          <w:p w14:paraId="439290C5" w14:textId="77777777" w:rsidR="00E56AB3" w:rsidRDefault="00E56AB3" w:rsidP="003D1845">
            <w:pPr>
              <w:pStyle w:val="TableBullet"/>
            </w:pPr>
            <w:r>
              <w:t xml:space="preserve">Virtual assistance, </w:t>
            </w:r>
            <w:proofErr w:type="spellStart"/>
            <w:r>
              <w:t>eg</w:t>
            </w:r>
            <w:proofErr w:type="spellEnd"/>
            <w:r>
              <w:t xml:space="preserve">, apps </w:t>
            </w:r>
          </w:p>
          <w:p w14:paraId="68C8BCBE" w14:textId="77777777" w:rsidR="00E56AB3" w:rsidRDefault="00E56AB3" w:rsidP="003D1845">
            <w:pPr>
              <w:pStyle w:val="TableBullet"/>
            </w:pPr>
            <w:r>
              <w:t xml:space="preserve">Adaptation to peoples’ impairments </w:t>
            </w:r>
          </w:p>
        </w:tc>
        <w:tc>
          <w:tcPr>
            <w:tcW w:w="3117" w:type="dxa"/>
            <w:tcBorders>
              <w:top w:val="nil"/>
            </w:tcBorders>
          </w:tcPr>
          <w:p w14:paraId="77FDA36E" w14:textId="77777777" w:rsidR="00E56AB3" w:rsidRDefault="00E56AB3" w:rsidP="003D1845">
            <w:pPr>
              <w:pStyle w:val="TableBullet"/>
            </w:pPr>
            <w:r>
              <w:t xml:space="preserve">Holistic assessment </w:t>
            </w:r>
          </w:p>
          <w:p w14:paraId="5873AE11" w14:textId="77777777" w:rsidR="00E56AB3" w:rsidRDefault="00E56AB3" w:rsidP="003D1845">
            <w:pPr>
              <w:pStyle w:val="TableBullet"/>
            </w:pPr>
            <w:r>
              <w:t xml:space="preserve">Personalised management plans </w:t>
            </w:r>
          </w:p>
          <w:p w14:paraId="68E9ACCC" w14:textId="77777777" w:rsidR="00E56AB3" w:rsidRDefault="00E56AB3" w:rsidP="003D1845">
            <w:pPr>
              <w:pStyle w:val="TableBullet"/>
            </w:pPr>
            <w:r>
              <w:t>Advice, rehabilitation and support for physical health, psychological health, mental wellbeing, and vocational improvement or recovery</w:t>
            </w:r>
          </w:p>
          <w:p w14:paraId="6796FA27" w14:textId="77777777" w:rsidR="00E56AB3" w:rsidRDefault="00E56AB3" w:rsidP="003D1845">
            <w:pPr>
              <w:pStyle w:val="TableBullet"/>
            </w:pPr>
            <w:r>
              <w:t xml:space="preserve">A nominated </w:t>
            </w:r>
            <w:proofErr w:type="spellStart"/>
            <w:r>
              <w:t>kaiārahi</w:t>
            </w:r>
            <w:proofErr w:type="spellEnd"/>
            <w:r>
              <w:t xml:space="preserve"> (guide) to support the management plan  </w:t>
            </w:r>
          </w:p>
          <w:p w14:paraId="2607A786" w14:textId="77777777" w:rsidR="00E56AB3" w:rsidRDefault="00E56AB3" w:rsidP="003D1845">
            <w:pPr>
              <w:pStyle w:val="TableBullet"/>
            </w:pPr>
            <w:r>
              <w:t>Adaptation to peoples’ impairments</w:t>
            </w:r>
          </w:p>
        </w:tc>
        <w:tc>
          <w:tcPr>
            <w:tcW w:w="3117" w:type="dxa"/>
            <w:tcBorders>
              <w:top w:val="nil"/>
            </w:tcBorders>
          </w:tcPr>
          <w:p w14:paraId="0EB2951A" w14:textId="77777777" w:rsidR="00E56AB3" w:rsidRDefault="00E56AB3" w:rsidP="003D1845">
            <w:pPr>
              <w:pStyle w:val="TableBullet"/>
            </w:pPr>
            <w:r>
              <w:t>Referral for specific conditions according to health pathways</w:t>
            </w:r>
          </w:p>
          <w:p w14:paraId="740EBC9E" w14:textId="77777777" w:rsidR="00E56AB3" w:rsidRDefault="00E56AB3" w:rsidP="003D1845">
            <w:pPr>
              <w:pStyle w:val="TableBullet"/>
            </w:pPr>
            <w:r>
              <w:t>A long-COVID multi-disciplinary team that continues while specialist care is undertaken</w:t>
            </w:r>
          </w:p>
          <w:p w14:paraId="7466DFBF" w14:textId="77777777" w:rsidR="00E56AB3" w:rsidRDefault="00E56AB3" w:rsidP="003D1845">
            <w:pPr>
              <w:pStyle w:val="TableBullet"/>
            </w:pPr>
            <w:r>
              <w:t xml:space="preserve">Coordination between specialities </w:t>
            </w:r>
          </w:p>
          <w:p w14:paraId="29A2A763" w14:textId="77777777" w:rsidR="00E56AB3" w:rsidRDefault="00E56AB3" w:rsidP="003D1845">
            <w:pPr>
              <w:pStyle w:val="TableBullet"/>
            </w:pPr>
            <w:r>
              <w:t>Adaptation to peoples’ impairments</w:t>
            </w:r>
          </w:p>
        </w:tc>
      </w:tr>
    </w:tbl>
    <w:tbl>
      <w:tblPr>
        <w:tblW w:w="8085" w:type="dxa"/>
        <w:tblInd w:w="-5" w:type="dxa"/>
        <w:tblBorders>
          <w:top w:val="single" w:sz="4" w:space="0" w:color="7F7F7F" w:themeColor="text1" w:themeTint="80"/>
          <w:bottom w:val="single" w:sz="4" w:space="0" w:color="7F7F7F" w:themeColor="text1" w:themeTint="80"/>
          <w:insideH w:val="single" w:sz="4" w:space="0" w:color="7F7F7F" w:themeColor="text1" w:themeTint="80"/>
        </w:tblBorders>
        <w:tblLayout w:type="fixed"/>
        <w:tblLook w:val="01E0" w:firstRow="1" w:lastRow="1" w:firstColumn="1" w:lastColumn="1" w:noHBand="0" w:noVBand="0"/>
      </w:tblPr>
      <w:tblGrid>
        <w:gridCol w:w="6887"/>
        <w:gridCol w:w="1198"/>
      </w:tblGrid>
      <w:tr w:rsidR="00577556" w:rsidRPr="00007036" w14:paraId="58D4D44A" w14:textId="77777777" w:rsidTr="003D1845">
        <w:trPr>
          <w:cantSplit/>
        </w:trPr>
        <w:tc>
          <w:tcPr>
            <w:tcW w:w="6887" w:type="dxa"/>
            <w:tcBorders>
              <w:top w:val="nil"/>
              <w:bottom w:val="nil"/>
            </w:tcBorders>
            <w:shd w:val="clear" w:color="auto" w:fill="D9D9D9" w:themeFill="background1" w:themeFillShade="D9"/>
            <w:tcMar>
              <w:top w:w="0" w:type="dxa"/>
              <w:left w:w="85" w:type="dxa"/>
              <w:right w:w="85" w:type="dxa"/>
            </w:tcMar>
          </w:tcPr>
          <w:p w14:paraId="7680F96D" w14:textId="77777777" w:rsidR="00577556" w:rsidRPr="00007036" w:rsidRDefault="00577556" w:rsidP="003D1845">
            <w:pPr>
              <w:pStyle w:val="TableText"/>
              <w:rPr>
                <w:b/>
                <w:bCs/>
              </w:rPr>
            </w:pPr>
            <w:r w:rsidRPr="00007036">
              <w:rPr>
                <w:b/>
                <w:bCs/>
              </w:rPr>
              <w:t>Recommendations</w:t>
            </w:r>
          </w:p>
        </w:tc>
        <w:tc>
          <w:tcPr>
            <w:tcW w:w="1198" w:type="dxa"/>
            <w:tcBorders>
              <w:top w:val="nil"/>
              <w:bottom w:val="nil"/>
            </w:tcBorders>
            <w:shd w:val="clear" w:color="auto" w:fill="D9D9D9" w:themeFill="background1" w:themeFillShade="D9"/>
            <w:tcMar>
              <w:top w:w="0" w:type="dxa"/>
              <w:left w:w="85" w:type="dxa"/>
              <w:right w:w="85" w:type="dxa"/>
            </w:tcMar>
          </w:tcPr>
          <w:p w14:paraId="4CEDC614" w14:textId="77777777" w:rsidR="00577556" w:rsidRPr="00007036" w:rsidRDefault="00577556" w:rsidP="003D1845">
            <w:pPr>
              <w:pStyle w:val="TableText"/>
              <w:rPr>
                <w:b/>
                <w:bCs/>
              </w:rPr>
            </w:pPr>
            <w:r w:rsidRPr="00007036">
              <w:rPr>
                <w:b/>
                <w:bCs/>
              </w:rPr>
              <w:t>Grade</w:t>
            </w:r>
          </w:p>
        </w:tc>
      </w:tr>
      <w:tr w:rsidR="00577556" w:rsidRPr="00FB1F87" w14:paraId="4EBD9175" w14:textId="77777777" w:rsidTr="003D1845">
        <w:trPr>
          <w:cantSplit/>
        </w:trPr>
        <w:tc>
          <w:tcPr>
            <w:tcW w:w="6887" w:type="dxa"/>
            <w:tcBorders>
              <w:top w:val="nil"/>
            </w:tcBorders>
            <w:tcMar>
              <w:top w:w="0" w:type="dxa"/>
              <w:left w:w="85" w:type="dxa"/>
              <w:right w:w="85" w:type="dxa"/>
            </w:tcMar>
          </w:tcPr>
          <w:p w14:paraId="77E111B7" w14:textId="77777777" w:rsidR="00577556" w:rsidRDefault="00577556" w:rsidP="003D1845">
            <w:pPr>
              <w:pStyle w:val="TableText"/>
            </w:pPr>
            <w:r>
              <w:t>Acknowledge key elements of the care continuum, including:</w:t>
            </w:r>
          </w:p>
          <w:p w14:paraId="10719CD5" w14:textId="77777777" w:rsidR="00577556" w:rsidRDefault="00577556" w:rsidP="003D1845">
            <w:pPr>
              <w:pStyle w:val="TableBullet"/>
            </w:pPr>
            <w:r>
              <w:t>the use of specific symptom screening and assessment tools to systematically identify long-COVID condition symptoms and functional impairments</w:t>
            </w:r>
          </w:p>
          <w:p w14:paraId="719A5AE3" w14:textId="77777777" w:rsidR="00577556" w:rsidRDefault="00577556" w:rsidP="003D1845">
            <w:pPr>
              <w:pStyle w:val="TableBullet"/>
            </w:pPr>
            <w:r>
              <w:t>pathways to determine patients’ rehabilitation trajectory and guide their transition between care settings</w:t>
            </w:r>
          </w:p>
          <w:p w14:paraId="499DA98E" w14:textId="77777777" w:rsidR="00577556" w:rsidRDefault="00577556" w:rsidP="003D1845">
            <w:pPr>
              <w:pStyle w:val="TableBullet"/>
            </w:pPr>
            <w:r>
              <w:t>c</w:t>
            </w:r>
            <w:r w:rsidRPr="002067A4">
              <w:t>ustomised, personalised</w:t>
            </w:r>
            <w:r>
              <w:t>, accessible</w:t>
            </w:r>
            <w:r w:rsidRPr="002067A4">
              <w:t xml:space="preserve"> management and education resources </w:t>
            </w:r>
          </w:p>
          <w:p w14:paraId="407E866D" w14:textId="77777777" w:rsidR="00577556" w:rsidRPr="00FB1F87" w:rsidRDefault="00577556" w:rsidP="003D1845">
            <w:pPr>
              <w:pStyle w:val="TableBullet"/>
            </w:pPr>
            <w:r>
              <w:t xml:space="preserve">working with whānau and iwi to develop </w:t>
            </w:r>
            <w:r w:rsidRPr="002067A4">
              <w:t>personalised management and education resources</w:t>
            </w:r>
            <w:r>
              <w:t>.</w:t>
            </w:r>
          </w:p>
        </w:tc>
        <w:tc>
          <w:tcPr>
            <w:tcW w:w="1198" w:type="dxa"/>
            <w:tcBorders>
              <w:top w:val="nil"/>
            </w:tcBorders>
            <w:tcMar>
              <w:top w:w="0" w:type="dxa"/>
              <w:left w:w="85" w:type="dxa"/>
              <w:right w:w="85" w:type="dxa"/>
            </w:tcMar>
          </w:tcPr>
          <w:p w14:paraId="50F7D545" w14:textId="77777777" w:rsidR="00577556" w:rsidRPr="00FB1F87" w:rsidRDefault="00577556" w:rsidP="003D1845">
            <w:pPr>
              <w:pStyle w:val="TableText"/>
            </w:pPr>
            <w:r>
              <w:t>B</w:t>
            </w:r>
          </w:p>
        </w:tc>
      </w:tr>
    </w:tbl>
    <w:p w14:paraId="1E85A7D5" w14:textId="77777777" w:rsidR="00131D37" w:rsidRDefault="00131D37" w:rsidP="00131D37"/>
    <w:p w14:paraId="36D5C84D" w14:textId="77777777" w:rsidR="003A42C0" w:rsidRPr="00131D37" w:rsidRDefault="003A42C0" w:rsidP="00131D37"/>
    <w:p w14:paraId="52257CE1" w14:textId="0AD13580" w:rsidR="00131D37" w:rsidRDefault="00131D37" w:rsidP="00131D37">
      <w:r>
        <w:t xml:space="preserve">Since the publication of the guideline in 2022, many new studies have been published including on models of care. As part of a Long COVID evidence update (the last update from the Ministry being in September 2023), a review of the literature on models of care was performed and the results of that review are presented in this document. </w:t>
      </w:r>
    </w:p>
    <w:p w14:paraId="16FE1F3B" w14:textId="77777777" w:rsidR="00131D37" w:rsidRDefault="00131D37" w:rsidP="00131D37"/>
    <w:p w14:paraId="0334A90C" w14:textId="2E00E8F6" w:rsidR="00131D37" w:rsidRDefault="00131D37" w:rsidP="00131D37">
      <w:pPr>
        <w:rPr>
          <w:rFonts w:eastAsia="Calibri" w:cs="Segoe UI"/>
        </w:rPr>
      </w:pPr>
      <w:r>
        <w:t xml:space="preserve">New Zealand data on the numbers of people living with prolonged symptoms after infection with COVID-19 is limited. In 2022, Victoria University of Wellington published its report on the impacts of COVID-19 in Aotearoa New Zealand </w:t>
      </w:r>
      <w:r>
        <w:fldChar w:fldCharType="begin"/>
      </w:r>
      <w:r>
        <w:instrText xml:space="preserve"> ADDIN EN.CITE &lt;EndNote&gt;&lt;Cite&gt;&lt;Author&gt;Russell&lt;/Author&gt;&lt;Year&gt;2023&lt;/Year&gt;&lt;RecNum&gt;2634&lt;/RecNum&gt;&lt;DisplayText&gt;(2)&lt;/DisplayText&gt;&lt;record&gt;&lt;rec-number&gt;2634&lt;/rec-number&gt;&lt;foreign-keys&gt;&lt;key app="EN" db-id="ttsp20vzh9ett2ead2apeerudsr0a525dwse" timestamp="1734301131" guid="79029a6d-bc75-4bea-879d-46b61018668d"&gt;2634&lt;/key&gt;&lt;/foreign-keys&gt;&lt;ref-type name="Journal Article"&gt;17&lt;/ref-type&gt;&lt;contributors&gt;&lt;authors&gt;&lt;author&gt;Russell, Lynne&lt;/author&gt;&lt;author&gt;Jeffreys, Mona&lt;/author&gt;&lt;author&gt;Churchward, Marianna&lt;/author&gt;&lt;author&gt;Cumming, Jackie&lt;/author&gt;&lt;author&gt;McKenzie, Fiona&lt;/author&gt;&lt;author&gt;O&amp;apos;Loughlin, Claire&lt;/author&gt;&lt;author&gt;Asiasiga, Lanuola&lt;/author&gt;&lt;author&gt;Bell, Rebecca&lt;/author&gt;&lt;author&gt;Hickey, Huhana&lt;/author&gt;&lt;author&gt;Irurzun-Lopez, Maite&lt;/author&gt;&lt;author&gt;Kamau, Laura&lt;/author&gt;&lt;author&gt;Kokaua, Jesse&lt;/author&gt;&lt;author&gt;McDonald, Janet&lt;/author&gt;&lt;author&gt;McFarland-Tautau, Myra&lt;/author&gt;&lt;author&gt;Smiler, Kirsten&lt;/author&gt;&lt;author&gt;Uia, Tali&lt;/author&gt;&lt;author&gt;Vaka, Sione&lt;/author&gt;&lt;author&gt;Veukiso-Ulugia, Analosa&lt;/author&gt;&lt;author&gt;Wong, Conroy&lt;/author&gt;&lt;author&gt;Ellison Loschmann, Lis&lt;/author&gt;&lt;/authors&gt;&lt;/contributors&gt;&lt;titles&gt;&lt;title&gt;Cohort profile: Ngā Kawekawe o Mate Korona | Impacts of COVID-19 in Aotearoa – a prospective, national cohort study of people with COVID-19 in New Zealand&lt;/title&gt;&lt;secondary-title&gt;BMJ Open&lt;/secondary-title&gt;&lt;/titles&gt;&lt;periodical&gt;&lt;full-title&gt;BMJ open&lt;/full-title&gt;&lt;/periodical&gt;&lt;pages&gt;e071083&lt;/pages&gt;&lt;volume&gt;13&lt;/volume&gt;&lt;number&gt;7&lt;/number&gt;&lt;dates&gt;&lt;year&gt;2023&lt;/year&gt;&lt;/dates&gt;&lt;publisher&gt;BMJ&lt;/publisher&gt;&lt;isbn&gt;2044-6055&lt;/isbn&gt;&lt;urls&gt;&lt;related-urls&gt;&lt;url&gt;https://dx.doi.org/10.1136/bmjopen-2022-071083&lt;/url&gt;&lt;/related-urls&gt;&lt;/urls&gt;&lt;electronic-resource-num&gt;10.1136/bmjopen-2022-071083&lt;/electronic-resource-num&gt;&lt;/record&gt;&lt;/Cite&gt;&lt;/EndNote&gt;</w:instrText>
      </w:r>
      <w:r>
        <w:fldChar w:fldCharType="separate"/>
      </w:r>
      <w:r w:rsidRPr="25E9E9F9">
        <w:rPr>
          <w:noProof/>
        </w:rPr>
        <w:t>(2)</w:t>
      </w:r>
      <w:r>
        <w:fldChar w:fldCharType="end"/>
      </w:r>
      <w:r>
        <w:t>. The report was based on a survey of those who had been infected and included questions about prolonged symptoms.</w:t>
      </w:r>
      <w:r w:rsidRPr="25E9E9F9">
        <w:rPr>
          <w:rFonts w:cs="Segoe UI"/>
        </w:rPr>
        <w:t xml:space="preserve"> </w:t>
      </w:r>
      <w:r w:rsidRPr="25E9E9F9">
        <w:rPr>
          <w:rFonts w:eastAsia="Calibri" w:cs="Segoe UI"/>
        </w:rPr>
        <w:t xml:space="preserve">Of the survey participants, 22% (n=217) met the </w:t>
      </w:r>
      <w:r>
        <w:rPr>
          <w:rFonts w:eastAsia="Calibri" w:cs="Segoe UI"/>
        </w:rPr>
        <w:t>World Health Organization (</w:t>
      </w:r>
      <w:r w:rsidRPr="25E9E9F9">
        <w:rPr>
          <w:rFonts w:eastAsia="Calibri" w:cs="Segoe UI"/>
        </w:rPr>
        <w:t>WHO</w:t>
      </w:r>
      <w:r>
        <w:rPr>
          <w:rFonts w:eastAsia="Calibri" w:cs="Segoe UI"/>
        </w:rPr>
        <w:t>)</w:t>
      </w:r>
      <w:r w:rsidRPr="25E9E9F9">
        <w:rPr>
          <w:rFonts w:eastAsia="Calibri" w:cs="Segoe UI"/>
        </w:rPr>
        <w:t xml:space="preserve"> criteria for Long COVID, including 33 </w:t>
      </w:r>
      <w:r>
        <w:rPr>
          <w:rFonts w:eastAsia="Calibri" w:cs="Segoe UI"/>
        </w:rPr>
        <w:t>t</w:t>
      </w:r>
      <w:r w:rsidRPr="25E9E9F9">
        <w:rPr>
          <w:rFonts w:eastAsia="Calibri" w:cs="Segoe UI"/>
        </w:rPr>
        <w:t xml:space="preserve">āngata </w:t>
      </w:r>
      <w:r>
        <w:rPr>
          <w:rFonts w:eastAsia="Calibri" w:cs="Segoe UI"/>
        </w:rPr>
        <w:t>w</w:t>
      </w:r>
      <w:r w:rsidRPr="25E9E9F9">
        <w:rPr>
          <w:rFonts w:eastAsia="Calibri" w:cs="Segoe UI"/>
        </w:rPr>
        <w:t xml:space="preserve">henua, four </w:t>
      </w:r>
      <w:r>
        <w:rPr>
          <w:rFonts w:eastAsia="Calibri" w:cs="Segoe UI"/>
        </w:rPr>
        <w:t>Pacific</w:t>
      </w:r>
      <w:r w:rsidRPr="25E9E9F9">
        <w:rPr>
          <w:rFonts w:eastAsia="Calibri" w:cs="Segoe UI"/>
        </w:rPr>
        <w:t xml:space="preserve"> peoples and 181 non-Pacific </w:t>
      </w:r>
      <w:r>
        <w:rPr>
          <w:rFonts w:eastAsia="Calibri" w:cs="Segoe UI"/>
        </w:rPr>
        <w:t>t</w:t>
      </w:r>
      <w:r w:rsidRPr="25E9E9F9">
        <w:rPr>
          <w:rFonts w:eastAsia="Calibri" w:cs="Segoe UI"/>
        </w:rPr>
        <w:t xml:space="preserve">āngata </w:t>
      </w:r>
      <w:proofErr w:type="spellStart"/>
      <w:r w:rsidRPr="25E9E9F9">
        <w:rPr>
          <w:rFonts w:eastAsia="Calibri" w:cs="Segoe UI"/>
        </w:rPr>
        <w:t>Tiriti</w:t>
      </w:r>
      <w:proofErr w:type="spellEnd"/>
      <w:r w:rsidRPr="25E9E9F9">
        <w:rPr>
          <w:rFonts w:eastAsia="Calibri" w:cs="Segoe UI"/>
        </w:rPr>
        <w:t xml:space="preserve">, </w:t>
      </w:r>
      <w:r>
        <w:rPr>
          <w:rFonts w:eastAsia="Calibri" w:cs="Segoe UI"/>
        </w:rPr>
        <w:t xml:space="preserve">all of whom </w:t>
      </w:r>
      <w:r w:rsidRPr="25E9E9F9">
        <w:rPr>
          <w:rFonts w:eastAsia="Calibri" w:cs="Segoe UI"/>
        </w:rPr>
        <w:t>self-report</w:t>
      </w:r>
      <w:r>
        <w:rPr>
          <w:rFonts w:eastAsia="Calibri" w:cs="Segoe UI"/>
        </w:rPr>
        <w:t>ed</w:t>
      </w:r>
      <w:r w:rsidRPr="25E9E9F9">
        <w:rPr>
          <w:rFonts w:eastAsia="Calibri" w:cs="Segoe UI"/>
        </w:rPr>
        <w:t xml:space="preserve"> at least one symptom lasting three months or more.</w:t>
      </w:r>
    </w:p>
    <w:p w14:paraId="73F5E6A0" w14:textId="77777777" w:rsidR="00131D37" w:rsidRDefault="00131D37" w:rsidP="00131D37">
      <w:pPr>
        <w:rPr>
          <w:rFonts w:eastAsia="Calibri" w:cs="Segoe UI"/>
        </w:rPr>
      </w:pPr>
    </w:p>
    <w:p w14:paraId="1645D4A7" w14:textId="3B9D9058" w:rsidR="00131D37" w:rsidRDefault="00131D37" w:rsidP="00131D37">
      <w:r w:rsidRPr="004D43A9">
        <w:t>I</w:t>
      </w:r>
      <w:r w:rsidRPr="005A7353">
        <w:t>n</w:t>
      </w:r>
      <w:r>
        <w:t xml:space="preserve"> 2024, the University of Auckland and Long COVID Support Aotearoa published a report on the lived experience of people with Long COVID in Aotearoa New Zealand and provided patient-generated suggestions for ways to address their ongoing health needs. The report was based on an online survey of individuals with self-reported symptoms after infection with COVID-19 </w:t>
      </w:r>
      <w:r>
        <w:fldChar w:fldCharType="begin"/>
      </w:r>
      <w:r>
        <w:instrText xml:space="preserve"> ADDIN EN.CITE &lt;EndNote&gt;&lt;Cite&gt;&lt;Author&gt;Lorgelly&lt;/Author&gt;&lt;Year&gt;2024&lt;/Year&gt;&lt;RecNum&gt;2521&lt;/RecNum&gt;&lt;DisplayText&gt;(3)&lt;/DisplayText&gt;&lt;record&gt;&lt;rec-number&gt;2521&lt;/rec-number&gt;&lt;foreign-keys&gt;&lt;key app="EN" db-id="ttsp20vzh9ett2ead2apeerudsr0a525dwse" timestamp="1727243787" guid="1cf3327e-5409-4d6c-94b5-4a8a4813ec8c"&gt;2521&lt;/key&gt;&lt;/foreign-keys&gt;&lt;ref-type name="Unpublished Work"&gt;34&lt;/ref-type&gt;&lt;contributors&gt;&lt;authors&gt;&lt;author&gt;Lorgelly, PK&lt;/author&gt;&lt;/authors&gt;&lt;/contributors&gt;&lt;titles&gt;&lt;title&gt;The Burden of Long COVID in Aotearoa New Zealand: Establishing a Registry. Final Report.&lt;/title&gt;&lt;/titles&gt;&lt;dates&gt;&lt;year&gt;2024&lt;/year&gt;&lt;/dates&gt;&lt;publisher&gt;University of Auckland&lt;/publisher&gt;&lt;urls&gt;&lt;related-urls&gt;&lt;url&gt;https://lcregistry.auckland.ac.nz/files/2024/06/report_to_MoH.pdf  &lt;/url&gt;&lt;/related-urls&gt;&lt;/urls&gt;&lt;/record&gt;&lt;/Cite&gt;&lt;/EndNote&gt;</w:instrText>
      </w:r>
      <w:r>
        <w:fldChar w:fldCharType="separate"/>
      </w:r>
      <w:r w:rsidRPr="25E9E9F9">
        <w:rPr>
          <w:noProof/>
        </w:rPr>
        <w:t>(3)</w:t>
      </w:r>
      <w:r>
        <w:fldChar w:fldCharType="end"/>
      </w:r>
      <w:r>
        <w:t xml:space="preserve">. As of 31 March 2024, the survey included 1,348 individuals. The researchers concluded with a set of recommendations based on the survey results of those with lived experience. These recommendations were grouped into themes: Access, Belief, Support, Care, and Hope. Several recommendations within those themes addressed aspects of models of care. The report did not give specific details on how the recommendations were formed. </w:t>
      </w:r>
    </w:p>
    <w:p w14:paraId="26B76280" w14:textId="77777777" w:rsidR="00131D37" w:rsidRDefault="00131D37" w:rsidP="00131D37"/>
    <w:p w14:paraId="0FFBD35B" w14:textId="77777777" w:rsidR="00131D37" w:rsidRDefault="00131D37" w:rsidP="00131D37">
      <w:r>
        <w:t>Regarding models of care, respondents recommended:</w:t>
      </w:r>
    </w:p>
    <w:p w14:paraId="4AE7F584" w14:textId="77777777" w:rsidR="00131D37" w:rsidRPr="00131D37" w:rsidRDefault="00131D37" w:rsidP="00856DAA">
      <w:pPr>
        <w:pStyle w:val="ListNumber"/>
        <w:numPr>
          <w:ilvl w:val="0"/>
          <w:numId w:val="7"/>
        </w:numPr>
        <w:spacing w:before="90"/>
      </w:pPr>
      <w:r w:rsidRPr="00131D37">
        <w:t>validation of symptoms</w:t>
      </w:r>
    </w:p>
    <w:p w14:paraId="3FC2B048" w14:textId="77777777" w:rsidR="00131D37" w:rsidRPr="00131D37" w:rsidRDefault="00131D37" w:rsidP="00131D37">
      <w:pPr>
        <w:pStyle w:val="ListNumber"/>
      </w:pPr>
      <w:r w:rsidRPr="00131D37">
        <w:t>symptom mapping</w:t>
      </w:r>
    </w:p>
    <w:p w14:paraId="2AF18024" w14:textId="77777777" w:rsidR="00131D37" w:rsidRPr="00131D37" w:rsidRDefault="00131D37" w:rsidP="00131D37">
      <w:pPr>
        <w:pStyle w:val="ListNumber"/>
      </w:pPr>
      <w:r w:rsidRPr="00131D37">
        <w:t>consistent and continuous medical assessment</w:t>
      </w:r>
    </w:p>
    <w:p w14:paraId="0DCDB195" w14:textId="77777777" w:rsidR="00131D37" w:rsidRPr="00131D37" w:rsidRDefault="00131D37" w:rsidP="00131D37">
      <w:pPr>
        <w:pStyle w:val="ListNumber"/>
      </w:pPr>
      <w:r w:rsidRPr="00131D37">
        <w:t>specialised Long COVID clinics</w:t>
      </w:r>
    </w:p>
    <w:p w14:paraId="27226611" w14:textId="77777777" w:rsidR="00131D37" w:rsidRPr="00131D37" w:rsidRDefault="00131D37" w:rsidP="00131D37">
      <w:pPr>
        <w:pStyle w:val="ListNumber"/>
      </w:pPr>
      <w:r w:rsidRPr="00131D37">
        <w:t>clear support pathways to navigate their health care journey</w:t>
      </w:r>
    </w:p>
    <w:p w14:paraId="6DB251D8" w14:textId="77777777" w:rsidR="00131D37" w:rsidRPr="00131D37" w:rsidRDefault="00131D37" w:rsidP="00131D37">
      <w:pPr>
        <w:pStyle w:val="ListNumber"/>
      </w:pPr>
      <w:r w:rsidRPr="00131D37">
        <w:t>public health messaging and education</w:t>
      </w:r>
    </w:p>
    <w:p w14:paraId="6CFACA18" w14:textId="77777777" w:rsidR="00131D37" w:rsidRPr="00131D37" w:rsidRDefault="00131D37" w:rsidP="00131D37">
      <w:pPr>
        <w:pStyle w:val="ListNumber"/>
      </w:pPr>
      <w:r w:rsidRPr="00131D37">
        <w:t>home aid and mobility devices</w:t>
      </w:r>
    </w:p>
    <w:p w14:paraId="6C27FA05" w14:textId="77777777" w:rsidR="00131D37" w:rsidRPr="00131D37" w:rsidRDefault="00131D37" w:rsidP="00131D37">
      <w:pPr>
        <w:pStyle w:val="ListNumber"/>
      </w:pPr>
      <w:r w:rsidRPr="00131D37">
        <w:t>assurance of primary care access</w:t>
      </w:r>
    </w:p>
    <w:p w14:paraId="54AF8308" w14:textId="77777777" w:rsidR="00131D37" w:rsidRPr="00131D37" w:rsidRDefault="00131D37" w:rsidP="00131D37">
      <w:pPr>
        <w:pStyle w:val="ListNumber"/>
        <w:spacing w:after="0"/>
      </w:pPr>
      <w:r w:rsidRPr="00131D37">
        <w:t>enhanced mental health support.</w:t>
      </w:r>
    </w:p>
    <w:p w14:paraId="2D4BC778" w14:textId="77777777" w:rsidR="00131D37" w:rsidRDefault="00131D37" w:rsidP="00131D37"/>
    <w:p w14:paraId="6C42B56D" w14:textId="4F300828" w:rsidR="00131D37" w:rsidRDefault="00131D37" w:rsidP="00131D37">
      <w:r>
        <w:t xml:space="preserve">Experiences of those living with prolonged symptoms in New Zealand are reflected in studies based in other countries. A longitudinal qualitative study with 80 participants and 12 health care practitioners in the United Kingdom explored the health care experiences of those with Long COVID </w:t>
      </w:r>
      <w:r>
        <w:fldChar w:fldCharType="begin"/>
      </w:r>
      <w:r>
        <w:instrText xml:space="preserve"> ADDIN EN.CITE &lt;EndNote&gt;&lt;Cite&gt;&lt;Author&gt;Fang&lt;/Author&gt;&lt;Year&gt;2024&lt;/Year&gt;&lt;RecNum&gt;710&lt;/RecNum&gt;&lt;DisplayText&gt;(4)&lt;/DisplayText&gt;&lt;record&gt;&lt;rec-number&gt;710&lt;/rec-number&gt;&lt;foreign-keys&gt;&lt;key app="EN" db-id="ttsp20vzh9ett2ead2apeerudsr0a525dwse" timestamp="1714361513" guid="137bfb4a-a064-4f85-a2a0-6d1a346e5354"&gt;710&lt;/key&gt;&lt;/foreign-keys&gt;&lt;ref-type name="Journal Article"&gt;17&lt;/ref-type&gt;&lt;contributors&gt;&lt;authors&gt;&lt;author&gt;Fang, C.&lt;/author&gt;&lt;author&gt;Baz, S. A.&lt;/author&gt;&lt;author&gt;Sheard, L.&lt;/author&gt;&lt;author&gt;Carpentieri, J. D.&lt;/author&gt;&lt;/authors&gt;&lt;/contributors&gt;&lt;titles&gt;&lt;title&gt;“They seemed to be like cogs working in different directions”: a longitudinal qualitative study on Long COVID healthcare services in the United Kingdom from a person-centred lens&lt;/title&gt;&lt;secondary-title&gt;BMC Health Services Research&lt;/secondary-title&gt;&lt;/titles&gt;&lt;periodical&gt;&lt;full-title&gt;BMC health services research&lt;/full-title&gt;&lt;/periodical&gt;&lt;volume&gt;24&lt;/volume&gt;&lt;number&gt;1&lt;/number&gt;&lt;keywords&gt;&lt;keyword&gt;Chronic illness&lt;/keyword&gt;&lt;keyword&gt;Health services&lt;/keyword&gt;&lt;keyword&gt;Healthcare&lt;/keyword&gt;&lt;keyword&gt;Long COVID&lt;/keyword&gt;&lt;keyword&gt;Longitudinal&lt;/keyword&gt;&lt;keyword&gt;Person-centred care&lt;/keyword&gt;&lt;keyword&gt;Qualitative&lt;/keyword&gt;&lt;keyword&gt;COVID-19&lt;/keyword&gt;&lt;keyword&gt;Delivery of Health Care&lt;/keyword&gt;&lt;keyword&gt;Humans&lt;/keyword&gt;&lt;keyword&gt;Pandemics&lt;/keyword&gt;&lt;keyword&gt;Post-Acute COVID-19 Syndrome&lt;/keyword&gt;&lt;keyword&gt;Qualitative Research&lt;/keyword&gt;&lt;keyword&gt;United Kingdom&lt;/keyword&gt;&lt;keyword&gt;coronavirus disease 2019&lt;/keyword&gt;&lt;keyword&gt;health care delivery&lt;/keyword&gt;&lt;keyword&gt;human&lt;/keyword&gt;&lt;keyword&gt;pandemic&lt;/keyword&gt;&lt;/keywords&gt;&lt;dates&gt;&lt;year&gt;2024&lt;/year&gt;&lt;/dates&gt;&lt;work-type&gt;Article&lt;/work-type&gt;&lt;urls&gt;&lt;related-urls&gt;&lt;url&gt;https://www.scopus.com/inward/record.uri?eid=2-s2.0-85189089883&amp;amp;doi=10.1186%2fs12913-024-10891-7&amp;amp;partnerID=40&amp;amp;md5=5e1d4f3394a896e3920db08c1823755f&lt;/url&gt;&lt;/related-urls&gt;&lt;/urls&gt;&lt;custom7&gt;406&lt;/custom7&gt;&lt;electronic-resource-num&gt;10.1186/s12913-024-10891-7&lt;/electronic-resource-num&gt;&lt;remote-database-name&gt;Scopus&lt;/remote-database-name&gt;&lt;/record&gt;&lt;/Cite&gt;&lt;/EndNote&gt;</w:instrText>
      </w:r>
      <w:r>
        <w:fldChar w:fldCharType="separate"/>
      </w:r>
      <w:r>
        <w:rPr>
          <w:noProof/>
        </w:rPr>
        <w:t>(4)</w:t>
      </w:r>
      <w:r>
        <w:fldChar w:fldCharType="end"/>
      </w:r>
      <w:r>
        <w:t xml:space="preserve">. Common reported barriers included problems entering and navigating health care systems; lack of awareness about integrated or specialised care for Long COVID due to the scarcity of accessible information and scarcity of practitioners; workforce shortages; and inadequate information for primary care practitioners. </w:t>
      </w:r>
    </w:p>
    <w:p w14:paraId="00B5BDE7" w14:textId="77777777" w:rsidR="00131D37" w:rsidRDefault="00131D37" w:rsidP="00131D37"/>
    <w:p w14:paraId="56370989" w14:textId="6D7AEA3A" w:rsidR="00131D37" w:rsidRDefault="00131D37" w:rsidP="00131D37">
      <w:r>
        <w:t xml:space="preserve">Similar health system barriers were identified in studies of patients and health care professionals from Germany </w:t>
      </w:r>
      <w:r>
        <w:fldChar w:fldCharType="begin">
          <w:fldData xml:space="preserve">PEVuZE5vdGU+PENpdGU+PEF1dGhvcj5TY2htYWNodGVuYmVyZzwvQXV0aG9yPjxZZWFyPjIwMjM8
L1llYXI+PFJlY051bT4yNDYyPC9SZWNOdW0+PERpc3BsYXlUZXh0Pig1KTwvRGlzcGxheVRleHQ+
PHJlY29yZD48cmVjLW51bWJlcj4yNDYyPC9yZWMtbnVtYmVyPjxmb3JlaWduLWtleXM+PGtleSBh
cHA9IkVOIiBkYi1pZD0idHRzcDIwdnpoOWV0dDJlYWQyYXBlZXJ1ZHNyMGE1MjVkd3NlIiB0aW1l
c3RhbXA9IjE3MjQ4MDU3NjkiIGd1aWQ9IjRjMDA1ZTJiLWU3Y2MtNDE2Yy05NDQyLTc4NjAyYjUy
YWIzNSI+MjQ2Mjwva2V5PjwvZm9yZWlnbi1rZXlzPjxyZWYtdHlwZSBuYW1lPSJKb3VybmFsIEFy
dGljbGUiPjE3PC9yZWYtdHlwZT48Y29udHJpYnV0b3JzPjxhdXRob3JzPjxhdXRob3I+U2NobWFj
aHRlbmJlcmcsIFRpbTwvYXV0aG9yPjxhdXRob3I+S29uaWdzLCBHbG9yaWE8L2F1dGhvcj48YXV0
aG9yPkRyYWdhcWluYSwgQW5pdGE8L2F1dGhvcj48YXV0aG9yPlJvZGVyLCBTYXNjaGE8L2F1dGhv
cj48YXV0aG9yPk11bGxlciwgRnJhbms8L2F1dGhvcj48YXV0aG9yPk11bGxlbm1laXN0ZXIsIENo
cmlzdGluYTwvYXV0aG9yPjxhdXRob3I+U2Nocm9kZXIsIERvbWluaWs8L2F1dGhvcj48YXV0aG9y
PkRvcGZlci1KYWJsb25rYSwgQWxleGFuZHJhPC9hdXRob3I+PGF1dGhvcj5WaWV0aCwgS2F0aGFy
aW5hPC9hdXRob3I+PGF1dGhvcj5FbC1TYXllZCwgSW1hbjwvYXV0aG9yPjwvYXV0aG9ycz48L2Nv
bnRyaWJ1dG9ycz48dGl0bGVzPjx0aXRsZT4mcXVvdDtUaGVyZSBpcyBubyBvbmUgd2hvIGhlbHBz
IHlvdSB3aXRoIGl0JnF1b3Q7OiBleHBlcmllbmNlcyBvZiBwZW9wbGUgd2l0aCBsb25nIENPVklE
IHJlZ2FyZGluZyBtZWRpY2FsIGNhcmUsIHRoZXJhcGV1dGljIG1lYXN1cmVzLCBhbmQgYmFycmll
cnMgaW4gdGhlIEdlcm1hbiBoZWFsdGhjYXJlIHN5c3RlbTogcmVzdWx0cyBvZiBhIHF1YWxpdGF0
aXZlIHN0dWR5IHdpdGggZm91ciBmb2N1cyBncm91cHM8L3RpdGxlPjxzZWNvbmRhcnktdGl0bGU+
Qk1DIGhlYWx0aCBzZXJ2aWNlcyByZXNlYXJjaDwvc2Vjb25kYXJ5LXRpdGxlPjwvdGl0bGVzPjxw
ZXJpb2RpY2FsPjxmdWxsLXRpdGxlPkJNQyBoZWFsdGggc2VydmljZXMgcmVzZWFyY2g8L2Z1bGwt
dGl0bGU+PC9wZXJpb2RpY2FsPjxwYWdlcz4xMTYwPC9wYWdlcz48dm9sdW1lPjIzPC92b2x1bWU+
PG51bWJlcj4xPC9udW1iZXI+PHNlY3Rpb24+U2NobWFjaHRlbmJlcmcsIFRpbS4gRGVwYXJ0bWVu
dCBvZiBHZW5lcmFsIFByYWN0aWNlLCBVbml2ZXJzaXR5IE1lZGljYWwgQ2VudGVyIEdvdHRpbmdl
biwgSHVtYm9sZHRhbGxlZSAzOCwgMzcwNzMsIEdvdHRpbmdlbiwgR2VybWFueS4gdGltLnNjaG1h
Y2h0ZW5iZXJnQG1lZC51bmktZ29ldHRpbmdlbi5kZS4mI3hEO1NjaG1hY2h0ZW5iZXJnLCBUaW0u
IERlcGFydG1lbnQgb2YgUmhldW1hdG9sb2d5IGFuZCBJbW11bm9sb2d5LCBIYW5ub3ZlciBNZWRp
Y2FsIFNjaG9vbCwgQ2FybC1OZXViZXJnLVN0ci4gMSwgMzA2MjUsIEhhbm5vdmVyLCBHZXJtYW55
LiB0aW0uc2NobWFjaHRlbmJlcmdAbWVkLnVuaS1nb2V0dGluZ2VuLmRlLiYjeEQ7S29uaWdzLCBH
bG9yaWEuIERlcGFydG1lbnQgb2YgR2VuZXJhbCBQcmFjdGljZSwgVW5pdmVyc2l0eSBNZWRpY2Fs
IENlbnRlciBHb3R0aW5nZW4sIEh1bWJvbGR0YWxsZWUgMzgsIDM3MDczLCBHb3R0aW5nZW4sIEdl
cm1hbnkuJiN4RDtEcmFnYXFpbmEsIEFuaXRhLiBEZXBhcnRtZW50IG9mIEdlbmVyYWwgUHJhY3Rp
Y2UsIFVuaXZlcnNpdHkgTWVkaWNhbCBDZW50ZXIgR290dGluZ2VuLCBIdW1ib2xkdGFsbGVlIDM4
LCAzNzA3MywgR290dGluZ2VuLCBHZXJtYW55LiYjeEQ7Um9kZXIsIFNhc2NoYS4gRGVwYXJ0bWVu
dCBvZiBHZW5lcmFsIFByYWN0aWNlLCBVbml2ZXJzaXR5IE1lZGljYWwgQ2VudGVyIEdvdHRpbmdl
biwgSHVtYm9sZHRhbGxlZSAzOCwgMzcwNzMsIEdvdHRpbmdlbiwgR2VybWFueS4mI3hEO011bGxl
ciwgRnJhbmsuIERlcGFydG1lbnQgb2YgR2VuZXJhbCBQcmFjdGljZSwgVW5pdmVyc2l0eSBNZWRp
Y2FsIENlbnRlciBHb3R0aW5nZW4sIEh1bWJvbGR0YWxsZWUgMzgsIDM3MDczLCBHb3R0aW5nZW4s
IEdlcm1hbnkuJiN4RDtNdWxsZXIsIEZyYW5rLiBEZXBhcnRtZW50IG9mIEZhbWlseSBNZWRpY2lu
ZSwgQ29sbGVnZSBvZiBIdW1hbiBNZWRpY2luZSwgTWljaGlnYW4gU3RhdGUgVW5pdmVyc2l0eSwg
MTUgTWljaGlnYW4gU3QgTkUsIEdyYW5kIFJhcGlkcywgTUksIDQ5NTAzLCBVU0EuJiN4RDtNdWxs
ZW5tZWlzdGVyLCBDaHJpc3RpbmEuIERlcGFydG1lbnQgb2YgR2VuZXJhbCBQcmFjdGljZSwgVW5p
dmVyc2l0eSBNZWRpY2FsIENlbnRlciBHb3R0aW5nZW4sIEh1bWJvbGR0YWxsZWUgMzgsIDM3MDcz
LCBHb3R0aW5nZW4sIEdlcm1hbnkuJiN4RDtTY2hyb2RlciwgRG9taW5pay4gRGVwYXJ0bWVudCBv
ZiBHZW5lcmFsIFByYWN0aWNlLCBVbml2ZXJzaXR5IE1lZGljYWwgQ2VudGVyIEdvdHRpbmdlbiwg
SHVtYm9sZHRhbGxlZSAzOCwgMzcwNzMsIEdvdHRpbmdlbiwgR2VybWFueS4mI3hEO0RvcGZlci1K
YWJsb25rYSwgQWxleGFuZHJhLiBEZXBhcnRtZW50IG9mIFJoZXVtYXRvbG9neSBhbmQgSW1tdW5v
bG9neSwgSGFubm92ZXIgTWVkaWNhbCBTY2hvb2wsIENhcmwtTmV1YmVyZy1TdHIuIDEsIDMwNjI1
LCBIYW5ub3ZlciwgR2VybWFueS4mI3hEO0RvcGZlci1KYWJsb25rYSwgQWxleGFuZHJhLiBHZXJt
YW4gQ2VudGVyIGZvciBJbmZlY3Rpb24gUmVzZWFyY2gsIFBhcnRuZXIgU2l0ZSBIYW5ub3Zlci1C
cmF1bnNjaHdlaWcsIEZlb2Rvci1MeW5lbi0gU3RyLiAyNiwgMzA2MjUsIEhhbm5vdmVyLCBHZXJt
YW55LiYjeEQ7VmlldGgsIEthdGhhcmluYS4gRGVwYXJ0bWVudCBvZiBHZW5lcmFsIFByYWN0aWNl
LCBVbml2ZXJzaXR5IE1lZGljYWwgQ2VudGVyIEdvdHRpbmdlbiwgSHVtYm9sZHRhbGxlZSAzOCwg
MzcwNzMsIEdvdHRpbmdlbiwgR2VybWFueS4mI3hEO0VsLVNheWVkLCBJbWFuLiBEZXBhcnRtZW50
IG9mIEdlbmVyYWwgUHJhY3RpY2UsIFVuaXZlcnNpdHkgTWVkaWNhbCBDZW50ZXIgR290dGluZ2Vu
LCBIdW1ib2xkdGFsbGVlIDM4LCAzNzA3MywgR290dGluZ2VuLCBHZXJtYW55Ljwvc2VjdGlvbj48
a2V5d29yZHM+PGtleXdvcmQ+QWR1bHQ8L2tleXdvcmQ+PGtleXdvcmQ+SHVtYW5zPC9rZXl3b3Jk
PjxrZXl3b3JkPkZvY3VzIEdyb3Vwczwva2V5d29yZD48a2V5d29yZD5DT1ZJRC0xOS9lcCBbRXBp
ZGVtaW9sb2d5XTwva2V5d29yZD48a2V5d29yZD5DT1ZJRC0xOS90aCBbVGhlcmFweV08L2tleXdv
cmQ+PGtleXdvcmQ+KkNPVklELTE5PC9rZXl3b3JkPjxrZXl3b3JkPlBvc3QtQWN1dGUgQ09WSUQt
MTkgU3luZHJvbWU8L2tleXdvcmQ+PGtleXdvcmQ+UXVhbGl0YXRpdmUgUmVzZWFyY2g8L2tleXdv
cmQ+PGtleXdvcmQ+RGVsaXZlcnkgb2YgSGVhbHRoIENhcmU8L2tleXdvcmQ+PC9rZXl3b3Jkcz48
ZGF0ZXM+PHllYXI+MjAyMzwveWVhcj48L2RhdGVzPjxwdWItbG9jYXRpb24+RW5nbGFuZDwvcHVi
LWxvY2F0aW9uPjxpc2JuPjE0NzItNjk2MzwvaXNibj48dXJscz48cmVsYXRlZC11cmxzPjx1cmw+
aHR0cDovL292aWRzcC5vdmlkLmNvbS9vdmlkd2ViLmNnaT9UPUpTJmFtcDtQQUdFPXJlZmVyZW5j
ZSZhbXA7RD1tZWQyNCZhbXA7TkVXUz1OJmFtcDtBTj0zNzg4NDk5MzwvdXJsPjwvcmVsYXRlZC11
cmxzPjwvdXJscz48ZWxlY3Ryb25pYy1yZXNvdXJjZS1udW0+aHR0cHM6Ly9keC5kb2kub3JnLzEw
LjExODYvczEyOTEzLTAyMy0xMDE3MC14PC9lbGVjdHJvbmljLXJlc291cmNlLW51bT48cmVtb3Rl
LWRhdGFiYXNlLW5hbWU+T3ZpZCBNRURMSU5FKFIpICZsdDsyMDIzIHRvIDIwMjQmZ3Q7PC9yZW1v
dGUtZGF0YWJhc2UtbmFtZT48YWNjZXNzLWRhdGU+MjAyMzEwMjYvLzwvYWNjZXNzLWRhdGU+PC9y
ZWNvcmQ+PC9DaXRlPjwvRW5kTm90ZT5=
</w:fldData>
        </w:fldChar>
      </w:r>
      <w:r>
        <w:instrText xml:space="preserve"> ADDIN EN.CITE </w:instrText>
      </w:r>
      <w:r>
        <w:fldChar w:fldCharType="begin">
          <w:fldData xml:space="preserve">PEVuZE5vdGU+PENpdGU+PEF1dGhvcj5TY2htYWNodGVuYmVyZzwvQXV0aG9yPjxZZWFyPjIwMjM8
L1llYXI+PFJlY051bT4yNDYyPC9SZWNOdW0+PERpc3BsYXlUZXh0Pig1KTwvRGlzcGxheVRleHQ+
PHJlY29yZD48cmVjLW51bWJlcj4yNDYyPC9yZWMtbnVtYmVyPjxmb3JlaWduLWtleXM+PGtleSBh
cHA9IkVOIiBkYi1pZD0idHRzcDIwdnpoOWV0dDJlYWQyYXBlZXJ1ZHNyMGE1MjVkd3NlIiB0aW1l
c3RhbXA9IjE3MjQ4MDU3NjkiIGd1aWQ9IjRjMDA1ZTJiLWU3Y2MtNDE2Yy05NDQyLTc4NjAyYjUy
YWIzNSI+MjQ2Mjwva2V5PjwvZm9yZWlnbi1rZXlzPjxyZWYtdHlwZSBuYW1lPSJKb3VybmFsIEFy
dGljbGUiPjE3PC9yZWYtdHlwZT48Y29udHJpYnV0b3JzPjxhdXRob3JzPjxhdXRob3I+U2NobWFj
aHRlbmJlcmcsIFRpbTwvYXV0aG9yPjxhdXRob3I+S29uaWdzLCBHbG9yaWE8L2F1dGhvcj48YXV0
aG9yPkRyYWdhcWluYSwgQW5pdGE8L2F1dGhvcj48YXV0aG9yPlJvZGVyLCBTYXNjaGE8L2F1dGhv
cj48YXV0aG9yPk11bGxlciwgRnJhbms8L2F1dGhvcj48YXV0aG9yPk11bGxlbm1laXN0ZXIsIENo
cmlzdGluYTwvYXV0aG9yPjxhdXRob3I+U2Nocm9kZXIsIERvbWluaWs8L2F1dGhvcj48YXV0aG9y
PkRvcGZlci1KYWJsb25rYSwgQWxleGFuZHJhPC9hdXRob3I+PGF1dGhvcj5WaWV0aCwgS2F0aGFy
aW5hPC9hdXRob3I+PGF1dGhvcj5FbC1TYXllZCwgSW1hbjwvYXV0aG9yPjwvYXV0aG9ycz48L2Nv
bnRyaWJ1dG9ycz48dGl0bGVzPjx0aXRsZT4mcXVvdDtUaGVyZSBpcyBubyBvbmUgd2hvIGhlbHBz
IHlvdSB3aXRoIGl0JnF1b3Q7OiBleHBlcmllbmNlcyBvZiBwZW9wbGUgd2l0aCBsb25nIENPVklE
IHJlZ2FyZGluZyBtZWRpY2FsIGNhcmUsIHRoZXJhcGV1dGljIG1lYXN1cmVzLCBhbmQgYmFycmll
cnMgaW4gdGhlIEdlcm1hbiBoZWFsdGhjYXJlIHN5c3RlbTogcmVzdWx0cyBvZiBhIHF1YWxpdGF0
aXZlIHN0dWR5IHdpdGggZm91ciBmb2N1cyBncm91cHM8L3RpdGxlPjxzZWNvbmRhcnktdGl0bGU+
Qk1DIGhlYWx0aCBzZXJ2aWNlcyByZXNlYXJjaDwvc2Vjb25kYXJ5LXRpdGxlPjwvdGl0bGVzPjxw
ZXJpb2RpY2FsPjxmdWxsLXRpdGxlPkJNQyBoZWFsdGggc2VydmljZXMgcmVzZWFyY2g8L2Z1bGwt
dGl0bGU+PC9wZXJpb2RpY2FsPjxwYWdlcz4xMTYwPC9wYWdlcz48dm9sdW1lPjIzPC92b2x1bWU+
PG51bWJlcj4xPC9udW1iZXI+PHNlY3Rpb24+U2NobWFjaHRlbmJlcmcsIFRpbS4gRGVwYXJ0bWVu
dCBvZiBHZW5lcmFsIFByYWN0aWNlLCBVbml2ZXJzaXR5IE1lZGljYWwgQ2VudGVyIEdvdHRpbmdl
biwgSHVtYm9sZHRhbGxlZSAzOCwgMzcwNzMsIEdvdHRpbmdlbiwgR2VybWFueS4gdGltLnNjaG1h
Y2h0ZW5iZXJnQG1lZC51bmktZ29ldHRpbmdlbi5kZS4mI3hEO1NjaG1hY2h0ZW5iZXJnLCBUaW0u
IERlcGFydG1lbnQgb2YgUmhldW1hdG9sb2d5IGFuZCBJbW11bm9sb2d5LCBIYW5ub3ZlciBNZWRp
Y2FsIFNjaG9vbCwgQ2FybC1OZXViZXJnLVN0ci4gMSwgMzA2MjUsIEhhbm5vdmVyLCBHZXJtYW55
LiB0aW0uc2NobWFjaHRlbmJlcmdAbWVkLnVuaS1nb2V0dGluZ2VuLmRlLiYjeEQ7S29uaWdzLCBH
bG9yaWEuIERlcGFydG1lbnQgb2YgR2VuZXJhbCBQcmFjdGljZSwgVW5pdmVyc2l0eSBNZWRpY2Fs
IENlbnRlciBHb3R0aW5nZW4sIEh1bWJvbGR0YWxsZWUgMzgsIDM3MDczLCBHb3R0aW5nZW4sIEdl
cm1hbnkuJiN4RDtEcmFnYXFpbmEsIEFuaXRhLiBEZXBhcnRtZW50IG9mIEdlbmVyYWwgUHJhY3Rp
Y2UsIFVuaXZlcnNpdHkgTWVkaWNhbCBDZW50ZXIgR290dGluZ2VuLCBIdW1ib2xkdGFsbGVlIDM4
LCAzNzA3MywgR290dGluZ2VuLCBHZXJtYW55LiYjeEQ7Um9kZXIsIFNhc2NoYS4gRGVwYXJ0bWVu
dCBvZiBHZW5lcmFsIFByYWN0aWNlLCBVbml2ZXJzaXR5IE1lZGljYWwgQ2VudGVyIEdvdHRpbmdl
biwgSHVtYm9sZHRhbGxlZSAzOCwgMzcwNzMsIEdvdHRpbmdlbiwgR2VybWFueS4mI3hEO011bGxl
ciwgRnJhbmsuIERlcGFydG1lbnQgb2YgR2VuZXJhbCBQcmFjdGljZSwgVW5pdmVyc2l0eSBNZWRp
Y2FsIENlbnRlciBHb3R0aW5nZW4sIEh1bWJvbGR0YWxsZWUgMzgsIDM3MDczLCBHb3R0aW5nZW4s
IEdlcm1hbnkuJiN4RDtNdWxsZXIsIEZyYW5rLiBEZXBhcnRtZW50IG9mIEZhbWlseSBNZWRpY2lu
ZSwgQ29sbGVnZSBvZiBIdW1hbiBNZWRpY2luZSwgTWljaGlnYW4gU3RhdGUgVW5pdmVyc2l0eSwg
MTUgTWljaGlnYW4gU3QgTkUsIEdyYW5kIFJhcGlkcywgTUksIDQ5NTAzLCBVU0EuJiN4RDtNdWxs
ZW5tZWlzdGVyLCBDaHJpc3RpbmEuIERlcGFydG1lbnQgb2YgR2VuZXJhbCBQcmFjdGljZSwgVW5p
dmVyc2l0eSBNZWRpY2FsIENlbnRlciBHb3R0aW5nZW4sIEh1bWJvbGR0YWxsZWUgMzgsIDM3MDcz
LCBHb3R0aW5nZW4sIEdlcm1hbnkuJiN4RDtTY2hyb2RlciwgRG9taW5pay4gRGVwYXJ0bWVudCBv
ZiBHZW5lcmFsIFByYWN0aWNlLCBVbml2ZXJzaXR5IE1lZGljYWwgQ2VudGVyIEdvdHRpbmdlbiwg
SHVtYm9sZHRhbGxlZSAzOCwgMzcwNzMsIEdvdHRpbmdlbiwgR2VybWFueS4mI3hEO0RvcGZlci1K
YWJsb25rYSwgQWxleGFuZHJhLiBEZXBhcnRtZW50IG9mIFJoZXVtYXRvbG9neSBhbmQgSW1tdW5v
bG9neSwgSGFubm92ZXIgTWVkaWNhbCBTY2hvb2wsIENhcmwtTmV1YmVyZy1TdHIuIDEsIDMwNjI1
LCBIYW5ub3ZlciwgR2VybWFueS4mI3hEO0RvcGZlci1KYWJsb25rYSwgQWxleGFuZHJhLiBHZXJt
YW4gQ2VudGVyIGZvciBJbmZlY3Rpb24gUmVzZWFyY2gsIFBhcnRuZXIgU2l0ZSBIYW5ub3Zlci1C
cmF1bnNjaHdlaWcsIEZlb2Rvci1MeW5lbi0gU3RyLiAyNiwgMzA2MjUsIEhhbm5vdmVyLCBHZXJt
YW55LiYjeEQ7VmlldGgsIEthdGhhcmluYS4gRGVwYXJ0bWVudCBvZiBHZW5lcmFsIFByYWN0aWNl
LCBVbml2ZXJzaXR5IE1lZGljYWwgQ2VudGVyIEdvdHRpbmdlbiwgSHVtYm9sZHRhbGxlZSAzOCwg
MzcwNzMsIEdvdHRpbmdlbiwgR2VybWFueS4mI3hEO0VsLVNheWVkLCBJbWFuLiBEZXBhcnRtZW50
IG9mIEdlbmVyYWwgUHJhY3RpY2UsIFVuaXZlcnNpdHkgTWVkaWNhbCBDZW50ZXIgR290dGluZ2Vu
LCBIdW1ib2xkdGFsbGVlIDM4LCAzNzA3MywgR290dGluZ2VuLCBHZXJtYW55Ljwvc2VjdGlvbj48
a2V5d29yZHM+PGtleXdvcmQ+QWR1bHQ8L2tleXdvcmQ+PGtleXdvcmQ+SHVtYW5zPC9rZXl3b3Jk
PjxrZXl3b3JkPkZvY3VzIEdyb3Vwczwva2V5d29yZD48a2V5d29yZD5DT1ZJRC0xOS9lcCBbRXBp
ZGVtaW9sb2d5XTwva2V5d29yZD48a2V5d29yZD5DT1ZJRC0xOS90aCBbVGhlcmFweV08L2tleXdv
cmQ+PGtleXdvcmQ+KkNPVklELTE5PC9rZXl3b3JkPjxrZXl3b3JkPlBvc3QtQWN1dGUgQ09WSUQt
MTkgU3luZHJvbWU8L2tleXdvcmQ+PGtleXdvcmQ+UXVhbGl0YXRpdmUgUmVzZWFyY2g8L2tleXdv
cmQ+PGtleXdvcmQ+RGVsaXZlcnkgb2YgSGVhbHRoIENhcmU8L2tleXdvcmQ+PC9rZXl3b3Jkcz48
ZGF0ZXM+PHllYXI+MjAyMzwveWVhcj48L2RhdGVzPjxwdWItbG9jYXRpb24+RW5nbGFuZDwvcHVi
LWxvY2F0aW9uPjxpc2JuPjE0NzItNjk2MzwvaXNibj48dXJscz48cmVsYXRlZC11cmxzPjx1cmw+
aHR0cDovL292aWRzcC5vdmlkLmNvbS9vdmlkd2ViLmNnaT9UPUpTJmFtcDtQQUdFPXJlZmVyZW5j
ZSZhbXA7RD1tZWQyNCZhbXA7TkVXUz1OJmFtcDtBTj0zNzg4NDk5MzwvdXJsPjwvcmVsYXRlZC11
cmxzPjwvdXJscz48ZWxlY3Ryb25pYy1yZXNvdXJjZS1udW0+aHR0cHM6Ly9keC5kb2kub3JnLzEw
LjExODYvczEyOTEzLTAyMy0xMDE3MC14PC9lbGVjdHJvbmljLXJlc291cmNlLW51bT48cmVtb3Rl
LWRhdGFiYXNlLW5hbWU+T3ZpZCBNRURMSU5FKFIpICZsdDsyMDIzIHRvIDIwMjQmZ3Q7PC9yZW1v
dGUtZGF0YWJhc2UtbmFtZT48YWNjZXNzLWRhdGU+MjAyMzEwMjYvLzwvYWNjZXNzLWRhdGU+PC9y
ZWNvcmQ+PC9DaXRlPjwvRW5kTm90ZT5=
</w:fldData>
        </w:fldChar>
      </w:r>
      <w:r>
        <w:instrText xml:space="preserve"> ADDIN EN.CITE.DATA </w:instrText>
      </w:r>
      <w:r>
        <w:fldChar w:fldCharType="end"/>
      </w:r>
      <w:r>
        <w:fldChar w:fldCharType="separate"/>
      </w:r>
      <w:r>
        <w:rPr>
          <w:noProof/>
        </w:rPr>
        <w:t>(5)</w:t>
      </w:r>
      <w:r>
        <w:fldChar w:fldCharType="end"/>
      </w:r>
      <w:r>
        <w:t xml:space="preserve">, Slovenia </w:t>
      </w:r>
      <w:r>
        <w:fldChar w:fldCharType="begin">
          <w:fldData xml:space="preserve">PEVuZE5vdGU+PENpdGU+PEF1dGhvcj5QYXZsaWM8L0F1dGhvcj48WWVhcj4yMDIzPC9ZZWFyPjxS
ZWNOdW0+MjQ1MjwvUmVjTnVtPjxEaXNwbGF5VGV4dD4oNik8L0Rpc3BsYXlUZXh0PjxyZWNvcmQ+
PHJlYy1udW1iZXI+MjQ1MjwvcmVjLW51bWJlcj48Zm9yZWlnbi1rZXlzPjxrZXkgYXBwPSJFTiIg
ZGItaWQ9InR0c3AyMHZ6aDlldHQyZWFkMmFwZWVydWRzcjBhNTI1ZHdzZSIgdGltZXN0YW1wPSIx
NzI0ODA1NzY5IiBndWlkPSJlNTVjNjMxZC00ZTJmLTQyNjMtOTM3Yy1hMjY3NDFlY2I2NGUiPjI0
NTI8L2tleT48L2ZvcmVpZ24ta2V5cz48cmVmLXR5cGUgbmFtZT0iSm91cm5hbCBBcnRpY2xlIj4x
NzwvcmVmLXR5cGU+PGNvbnRyaWJ1dG9ycz48YXV0aG9ycz48YXV0aG9yPlBhdmxpYywgRC4gUi48
L2F1dGhvcj48YXV0aG9yPk1ha3N1dGksIEEuPC9hdXRob3I+PGF1dGhvcj5NaWhldmMsIE0uPC9h
dXRob3I+PGF1dGhvcj5NdW5kYSwgQS48L2F1dGhvcj48YXV0aG9yPk1lZGlqYSwgSy48L2F1dGhv
cj48YXV0aG9yPlN0cmF1Y2gsIFYuPC9hdXRob3I+PC9hdXRob3JzPjwvY29udHJpYnV0b3JzPjxh
dXRoLWFkZHJlc3M+RC5SLiBQYXZsaWMsIEdhbGVuaWEgZC5vLm8sIExqdWJsamFuYSwgU2xvdmVu
aWE8L2F1dGgtYWRkcmVzcz48dGl0bGVzPjx0aXRsZT5Mb25nIENPVklEIGFzIGEgbmV2ZXItZW5k
aW5nIHB1enpsZTogdGhlIGV4cGVyaWVuY2Ugb2YgcHJpbWFyeSBjYXJlIHBoeXNpY2lhbnMuIEEg
cXVhbGl0YXRpdmUgaW50ZXJ2aWV3IHN0dWR5PC90aXRsZT48c2Vjb25kYXJ5LXRpdGxlPkJKR1Ag
T3Blbjwvc2Vjb25kYXJ5LXRpdGxlPjwvdGl0bGVzPjxwZXJpb2RpY2FsPjxmdWxsLXRpdGxlPkJK
R1AgT3BlbjwvZnVsbC10aXRsZT48L3BlcmlvZGljYWw+PHZvbHVtZT43PC92b2x1bWU+PG51bWJl
cj40PC9udW1iZXI+PGtleXdvcmRzPjxrZXl3b3JkPmFkdWx0PC9rZXl3b3JkPjxrZXl3b3JkPmFy
dGljbGU8L2tleXdvcmQ+PGtleXdvcmQ+Y2xpbmljYWwgYXJ0aWNsZTwva2V5d29yZD48a2V5d29y
ZD5jb250ZW50IGFuYWx5c2lzPC9rZXl3b3JkPjxrZXl3b3JkPmNvb3BlcmF0aW9uPC9rZXl3b3Jk
PjxrZXl3b3JkPmRhdGEgYW5hbHlzaXM8L2tleXdvcmQ+PGtleXdvcmQ+ZG9jdG9yIHBhdGllbnQg
cmVsYXRpb25zaGlwPC9rZXl3b3JkPjxrZXl3b3JkPmZlbWFsZTwva2V5d29yZD48a2V5d29yZD5n
ZW5lcmFsIHByYWN0aXRpb25lcjwva2V5d29yZD48a2V5d29yZD5oZWFsdGggY2VudGVyPC9rZXl3
b3JkPjxrZXl3b3JkPmhvc3BpdGFsaXphdGlvbjwva2V5d29yZD48a2V5d29yZD5odW1hbjwva2V5
d29yZD48a2V5d29yZD5pbnRlcnBlcnNvbmFsIGNvbW11bmljYXRpb248L2tleXdvcmQ+PGtleXdv
cmQ+bG9ja2Rvd248L2tleXdvcmQ+PGtleXdvcmQ+bG9uZyBDT1ZJRDwva2V5d29yZD48a2V5d29y
ZD5sb25nIHRlcm0gY2FyZTwva2V5d29yZD48a2V5d29yZD5tYWxlPC9rZXl3b3JkPjxrZXl3b3Jk
Pm1lZGljYWwgZG9jdW1lbnRhdGlvbjwva2V5d29yZD48a2V5d29yZD5tZWRpY2FsIGxlYXZlPC9r
ZXl3b3JkPjxrZXl3b3JkPm1lZGljYWxseSB1bmV4cGxhaW5lZCBzeW1wdG9tPC9rZXl3b3JkPjxr
ZXl3b3JkPnBhbmRlbWljPC9rZXl3b3JkPjxrZXl3b3JkPnBhdGllbnQgY2FyZTwva2V5d29yZD48
a2V5d29yZD5wZXJzb25hbCBleHBlcmllbmNlPC9rZXl3b3JkPjxrZXl3b3JkPnByaW1hcnkgbWVk
aWNhbCBjYXJlPC9rZXl3b3JkPjxrZXl3b3JkPnBzeWNob3NvY2lhbCBkaXNvcmRlcjwva2V5d29y
ZD48a2V5d29yZD5xdWFsaXRhdGl2ZSByZXNlYXJjaDwva2V5d29yZD48a2V5d29yZD5yZWhhYmls
aXRhdGlvbiBjZW50ZXI8L2tleXdvcmQ+PGtleXdvcmQ+cmV0dXJuIHRvIHdvcms8L2tleXdvcmQ+
PGtleXdvcmQ+cnVyYWwgYXJlYTwva2V5d29yZD48a2V5d29yZD5zYW1wbGluZzwva2V5d29yZD48
a2V5d29yZD5zZW1pIHN0cnVjdHVyZWQgaW50ZXJ2aWV3PC9rZXl3b3JkPjxrZXl3b3JkPlNsb3Zl
bmlhPC9rZXl3b3JkPjxrZXl3b3JkPnNvY2lhbCBleGNsdXNpb248L2tleXdvcmQ+PGtleXdvcmQ+
c3RydWN0dXJlZCBxdWVzdGlvbm5haXJlPC9rZXl3b3JkPjxrZXl3b3JkPnRoZW1hdGljIGFuYWx5
c2lzPC9rZXl3b3JkPjxrZXl3b3JkPnRydXN0PC9rZXl3b3JkPjxrZXl3b3JkPnVyYmFuIGFyZWE8
L2tleXdvcmQ+PGtleXdvcmQ+d29yayBlbnZpcm9ubWVudDwva2V5d29yZD48L2tleXdvcmRzPjxk
YXRlcz48eWVhcj4yMDIzPC95ZWFyPjwvZGF0ZXM+PGlzYm4+MjM5OC0zNzk1PC9pc2JuPjx3b3Jr
LXR5cGU+QXJ0aWNsZTwvd29yay10eXBlPjx1cmxzPjxyZWxhdGVkLXVybHM+PHVybD5odHRwczov
L3d3dy5lbWJhc2UuY29tL3NlYXJjaC9yZXN1bHRzP3N1YmFjdGlvbj12aWV3cmVjb3JkJmFtcDtp
ZD1MMjAyOTk3NjY3OCZhbXA7ZnJvbT1leHBvcnQ8L3VybD48dXJsPmh0dHA6Ly9keC5kb2kub3Jn
LzEwLjMzOTkvQkpHUE8uMjAyMy4wMDc0PC91cmw+PC9yZWxhdGVkLXVybHM+PC91cmxzPjxlbGVj
dHJvbmljLXJlc291cmNlLW51bT4xMC4zMzk5L0JKR1BPLjIwMjMuMDA3NDwvZWxlY3Ryb25pYy1y
ZXNvdXJjZS1udW0+PHJlbW90ZS1kYXRhYmFzZS1uYW1lPkVtYmFzZTwvcmVtb3RlLWRhdGFiYXNl
LW5hbWU+PGxhbmd1YWdlPkVuZ2xpc2g8L2xhbmd1YWdlPjwvcmVjb3JkPjwvQ2l0ZT48L0VuZE5v
dGU+
</w:fldData>
        </w:fldChar>
      </w:r>
      <w:r>
        <w:instrText xml:space="preserve"> ADDIN EN.CITE </w:instrText>
      </w:r>
      <w:r>
        <w:fldChar w:fldCharType="begin">
          <w:fldData xml:space="preserve">PEVuZE5vdGU+PENpdGU+PEF1dGhvcj5QYXZsaWM8L0F1dGhvcj48WWVhcj4yMDIzPC9ZZWFyPjxS
ZWNOdW0+MjQ1MjwvUmVjTnVtPjxEaXNwbGF5VGV4dD4oNik8L0Rpc3BsYXlUZXh0PjxyZWNvcmQ+
PHJlYy1udW1iZXI+MjQ1MjwvcmVjLW51bWJlcj48Zm9yZWlnbi1rZXlzPjxrZXkgYXBwPSJFTiIg
ZGItaWQ9InR0c3AyMHZ6aDlldHQyZWFkMmFwZWVydWRzcjBhNTI1ZHdzZSIgdGltZXN0YW1wPSIx
NzI0ODA1NzY5IiBndWlkPSJlNTVjNjMxZC00ZTJmLTQyNjMtOTM3Yy1hMjY3NDFlY2I2NGUiPjI0
NTI8L2tleT48L2ZvcmVpZ24ta2V5cz48cmVmLXR5cGUgbmFtZT0iSm91cm5hbCBBcnRpY2xlIj4x
NzwvcmVmLXR5cGU+PGNvbnRyaWJ1dG9ycz48YXV0aG9ycz48YXV0aG9yPlBhdmxpYywgRC4gUi48
L2F1dGhvcj48YXV0aG9yPk1ha3N1dGksIEEuPC9hdXRob3I+PGF1dGhvcj5NaWhldmMsIE0uPC9h
dXRob3I+PGF1dGhvcj5NdW5kYSwgQS48L2F1dGhvcj48YXV0aG9yPk1lZGlqYSwgSy48L2F1dGhv
cj48YXV0aG9yPlN0cmF1Y2gsIFYuPC9hdXRob3I+PC9hdXRob3JzPjwvY29udHJpYnV0b3JzPjxh
dXRoLWFkZHJlc3M+RC5SLiBQYXZsaWMsIEdhbGVuaWEgZC5vLm8sIExqdWJsamFuYSwgU2xvdmVu
aWE8L2F1dGgtYWRkcmVzcz48dGl0bGVzPjx0aXRsZT5Mb25nIENPVklEIGFzIGEgbmV2ZXItZW5k
aW5nIHB1enpsZTogdGhlIGV4cGVyaWVuY2Ugb2YgcHJpbWFyeSBjYXJlIHBoeXNpY2lhbnMuIEEg
cXVhbGl0YXRpdmUgaW50ZXJ2aWV3IHN0dWR5PC90aXRsZT48c2Vjb25kYXJ5LXRpdGxlPkJKR1Ag
T3Blbjwvc2Vjb25kYXJ5LXRpdGxlPjwvdGl0bGVzPjxwZXJpb2RpY2FsPjxmdWxsLXRpdGxlPkJK
R1AgT3BlbjwvZnVsbC10aXRsZT48L3BlcmlvZGljYWw+PHZvbHVtZT43PC92b2x1bWU+PG51bWJl
cj40PC9udW1iZXI+PGtleXdvcmRzPjxrZXl3b3JkPmFkdWx0PC9rZXl3b3JkPjxrZXl3b3JkPmFy
dGljbGU8L2tleXdvcmQ+PGtleXdvcmQ+Y2xpbmljYWwgYXJ0aWNsZTwva2V5d29yZD48a2V5d29y
ZD5jb250ZW50IGFuYWx5c2lzPC9rZXl3b3JkPjxrZXl3b3JkPmNvb3BlcmF0aW9uPC9rZXl3b3Jk
PjxrZXl3b3JkPmRhdGEgYW5hbHlzaXM8L2tleXdvcmQ+PGtleXdvcmQ+ZG9jdG9yIHBhdGllbnQg
cmVsYXRpb25zaGlwPC9rZXl3b3JkPjxrZXl3b3JkPmZlbWFsZTwva2V5d29yZD48a2V5d29yZD5n
ZW5lcmFsIHByYWN0aXRpb25lcjwva2V5d29yZD48a2V5d29yZD5oZWFsdGggY2VudGVyPC9rZXl3
b3JkPjxrZXl3b3JkPmhvc3BpdGFsaXphdGlvbjwva2V5d29yZD48a2V5d29yZD5odW1hbjwva2V5
d29yZD48a2V5d29yZD5pbnRlcnBlcnNvbmFsIGNvbW11bmljYXRpb248L2tleXdvcmQ+PGtleXdv
cmQ+bG9ja2Rvd248L2tleXdvcmQ+PGtleXdvcmQ+bG9uZyBDT1ZJRDwva2V5d29yZD48a2V5d29y
ZD5sb25nIHRlcm0gY2FyZTwva2V5d29yZD48a2V5d29yZD5tYWxlPC9rZXl3b3JkPjxrZXl3b3Jk
Pm1lZGljYWwgZG9jdW1lbnRhdGlvbjwva2V5d29yZD48a2V5d29yZD5tZWRpY2FsIGxlYXZlPC9r
ZXl3b3JkPjxrZXl3b3JkPm1lZGljYWxseSB1bmV4cGxhaW5lZCBzeW1wdG9tPC9rZXl3b3JkPjxr
ZXl3b3JkPnBhbmRlbWljPC9rZXl3b3JkPjxrZXl3b3JkPnBhdGllbnQgY2FyZTwva2V5d29yZD48
a2V5d29yZD5wZXJzb25hbCBleHBlcmllbmNlPC9rZXl3b3JkPjxrZXl3b3JkPnByaW1hcnkgbWVk
aWNhbCBjYXJlPC9rZXl3b3JkPjxrZXl3b3JkPnBzeWNob3NvY2lhbCBkaXNvcmRlcjwva2V5d29y
ZD48a2V5d29yZD5xdWFsaXRhdGl2ZSByZXNlYXJjaDwva2V5d29yZD48a2V5d29yZD5yZWhhYmls
aXRhdGlvbiBjZW50ZXI8L2tleXdvcmQ+PGtleXdvcmQ+cmV0dXJuIHRvIHdvcms8L2tleXdvcmQ+
PGtleXdvcmQ+cnVyYWwgYXJlYTwva2V5d29yZD48a2V5d29yZD5zYW1wbGluZzwva2V5d29yZD48
a2V5d29yZD5zZW1pIHN0cnVjdHVyZWQgaW50ZXJ2aWV3PC9rZXl3b3JkPjxrZXl3b3JkPlNsb3Zl
bmlhPC9rZXl3b3JkPjxrZXl3b3JkPnNvY2lhbCBleGNsdXNpb248L2tleXdvcmQ+PGtleXdvcmQ+
c3RydWN0dXJlZCBxdWVzdGlvbm5haXJlPC9rZXl3b3JkPjxrZXl3b3JkPnRoZW1hdGljIGFuYWx5
c2lzPC9rZXl3b3JkPjxrZXl3b3JkPnRydXN0PC9rZXl3b3JkPjxrZXl3b3JkPnVyYmFuIGFyZWE8
L2tleXdvcmQ+PGtleXdvcmQ+d29yayBlbnZpcm9ubWVudDwva2V5d29yZD48L2tleXdvcmRzPjxk
YXRlcz48eWVhcj4yMDIzPC95ZWFyPjwvZGF0ZXM+PGlzYm4+MjM5OC0zNzk1PC9pc2JuPjx3b3Jr
LXR5cGU+QXJ0aWNsZTwvd29yay10eXBlPjx1cmxzPjxyZWxhdGVkLXVybHM+PHVybD5odHRwczov
L3d3dy5lbWJhc2UuY29tL3NlYXJjaC9yZXN1bHRzP3N1YmFjdGlvbj12aWV3cmVjb3JkJmFtcDtp
ZD1MMjAyOTk3NjY3OCZhbXA7ZnJvbT1leHBvcnQ8L3VybD48dXJsPmh0dHA6Ly9keC5kb2kub3Jn
LzEwLjMzOTkvQkpHUE8uMjAyMy4wMDc0PC91cmw+PC9yZWxhdGVkLXVybHM+PC91cmxzPjxlbGVj
dHJvbmljLXJlc291cmNlLW51bT4xMC4zMzk5L0JKR1BPLjIwMjMuMDA3NDwvZWxlY3Ryb25pYy1y
ZXNvdXJjZS1udW0+PHJlbW90ZS1kYXRhYmFzZS1uYW1lPkVtYmFzZTwvcmVtb3RlLWRhdGFiYXNl
LW5hbWU+PGxhbmd1YWdlPkVuZ2xpc2g8L2xhbmd1YWdlPjwvcmVjb3JkPjwvQ2l0ZT48L0VuZE5v
dGU+
</w:fldData>
        </w:fldChar>
      </w:r>
      <w:r>
        <w:instrText xml:space="preserve"> ADDIN EN.CITE.DATA </w:instrText>
      </w:r>
      <w:r>
        <w:fldChar w:fldCharType="end"/>
      </w:r>
      <w:r>
        <w:fldChar w:fldCharType="separate"/>
      </w:r>
      <w:r>
        <w:rPr>
          <w:noProof/>
        </w:rPr>
        <w:t>(6)</w:t>
      </w:r>
      <w:r>
        <w:fldChar w:fldCharType="end"/>
      </w:r>
      <w:r>
        <w:t xml:space="preserve">, other groups in the United Kingdom </w:t>
      </w:r>
      <w:r>
        <w:fldChar w:fldCharType="begin">
          <w:fldData xml:space="preserve">PEVuZE5vdGU+PENpdGU+PEF1dGhvcj5UdXJrPC9BdXRob3I+PFllYXI+MjAyNDwvWWVhcj48UmVj
TnVtPjMyNDwvUmVjTnVtPjxEaXNwbGF5VGV4dD4oNyk8L0Rpc3BsYXlUZXh0PjxyZWNvcmQ+PHJl
Yy1udW1iZXI+MzI0PC9yZWMtbnVtYmVyPjxmb3JlaWduLWtleXM+PGtleSBhcHA9IkVOIiBkYi1p
ZD0idHRzcDIwdnpoOWV0dDJlYWQyYXBlZXJ1ZHNyMGE1MjVkd3NlIiB0aW1lc3RhbXA9IjE3MTQz
NjA3MjciIGd1aWQ9IjM5Y2I2YTg2LTExMTktNGY4Yy1iZWE3LWYzOWU3MWIyM2Y0OSI+MzI0PC9r
ZXk+PC9mb3JlaWduLWtleXM+PHJlZi10eXBlIG5hbWU9IkpvdXJuYWwgQXJ0aWNsZSI+MTc8L3Jl
Zi10eXBlPjxjb250cmlidXRvcnM+PGF1dGhvcnM+PGF1dGhvcj5UdXJrLCBGaWRhbjwvYXV0aG9y
PjxhdXRob3I+U3dlZXRtYW4sIEplbm5pZmVyPC9hdXRob3I+PGF1dGhvcj5DaGV3LUdyYWhhbSwg
Q2Fyb2x5biBBLjwvYXV0aG9yPjxhdXRob3I+R2FiYmF5LCBNYXJrPC9hdXRob3I+PGF1dGhvcj5T
aGVwaGVyZCwgSmVzc2llPC9hdXRob3I+PGF1dGhvcj52YW4gZGVyIEZlbHR6LUNvcm5lbGlzLCBD
aHJpc3RpbmE8L2F1dGhvcj48L2F1dGhvcnM+PHNlY29uZGFyeS1hdXRob3JzPjxhdXRob3I+U3Rp
bXVsYXRlLUljcCBDb25zb3J0aXVtPC9hdXRob3I+PC9zZWNvbmRhcnktYXV0aG9ycz48L2NvbnRy
aWJ1dG9ycz48dGl0bGVzPjx0aXRsZT5BY2Nlc3NpbmcgY2FyZSBmb3IgTG9uZyBDb3ZpZCBmcm9t
IHRoZSBwZXJzcGVjdGl2ZXMgb2YgcGF0aWVudHMgYW5kIGhlYWx0aGNhcmUgcHJhY3RpdGlvbmVy
czogQSBxdWFsaXRhdGl2ZSBzdHVkeTwvdGl0bGU+PHNlY29uZGFyeS10aXRsZT5IZWFsdGggZXhw
ZWN0YXRpb25zIDogYW4gaW50ZXJuYXRpb25hbCBqb3VybmFsIG9mIHB1YmxpYyBwYXJ0aWNpcGF0
aW9uIGluIGhlYWx0aCBjYXJlIGFuZCBoZWFsdGggcG9saWN5PC9zZWNvbmRhcnktdGl0bGU+PC90
aXRsZXM+PHBlcmlvZGljYWw+PGZ1bGwtdGl0bGU+SGVhbHRoIGV4cGVjdGF0aW9ucyA6IGFuIGlu
dGVybmF0aW9uYWwgam91cm5hbCBvZiBwdWJsaWMgcGFydGljaXBhdGlvbiBpbiBoZWFsdGggY2Fy
ZSBhbmQgaGVhbHRoIHBvbGljeTwvZnVsbC10aXRsZT48L3BlcmlvZGljYWw+PHBhZ2VzPmUxNDAw
ODwvcGFnZXM+PHZvbHVtZT4yNzwvdm9sdW1lPjxudW1iZXI+MjwvbnVtYmVyPjxzZWN0aW9uPlR1
cmssIEZpZGFuLiBEZXBhcnRtZW50IG9mIEhlYWx0aCBTY2llbmNlcywgVW5pdmVyc2l0eSBvZiBZ
b3JrLCBZb3JrLCBVSy4mI3hEO1N3ZWV0bWFuLCBKZW5uaWZlci4gRGVwYXJ0bWVudCBvZiBIZWFs
dGggU2NpZW5jZXMsIFVuaXZlcnNpdHkgb2YgWW9yaywgWW9yaywgVUsuJiN4RDtDaGV3LUdyYWhh
bSwgQ2Fyb2x5biBBLiBTY2hvb2wgb2YgTWVkaWNpbmUsIEtlZWxlIFVuaXZlcnNpdHksIEtlZWxl
LCBVSy4mI3hEO0dhYmJheSwgTWFyay4gRGVwYXJ0bWVudCBvZiBQcmltYXJ5IENhcmUgYW5kIE1l
bnRhbCBIZWFsdGgsIFVuaXZlcnNpdHkgb2YgTGl2ZXJwb29sLCBMaXZlcnBvb2wsIFVLLiYjeEQ7
R2FiYmF5LCBNYXJrLiBOSUhSIEFSQyBOV0MsIExpdmVycG9vbCwgVUsuJiN4RDtTaGVwaGVyZCwg
SmVzc2llLiBEZXBhcnRtZW50IG9mIEVkdWNhdGlvbiwgVW5pdmVyc2l0eSBvZiBZb3JrLCBZb3Jr
LCBVSy4mI3hEO3ZhbiBkZXIgRmVsdHotQ29ybmVsaXMsIENocmlzdGluYS4gRGVwYXJ0bWVudCBv
ZiBIZWFsdGggU2NpZW5jZXMsIFVuaXZlcnNpdHkgb2YgWW9yaywgWW9yaywgVUsuJiN4RDt2YW4g
ZGVyIEZlbHR6LUNvcm5lbGlzLCBDaHJpc3RpbmEuIEh1bGwgWW9yayBNZWRpY2FsIFNjaG9vbCAo
SFlNUyksIFVuaXZlcnNpdHkgb2YgWW9yaywgWW9yaywgVUsuJiN4RDt2YW4gZGVyIEZlbHR6LUNv
cm5lbGlzLCBDaHJpc3RpbmEuIEluc3RpdHV0ZSBvZiBIZWFsdGggSW5mb3JtYXRpY3MsIFVuaXZl
cnNpdHkgQ29sbGVnZSBMb25kb24sIExvbmRvbiwgVUsuPC9zZWN0aW9uPjxrZXl3b3Jkcz48a2V5
d29yZD5IdW1hbnM8L2tleXdvcmQ+PGtleXdvcmQ+KlBvc3QtQWN1dGUgQ09WSUQtMTkgU3luZHJv
bWU8L2tleXdvcmQ+PGtleXdvcmQ+Q09WSUQtMTkvZXAgW0VwaWRlbWlvbG9neV08L2tleXdvcmQ+
PGtleXdvcmQ+Q09WSUQtMTkvdGggW1RoZXJhcHldPC9rZXl3b3JkPjxrZXl3b3JkPipDT1ZJRC0x
OTwva2V5d29yZD48a2V5d29yZD5QYW5kZW1pY3M8L2tleXdvcmQ+PGtleXdvcmQ+SGVhbHRoIFNl
cnZpY2VzPC9rZXl3b3JkPjxrZXl3b3JkPkhlYWx0aCBTZXJ2aWNlcyBBY2Nlc3NpYmlsaXR5PC9r
ZXl3b3JkPjxrZXl3b3JkPlF1YWxpdGF0aXZlIFJlc2VhcmNoPC9rZXl3b3JkPjwva2V5d29yZHM+
PGRhdGVzPjx5ZWFyPjIwMjQ8L3llYXI+PC9kYXRlcz48cHViLWxvY2F0aW9uPkVuZ2xhbmQ8L3B1
Yi1sb2NhdGlvbj48aXNibj4xMzY5LTc2MjUmI3hEOzEzNjktNjUxMzwvaXNibj48dXJscz48cmVs
YXRlZC11cmxzPjx1cmw+aHR0cDovL292aWRzcC5vdmlkLmNvbS9vdmlkd2ViLmNnaT9UPUpTJmFt
cDtQQUdFPXJlZmVyZW5jZSZhbXA7RD1tZWRsJmFtcDtORVdTPU4mYW1wO0FOPTM4NDgxMzg0PC91
cmw+PC9yZWxhdGVkLXVybHM+PC91cmxzPjxlbGVjdHJvbmljLXJlc291cmNlLW51bT5odHRwczov
L2R4LmRvaS5vcmcvMTAuMTExMS9oZXguMTQwMDg8L2VsZWN0cm9uaWMtcmVzb3VyY2UtbnVtPjxy
ZW1vdGUtZGF0YWJhc2UtbmFtZT5PdmlkIE1FRExJTkUoUik8L3JlbW90ZS1kYXRhYmFzZS1uYW1l
PjwvcmVjb3JkPjwvQ2l0ZT48L0VuZE5vdGU+AG==
</w:fldData>
        </w:fldChar>
      </w:r>
      <w:r>
        <w:instrText xml:space="preserve"> ADDIN EN.CITE </w:instrText>
      </w:r>
      <w:r>
        <w:fldChar w:fldCharType="begin">
          <w:fldData xml:space="preserve">PEVuZE5vdGU+PENpdGU+PEF1dGhvcj5UdXJrPC9BdXRob3I+PFllYXI+MjAyNDwvWWVhcj48UmVj
TnVtPjMyNDwvUmVjTnVtPjxEaXNwbGF5VGV4dD4oNyk8L0Rpc3BsYXlUZXh0PjxyZWNvcmQ+PHJl
Yy1udW1iZXI+MzI0PC9yZWMtbnVtYmVyPjxmb3JlaWduLWtleXM+PGtleSBhcHA9IkVOIiBkYi1p
ZD0idHRzcDIwdnpoOWV0dDJlYWQyYXBlZXJ1ZHNyMGE1MjVkd3NlIiB0aW1lc3RhbXA9IjE3MTQz
NjA3MjciIGd1aWQ9IjM5Y2I2YTg2LTExMTktNGY4Yy1iZWE3LWYzOWU3MWIyM2Y0OSI+MzI0PC9r
ZXk+PC9mb3JlaWduLWtleXM+PHJlZi10eXBlIG5hbWU9IkpvdXJuYWwgQXJ0aWNsZSI+MTc8L3Jl
Zi10eXBlPjxjb250cmlidXRvcnM+PGF1dGhvcnM+PGF1dGhvcj5UdXJrLCBGaWRhbjwvYXV0aG9y
PjxhdXRob3I+U3dlZXRtYW4sIEplbm5pZmVyPC9hdXRob3I+PGF1dGhvcj5DaGV3LUdyYWhhbSwg
Q2Fyb2x5biBBLjwvYXV0aG9yPjxhdXRob3I+R2FiYmF5LCBNYXJrPC9hdXRob3I+PGF1dGhvcj5T
aGVwaGVyZCwgSmVzc2llPC9hdXRob3I+PGF1dGhvcj52YW4gZGVyIEZlbHR6LUNvcm5lbGlzLCBD
aHJpc3RpbmE8L2F1dGhvcj48L2F1dGhvcnM+PHNlY29uZGFyeS1hdXRob3JzPjxhdXRob3I+U3Rp
bXVsYXRlLUljcCBDb25zb3J0aXVtPC9hdXRob3I+PC9zZWNvbmRhcnktYXV0aG9ycz48L2NvbnRy
aWJ1dG9ycz48dGl0bGVzPjx0aXRsZT5BY2Nlc3NpbmcgY2FyZSBmb3IgTG9uZyBDb3ZpZCBmcm9t
IHRoZSBwZXJzcGVjdGl2ZXMgb2YgcGF0aWVudHMgYW5kIGhlYWx0aGNhcmUgcHJhY3RpdGlvbmVy
czogQSBxdWFsaXRhdGl2ZSBzdHVkeTwvdGl0bGU+PHNlY29uZGFyeS10aXRsZT5IZWFsdGggZXhw
ZWN0YXRpb25zIDogYW4gaW50ZXJuYXRpb25hbCBqb3VybmFsIG9mIHB1YmxpYyBwYXJ0aWNpcGF0
aW9uIGluIGhlYWx0aCBjYXJlIGFuZCBoZWFsdGggcG9saWN5PC9zZWNvbmRhcnktdGl0bGU+PC90
aXRsZXM+PHBlcmlvZGljYWw+PGZ1bGwtdGl0bGU+SGVhbHRoIGV4cGVjdGF0aW9ucyA6IGFuIGlu
dGVybmF0aW9uYWwgam91cm5hbCBvZiBwdWJsaWMgcGFydGljaXBhdGlvbiBpbiBoZWFsdGggY2Fy
ZSBhbmQgaGVhbHRoIHBvbGljeTwvZnVsbC10aXRsZT48L3BlcmlvZGljYWw+PHBhZ2VzPmUxNDAw
ODwvcGFnZXM+PHZvbHVtZT4yNzwvdm9sdW1lPjxudW1iZXI+MjwvbnVtYmVyPjxzZWN0aW9uPlR1
cmssIEZpZGFuLiBEZXBhcnRtZW50IG9mIEhlYWx0aCBTY2llbmNlcywgVW5pdmVyc2l0eSBvZiBZ
b3JrLCBZb3JrLCBVSy4mI3hEO1N3ZWV0bWFuLCBKZW5uaWZlci4gRGVwYXJ0bWVudCBvZiBIZWFs
dGggU2NpZW5jZXMsIFVuaXZlcnNpdHkgb2YgWW9yaywgWW9yaywgVUsuJiN4RDtDaGV3LUdyYWhh
bSwgQ2Fyb2x5biBBLiBTY2hvb2wgb2YgTWVkaWNpbmUsIEtlZWxlIFVuaXZlcnNpdHksIEtlZWxl
LCBVSy4mI3hEO0dhYmJheSwgTWFyay4gRGVwYXJ0bWVudCBvZiBQcmltYXJ5IENhcmUgYW5kIE1l
bnRhbCBIZWFsdGgsIFVuaXZlcnNpdHkgb2YgTGl2ZXJwb29sLCBMaXZlcnBvb2wsIFVLLiYjeEQ7
R2FiYmF5LCBNYXJrLiBOSUhSIEFSQyBOV0MsIExpdmVycG9vbCwgVUsuJiN4RDtTaGVwaGVyZCwg
SmVzc2llLiBEZXBhcnRtZW50IG9mIEVkdWNhdGlvbiwgVW5pdmVyc2l0eSBvZiBZb3JrLCBZb3Jr
LCBVSy4mI3hEO3ZhbiBkZXIgRmVsdHotQ29ybmVsaXMsIENocmlzdGluYS4gRGVwYXJ0bWVudCBv
ZiBIZWFsdGggU2NpZW5jZXMsIFVuaXZlcnNpdHkgb2YgWW9yaywgWW9yaywgVUsuJiN4RDt2YW4g
ZGVyIEZlbHR6LUNvcm5lbGlzLCBDaHJpc3RpbmEuIEh1bGwgWW9yayBNZWRpY2FsIFNjaG9vbCAo
SFlNUyksIFVuaXZlcnNpdHkgb2YgWW9yaywgWW9yaywgVUsuJiN4RDt2YW4gZGVyIEZlbHR6LUNv
cm5lbGlzLCBDaHJpc3RpbmEuIEluc3RpdHV0ZSBvZiBIZWFsdGggSW5mb3JtYXRpY3MsIFVuaXZl
cnNpdHkgQ29sbGVnZSBMb25kb24sIExvbmRvbiwgVUsuPC9zZWN0aW9uPjxrZXl3b3Jkcz48a2V5
d29yZD5IdW1hbnM8L2tleXdvcmQ+PGtleXdvcmQ+KlBvc3QtQWN1dGUgQ09WSUQtMTkgU3luZHJv
bWU8L2tleXdvcmQ+PGtleXdvcmQ+Q09WSUQtMTkvZXAgW0VwaWRlbWlvbG9neV08L2tleXdvcmQ+
PGtleXdvcmQ+Q09WSUQtMTkvdGggW1RoZXJhcHldPC9rZXl3b3JkPjxrZXl3b3JkPipDT1ZJRC0x
OTwva2V5d29yZD48a2V5d29yZD5QYW5kZW1pY3M8L2tleXdvcmQ+PGtleXdvcmQ+SGVhbHRoIFNl
cnZpY2VzPC9rZXl3b3JkPjxrZXl3b3JkPkhlYWx0aCBTZXJ2aWNlcyBBY2Nlc3NpYmlsaXR5PC9r
ZXl3b3JkPjxrZXl3b3JkPlF1YWxpdGF0aXZlIFJlc2VhcmNoPC9rZXl3b3JkPjwva2V5d29yZHM+
PGRhdGVzPjx5ZWFyPjIwMjQ8L3llYXI+PC9kYXRlcz48cHViLWxvY2F0aW9uPkVuZ2xhbmQ8L3B1
Yi1sb2NhdGlvbj48aXNibj4xMzY5LTc2MjUmI3hEOzEzNjktNjUxMzwvaXNibj48dXJscz48cmVs
YXRlZC11cmxzPjx1cmw+aHR0cDovL292aWRzcC5vdmlkLmNvbS9vdmlkd2ViLmNnaT9UPUpTJmFt
cDtQQUdFPXJlZmVyZW5jZSZhbXA7RD1tZWRsJmFtcDtORVdTPU4mYW1wO0FOPTM4NDgxMzg0PC91
cmw+PC9yZWxhdGVkLXVybHM+PC91cmxzPjxlbGVjdHJvbmljLXJlc291cmNlLW51bT5odHRwczov
L2R4LmRvaS5vcmcvMTAuMTExMS9oZXguMTQwMDg8L2VsZWN0cm9uaWMtcmVzb3VyY2UtbnVtPjxy
ZW1vdGUtZGF0YWJhc2UtbmFtZT5PdmlkIE1FRExJTkUoUik8L3JlbW90ZS1kYXRhYmFzZS1uYW1l
PjwvcmVjb3JkPjwvQ2l0ZT48L0VuZE5vdGU+AG==
</w:fldData>
        </w:fldChar>
      </w:r>
      <w:r>
        <w:instrText xml:space="preserve"> ADDIN EN.CITE.DATA </w:instrText>
      </w:r>
      <w:r>
        <w:fldChar w:fldCharType="end"/>
      </w:r>
      <w:r>
        <w:fldChar w:fldCharType="separate"/>
      </w:r>
      <w:r>
        <w:rPr>
          <w:noProof/>
        </w:rPr>
        <w:t>(7)</w:t>
      </w:r>
      <w:r>
        <w:fldChar w:fldCharType="end"/>
      </w:r>
      <w:r>
        <w:t xml:space="preserve">, Australia </w:t>
      </w:r>
      <w:r>
        <w:fldChar w:fldCharType="begin">
          <w:fldData xml:space="preserve">PEVuZE5vdGU+PENpdGU+PEF1dGhvcj5MdW88L0F1dGhvcj48WWVhcj4yMDIzPC9ZZWFyPjxSZWNO
dW0+NjQyPC9SZWNOdW0+PERpc3BsYXlUZXh0Pig4KTwvRGlzcGxheVRleHQ+PHJlY29yZD48cmVj
LW51bWJlcj42NDI8L3JlYy1udW1iZXI+PGZvcmVpZ24ta2V5cz48a2V5IGFwcD0iRU4iIGRiLWlk
PSJ0dHNwMjB2emg5ZXR0MmVhZDJhcGVlcnVkc3IwYTUyNWR3c2UiIHRpbWVzdGFtcD0iMTcxNDM2
MDcyNyIgZ3VpZD0iNGU2ZjViY2YtODgzOC00M2IxLTgxYmEtODVmNGJkNGUwYzhmIj42NDI8L2tl
eT48L2ZvcmVpZ24ta2V5cz48cmVmLXR5cGUgbmFtZT0iSm91cm5hbCBBcnRpY2xlIj4xNzwvcmVm
LXR5cGU+PGNvbnRyaWJ1dG9ycz48YXV0aG9ycz48YXV0aG9yPkx1bywgU2hpcWk8L2F1dGhvcj48
YXV0aG9yPlpoZW5nLCBaaGVuPC9hdXRob3I+PGF1dGhvcj5CaXJkLCBTdGVwaGVuIFJpY2hhcmQ8
L2F1dGhvcj48YXV0aG9yPlBsZWJhbnNraSwgTWFnZGFsZW5hPC9hdXRob3I+PGF1dGhvcj5GaWd1
ZWlyZWRvLCBCZXJuYXJkbzwvYXV0aG9yPjxhdXRob3I+SmVzc3VwLCBSZWJlY2NhPC9hdXRob3I+
PGF1dGhvcj5TdGVsbWFjaCwgV2FuZGE8L2F1dGhvcj48YXV0aG9yPlJvYmluc29uLCBKZW5uaWZl
ciBBLjwvYXV0aG9yPjxhdXRob3I+WGVub3MsIFNvcGhpYTwvYXV0aG9yPjxhdXRob3I+T2xhc29q
aSwgTWljaGVhbDwvYXV0aG9yPjxhdXRob3I+V2FuLCBEYXduIFdvbmcgTGl0PC9hdXRob3I+PGF1
dGhvcj5TaGVhaGFuLCBKYWNvYjwvYXV0aG9yPjxhdXRob3I+SXRzaW9wb3Vsb3MsIENhdGhlcmlu
ZTwvYXV0aG9yPjwvYXV0aG9ycz48L2NvbnRyaWJ1dG9ycz48dGl0bGVzPjx0aXRsZT5BbiBPdmVy
dmlldyBvZiBMb25nIENPVklEIFN1cHBvcnQgU2VydmljZXMgaW4gQXVzdHJhbGlhIGFuZCBJbnRl
cm5hdGlvbmFsIENsaW5pY2FsIEd1aWRlbGluZXMsIFdpdGggYSBQcm9wb3NlZCBDYXJlIE1vZGVs
IGluIGEgR2xvYmFsIENvbnRleHQ8L3RpdGxlPjxzZWNvbmRhcnktdGl0bGU+UHVibGljIGhlYWx0
aCByZXZpZXdzPC9zZWNvbmRhcnktdGl0bGU+PC90aXRsZXM+PHBlcmlvZGljYWw+PGZ1bGwtdGl0
bGU+UHVibGljIGhlYWx0aCByZXZpZXdzPC9mdWxsLXRpdGxlPjwvcGVyaW9kaWNhbD48cGFnZXM+
MTYwNjA4NDwvcGFnZXM+PHZvbHVtZT40NDwvdm9sdW1lPjxzZWN0aW9uPkx1bywgU2hpcWkuIFNj
aG9vbCBvZiBIZWFsdGggYW5kIEJpb21lZGljYWwgU2NpZW5jZXMsIFNURU0gQ29sbGVnZSwgUk1J
VCBVbml2ZXJzaXR5LCBCdW5kb29yYSwgVklDLCBBdXN0cmFsaWEuJiN4RDtaaGVuZywgWmhlbi4g
U2Nob29sIG9mIEhlYWx0aCBhbmQgQmlvbWVkaWNhbCBTY2llbmNlcywgU1RFTSBDb2xsZWdlLCBS
TUlUIFVuaXZlcnNpdHksIEJ1bmRvb3JhLCBWSUMsIEF1c3RyYWxpYS4mI3hEO0JpcmQsIFN0ZXBo
ZW4gUmljaGFyZC4gRGVwYXJ0bWVudCBvZiBIZWFsdGggYW5kIEJpb3N0YXRpc3RpY3MsIFN3aW5i
dXJuZSBVbml2ZXJzaXR5IG9mIFRlY2hub2xvZ3ksIEhhd3Rob3JuLCBWSUMsIEF1c3RyYWxpYS4m
I3hEO1BsZWJhbnNraSwgTWFnZGFsZW5hLiBTY2hvb2wgb2YgSGVhbHRoIGFuZCBCaW9tZWRpY2Fs
IFNjaWVuY2VzLCBTVEVNIENvbGxlZ2UsIFJNSVQgVW5pdmVyc2l0eSwgQnVuZG9vcmEsIFZJQywg
QXVzdHJhbGlhLiYjeEQ7RmlndWVpcmVkbywgQmVybmFyZG8uIFNjaG9vbCBvZiBFY29ub21pY3Ms
IEZpbmFuY2UgYW5kIE1hcmtldGluZywgQ29sbGVnZSBvZiBCdXNpbmVzcywgUk1JVCBVbml2ZXJz
aXR5LCBNZWxib3VybmUsIFZJQywgQXVzdHJhbGlhLiYjeEQ7SmVzc3VwLCBSZWJlY2NhLiBOb3J0
aGVybiBIZWFsdGggQXVzdHJhbGlhLCBFcHBpbmcsIFZJQywgQXVzdHJhbGlhLiYjeEQ7U3RlbG1h
Y2gsIFdhbmRhLiBOb3J0aGVybiBIZWFsdGggQXVzdHJhbGlhLCBFcHBpbmcsIFZJQywgQXVzdHJh
bGlhLiYjeEQ7Um9iaW5zb24sIEplbm5pZmVyIEEuIFNjaG9vbCBvZiBNZWRpYSBhbmQgQ29tbXVu
aWNhdGlvbiwgQ29sbGVnZSBvZiBEZXNpZ24gYW5kIFNvY2lhbCBDb250ZXh0LCBSTUlUIFVuaXZl
cnNpdHksIE1lbGJvdXJuZSwgVklDLCBBdXN0cmFsaWEuJiN4RDtYZW5vcywgU29waGlhLiBTY2hv
b2wgb2YgSGVhbHRoIGFuZCBCaW9tZWRpY2FsIFNjaWVuY2VzLCBTVEVNIENvbGxlZ2UsIFJNSVQg
VW5pdmVyc2l0eSwgQnVuZG9vcmEsIFZJQywgQXVzdHJhbGlhLiYjeEQ7T2xhc29qaSwgTWljaGVh
bC4gSW5zdGl0dXRlIG9mIEhlYWx0aCBhbmQgV2VsbGJlaW5nLCBGZWRlcmF0aW9uIFVuaXZlcnNp
dHkgQXVzdHJhbGlhLCBCYWxsYXJhdCwgVklDLCBBdXN0cmFsaWEuJiN4RDtXYW4sIERhd24gV29u
ZyBMaXQuIFNjaG9vbCBvZiBIZWFsdGggYW5kIEJpb21lZGljYWwgU2NpZW5jZXMsIFNURU0gQ29s
bGVnZSwgUk1JVCBVbml2ZXJzaXR5LCBCdW5kb29yYSwgVklDLCBBdXN0cmFsaWEuJiN4RDtTaGVh
aGFuLCBKYWNvYi4gSW5zdGl0dXRlIGZvciBEZXNpZ24gSW5mb3JtYXRpY3MsIFVuaXZlcnNpdHkg
b2YgRWRpbmJ1cmdoLCBFZGluYnVyZ2gsIFVuaXRlZCBLaW5nZG9tLiYjeEQ7SXRzaW9wb3Vsb3Ms
IENhdGhlcmluZS4gU2Nob29sIG9mIEhlYWx0aCBhbmQgQmlvbWVkaWNhbCBTY2llbmNlcywgU1RF
TSBDb2xsZWdlLCBSTUlUIFVuaXZlcnNpdHksIEJ1bmRvb3JhLCBWSUMsIEF1c3RyYWxpYS48L3Nl
Y3Rpb24+PGRhdGVzPjx5ZWFyPjIwMjM8L3llYXI+PC9kYXRlcz48cHViLWxvY2F0aW9uPlN3aXR6
ZXJsYW5kPC9wdWItbG9jYXRpb24+PGlzYm4+MDMwMS0wNDIyPC9pc2JuPjx1cmxzPjxyZWxhdGVk
LXVybHM+PHVybD5odHRwOi8vb3ZpZHNwLm92aWQuY29tL292aWR3ZWIuY2dpP1Q9SlMmYW1wO1BB
R0U9cmVmZXJlbmNlJmFtcDtEPXBtbm04JmFtcDtORVdTPU4mYW1wO0FOPTM3ODExMTI4PC91cmw+
PC9yZWxhdGVkLXVybHM+PC91cmxzPjxlbGVjdHJvbmljLXJlc291cmNlLW51bT5odHRwczovL2R4
LmRvaS5vcmcvMTAuMzM4OS9waHJzLjIwMjMuMTYwNjA4NDwvZWxlY3Ryb25pYy1yZXNvdXJjZS1u
dW0+PHJlbW90ZS1kYXRhYmFzZS1uYW1lPk92aWQgTUVETElORShSKSBQdWJNZWQtbm90LU1FRExJ
TkUgJmx0OzIwMjMmZ3Q7PC9yZW1vdGUtZGF0YWJhc2UtbmFtZT48YWNjZXNzLWRhdGU+MjAyMzA5
MjIvLzwvYWNjZXNzLWRhdGU+PC9yZWNvcmQ+PC9DaXRlPjwvRW5kTm90ZT4A
</w:fldData>
        </w:fldChar>
      </w:r>
      <w:r>
        <w:instrText xml:space="preserve"> ADDIN EN.CITE </w:instrText>
      </w:r>
      <w:r>
        <w:fldChar w:fldCharType="begin">
          <w:fldData xml:space="preserve">PEVuZE5vdGU+PENpdGU+PEF1dGhvcj5MdW88L0F1dGhvcj48WWVhcj4yMDIzPC9ZZWFyPjxSZWNO
dW0+NjQyPC9SZWNOdW0+PERpc3BsYXlUZXh0Pig4KTwvRGlzcGxheVRleHQ+PHJlY29yZD48cmVj
LW51bWJlcj42NDI8L3JlYy1udW1iZXI+PGZvcmVpZ24ta2V5cz48a2V5IGFwcD0iRU4iIGRiLWlk
PSJ0dHNwMjB2emg5ZXR0MmVhZDJhcGVlcnVkc3IwYTUyNWR3c2UiIHRpbWVzdGFtcD0iMTcxNDM2
MDcyNyIgZ3VpZD0iNGU2ZjViY2YtODgzOC00M2IxLTgxYmEtODVmNGJkNGUwYzhmIj42NDI8L2tl
eT48L2ZvcmVpZ24ta2V5cz48cmVmLXR5cGUgbmFtZT0iSm91cm5hbCBBcnRpY2xlIj4xNzwvcmVm
LXR5cGU+PGNvbnRyaWJ1dG9ycz48YXV0aG9ycz48YXV0aG9yPkx1bywgU2hpcWk8L2F1dGhvcj48
YXV0aG9yPlpoZW5nLCBaaGVuPC9hdXRob3I+PGF1dGhvcj5CaXJkLCBTdGVwaGVuIFJpY2hhcmQ8
L2F1dGhvcj48YXV0aG9yPlBsZWJhbnNraSwgTWFnZGFsZW5hPC9hdXRob3I+PGF1dGhvcj5GaWd1
ZWlyZWRvLCBCZXJuYXJkbzwvYXV0aG9yPjxhdXRob3I+SmVzc3VwLCBSZWJlY2NhPC9hdXRob3I+
PGF1dGhvcj5TdGVsbWFjaCwgV2FuZGE8L2F1dGhvcj48YXV0aG9yPlJvYmluc29uLCBKZW5uaWZl
ciBBLjwvYXV0aG9yPjxhdXRob3I+WGVub3MsIFNvcGhpYTwvYXV0aG9yPjxhdXRob3I+T2xhc29q
aSwgTWljaGVhbDwvYXV0aG9yPjxhdXRob3I+V2FuLCBEYXduIFdvbmcgTGl0PC9hdXRob3I+PGF1
dGhvcj5TaGVhaGFuLCBKYWNvYjwvYXV0aG9yPjxhdXRob3I+SXRzaW9wb3Vsb3MsIENhdGhlcmlu
ZTwvYXV0aG9yPjwvYXV0aG9ycz48L2NvbnRyaWJ1dG9ycz48dGl0bGVzPjx0aXRsZT5BbiBPdmVy
dmlldyBvZiBMb25nIENPVklEIFN1cHBvcnQgU2VydmljZXMgaW4gQXVzdHJhbGlhIGFuZCBJbnRl
cm5hdGlvbmFsIENsaW5pY2FsIEd1aWRlbGluZXMsIFdpdGggYSBQcm9wb3NlZCBDYXJlIE1vZGVs
IGluIGEgR2xvYmFsIENvbnRleHQ8L3RpdGxlPjxzZWNvbmRhcnktdGl0bGU+UHVibGljIGhlYWx0
aCByZXZpZXdzPC9zZWNvbmRhcnktdGl0bGU+PC90aXRsZXM+PHBlcmlvZGljYWw+PGZ1bGwtdGl0
bGU+UHVibGljIGhlYWx0aCByZXZpZXdzPC9mdWxsLXRpdGxlPjwvcGVyaW9kaWNhbD48cGFnZXM+
MTYwNjA4NDwvcGFnZXM+PHZvbHVtZT40NDwvdm9sdW1lPjxzZWN0aW9uPkx1bywgU2hpcWkuIFNj
aG9vbCBvZiBIZWFsdGggYW5kIEJpb21lZGljYWwgU2NpZW5jZXMsIFNURU0gQ29sbGVnZSwgUk1J
VCBVbml2ZXJzaXR5LCBCdW5kb29yYSwgVklDLCBBdXN0cmFsaWEuJiN4RDtaaGVuZywgWmhlbi4g
U2Nob29sIG9mIEhlYWx0aCBhbmQgQmlvbWVkaWNhbCBTY2llbmNlcywgU1RFTSBDb2xsZWdlLCBS
TUlUIFVuaXZlcnNpdHksIEJ1bmRvb3JhLCBWSUMsIEF1c3RyYWxpYS4mI3hEO0JpcmQsIFN0ZXBo
ZW4gUmljaGFyZC4gRGVwYXJ0bWVudCBvZiBIZWFsdGggYW5kIEJpb3N0YXRpc3RpY3MsIFN3aW5i
dXJuZSBVbml2ZXJzaXR5IG9mIFRlY2hub2xvZ3ksIEhhd3Rob3JuLCBWSUMsIEF1c3RyYWxpYS4m
I3hEO1BsZWJhbnNraSwgTWFnZGFsZW5hLiBTY2hvb2wgb2YgSGVhbHRoIGFuZCBCaW9tZWRpY2Fs
IFNjaWVuY2VzLCBTVEVNIENvbGxlZ2UsIFJNSVQgVW5pdmVyc2l0eSwgQnVuZG9vcmEsIFZJQywg
QXVzdHJhbGlhLiYjeEQ7RmlndWVpcmVkbywgQmVybmFyZG8uIFNjaG9vbCBvZiBFY29ub21pY3Ms
IEZpbmFuY2UgYW5kIE1hcmtldGluZywgQ29sbGVnZSBvZiBCdXNpbmVzcywgUk1JVCBVbml2ZXJz
aXR5LCBNZWxib3VybmUsIFZJQywgQXVzdHJhbGlhLiYjeEQ7SmVzc3VwLCBSZWJlY2NhLiBOb3J0
aGVybiBIZWFsdGggQXVzdHJhbGlhLCBFcHBpbmcsIFZJQywgQXVzdHJhbGlhLiYjeEQ7U3RlbG1h
Y2gsIFdhbmRhLiBOb3J0aGVybiBIZWFsdGggQXVzdHJhbGlhLCBFcHBpbmcsIFZJQywgQXVzdHJh
bGlhLiYjeEQ7Um9iaW5zb24sIEplbm5pZmVyIEEuIFNjaG9vbCBvZiBNZWRpYSBhbmQgQ29tbXVu
aWNhdGlvbiwgQ29sbGVnZSBvZiBEZXNpZ24gYW5kIFNvY2lhbCBDb250ZXh0LCBSTUlUIFVuaXZl
cnNpdHksIE1lbGJvdXJuZSwgVklDLCBBdXN0cmFsaWEuJiN4RDtYZW5vcywgU29waGlhLiBTY2hv
b2wgb2YgSGVhbHRoIGFuZCBCaW9tZWRpY2FsIFNjaWVuY2VzLCBTVEVNIENvbGxlZ2UsIFJNSVQg
VW5pdmVyc2l0eSwgQnVuZG9vcmEsIFZJQywgQXVzdHJhbGlhLiYjeEQ7T2xhc29qaSwgTWljaGVh
bC4gSW5zdGl0dXRlIG9mIEhlYWx0aCBhbmQgV2VsbGJlaW5nLCBGZWRlcmF0aW9uIFVuaXZlcnNp
dHkgQXVzdHJhbGlhLCBCYWxsYXJhdCwgVklDLCBBdXN0cmFsaWEuJiN4RDtXYW4sIERhd24gV29u
ZyBMaXQuIFNjaG9vbCBvZiBIZWFsdGggYW5kIEJpb21lZGljYWwgU2NpZW5jZXMsIFNURU0gQ29s
bGVnZSwgUk1JVCBVbml2ZXJzaXR5LCBCdW5kb29yYSwgVklDLCBBdXN0cmFsaWEuJiN4RDtTaGVh
aGFuLCBKYWNvYi4gSW5zdGl0dXRlIGZvciBEZXNpZ24gSW5mb3JtYXRpY3MsIFVuaXZlcnNpdHkg
b2YgRWRpbmJ1cmdoLCBFZGluYnVyZ2gsIFVuaXRlZCBLaW5nZG9tLiYjeEQ7SXRzaW9wb3Vsb3Ms
IENhdGhlcmluZS4gU2Nob29sIG9mIEhlYWx0aCBhbmQgQmlvbWVkaWNhbCBTY2llbmNlcywgU1RF
TSBDb2xsZWdlLCBSTUlUIFVuaXZlcnNpdHksIEJ1bmRvb3JhLCBWSUMsIEF1c3RyYWxpYS48L3Nl
Y3Rpb24+PGRhdGVzPjx5ZWFyPjIwMjM8L3llYXI+PC9kYXRlcz48cHViLWxvY2F0aW9uPlN3aXR6
ZXJsYW5kPC9wdWItbG9jYXRpb24+PGlzYm4+MDMwMS0wNDIyPC9pc2JuPjx1cmxzPjxyZWxhdGVk
LXVybHM+PHVybD5odHRwOi8vb3ZpZHNwLm92aWQuY29tL292aWR3ZWIuY2dpP1Q9SlMmYW1wO1BB
R0U9cmVmZXJlbmNlJmFtcDtEPXBtbm04JmFtcDtORVdTPU4mYW1wO0FOPTM3ODExMTI4PC91cmw+
PC9yZWxhdGVkLXVybHM+PC91cmxzPjxlbGVjdHJvbmljLXJlc291cmNlLW51bT5odHRwczovL2R4
LmRvaS5vcmcvMTAuMzM4OS9waHJzLjIwMjMuMTYwNjA4NDwvZWxlY3Ryb25pYy1yZXNvdXJjZS1u
dW0+PHJlbW90ZS1kYXRhYmFzZS1uYW1lPk92aWQgTUVETElORShSKSBQdWJNZWQtbm90LU1FRExJ
TkUgJmx0OzIwMjMmZ3Q7PC9yZW1vdGUtZGF0YWJhc2UtbmFtZT48YWNjZXNzLWRhdGU+MjAyMzA5
MjIvLzwvYWNjZXNzLWRhdGU+PC9yZWNvcmQ+PC9DaXRlPjwvRW5kTm90ZT4A
</w:fldData>
        </w:fldChar>
      </w:r>
      <w:r>
        <w:instrText xml:space="preserve"> ADDIN EN.CITE.DATA </w:instrText>
      </w:r>
      <w:r>
        <w:fldChar w:fldCharType="end"/>
      </w:r>
      <w:r>
        <w:fldChar w:fldCharType="separate"/>
      </w:r>
      <w:r>
        <w:rPr>
          <w:noProof/>
        </w:rPr>
        <w:t>(8)</w:t>
      </w:r>
      <w:r>
        <w:fldChar w:fldCharType="end"/>
      </w:r>
      <w:r>
        <w:t xml:space="preserve"> and the United States </w:t>
      </w:r>
      <w:r>
        <w:fldChar w:fldCharType="begin">
          <w:fldData xml:space="preserve">PEVuZE5vdGU+PENpdGU+PEF1dGhvcj5EdW5kdW1hbGxhPC9BdXRob3I+PFllYXI+MjAyMjwvWWVh
cj48UmVjTnVtPjIzODM8L1JlY051bT48RGlzcGxheVRleHQ+KDkpPC9EaXNwbGF5VGV4dD48cmVj
b3JkPjxyZWMtbnVtYmVyPjIzODM8L3JlYy1udW1iZXI+PGZvcmVpZ24ta2V5cz48a2V5IGFwcD0i
RU4iIGRiLWlkPSJ0dHNwMjB2emg5ZXR0MmVhZDJhcGVlcnVkc3IwYTUyNWR3c2UiIHRpbWVzdGFt
cD0iMTcyNDgwNTc2OSIgZ3VpZD0iMmQ4YmQxZTYtZjg1Ny00YTBlLWI4NjktN2NlZDNkZTEzZWIx
Ij4yMzgzPC9rZXk+PC9mb3JlaWduLWtleXM+PHJlZi10eXBlIG5hbWU9IkpvdXJuYWwgQXJ0aWNs
ZSI+MTc8L3JlZi10eXBlPjxjb250cmlidXRvcnM+PGF1dGhvcnM+PGF1dGhvcj5EdW5kdW1hbGxh
LCBTLjwvYXV0aG9yPjxhdXRob3I+QmFyc2hpa2FyLCBTLjwvYXV0aG9yPjxhdXRob3I+TmllaGF1
cywgVy4gTi48L2F1dGhvcj48YXV0aG9yPkFtYnJvc2UsIEEuIEYuPC9hdXRob3I+PGF1dGhvcj5L
aW0sIFMuIFkuPC9hdXRob3I+PGF1dGhvcj5BYnJhbW9mZiwgQi4gQS48L2F1dGhvcj48L2F1dGhv
cnM+PC9jb250cmlidXRvcnM+PHRpdGxlcz48dGl0bGU+QSBzdXJ2ZXkgb2YgZGVkaWNhdGVkIFBB
U0MgY2xpbmljczogQ2hhcmFjdGVyaXN0aWNzLCBiYXJyaWVycyBhbmQgc3Bpcml0IG9mIGNvbGxh
Ym9yYXRpb248L3RpdGxlPjxzZWNvbmRhcnktdGl0bGU+UE0gYW5kIFI8L3NlY29uZGFyeS10aXRs
ZT48L3RpdGxlcz48cGVyaW9kaWNhbD48ZnVsbC10aXRsZT5QTSBhbmQgUjwvZnVsbC10aXRsZT48
L3BlcmlvZGljYWw+PHBhZ2VzPjM0OC0zNTY8L3BhZ2VzPjx2b2x1bWU+MTQ8L3ZvbHVtZT48bnVt
YmVyPjM8L251bWJlcj48a2V5d29yZHM+PGtleXdvcmQ+Q09WSUQtMTk8L2tleXdvcmQ+PGtleXdv
cmQ+Q3Jvc3MtU2VjdGlvbmFsIFN0dWRpZXM8L2tleXdvcmQ+PGtleXdvcmQ+SHVtYW5zPC9rZXl3
b3JkPjxrZXl3b3JkPlF1YWxpdHkgb2YgTGlmZTwva2V5d29yZD48a2V5d29yZD5TQVJTLUNvVi0y
PC9rZXl3b3JkPjxrZXl3b3JkPlVuaXRlZCBTdGF0ZXM8L2tleXdvcmQ+PGtleXdvcmQ+QXJ0aWNs
ZTwva2V5d29yZD48a2V5d29yZD5jbGluaWNhbCBwcm90b2NvbDwva2V5d29yZD48a2V5d29yZD5j
bGluaWNpYW48L2tleXdvcmQ+PGtleXdvcmQ+Y29yb25hdmlydXMgZGlzZWFzZSAyMDE5PC9rZXl3
b3JkPjxrZXl3b3JkPmZhbWlseSBtZWRpY2luZTwva2V5d29yZD48a2V5d29yZD5mb2xsb3cgdXA8
L2tleXdvcmQ+PGtleXdvcmQ+aGVhbHRoIGNhcmUgcGVyc29ubmVsPC9rZXl3b3JkPjxrZXl3b3Jk
PmhlYWx0aCBzdXJ2ZXk8L2tleXdvcmQ+PGtleXdvcmQ+aG9zcGl0YWw8L2tleXdvcmQ+PGtleXdv
cmQ+aHVtYW48L2tleXdvcmQ+PGtleXdvcmQ+aHVtYW4gZXhwZXJpbWVudDwva2V5d29yZD48a2V5
d29yZD5vdXRjb21lIGFzc2Vzc21lbnQ8L2tleXdvcmQ+PGtleXdvcmQ+cGF0aWVudCBjYXJlPC9r
ZXl3b3JkPjxrZXl3b3JkPnBoeXNpY2lhbjwva2V5d29yZD48a2V5d29yZD5xdWVzdGlvbm5haXJl
PC9rZXl3b3JkPjxrZXl3b3JkPnJlc2VhcmNoPC9rZXl3b3JkPjxrZXl3b3JkPnN1cnZpdm9yPC9r
ZXl3b3JkPjxrZXl3b3JkPmNvbXBsaWNhdGlvbjwva2V5d29yZD48a2V5d29yZD5jcm9zcy1zZWN0
aW9uYWwgc3R1ZHk8L2tleXdvcmQ+PGtleXdvcmQ+ZXBpZGVtaW9sb2d5PC9rZXl3b3JkPjwva2V5
d29yZHM+PGRhdGVzPjx5ZWFyPjIwMjI8L3llYXI+PC9kYXRlcz48d29yay10eXBlPkFydGljbGU8
L3dvcmstdHlwZT48dXJscz48cmVsYXRlZC11cmxzPjx1cmw+aHR0cHM6Ly93d3cuc2NvcHVzLmNv
bS9pbndhcmQvcmVjb3JkLnVyaT9laWQ9Mi1zMi4wLTg1MTI0OTAzMjUwJmFtcDtkb2k9MTAuMTAw
MiUyZnBtcmouMTI3NjYmYW1wO3BhcnRuZXJJRD00MCZhbXA7bWQ1PTFkOGFjNGMxNzBmODgzNzU5
OTRjOTk4NDhmODczZmI0PC91cmw+PC9yZWxhdGVkLXVybHM+PC91cmxzPjxlbGVjdHJvbmljLXJl
c291cmNlLW51bT4xMC4xMDAyL3BtcmouMTI3NjY8L2VsZWN0cm9uaWMtcmVzb3VyY2UtbnVtPjxy
ZW1vdGUtZGF0YWJhc2UtbmFtZT5TY29wdXM8L3JlbW90ZS1kYXRhYmFzZS1uYW1lPjwvcmVjb3Jk
PjwvQ2l0ZT48L0VuZE5vdGU+AG==
</w:fldData>
        </w:fldChar>
      </w:r>
      <w:r>
        <w:instrText xml:space="preserve"> ADDIN EN.CITE </w:instrText>
      </w:r>
      <w:r>
        <w:fldChar w:fldCharType="begin">
          <w:fldData xml:space="preserve">PEVuZE5vdGU+PENpdGU+PEF1dGhvcj5EdW5kdW1hbGxhPC9BdXRob3I+PFllYXI+MjAyMjwvWWVh
cj48UmVjTnVtPjIzODM8L1JlY051bT48RGlzcGxheVRleHQ+KDkpPC9EaXNwbGF5VGV4dD48cmVj
b3JkPjxyZWMtbnVtYmVyPjIzODM8L3JlYy1udW1iZXI+PGZvcmVpZ24ta2V5cz48a2V5IGFwcD0i
RU4iIGRiLWlkPSJ0dHNwMjB2emg5ZXR0MmVhZDJhcGVlcnVkc3IwYTUyNWR3c2UiIHRpbWVzdGFt
cD0iMTcyNDgwNTc2OSIgZ3VpZD0iMmQ4YmQxZTYtZjg1Ny00YTBlLWI4NjktN2NlZDNkZTEzZWIx
Ij4yMzgzPC9rZXk+PC9mb3JlaWduLWtleXM+PHJlZi10eXBlIG5hbWU9IkpvdXJuYWwgQXJ0aWNs
ZSI+MTc8L3JlZi10eXBlPjxjb250cmlidXRvcnM+PGF1dGhvcnM+PGF1dGhvcj5EdW5kdW1hbGxh
LCBTLjwvYXV0aG9yPjxhdXRob3I+QmFyc2hpa2FyLCBTLjwvYXV0aG9yPjxhdXRob3I+TmllaGF1
cywgVy4gTi48L2F1dGhvcj48YXV0aG9yPkFtYnJvc2UsIEEuIEYuPC9hdXRob3I+PGF1dGhvcj5L
aW0sIFMuIFkuPC9hdXRob3I+PGF1dGhvcj5BYnJhbW9mZiwgQi4gQS48L2F1dGhvcj48L2F1dGhv
cnM+PC9jb250cmlidXRvcnM+PHRpdGxlcz48dGl0bGU+QSBzdXJ2ZXkgb2YgZGVkaWNhdGVkIFBB
U0MgY2xpbmljczogQ2hhcmFjdGVyaXN0aWNzLCBiYXJyaWVycyBhbmQgc3Bpcml0IG9mIGNvbGxh
Ym9yYXRpb248L3RpdGxlPjxzZWNvbmRhcnktdGl0bGU+UE0gYW5kIFI8L3NlY29uZGFyeS10aXRs
ZT48L3RpdGxlcz48cGVyaW9kaWNhbD48ZnVsbC10aXRsZT5QTSBhbmQgUjwvZnVsbC10aXRsZT48
L3BlcmlvZGljYWw+PHBhZ2VzPjM0OC0zNTY8L3BhZ2VzPjx2b2x1bWU+MTQ8L3ZvbHVtZT48bnVt
YmVyPjM8L251bWJlcj48a2V5d29yZHM+PGtleXdvcmQ+Q09WSUQtMTk8L2tleXdvcmQ+PGtleXdv
cmQ+Q3Jvc3MtU2VjdGlvbmFsIFN0dWRpZXM8L2tleXdvcmQ+PGtleXdvcmQ+SHVtYW5zPC9rZXl3
b3JkPjxrZXl3b3JkPlF1YWxpdHkgb2YgTGlmZTwva2V5d29yZD48a2V5d29yZD5TQVJTLUNvVi0y
PC9rZXl3b3JkPjxrZXl3b3JkPlVuaXRlZCBTdGF0ZXM8L2tleXdvcmQ+PGtleXdvcmQ+QXJ0aWNs
ZTwva2V5d29yZD48a2V5d29yZD5jbGluaWNhbCBwcm90b2NvbDwva2V5d29yZD48a2V5d29yZD5j
bGluaWNpYW48L2tleXdvcmQ+PGtleXdvcmQ+Y29yb25hdmlydXMgZGlzZWFzZSAyMDE5PC9rZXl3
b3JkPjxrZXl3b3JkPmZhbWlseSBtZWRpY2luZTwva2V5d29yZD48a2V5d29yZD5mb2xsb3cgdXA8
L2tleXdvcmQ+PGtleXdvcmQ+aGVhbHRoIGNhcmUgcGVyc29ubmVsPC9rZXl3b3JkPjxrZXl3b3Jk
PmhlYWx0aCBzdXJ2ZXk8L2tleXdvcmQ+PGtleXdvcmQ+aG9zcGl0YWw8L2tleXdvcmQ+PGtleXdv
cmQ+aHVtYW48L2tleXdvcmQ+PGtleXdvcmQ+aHVtYW4gZXhwZXJpbWVudDwva2V5d29yZD48a2V5
d29yZD5vdXRjb21lIGFzc2Vzc21lbnQ8L2tleXdvcmQ+PGtleXdvcmQ+cGF0aWVudCBjYXJlPC9r
ZXl3b3JkPjxrZXl3b3JkPnBoeXNpY2lhbjwva2V5d29yZD48a2V5d29yZD5xdWVzdGlvbm5haXJl
PC9rZXl3b3JkPjxrZXl3b3JkPnJlc2VhcmNoPC9rZXl3b3JkPjxrZXl3b3JkPnN1cnZpdm9yPC9r
ZXl3b3JkPjxrZXl3b3JkPmNvbXBsaWNhdGlvbjwva2V5d29yZD48a2V5d29yZD5jcm9zcy1zZWN0
aW9uYWwgc3R1ZHk8L2tleXdvcmQ+PGtleXdvcmQ+ZXBpZGVtaW9sb2d5PC9rZXl3b3JkPjwva2V5
d29yZHM+PGRhdGVzPjx5ZWFyPjIwMjI8L3llYXI+PC9kYXRlcz48d29yay10eXBlPkFydGljbGU8
L3dvcmstdHlwZT48dXJscz48cmVsYXRlZC11cmxzPjx1cmw+aHR0cHM6Ly93d3cuc2NvcHVzLmNv
bS9pbndhcmQvcmVjb3JkLnVyaT9laWQ9Mi1zMi4wLTg1MTI0OTAzMjUwJmFtcDtkb2k9MTAuMTAw
MiUyZnBtcmouMTI3NjYmYW1wO3BhcnRuZXJJRD00MCZhbXA7bWQ1PTFkOGFjNGMxNzBmODgzNzU5
OTRjOTk4NDhmODczZmI0PC91cmw+PC9yZWxhdGVkLXVybHM+PC91cmxzPjxlbGVjdHJvbmljLXJl
c291cmNlLW51bT4xMC4xMDAyL3BtcmouMTI3NjY8L2VsZWN0cm9uaWMtcmVzb3VyY2UtbnVtPjxy
ZW1vdGUtZGF0YWJhc2UtbmFtZT5TY29wdXM8L3JlbW90ZS1kYXRhYmFzZS1uYW1lPjwvcmVjb3Jk
PjwvQ2l0ZT48L0VuZE5vdGU+AG==
</w:fldData>
        </w:fldChar>
      </w:r>
      <w:r>
        <w:instrText xml:space="preserve"> ADDIN EN.CITE.DATA </w:instrText>
      </w:r>
      <w:r>
        <w:fldChar w:fldCharType="end"/>
      </w:r>
      <w:r>
        <w:fldChar w:fldCharType="separate"/>
      </w:r>
      <w:r>
        <w:rPr>
          <w:noProof/>
        </w:rPr>
        <w:t>(9)</w:t>
      </w:r>
      <w:r>
        <w:fldChar w:fldCharType="end"/>
      </w:r>
      <w:r>
        <w:t xml:space="preserve">. Medical practitioner comments in Fang’s study (4) reflect sentiments that individuals in Aotearoa have expressed: </w:t>
      </w:r>
    </w:p>
    <w:p w14:paraId="5B7BDBE9" w14:textId="39B06C96" w:rsidR="00131D37" w:rsidRDefault="00131D37" w:rsidP="00131D37">
      <w:pPr>
        <w:pStyle w:val="NormalIndent"/>
      </w:pPr>
      <w:r w:rsidRPr="00131D37">
        <w:t xml:space="preserve">the dilemmas between the needs of people living with Long COVID and the constraints of healthcare provision have reflected a ‘perfect storm’ in a healthcare system which has faced years of austerity, budget caps, increasing waiting times, pressurised services, backlogs, and workface shortages. </w:t>
      </w:r>
    </w:p>
    <w:p w14:paraId="3B01DC76" w14:textId="77777777" w:rsidR="00131D37" w:rsidRDefault="00131D37" w:rsidP="00131D37">
      <w:pPr>
        <w:pStyle w:val="NormalIndent"/>
        <w:sectPr w:rsidR="00131D37" w:rsidSect="003309CA">
          <w:headerReference w:type="default" r:id="rId27"/>
          <w:footerReference w:type="even" r:id="rId28"/>
          <w:footerReference w:type="default" r:id="rId29"/>
          <w:pgSz w:w="11907" w:h="16834" w:code="9"/>
          <w:pgMar w:top="1418" w:right="1701" w:bottom="1134" w:left="1843" w:header="284" w:footer="425" w:gutter="284"/>
          <w:pgNumType w:start="1"/>
          <w:cols w:space="720"/>
        </w:sectPr>
      </w:pPr>
    </w:p>
    <w:p w14:paraId="1199E20F" w14:textId="77777777" w:rsidR="00131D37" w:rsidRPr="00131D37" w:rsidRDefault="00131D37" w:rsidP="00131D37">
      <w:pPr>
        <w:pStyle w:val="Heading1"/>
        <w:spacing w:before="0"/>
      </w:pPr>
      <w:bookmarkStart w:id="5" w:name="_Toc196724026"/>
      <w:bookmarkStart w:id="6" w:name="_Toc199231063"/>
      <w:r w:rsidRPr="00131D37">
        <w:t>International guidelines for Long COVID clinics or care centres</w:t>
      </w:r>
      <w:bookmarkEnd w:id="5"/>
      <w:bookmarkEnd w:id="6"/>
    </w:p>
    <w:p w14:paraId="57820701" w14:textId="77777777" w:rsidR="00131D37" w:rsidRPr="000E0D05" w:rsidRDefault="00131D37" w:rsidP="00131D37">
      <w:r>
        <w:t>Multiple guidelines exist in the international literature and grey literature on models of care. One of the most comprehensive guidelines was published by the World Health Organisation in 2023. Other guidelines from various countries are also presented in this section in table format.</w:t>
      </w:r>
    </w:p>
    <w:p w14:paraId="32539BFD" w14:textId="157B6680" w:rsidR="00131D37" w:rsidRPr="00131D37" w:rsidRDefault="00131D37" w:rsidP="00131D37">
      <w:pPr>
        <w:pStyle w:val="Heading2"/>
      </w:pPr>
      <w:bookmarkStart w:id="7" w:name="_Toc196724027"/>
      <w:bookmarkStart w:id="8" w:name="_Toc199231064"/>
      <w:r w:rsidRPr="00131D37">
        <w:t>World Health Organization clinical management of COVID-19</w:t>
      </w:r>
      <w:bookmarkEnd w:id="7"/>
      <w:bookmarkEnd w:id="8"/>
      <w:r w:rsidR="00714CD0">
        <w:t xml:space="preserve"> (10)</w:t>
      </w:r>
    </w:p>
    <w:p w14:paraId="649AE435" w14:textId="45D0C633" w:rsidR="00131D37" w:rsidRDefault="00131D37" w:rsidP="00131D37">
      <w:r>
        <w:t>The WHO published a guideline for clinical management of both acute COVID-19 and post-COVID conditions in 2023. It references several systematic reviews on various topics related to models of care for Long COVID. The WHO notes that</w:t>
      </w:r>
      <w:r w:rsidRPr="009546EC">
        <w:t xml:space="preserve"> systematic scoping review</w:t>
      </w:r>
      <w:r>
        <w:t>s</w:t>
      </w:r>
      <w:r w:rsidRPr="009546EC">
        <w:t xml:space="preserve"> for the model of rehabilitation care only identified papers that </w:t>
      </w:r>
      <w:r>
        <w:t>were</w:t>
      </w:r>
      <w:r w:rsidRPr="009546EC">
        <w:t xml:space="preserve"> based on </w:t>
      </w:r>
      <w:r w:rsidRPr="00AF02AE">
        <w:t>expert evidence and no certainty of evidence assessment was applied</w:t>
      </w:r>
      <w:r>
        <w:t xml:space="preserve"> using the Grading of Recommendations Assessment, Development and Evaluation (GRADE) approach</w:t>
      </w:r>
      <w:r>
        <w:rPr>
          <w:rStyle w:val="FootnoteReference"/>
        </w:rPr>
        <w:footnoteReference w:id="4"/>
      </w:r>
      <w:r w:rsidRPr="00AF02AE">
        <w:t xml:space="preserve">. </w:t>
      </w:r>
      <w:r>
        <w:t xml:space="preserve">The recommendations are divided into </w:t>
      </w:r>
      <w:r>
        <w:rPr>
          <w:b/>
          <w:bCs/>
        </w:rPr>
        <w:t>six</w:t>
      </w:r>
      <w:r w:rsidRPr="00AF02AE">
        <w:rPr>
          <w:b/>
          <w:bCs/>
        </w:rPr>
        <w:t xml:space="preserve"> themes</w:t>
      </w:r>
      <w:r>
        <w:t>.</w:t>
      </w:r>
    </w:p>
    <w:p w14:paraId="2531C10A" w14:textId="77777777" w:rsidR="00131D37" w:rsidRDefault="00131D37" w:rsidP="00FE21DE">
      <w:pPr>
        <w:pStyle w:val="ListNumber"/>
        <w:numPr>
          <w:ilvl w:val="0"/>
          <w:numId w:val="17"/>
        </w:numPr>
        <w:spacing w:before="160" w:after="90"/>
      </w:pPr>
      <w:r w:rsidRPr="00131D37">
        <w:rPr>
          <w:b/>
          <w:bCs/>
        </w:rPr>
        <w:t>Core</w:t>
      </w:r>
      <w:r>
        <w:t xml:space="preserve"> </w:t>
      </w:r>
      <w:r w:rsidRPr="00131D37">
        <w:rPr>
          <w:b/>
          <w:bCs/>
        </w:rPr>
        <w:t>components</w:t>
      </w:r>
      <w:r>
        <w:t xml:space="preserve"> of rehabilitation services. These components are:</w:t>
      </w:r>
    </w:p>
    <w:p w14:paraId="00C752CF" w14:textId="726789A7" w:rsidR="00131D37" w:rsidRDefault="00131D37" w:rsidP="00131D37">
      <w:pPr>
        <w:pStyle w:val="Letter"/>
        <w:spacing w:before="0"/>
        <w:ind w:left="709" w:hanging="345"/>
      </w:pPr>
      <w:r>
        <w:t>multidisciplinary rehabilitation teams</w:t>
      </w:r>
    </w:p>
    <w:p w14:paraId="79C08F2F" w14:textId="5A9007F8" w:rsidR="00131D37" w:rsidRDefault="00131D37" w:rsidP="00131D37">
      <w:pPr>
        <w:pStyle w:val="Letter"/>
        <w:ind w:left="709" w:hanging="345"/>
      </w:pPr>
      <w:r>
        <w:t>continuity and coordination of care</w:t>
      </w:r>
    </w:p>
    <w:p w14:paraId="6B4202EC" w14:textId="628E9C0B" w:rsidR="00131D37" w:rsidRDefault="00131D37" w:rsidP="00131D37">
      <w:pPr>
        <w:pStyle w:val="Letter"/>
        <w:spacing w:after="120"/>
        <w:ind w:left="709" w:hanging="345"/>
      </w:pPr>
      <w:r>
        <w:t>people-centred care and shared decision-making.</w:t>
      </w:r>
    </w:p>
    <w:p w14:paraId="5E76FF0F" w14:textId="77777777" w:rsidR="00131D37" w:rsidRDefault="00131D37" w:rsidP="00FE21DE">
      <w:pPr>
        <w:pStyle w:val="ListNumber"/>
        <w:spacing w:before="120" w:after="90"/>
      </w:pPr>
      <w:r w:rsidRPr="007C6DEC">
        <w:rPr>
          <w:b/>
          <w:bCs/>
        </w:rPr>
        <w:t>Implementation</w:t>
      </w:r>
      <w:r>
        <w:t xml:space="preserve"> of the core components. This involves:</w:t>
      </w:r>
    </w:p>
    <w:p w14:paraId="1623CEE0" w14:textId="1F108CB2" w:rsidR="00131D37" w:rsidRDefault="00131D37" w:rsidP="00131D37">
      <w:pPr>
        <w:pStyle w:val="Letter"/>
        <w:numPr>
          <w:ilvl w:val="1"/>
          <w:numId w:val="18"/>
        </w:numPr>
        <w:spacing w:before="0"/>
        <w:ind w:left="709" w:hanging="359"/>
      </w:pPr>
      <w:r>
        <w:t>standardised symptoms assessment and outcome measurement</w:t>
      </w:r>
    </w:p>
    <w:p w14:paraId="76C4147B" w14:textId="7B196706" w:rsidR="00131D37" w:rsidRDefault="00131D37" w:rsidP="00131D37">
      <w:pPr>
        <w:pStyle w:val="Letter"/>
        <w:ind w:left="709" w:hanging="345"/>
      </w:pPr>
      <w:r>
        <w:t>a follow-up system</w:t>
      </w:r>
    </w:p>
    <w:p w14:paraId="5B5299DC" w14:textId="5AE19D24" w:rsidR="00131D37" w:rsidRDefault="00131D37" w:rsidP="00131D37">
      <w:pPr>
        <w:pStyle w:val="Letter"/>
        <w:spacing w:after="120"/>
        <w:ind w:left="709" w:hanging="345"/>
      </w:pPr>
      <w:r>
        <w:t>a referral system.</w:t>
      </w:r>
    </w:p>
    <w:p w14:paraId="0AE56B69" w14:textId="77777777" w:rsidR="00131D37" w:rsidRDefault="00131D37" w:rsidP="00FE21DE">
      <w:pPr>
        <w:pStyle w:val="ListNumber"/>
        <w:spacing w:before="120" w:after="90"/>
      </w:pPr>
      <w:r w:rsidRPr="007C6DEC">
        <w:rPr>
          <w:b/>
          <w:bCs/>
        </w:rPr>
        <w:t>Red flags</w:t>
      </w:r>
      <w:r>
        <w:t xml:space="preserve"> for safe rehabilitation (strong recommendation)</w:t>
      </w:r>
    </w:p>
    <w:p w14:paraId="1E56507F" w14:textId="70DA5112" w:rsidR="00131D37" w:rsidRDefault="00131D37" w:rsidP="00131D37">
      <w:pPr>
        <w:pStyle w:val="Letter"/>
        <w:numPr>
          <w:ilvl w:val="1"/>
          <w:numId w:val="19"/>
        </w:numPr>
        <w:spacing w:before="0"/>
        <w:ind w:left="714" w:hanging="364"/>
      </w:pPr>
      <w:r>
        <w:t>Rule out and manage exertional</w:t>
      </w:r>
      <w:r w:rsidRPr="004D05B9">
        <w:t xml:space="preserve"> desaturation and cardiac impairment following </w:t>
      </w:r>
      <w:r>
        <w:t>COVID</w:t>
      </w:r>
      <w:r w:rsidRPr="004D05B9">
        <w:t>-19 before consider</w:t>
      </w:r>
      <w:r>
        <w:t>ing</w:t>
      </w:r>
      <w:r w:rsidRPr="004D05B9">
        <w:t xml:space="preserve"> physical exercise training. </w:t>
      </w:r>
    </w:p>
    <w:p w14:paraId="705AD833" w14:textId="775752BE" w:rsidR="00131D37" w:rsidRDefault="00131D37" w:rsidP="00131D37">
      <w:pPr>
        <w:pStyle w:val="Letter"/>
        <w:numPr>
          <w:ilvl w:val="1"/>
          <w:numId w:val="19"/>
        </w:numPr>
        <w:spacing w:after="120"/>
        <w:ind w:left="714" w:hanging="364"/>
      </w:pPr>
      <w:r w:rsidRPr="004D05B9">
        <w:t xml:space="preserve">While orthostatic intolerance and post-exertional symptom exacerbation (PESE) are amenable to rehabilitation, </w:t>
      </w:r>
      <w:r>
        <w:t>where they are diagnosed it will be necessary to modify</w:t>
      </w:r>
      <w:r w:rsidRPr="004D05B9">
        <w:t xml:space="preserve"> interventions for rehabilitation to be safe</w:t>
      </w:r>
      <w:r>
        <w:t>.</w:t>
      </w:r>
    </w:p>
    <w:p w14:paraId="682501FA" w14:textId="77777777" w:rsidR="00131D37" w:rsidRDefault="00131D37" w:rsidP="00FE21DE">
      <w:pPr>
        <w:pStyle w:val="ListNumber"/>
        <w:spacing w:before="120" w:after="90"/>
      </w:pPr>
      <w:r w:rsidRPr="007C6DEC">
        <w:rPr>
          <w:b/>
          <w:bCs/>
        </w:rPr>
        <w:t>Referral</w:t>
      </w:r>
      <w:r>
        <w:t xml:space="preserve"> </w:t>
      </w:r>
      <w:r w:rsidRPr="004D43A9">
        <w:rPr>
          <w:b/>
          <w:bCs/>
        </w:rPr>
        <w:t>principles</w:t>
      </w:r>
      <w:r>
        <w:t xml:space="preserve"> (conditional recommendation) </w:t>
      </w:r>
    </w:p>
    <w:p w14:paraId="6EC9D1EC" w14:textId="77819E8D" w:rsidR="00131D37" w:rsidRDefault="00131D37" w:rsidP="00131D37">
      <w:pPr>
        <w:pStyle w:val="Letter"/>
        <w:numPr>
          <w:ilvl w:val="1"/>
          <w:numId w:val="20"/>
        </w:numPr>
        <w:spacing w:after="120"/>
        <w:ind w:left="714" w:hanging="364"/>
      </w:pPr>
      <w:r>
        <w:t>The WHO suggests a</w:t>
      </w:r>
      <w:r w:rsidRPr="0026424A">
        <w:t xml:space="preserve">n </w:t>
      </w:r>
      <w:r w:rsidRPr="004D43A9">
        <w:t>early</w:t>
      </w:r>
      <w:r w:rsidRPr="00131D37">
        <w:t xml:space="preserve"> </w:t>
      </w:r>
      <w:r w:rsidRPr="004D43A9">
        <w:t>referral</w:t>
      </w:r>
      <w:r w:rsidRPr="0026424A">
        <w:t xml:space="preserve"> of adults with post </w:t>
      </w:r>
      <w:r>
        <w:t>COVID</w:t>
      </w:r>
      <w:r w:rsidRPr="0026424A">
        <w:t xml:space="preserve">-19 condition </w:t>
      </w:r>
      <w:r>
        <w:t>to</w:t>
      </w:r>
      <w:r w:rsidRPr="0026424A">
        <w:t xml:space="preserve"> appropriate rehabilitation services when </w:t>
      </w:r>
      <w:r>
        <w:t xml:space="preserve">they are </w:t>
      </w:r>
      <w:r w:rsidRPr="0026424A">
        <w:t xml:space="preserve">experiencing symptoms and impairments that may be managed effectively and that have an impact on everyday functioning, when red flags for </w:t>
      </w:r>
      <w:r w:rsidRPr="004D43A9">
        <w:t>safe</w:t>
      </w:r>
      <w:r w:rsidRPr="0026424A">
        <w:t xml:space="preserve"> rehabilitation have been considered.</w:t>
      </w:r>
    </w:p>
    <w:p w14:paraId="4F873F79" w14:textId="18F3B4F0" w:rsidR="00131D37" w:rsidRDefault="00131D37" w:rsidP="00131D37">
      <w:pPr>
        <w:pStyle w:val="Letter"/>
        <w:numPr>
          <w:ilvl w:val="1"/>
          <w:numId w:val="20"/>
        </w:numPr>
        <w:spacing w:after="120"/>
        <w:ind w:left="714" w:hanging="364"/>
      </w:pPr>
      <w:r>
        <w:t>It qualifies these recommendations with the following: ‘</w:t>
      </w:r>
      <w:r w:rsidRPr="004D43A9">
        <w:t>We do not yet have sufficient evidence of expected rehabilitation outcomes</w:t>
      </w:r>
      <w:r w:rsidRPr="001C1F57">
        <w:t xml:space="preserve"> </w:t>
      </w:r>
      <w:r w:rsidRPr="007A1286">
        <w:t xml:space="preserve">in people with post </w:t>
      </w:r>
      <w:r>
        <w:t>COVID</w:t>
      </w:r>
      <w:r w:rsidRPr="007A1286">
        <w:t>-19 condition and subpopulations. However, maintenance or improvement of functioning is expected in patients who are referred using this recommendation based on the available indirect evidence for interventions for rehabilitation of selected impairments</w:t>
      </w:r>
      <w:r>
        <w:t>.’</w:t>
      </w:r>
    </w:p>
    <w:p w14:paraId="129ADECD" w14:textId="77777777" w:rsidR="00131D37" w:rsidRPr="00E10D2A" w:rsidRDefault="00131D37" w:rsidP="00FE21DE">
      <w:pPr>
        <w:pStyle w:val="ListNumber"/>
        <w:spacing w:before="120" w:after="90"/>
      </w:pPr>
      <w:r w:rsidRPr="004D43A9">
        <w:rPr>
          <w:b/>
          <w:bCs/>
        </w:rPr>
        <w:t>Service delivery</w:t>
      </w:r>
    </w:p>
    <w:p w14:paraId="5A6209C8" w14:textId="34E18581" w:rsidR="00131D37" w:rsidRDefault="00131D37" w:rsidP="00131D37">
      <w:pPr>
        <w:pStyle w:val="Letter"/>
        <w:numPr>
          <w:ilvl w:val="1"/>
          <w:numId w:val="21"/>
        </w:numPr>
        <w:spacing w:before="0"/>
        <w:ind w:left="714" w:hanging="378"/>
      </w:pPr>
      <w:r>
        <w:t>The WHO</w:t>
      </w:r>
      <w:r w:rsidRPr="007445F7">
        <w:t xml:space="preserve"> suggest</w:t>
      </w:r>
      <w:r>
        <w:t>s</w:t>
      </w:r>
      <w:r w:rsidRPr="007445F7">
        <w:t xml:space="preserve"> using a </w:t>
      </w:r>
      <w:r w:rsidRPr="004D43A9">
        <w:t>hybrid approach</w:t>
      </w:r>
      <w:r w:rsidRPr="007445F7">
        <w:t xml:space="preserve"> of in-person and remote models that is integrated across all levels of health care. </w:t>
      </w:r>
    </w:p>
    <w:p w14:paraId="7E1E170B" w14:textId="4FFE0A3C" w:rsidR="00131D37" w:rsidRDefault="00131D37" w:rsidP="00131D37">
      <w:pPr>
        <w:pStyle w:val="Letter"/>
        <w:numPr>
          <w:ilvl w:val="1"/>
          <w:numId w:val="21"/>
        </w:numPr>
        <w:spacing w:after="120"/>
        <w:ind w:left="714" w:hanging="378"/>
      </w:pPr>
      <w:r w:rsidRPr="007445F7">
        <w:t>It suggest</w:t>
      </w:r>
      <w:r>
        <w:t>s</w:t>
      </w:r>
      <w:r w:rsidRPr="007445F7">
        <w:t xml:space="preserve"> that the length of a rehabilitation programme is based on patient needs, enabling re-engagement if new onset functional decline occurs</w:t>
      </w:r>
      <w:r>
        <w:t>.</w:t>
      </w:r>
    </w:p>
    <w:p w14:paraId="6366F595" w14:textId="77777777" w:rsidR="00131D37" w:rsidRPr="00E10D2A" w:rsidRDefault="00131D37" w:rsidP="00FE21DE">
      <w:pPr>
        <w:pStyle w:val="ListNumber"/>
        <w:spacing w:before="120" w:after="90"/>
      </w:pPr>
      <w:r w:rsidRPr="004D43A9">
        <w:rPr>
          <w:b/>
          <w:bCs/>
        </w:rPr>
        <w:t>Workforce</w:t>
      </w:r>
    </w:p>
    <w:p w14:paraId="7FE8473E" w14:textId="0DD6CA3A" w:rsidR="00131D37" w:rsidRPr="00FF0A4B" w:rsidRDefault="00131D37" w:rsidP="00131D37">
      <w:pPr>
        <w:pStyle w:val="Letter"/>
        <w:numPr>
          <w:ilvl w:val="1"/>
          <w:numId w:val="22"/>
        </w:numPr>
        <w:spacing w:before="0"/>
        <w:ind w:left="728" w:hanging="378"/>
      </w:pPr>
      <w:r w:rsidRPr="00B9605F">
        <w:t xml:space="preserve">A workforce for the rehabilitation of adults with post </w:t>
      </w:r>
      <w:r>
        <w:t>COVID</w:t>
      </w:r>
      <w:r w:rsidRPr="00B9605F">
        <w:t xml:space="preserve">-19 condition </w:t>
      </w:r>
      <w:r w:rsidRPr="004D43A9">
        <w:t>may include</w:t>
      </w:r>
      <w:r w:rsidRPr="00B9605F">
        <w:t xml:space="preserve"> but is not limited to physiotherapists, occupational therapists, nurses, psychologists, speech an</w:t>
      </w:r>
      <w:r w:rsidRPr="00FF0A4B">
        <w:t>d language therapists, physicians and social workers. Community health care workers may be required based on local needs.</w:t>
      </w:r>
    </w:p>
    <w:p w14:paraId="0D0207DE" w14:textId="1CFCA66F" w:rsidR="00131D37" w:rsidRPr="00FF0A4B" w:rsidRDefault="00131D37" w:rsidP="00131D37">
      <w:pPr>
        <w:pStyle w:val="Letter"/>
        <w:numPr>
          <w:ilvl w:val="1"/>
          <w:numId w:val="22"/>
        </w:numPr>
        <w:spacing w:after="120"/>
        <w:ind w:left="728" w:hanging="378"/>
      </w:pPr>
      <w:r w:rsidRPr="00FF0A4B">
        <w:t xml:space="preserve">A senior, </w:t>
      </w:r>
      <w:r w:rsidRPr="004D43A9">
        <w:t>experienced rehabilitation</w:t>
      </w:r>
      <w:r w:rsidRPr="00131D37">
        <w:t xml:space="preserve"> </w:t>
      </w:r>
      <w:r w:rsidRPr="004D43A9">
        <w:t>worker</w:t>
      </w:r>
      <w:r w:rsidRPr="00FF0A4B">
        <w:t xml:space="preserve"> should be identified to comprehensively assess rehabilitation needs, and identify those occupational groups required for the rehabilitation care, support and guidance on self-management of individual patients and their family, and to coordinate step-down processes. This person needs to be familiar with locally available resources.</w:t>
      </w:r>
    </w:p>
    <w:p w14:paraId="21F48A52" w14:textId="682334FE" w:rsidR="00131D37" w:rsidRDefault="00131D37" w:rsidP="00131D37">
      <w:pPr>
        <w:pStyle w:val="Letter"/>
        <w:numPr>
          <w:ilvl w:val="1"/>
          <w:numId w:val="22"/>
        </w:numPr>
        <w:spacing w:after="120"/>
        <w:ind w:left="728" w:hanging="378"/>
      </w:pPr>
      <w:r w:rsidRPr="00FF0A4B">
        <w:t xml:space="preserve">For </w:t>
      </w:r>
      <w:r w:rsidRPr="004D43A9">
        <w:t>low-resource settings</w:t>
      </w:r>
      <w:r w:rsidRPr="001C1F57">
        <w:t xml:space="preserve"> in which an identified rehabilitation workforce is not available, the WHO values </w:t>
      </w:r>
      <w:r w:rsidRPr="004D43A9">
        <w:t>task sharing</w:t>
      </w:r>
      <w:r>
        <w:t xml:space="preserve"> between health care workers who have undergone training on safe rehabilitation.</w:t>
      </w:r>
    </w:p>
    <w:p w14:paraId="0CCABE87" w14:textId="77777777" w:rsidR="00C250DC" w:rsidRDefault="00C250DC" w:rsidP="00FE21DE">
      <w:pPr>
        <w:pStyle w:val="Heading2"/>
        <w:rPr>
          <w:spacing w:val="-8"/>
        </w:rPr>
        <w:sectPr w:rsidR="00C250DC" w:rsidSect="00131D37">
          <w:pgSz w:w="11907" w:h="16834" w:code="9"/>
          <w:pgMar w:top="1418" w:right="1701" w:bottom="1134" w:left="1843" w:header="284" w:footer="425" w:gutter="284"/>
          <w:cols w:space="720"/>
        </w:sectPr>
      </w:pPr>
      <w:bookmarkStart w:id="9" w:name="_Toc196724028"/>
    </w:p>
    <w:p w14:paraId="3D6B27E2" w14:textId="59BEEE59" w:rsidR="00131D37" w:rsidRPr="00FE21DE" w:rsidRDefault="00131D37" w:rsidP="00C250DC">
      <w:pPr>
        <w:pStyle w:val="Heading2"/>
        <w:spacing w:before="0"/>
        <w:rPr>
          <w:spacing w:val="-8"/>
        </w:rPr>
      </w:pPr>
      <w:bookmarkStart w:id="10" w:name="_Toc199231065"/>
      <w:r w:rsidRPr="00FE21DE">
        <w:rPr>
          <w:spacing w:val="-8"/>
        </w:rPr>
        <w:t>Other jurisdictions and organisations</w:t>
      </w:r>
      <w:bookmarkEnd w:id="9"/>
      <w:bookmarkEnd w:id="10"/>
    </w:p>
    <w:p w14:paraId="52E5D680" w14:textId="4E5992F8" w:rsidR="00131D37" w:rsidRDefault="00131D37" w:rsidP="00131D37">
      <w:r>
        <w:t xml:space="preserve">Several other jurisdictions have produced guidelines for the care of people experiencing Long COVID. Guidelines are variable and demonstrate the lack of a gold standard model of care (Table 1). </w:t>
      </w:r>
    </w:p>
    <w:p w14:paraId="5D680B89" w14:textId="77777777" w:rsidR="00C250DC" w:rsidRDefault="00C250DC" w:rsidP="00131D37"/>
    <w:p w14:paraId="5662DEB1" w14:textId="77777777" w:rsidR="00131D37" w:rsidRDefault="00131D37" w:rsidP="00131D37">
      <w:r>
        <w:t>Similarities across guidelines are their use of:</w:t>
      </w:r>
    </w:p>
    <w:p w14:paraId="2A05FF40" w14:textId="77777777" w:rsidR="00131D37" w:rsidRPr="00C250DC" w:rsidRDefault="00131D37" w:rsidP="00C250DC">
      <w:pPr>
        <w:pStyle w:val="Bullet"/>
      </w:pPr>
      <w:r w:rsidRPr="00C250DC">
        <w:t>a multidisciplinary approach</w:t>
      </w:r>
    </w:p>
    <w:p w14:paraId="431DF0A6" w14:textId="77777777" w:rsidR="00131D37" w:rsidRPr="00C250DC" w:rsidRDefault="00131D37" w:rsidP="00C250DC">
      <w:pPr>
        <w:pStyle w:val="Bullet"/>
      </w:pPr>
      <w:r w:rsidRPr="00C250DC">
        <w:t xml:space="preserve">escalation triggers or red flags (with the exception of the US </w:t>
      </w:r>
      <w:proofErr w:type="spellStart"/>
      <w:r w:rsidRPr="00C250DC">
        <w:t>Centers</w:t>
      </w:r>
      <w:proofErr w:type="spellEnd"/>
      <w:r w:rsidRPr="00C250DC">
        <w:t xml:space="preserve"> for Disease Control and Prevention).</w:t>
      </w:r>
    </w:p>
    <w:p w14:paraId="4654B406" w14:textId="77777777" w:rsidR="00C250DC" w:rsidRDefault="00C250DC" w:rsidP="00C250DC"/>
    <w:p w14:paraId="6EA5E532" w14:textId="7B8F5FA2" w:rsidR="00131D37" w:rsidRDefault="00131D37" w:rsidP="00C250DC">
      <w:r>
        <w:t>Areas of variability are:</w:t>
      </w:r>
    </w:p>
    <w:p w14:paraId="6D56A7A5" w14:textId="77777777" w:rsidR="00131D37" w:rsidRDefault="00131D37" w:rsidP="00C250DC">
      <w:pPr>
        <w:pStyle w:val="Bullet"/>
      </w:pPr>
      <w:r>
        <w:t>their definition of Long COVID</w:t>
      </w:r>
    </w:p>
    <w:p w14:paraId="306A6824" w14:textId="77777777" w:rsidR="00131D37" w:rsidRDefault="00131D37" w:rsidP="00C250DC">
      <w:pPr>
        <w:pStyle w:val="Bullet"/>
      </w:pPr>
      <w:r>
        <w:t>the extent to which they provide patient or provider education resources</w:t>
      </w:r>
    </w:p>
    <w:p w14:paraId="7D2A0903" w14:textId="77777777" w:rsidR="00131D37" w:rsidRDefault="00131D37" w:rsidP="00C250DC">
      <w:pPr>
        <w:pStyle w:val="Bullet"/>
      </w:pPr>
      <w:r>
        <w:t>the specific ways in which they grade support from self-management to specialist assessment</w:t>
      </w:r>
    </w:p>
    <w:p w14:paraId="50A8B36C" w14:textId="77777777" w:rsidR="00131D37" w:rsidRDefault="00131D37" w:rsidP="00C250DC">
      <w:pPr>
        <w:pStyle w:val="Bullet"/>
      </w:pPr>
      <w:r>
        <w:t>whether they use a uniform measure or a scale of symptoms</w:t>
      </w:r>
    </w:p>
    <w:p w14:paraId="72F80F79" w14:textId="77777777" w:rsidR="00131D37" w:rsidRDefault="00131D37" w:rsidP="00C250DC">
      <w:pPr>
        <w:pStyle w:val="Bullet"/>
        <w:spacing w:after="240"/>
      </w:pPr>
      <w:r>
        <w:t>whether they include telehealth.</w:t>
      </w:r>
    </w:p>
    <w:p w14:paraId="1E9D4859" w14:textId="77777777" w:rsidR="00C250DC" w:rsidRDefault="00C250DC" w:rsidP="00C250DC">
      <w:pPr>
        <w:pStyle w:val="Table"/>
        <w:sectPr w:rsidR="00C250DC" w:rsidSect="00131D37">
          <w:pgSz w:w="11907" w:h="16834" w:code="9"/>
          <w:pgMar w:top="1418" w:right="1701" w:bottom="1134" w:left="1843" w:header="284" w:footer="425" w:gutter="284"/>
          <w:cols w:space="720"/>
        </w:sectPr>
      </w:pPr>
    </w:p>
    <w:p w14:paraId="31767B9C" w14:textId="54BF77D5" w:rsidR="00131D37" w:rsidRPr="00F66C05" w:rsidRDefault="00C250DC" w:rsidP="00C250DC">
      <w:pPr>
        <w:pStyle w:val="Table"/>
        <w:rPr>
          <w:bCs/>
        </w:rPr>
      </w:pPr>
      <w:bookmarkStart w:id="11" w:name="_Toc199175246"/>
      <w:r>
        <w:t xml:space="preserve">Table </w:t>
      </w:r>
      <w:r>
        <w:fldChar w:fldCharType="begin"/>
      </w:r>
      <w:r>
        <w:instrText xml:space="preserve"> SEQ Table \* ARABIC </w:instrText>
      </w:r>
      <w:r>
        <w:fldChar w:fldCharType="separate"/>
      </w:r>
      <w:r w:rsidR="00F1321A">
        <w:rPr>
          <w:noProof/>
        </w:rPr>
        <w:t>1</w:t>
      </w:r>
      <w:r>
        <w:fldChar w:fldCharType="end"/>
      </w:r>
      <w:r>
        <w:t xml:space="preserve">: </w:t>
      </w:r>
      <w:r w:rsidR="00131D37" w:rsidRPr="00F66C05">
        <w:t xml:space="preserve">International </w:t>
      </w:r>
      <w:r w:rsidR="00131D37" w:rsidRPr="008B7522">
        <w:t>g</w:t>
      </w:r>
      <w:r w:rsidR="00131D37" w:rsidRPr="00F66C05">
        <w:t xml:space="preserve">uidelines for Long COVID </w:t>
      </w:r>
      <w:r w:rsidR="00131D37" w:rsidRPr="008B7522">
        <w:t>m</w:t>
      </w:r>
      <w:r w:rsidR="00131D37" w:rsidRPr="00F66C05">
        <w:t>odels of care</w:t>
      </w:r>
      <w:bookmarkEnd w:id="11"/>
    </w:p>
    <w:tbl>
      <w:tblPr>
        <w:tblStyle w:val="MediumList2-Accent1"/>
        <w:tblW w:w="4866" w:type="pct"/>
        <w:tblBorders>
          <w:top w:val="single" w:sz="4" w:space="0" w:color="A6A6A6" w:themeColor="background1" w:themeShade="A6"/>
          <w:left w:val="none" w:sz="0" w:space="0" w:color="auto"/>
          <w:bottom w:val="single" w:sz="4" w:space="0" w:color="A6A6A6" w:themeColor="background1" w:themeShade="A6"/>
          <w:right w:val="none" w:sz="0" w:space="0" w:color="auto"/>
          <w:insideH w:val="single" w:sz="6" w:space="0" w:color="A6A6A6" w:themeColor="background1" w:themeShade="A6"/>
        </w:tblBorders>
        <w:shd w:val="clear" w:color="auto" w:fill="FFFFFF" w:themeFill="background1"/>
        <w:tblLayout w:type="fixed"/>
        <w:tblLook w:val="04A0" w:firstRow="1" w:lastRow="0" w:firstColumn="1" w:lastColumn="0" w:noHBand="0" w:noVBand="1"/>
      </w:tblPr>
      <w:tblGrid>
        <w:gridCol w:w="1336"/>
        <w:gridCol w:w="1457"/>
        <w:gridCol w:w="2662"/>
        <w:gridCol w:w="3759"/>
        <w:gridCol w:w="2271"/>
        <w:gridCol w:w="2691"/>
      </w:tblGrid>
      <w:tr w:rsidR="008F2C48" w:rsidRPr="00C250DC" w14:paraId="23C68A81" w14:textId="77777777" w:rsidTr="00856DAA">
        <w:trPr>
          <w:cnfStyle w:val="100000000000" w:firstRow="1" w:lastRow="0" w:firstColumn="0" w:lastColumn="0" w:oddVBand="0" w:evenVBand="0" w:oddHBand="0" w:evenHBand="0" w:firstRowFirstColumn="0" w:firstRowLastColumn="0" w:lastRowFirstColumn="0" w:lastRowLastColumn="0"/>
          <w:tblHeader/>
        </w:trPr>
        <w:tc>
          <w:tcPr>
            <w:cnfStyle w:val="001000000100" w:firstRow="0" w:lastRow="0" w:firstColumn="1" w:lastColumn="0" w:oddVBand="0" w:evenVBand="0" w:oddHBand="0" w:evenHBand="0" w:firstRowFirstColumn="1" w:firstRowLastColumn="0" w:lastRowFirstColumn="0" w:lastRowLastColumn="0"/>
            <w:tcW w:w="471" w:type="pct"/>
            <w:tcBorders>
              <w:bottom w:val="nil"/>
            </w:tcBorders>
            <w:shd w:val="clear" w:color="auto" w:fill="D9D9D9" w:themeFill="background1" w:themeFillShade="D9"/>
            <w:noWrap/>
          </w:tcPr>
          <w:p w14:paraId="2970E3D1" w14:textId="77777777" w:rsidR="00131D37" w:rsidRPr="008F2C48" w:rsidRDefault="00131D37" w:rsidP="008F2C48">
            <w:pPr>
              <w:pStyle w:val="TableText"/>
              <w:rPr>
                <w:rFonts w:eastAsia="Segoe UI" w:cs="Segoe UI"/>
                <w:b/>
                <w:bCs/>
                <w:szCs w:val="18"/>
              </w:rPr>
            </w:pPr>
          </w:p>
        </w:tc>
        <w:tc>
          <w:tcPr>
            <w:tcW w:w="514" w:type="pct"/>
            <w:tcBorders>
              <w:bottom w:val="nil"/>
            </w:tcBorders>
            <w:shd w:val="clear" w:color="auto" w:fill="D9D9D9" w:themeFill="background1" w:themeFillShade="D9"/>
          </w:tcPr>
          <w:p w14:paraId="6AE0A217" w14:textId="77777777" w:rsidR="00131D37" w:rsidRPr="008F2C48" w:rsidRDefault="00131D37" w:rsidP="008F2C48">
            <w:pPr>
              <w:pStyle w:val="TableText"/>
              <w:cnfStyle w:val="100000000000" w:firstRow="1" w:lastRow="0" w:firstColumn="0" w:lastColumn="0" w:oddVBand="0" w:evenVBand="0" w:oddHBand="0" w:evenHBand="0" w:firstRowFirstColumn="0" w:firstRowLastColumn="0" w:lastRowFirstColumn="0" w:lastRowLastColumn="0"/>
              <w:rPr>
                <w:rFonts w:eastAsia="Segoe UI" w:cs="Segoe UI"/>
                <w:b/>
                <w:bCs/>
                <w:szCs w:val="18"/>
              </w:rPr>
            </w:pPr>
            <w:r w:rsidRPr="008F2C48">
              <w:rPr>
                <w:rFonts w:eastAsia="Segoe UI" w:cs="Segoe UI"/>
                <w:b/>
                <w:bCs/>
                <w:szCs w:val="18"/>
              </w:rPr>
              <w:t>Definition of Long COVID</w:t>
            </w:r>
          </w:p>
        </w:tc>
        <w:tc>
          <w:tcPr>
            <w:tcW w:w="939" w:type="pct"/>
            <w:tcBorders>
              <w:bottom w:val="nil"/>
            </w:tcBorders>
            <w:shd w:val="clear" w:color="auto" w:fill="D9D9D9" w:themeFill="background1" w:themeFillShade="D9"/>
          </w:tcPr>
          <w:p w14:paraId="46B72C0A" w14:textId="77777777" w:rsidR="00131D37" w:rsidRPr="008F2C48" w:rsidRDefault="00131D37" w:rsidP="008F2C48">
            <w:pPr>
              <w:pStyle w:val="TableText"/>
              <w:cnfStyle w:val="100000000000" w:firstRow="1" w:lastRow="0" w:firstColumn="0" w:lastColumn="0" w:oddVBand="0" w:evenVBand="0" w:oddHBand="0" w:evenHBand="0" w:firstRowFirstColumn="0" w:firstRowLastColumn="0" w:lastRowFirstColumn="0" w:lastRowLastColumn="0"/>
              <w:rPr>
                <w:rFonts w:eastAsia="Segoe UI" w:cs="Segoe UI"/>
                <w:b/>
                <w:bCs/>
                <w:szCs w:val="18"/>
              </w:rPr>
            </w:pPr>
            <w:r w:rsidRPr="008F2C48">
              <w:rPr>
                <w:rFonts w:eastAsia="Segoe UI" w:cs="Segoe UI"/>
                <w:b/>
                <w:bCs/>
                <w:szCs w:val="18"/>
              </w:rPr>
              <w:t>Model</w:t>
            </w:r>
          </w:p>
        </w:tc>
        <w:tc>
          <w:tcPr>
            <w:tcW w:w="1326" w:type="pct"/>
            <w:tcBorders>
              <w:bottom w:val="nil"/>
            </w:tcBorders>
            <w:shd w:val="clear" w:color="auto" w:fill="D9D9D9" w:themeFill="background1" w:themeFillShade="D9"/>
          </w:tcPr>
          <w:p w14:paraId="7C2153D2" w14:textId="77777777" w:rsidR="00131D37" w:rsidRPr="008F2C48" w:rsidRDefault="00131D37" w:rsidP="008F2C48">
            <w:pPr>
              <w:pStyle w:val="TableText"/>
              <w:cnfStyle w:val="100000000000" w:firstRow="1" w:lastRow="0" w:firstColumn="0" w:lastColumn="0" w:oddVBand="0" w:evenVBand="0" w:oddHBand="0" w:evenHBand="0" w:firstRowFirstColumn="0" w:firstRowLastColumn="0" w:lastRowFirstColumn="0" w:lastRowLastColumn="0"/>
              <w:rPr>
                <w:rFonts w:eastAsia="Segoe UI" w:cs="Segoe UI"/>
                <w:b/>
                <w:bCs/>
                <w:szCs w:val="18"/>
              </w:rPr>
            </w:pPr>
            <w:r w:rsidRPr="008F2C48">
              <w:rPr>
                <w:rFonts w:eastAsia="Segoe UI" w:cs="Segoe UI"/>
                <w:b/>
                <w:bCs/>
                <w:szCs w:val="18"/>
              </w:rPr>
              <w:t>Referral/escalation principles</w:t>
            </w:r>
          </w:p>
        </w:tc>
        <w:tc>
          <w:tcPr>
            <w:tcW w:w="801" w:type="pct"/>
            <w:tcBorders>
              <w:bottom w:val="nil"/>
            </w:tcBorders>
            <w:shd w:val="clear" w:color="auto" w:fill="D9D9D9" w:themeFill="background1" w:themeFillShade="D9"/>
          </w:tcPr>
          <w:p w14:paraId="2599977A" w14:textId="77777777" w:rsidR="00131D37" w:rsidRPr="008F2C48" w:rsidRDefault="00131D37" w:rsidP="008F2C48">
            <w:pPr>
              <w:pStyle w:val="TableText"/>
              <w:cnfStyle w:val="100000000000" w:firstRow="1" w:lastRow="0" w:firstColumn="0" w:lastColumn="0" w:oddVBand="0" w:evenVBand="0" w:oddHBand="0" w:evenHBand="0" w:firstRowFirstColumn="0" w:firstRowLastColumn="0" w:lastRowFirstColumn="0" w:lastRowLastColumn="0"/>
              <w:rPr>
                <w:rFonts w:eastAsia="Segoe UI" w:cs="Segoe UI"/>
                <w:b/>
                <w:bCs/>
                <w:szCs w:val="18"/>
              </w:rPr>
            </w:pPr>
            <w:r w:rsidRPr="008F2C48">
              <w:rPr>
                <w:rFonts w:eastAsia="Segoe UI" w:cs="Segoe UI"/>
                <w:b/>
                <w:bCs/>
                <w:szCs w:val="18"/>
              </w:rPr>
              <w:t>Multidisciplinary team</w:t>
            </w:r>
          </w:p>
        </w:tc>
        <w:tc>
          <w:tcPr>
            <w:tcW w:w="949" w:type="pct"/>
            <w:tcBorders>
              <w:bottom w:val="nil"/>
            </w:tcBorders>
            <w:shd w:val="clear" w:color="auto" w:fill="D9D9D9" w:themeFill="background1" w:themeFillShade="D9"/>
          </w:tcPr>
          <w:p w14:paraId="1054E449" w14:textId="77777777" w:rsidR="00131D37" w:rsidRPr="008F2C48" w:rsidRDefault="00131D37" w:rsidP="008F2C48">
            <w:pPr>
              <w:pStyle w:val="TableText"/>
              <w:cnfStyle w:val="100000000000" w:firstRow="1" w:lastRow="0" w:firstColumn="0" w:lastColumn="0" w:oddVBand="0" w:evenVBand="0" w:oddHBand="0" w:evenHBand="0" w:firstRowFirstColumn="0" w:firstRowLastColumn="0" w:lastRowFirstColumn="0" w:lastRowLastColumn="0"/>
              <w:rPr>
                <w:rFonts w:eastAsia="Segoe UI" w:cs="Segoe UI"/>
                <w:b/>
                <w:bCs/>
                <w:szCs w:val="18"/>
              </w:rPr>
            </w:pPr>
            <w:r w:rsidRPr="008F2C48">
              <w:rPr>
                <w:rFonts w:eastAsia="Segoe UI" w:cs="Segoe UI"/>
                <w:b/>
                <w:bCs/>
                <w:szCs w:val="18"/>
              </w:rPr>
              <w:t>Patient education</w:t>
            </w:r>
          </w:p>
        </w:tc>
      </w:tr>
      <w:tr w:rsidR="008F2C48" w14:paraId="017251A6" w14:textId="77777777" w:rsidTr="00856DAA">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71" w:type="pct"/>
            <w:tcBorders>
              <w:bottom w:val="single" w:sz="4" w:space="0" w:color="A6A6A6" w:themeColor="background1" w:themeShade="A6"/>
              <w:right w:val="nil"/>
            </w:tcBorders>
            <w:noWrap/>
          </w:tcPr>
          <w:p w14:paraId="12BC435E" w14:textId="77777777" w:rsidR="00131D37" w:rsidRPr="008F2C48" w:rsidRDefault="00131D37" w:rsidP="008F2C48">
            <w:pPr>
              <w:pStyle w:val="TableText"/>
              <w:rPr>
                <w:rFonts w:cs="Segoe UI"/>
                <w:szCs w:val="18"/>
              </w:rPr>
            </w:pPr>
            <w:r w:rsidRPr="008F2C48">
              <w:rPr>
                <w:rFonts w:cs="Segoe UI"/>
                <w:szCs w:val="18"/>
              </w:rPr>
              <w:t>New South Wales</w:t>
            </w:r>
            <w:r w:rsidRPr="008F2C48">
              <w:rPr>
                <w:rStyle w:val="FootnoteReference"/>
                <w:rFonts w:cs="Segoe UI"/>
                <w:szCs w:val="18"/>
              </w:rPr>
              <w:footnoteReference w:id="5"/>
            </w:r>
          </w:p>
        </w:tc>
        <w:tc>
          <w:tcPr>
            <w:tcW w:w="514" w:type="pct"/>
            <w:shd w:val="clear" w:color="auto" w:fill="FFFFFF" w:themeFill="background1"/>
          </w:tcPr>
          <w:p w14:paraId="5B713215" w14:textId="77777777" w:rsidR="00131D37" w:rsidRPr="008F2C48" w:rsidRDefault="00131D37" w:rsidP="008F2C48">
            <w:pPr>
              <w:pStyle w:val="TableText"/>
              <w:cnfStyle w:val="000000100000" w:firstRow="0" w:lastRow="0" w:firstColumn="0" w:lastColumn="0" w:oddVBand="0" w:evenVBand="0" w:oddHBand="1" w:evenHBand="0" w:firstRowFirstColumn="0" w:firstRowLastColumn="0" w:lastRowFirstColumn="0" w:lastRowLastColumn="0"/>
              <w:rPr>
                <w:rFonts w:cs="Segoe UI"/>
                <w:szCs w:val="18"/>
              </w:rPr>
            </w:pPr>
            <w:r w:rsidRPr="008F2C48">
              <w:rPr>
                <w:rFonts w:cs="Segoe UI"/>
                <w:szCs w:val="18"/>
              </w:rPr>
              <w:t>WHO definition</w:t>
            </w:r>
            <w:r w:rsidRPr="008F2C48">
              <w:rPr>
                <w:rStyle w:val="FootnoteReference"/>
                <w:rFonts w:cs="Segoe UI"/>
                <w:szCs w:val="18"/>
              </w:rPr>
              <w:footnoteReference w:id="6"/>
            </w:r>
          </w:p>
        </w:tc>
        <w:tc>
          <w:tcPr>
            <w:tcW w:w="939" w:type="pct"/>
            <w:shd w:val="clear" w:color="auto" w:fill="FFFFFF" w:themeFill="background1"/>
          </w:tcPr>
          <w:p w14:paraId="209B2DAB" w14:textId="77777777" w:rsidR="00131D37" w:rsidRPr="008F2C48" w:rsidRDefault="00131D37" w:rsidP="008F2C48">
            <w:pPr>
              <w:pStyle w:val="TableText"/>
              <w:cnfStyle w:val="000000100000" w:firstRow="0" w:lastRow="0" w:firstColumn="0" w:lastColumn="0" w:oddVBand="0" w:evenVBand="0" w:oddHBand="1" w:evenHBand="0" w:firstRowFirstColumn="0" w:firstRowLastColumn="0" w:lastRowFirstColumn="0" w:lastRowLastColumn="0"/>
              <w:rPr>
                <w:rFonts w:eastAsia="Segoe UI" w:cs="Segoe UI"/>
                <w:szCs w:val="18"/>
              </w:rPr>
            </w:pPr>
            <w:r w:rsidRPr="008F2C48">
              <w:rPr>
                <w:rFonts w:eastAsia="Segoe UI" w:cs="Segoe UI"/>
                <w:szCs w:val="18"/>
              </w:rPr>
              <w:t>Staged approach:</w:t>
            </w:r>
          </w:p>
          <w:p w14:paraId="7C33AB05" w14:textId="2CCCE9A2" w:rsidR="00131D37" w:rsidRPr="008F2C48" w:rsidRDefault="00131D37" w:rsidP="008F2C48">
            <w:pPr>
              <w:pStyle w:val="Number"/>
              <w:numPr>
                <w:ilvl w:val="0"/>
                <w:numId w:val="23"/>
              </w:numPr>
              <w:spacing w:before="60" w:after="60"/>
              <w:ind w:left="227" w:hanging="227"/>
              <w:cnfStyle w:val="000000100000" w:firstRow="0" w:lastRow="0" w:firstColumn="0" w:lastColumn="0" w:oddVBand="0" w:evenVBand="0" w:oddHBand="1" w:evenHBand="0" w:firstRowFirstColumn="0" w:firstRowLastColumn="0" w:lastRowFirstColumn="0" w:lastRowLastColumn="0"/>
              <w:rPr>
                <w:rFonts w:eastAsia="Segoe UI" w:cs="Segoe UI"/>
                <w:sz w:val="18"/>
                <w:szCs w:val="18"/>
              </w:rPr>
            </w:pPr>
            <w:r w:rsidRPr="008F2C48">
              <w:rPr>
                <w:rFonts w:eastAsia="Segoe UI" w:cs="Segoe UI"/>
                <w:sz w:val="18"/>
                <w:szCs w:val="18"/>
              </w:rPr>
              <w:t>Self-management</w:t>
            </w:r>
          </w:p>
          <w:p w14:paraId="6534DDF8" w14:textId="1AB38928" w:rsidR="00131D37" w:rsidRPr="008F2C48" w:rsidRDefault="00131D37" w:rsidP="008F2C48">
            <w:pPr>
              <w:pStyle w:val="Number"/>
              <w:numPr>
                <w:ilvl w:val="0"/>
                <w:numId w:val="23"/>
              </w:numPr>
              <w:spacing w:before="60" w:after="60"/>
              <w:ind w:left="227" w:hanging="227"/>
              <w:cnfStyle w:val="000000100000" w:firstRow="0" w:lastRow="0" w:firstColumn="0" w:lastColumn="0" w:oddVBand="0" w:evenVBand="0" w:oddHBand="1" w:evenHBand="0" w:firstRowFirstColumn="0" w:firstRowLastColumn="0" w:lastRowFirstColumn="0" w:lastRowLastColumn="0"/>
              <w:rPr>
                <w:rFonts w:eastAsia="Segoe UI" w:cs="Segoe UI"/>
                <w:sz w:val="18"/>
                <w:szCs w:val="18"/>
              </w:rPr>
            </w:pPr>
            <w:r w:rsidRPr="008F2C48">
              <w:rPr>
                <w:rFonts w:eastAsia="Segoe UI" w:cs="Segoe UI"/>
                <w:sz w:val="18"/>
                <w:szCs w:val="18"/>
              </w:rPr>
              <w:t>GP care using Community Health Pathways</w:t>
            </w:r>
            <w:r w:rsidRPr="008F2C48">
              <w:rPr>
                <w:rStyle w:val="FootnoteReference"/>
                <w:rFonts w:eastAsia="Segoe UI" w:cs="Segoe UI"/>
                <w:sz w:val="18"/>
                <w:szCs w:val="18"/>
              </w:rPr>
              <w:footnoteReference w:id="7"/>
            </w:r>
          </w:p>
          <w:p w14:paraId="38345660" w14:textId="3E715F0B" w:rsidR="00131D37" w:rsidRPr="008F2C48" w:rsidRDefault="00131D37" w:rsidP="008F2C48">
            <w:pPr>
              <w:pStyle w:val="Number"/>
              <w:numPr>
                <w:ilvl w:val="0"/>
                <w:numId w:val="23"/>
              </w:numPr>
              <w:spacing w:before="60" w:after="60"/>
              <w:ind w:left="227" w:hanging="227"/>
              <w:cnfStyle w:val="000000100000" w:firstRow="0" w:lastRow="0" w:firstColumn="0" w:lastColumn="0" w:oddVBand="0" w:evenVBand="0" w:oddHBand="1" w:evenHBand="0" w:firstRowFirstColumn="0" w:firstRowLastColumn="0" w:lastRowFirstColumn="0" w:lastRowLastColumn="0"/>
              <w:rPr>
                <w:rFonts w:eastAsia="Segoe UI" w:cs="Segoe UI"/>
                <w:sz w:val="18"/>
                <w:szCs w:val="18"/>
              </w:rPr>
            </w:pPr>
            <w:r w:rsidRPr="008F2C48">
              <w:rPr>
                <w:rFonts w:eastAsia="Segoe UI" w:cs="Segoe UI"/>
                <w:sz w:val="18"/>
                <w:szCs w:val="18"/>
              </w:rPr>
              <w:t>Integrated care by Long COVID care coordinator</w:t>
            </w:r>
          </w:p>
          <w:p w14:paraId="6BAA85BF" w14:textId="47B54770" w:rsidR="00131D37" w:rsidRPr="008F2C48" w:rsidRDefault="00131D37" w:rsidP="008F2C48">
            <w:pPr>
              <w:pStyle w:val="Number"/>
              <w:numPr>
                <w:ilvl w:val="0"/>
                <w:numId w:val="23"/>
              </w:numPr>
              <w:spacing w:before="60" w:after="60"/>
              <w:ind w:left="227" w:hanging="227"/>
              <w:cnfStyle w:val="000000100000" w:firstRow="0" w:lastRow="0" w:firstColumn="0" w:lastColumn="0" w:oddVBand="0" w:evenVBand="0" w:oddHBand="1" w:evenHBand="0" w:firstRowFirstColumn="0" w:firstRowLastColumn="0" w:lastRowFirstColumn="0" w:lastRowLastColumn="0"/>
              <w:rPr>
                <w:rFonts w:eastAsia="Segoe UI" w:cs="Segoe UI"/>
                <w:sz w:val="18"/>
                <w:szCs w:val="18"/>
              </w:rPr>
            </w:pPr>
            <w:r w:rsidRPr="008F2C48">
              <w:rPr>
                <w:rFonts w:eastAsia="Segoe UI" w:cs="Segoe UI"/>
                <w:sz w:val="18"/>
                <w:szCs w:val="18"/>
              </w:rPr>
              <w:t>Multidisciplinary Specialist care</w:t>
            </w:r>
          </w:p>
          <w:p w14:paraId="07D9EDD2" w14:textId="77777777" w:rsidR="00131D37" w:rsidRPr="008F2C48" w:rsidRDefault="00131D37" w:rsidP="008F2C48">
            <w:pPr>
              <w:pStyle w:val="TableText"/>
              <w:cnfStyle w:val="000000100000" w:firstRow="0" w:lastRow="0" w:firstColumn="0" w:lastColumn="0" w:oddVBand="0" w:evenVBand="0" w:oddHBand="1" w:evenHBand="0" w:firstRowFirstColumn="0" w:firstRowLastColumn="0" w:lastRowFirstColumn="0" w:lastRowLastColumn="0"/>
              <w:rPr>
                <w:rFonts w:eastAsia="Segoe UI" w:cs="Segoe UI"/>
                <w:szCs w:val="18"/>
              </w:rPr>
            </w:pPr>
            <w:r w:rsidRPr="008F2C48">
              <w:rPr>
                <w:rFonts w:eastAsia="Segoe UI" w:cs="Segoe UI"/>
                <w:szCs w:val="18"/>
              </w:rPr>
              <w:t>Uses PCFS scale and C19-YRS</w:t>
            </w:r>
            <w:r w:rsidRPr="008F2C48">
              <w:rPr>
                <w:rStyle w:val="FootnoteReference"/>
                <w:rFonts w:eastAsia="Segoe UI" w:cs="Segoe UI"/>
                <w:szCs w:val="18"/>
              </w:rPr>
              <w:footnoteReference w:id="8"/>
            </w:r>
            <w:r w:rsidRPr="008F2C48">
              <w:rPr>
                <w:rFonts w:eastAsia="Segoe UI" w:cs="Segoe UI"/>
                <w:szCs w:val="18"/>
              </w:rPr>
              <w:t xml:space="preserve"> to capture symptoms</w:t>
            </w:r>
          </w:p>
        </w:tc>
        <w:tc>
          <w:tcPr>
            <w:tcW w:w="1326" w:type="pct"/>
            <w:shd w:val="clear" w:color="auto" w:fill="FFFFFF" w:themeFill="background1"/>
          </w:tcPr>
          <w:p w14:paraId="4E854776" w14:textId="77777777" w:rsidR="00131D37" w:rsidRPr="008F2C48" w:rsidRDefault="00131D37" w:rsidP="008F2C48">
            <w:pPr>
              <w:pStyle w:val="TableText"/>
              <w:cnfStyle w:val="000000100000" w:firstRow="0" w:lastRow="0" w:firstColumn="0" w:lastColumn="0" w:oddVBand="0" w:evenVBand="0" w:oddHBand="1" w:evenHBand="0" w:firstRowFirstColumn="0" w:firstRowLastColumn="0" w:lastRowFirstColumn="0" w:lastRowLastColumn="0"/>
              <w:rPr>
                <w:rFonts w:eastAsia="Segoe UI" w:cs="Segoe UI"/>
                <w:szCs w:val="18"/>
              </w:rPr>
            </w:pPr>
            <w:r w:rsidRPr="008F2C48">
              <w:rPr>
                <w:rFonts w:eastAsia="Segoe UI" w:cs="Segoe UI"/>
                <w:szCs w:val="18"/>
              </w:rPr>
              <w:t>Referral by GP at stage 2 or 3 according to specific escalation indicators</w:t>
            </w:r>
          </w:p>
          <w:p w14:paraId="6A136038" w14:textId="77777777" w:rsidR="00131D37" w:rsidRPr="008F2C48" w:rsidRDefault="00131D37" w:rsidP="008F2C48">
            <w:pPr>
              <w:spacing w:before="60" w:after="60"/>
              <w:cnfStyle w:val="000000100000" w:firstRow="0" w:lastRow="0" w:firstColumn="0" w:lastColumn="0" w:oddVBand="0" w:evenVBand="0" w:oddHBand="1" w:evenHBand="0" w:firstRowFirstColumn="0" w:firstRowLastColumn="0" w:lastRowFirstColumn="0" w:lastRowLastColumn="0"/>
              <w:rPr>
                <w:rFonts w:eastAsia="Segoe UI" w:cs="Segoe UI"/>
                <w:color w:val="auto"/>
                <w:sz w:val="18"/>
                <w:szCs w:val="18"/>
              </w:rPr>
            </w:pPr>
          </w:p>
        </w:tc>
        <w:tc>
          <w:tcPr>
            <w:tcW w:w="801" w:type="pct"/>
            <w:shd w:val="clear" w:color="auto" w:fill="FFFFFF" w:themeFill="background1"/>
          </w:tcPr>
          <w:p w14:paraId="045F22D5" w14:textId="77777777" w:rsidR="00131D37" w:rsidRPr="008F2C48" w:rsidRDefault="00131D37" w:rsidP="008F2C48">
            <w:pPr>
              <w:pStyle w:val="TableText"/>
              <w:cnfStyle w:val="000000100000" w:firstRow="0" w:lastRow="0" w:firstColumn="0" w:lastColumn="0" w:oddVBand="0" w:evenVBand="0" w:oddHBand="1" w:evenHBand="0" w:firstRowFirstColumn="0" w:firstRowLastColumn="0" w:lastRowFirstColumn="0" w:lastRowLastColumn="0"/>
              <w:rPr>
                <w:rFonts w:eastAsiaTheme="minorEastAsia" w:cs="Segoe UI"/>
                <w:szCs w:val="18"/>
              </w:rPr>
            </w:pPr>
            <w:r w:rsidRPr="008F2C48">
              <w:rPr>
                <w:rFonts w:eastAsiaTheme="minorEastAsia" w:cs="Segoe UI"/>
                <w:szCs w:val="18"/>
              </w:rPr>
              <w:t>May include, but not limited to:</w:t>
            </w:r>
          </w:p>
          <w:p w14:paraId="50C7FABA" w14:textId="77777777" w:rsidR="00131D37" w:rsidRPr="008F2C48" w:rsidRDefault="00131D37" w:rsidP="008F2C48">
            <w:pPr>
              <w:pStyle w:val="TableBullet"/>
              <w:spacing w:before="60"/>
              <w:ind w:left="170" w:hanging="170"/>
              <w:cnfStyle w:val="000000100000" w:firstRow="0" w:lastRow="0" w:firstColumn="0" w:lastColumn="0" w:oddVBand="0" w:evenVBand="0" w:oddHBand="1" w:evenHBand="0" w:firstRowFirstColumn="0" w:firstRowLastColumn="0" w:lastRowFirstColumn="0" w:lastRowLastColumn="0"/>
              <w:rPr>
                <w:rFonts w:eastAsiaTheme="minorEastAsia" w:cs="Segoe UI"/>
                <w:szCs w:val="18"/>
              </w:rPr>
            </w:pPr>
            <w:r w:rsidRPr="008F2C48">
              <w:rPr>
                <w:rFonts w:eastAsiaTheme="minorEastAsia" w:cs="Segoe UI"/>
                <w:szCs w:val="18"/>
              </w:rPr>
              <w:t>pulmonary rehabilitation services</w:t>
            </w:r>
          </w:p>
          <w:p w14:paraId="22EA9800" w14:textId="77777777" w:rsidR="00131D37" w:rsidRPr="008F2C48" w:rsidRDefault="00131D37" w:rsidP="008F2C48">
            <w:pPr>
              <w:pStyle w:val="TableBullet"/>
              <w:spacing w:before="60"/>
              <w:ind w:left="170" w:hanging="170"/>
              <w:cnfStyle w:val="000000100000" w:firstRow="0" w:lastRow="0" w:firstColumn="0" w:lastColumn="0" w:oddVBand="0" w:evenVBand="0" w:oddHBand="1" w:evenHBand="0" w:firstRowFirstColumn="0" w:firstRowLastColumn="0" w:lastRowFirstColumn="0" w:lastRowLastColumn="0"/>
              <w:rPr>
                <w:rFonts w:eastAsiaTheme="minorEastAsia" w:cs="Segoe UI"/>
                <w:szCs w:val="18"/>
              </w:rPr>
            </w:pPr>
            <w:r w:rsidRPr="008F2C48">
              <w:rPr>
                <w:rFonts w:eastAsiaTheme="minorEastAsia" w:cs="Segoe UI"/>
                <w:szCs w:val="18"/>
              </w:rPr>
              <w:t>cardiac rehabilitation</w:t>
            </w:r>
          </w:p>
          <w:p w14:paraId="1CD5F718" w14:textId="77777777" w:rsidR="00131D37" w:rsidRPr="008F2C48" w:rsidRDefault="00131D37" w:rsidP="008F2C48">
            <w:pPr>
              <w:pStyle w:val="TableBullet"/>
              <w:spacing w:before="60"/>
              <w:ind w:left="170" w:hanging="170"/>
              <w:cnfStyle w:val="000000100000" w:firstRow="0" w:lastRow="0" w:firstColumn="0" w:lastColumn="0" w:oddVBand="0" w:evenVBand="0" w:oddHBand="1" w:evenHBand="0" w:firstRowFirstColumn="0" w:firstRowLastColumn="0" w:lastRowFirstColumn="0" w:lastRowLastColumn="0"/>
              <w:rPr>
                <w:rFonts w:eastAsiaTheme="minorEastAsia" w:cs="Segoe UI"/>
                <w:szCs w:val="18"/>
              </w:rPr>
            </w:pPr>
            <w:r w:rsidRPr="008F2C48">
              <w:rPr>
                <w:rFonts w:eastAsiaTheme="minorEastAsia" w:cs="Segoe UI"/>
                <w:szCs w:val="18"/>
              </w:rPr>
              <w:t>gastroenterology</w:t>
            </w:r>
          </w:p>
          <w:p w14:paraId="577504F2" w14:textId="77777777" w:rsidR="00131D37" w:rsidRPr="008F2C48" w:rsidRDefault="00131D37" w:rsidP="008F2C48">
            <w:pPr>
              <w:pStyle w:val="TableBullet"/>
              <w:spacing w:before="60"/>
              <w:ind w:left="170" w:hanging="170"/>
              <w:cnfStyle w:val="000000100000" w:firstRow="0" w:lastRow="0" w:firstColumn="0" w:lastColumn="0" w:oddVBand="0" w:evenVBand="0" w:oddHBand="1" w:evenHBand="0" w:firstRowFirstColumn="0" w:firstRowLastColumn="0" w:lastRowFirstColumn="0" w:lastRowLastColumn="0"/>
              <w:rPr>
                <w:rFonts w:eastAsiaTheme="minorEastAsia" w:cs="Segoe UI"/>
                <w:szCs w:val="18"/>
              </w:rPr>
            </w:pPr>
            <w:r w:rsidRPr="008F2C48">
              <w:rPr>
                <w:rFonts w:eastAsiaTheme="minorEastAsia" w:cs="Segoe UI"/>
                <w:szCs w:val="18"/>
              </w:rPr>
              <w:t>endocrine</w:t>
            </w:r>
          </w:p>
          <w:p w14:paraId="3F4B9EB7" w14:textId="77777777" w:rsidR="00131D37" w:rsidRPr="008F2C48" w:rsidRDefault="00131D37" w:rsidP="008F2C48">
            <w:pPr>
              <w:pStyle w:val="TableBullet"/>
              <w:spacing w:before="60"/>
              <w:ind w:left="170" w:hanging="170"/>
              <w:cnfStyle w:val="000000100000" w:firstRow="0" w:lastRow="0" w:firstColumn="0" w:lastColumn="0" w:oddVBand="0" w:evenVBand="0" w:oddHBand="1" w:evenHBand="0" w:firstRowFirstColumn="0" w:firstRowLastColumn="0" w:lastRowFirstColumn="0" w:lastRowLastColumn="0"/>
              <w:rPr>
                <w:rFonts w:eastAsiaTheme="minorEastAsia" w:cs="Segoe UI"/>
                <w:szCs w:val="18"/>
              </w:rPr>
            </w:pPr>
            <w:r w:rsidRPr="008F2C48">
              <w:rPr>
                <w:rFonts w:eastAsiaTheme="minorEastAsia" w:cs="Segoe UI"/>
                <w:szCs w:val="18"/>
              </w:rPr>
              <w:t>mental health</w:t>
            </w:r>
          </w:p>
          <w:p w14:paraId="5314B469" w14:textId="77777777" w:rsidR="00131D37" w:rsidRPr="008F2C48" w:rsidRDefault="00131D37" w:rsidP="008F2C48">
            <w:pPr>
              <w:pStyle w:val="TableBullet"/>
              <w:spacing w:before="60"/>
              <w:ind w:left="170" w:hanging="170"/>
              <w:cnfStyle w:val="000000100000" w:firstRow="0" w:lastRow="0" w:firstColumn="0" w:lastColumn="0" w:oddVBand="0" w:evenVBand="0" w:oddHBand="1" w:evenHBand="0" w:firstRowFirstColumn="0" w:firstRowLastColumn="0" w:lastRowFirstColumn="0" w:lastRowLastColumn="0"/>
              <w:rPr>
                <w:rFonts w:eastAsiaTheme="minorEastAsia" w:cs="Segoe UI"/>
                <w:szCs w:val="18"/>
              </w:rPr>
            </w:pPr>
            <w:r w:rsidRPr="008F2C48">
              <w:rPr>
                <w:rFonts w:eastAsiaTheme="minorEastAsia" w:cs="Segoe UI"/>
                <w:szCs w:val="18"/>
              </w:rPr>
              <w:t>chronic and complex disease services</w:t>
            </w:r>
          </w:p>
          <w:p w14:paraId="5C5A097E" w14:textId="77777777" w:rsidR="00131D37" w:rsidRPr="008F2C48" w:rsidRDefault="00131D37" w:rsidP="008F2C48">
            <w:pPr>
              <w:pStyle w:val="TableBullet"/>
              <w:spacing w:before="60"/>
              <w:ind w:left="170" w:hanging="170"/>
              <w:cnfStyle w:val="000000100000" w:firstRow="0" w:lastRow="0" w:firstColumn="0" w:lastColumn="0" w:oddVBand="0" w:evenVBand="0" w:oddHBand="1" w:evenHBand="0" w:firstRowFirstColumn="0" w:firstRowLastColumn="0" w:lastRowFirstColumn="0" w:lastRowLastColumn="0"/>
              <w:rPr>
                <w:rFonts w:eastAsiaTheme="minorEastAsia" w:cs="Segoe UI"/>
                <w:szCs w:val="18"/>
              </w:rPr>
            </w:pPr>
            <w:r w:rsidRPr="008F2C48">
              <w:rPr>
                <w:rFonts w:eastAsiaTheme="minorEastAsia" w:cs="Segoe UI"/>
                <w:szCs w:val="18"/>
              </w:rPr>
              <w:t>community ‘restorative packages’</w:t>
            </w:r>
          </w:p>
          <w:p w14:paraId="052B0F74" w14:textId="77777777" w:rsidR="00131D37" w:rsidRPr="008F2C48" w:rsidRDefault="00131D37" w:rsidP="008F2C48">
            <w:pPr>
              <w:pStyle w:val="TableBullet"/>
              <w:spacing w:before="60"/>
              <w:ind w:left="170" w:hanging="170"/>
              <w:cnfStyle w:val="000000100000" w:firstRow="0" w:lastRow="0" w:firstColumn="0" w:lastColumn="0" w:oddVBand="0" w:evenVBand="0" w:oddHBand="1" w:evenHBand="0" w:firstRowFirstColumn="0" w:firstRowLastColumn="0" w:lastRowFirstColumn="0" w:lastRowLastColumn="0"/>
              <w:rPr>
                <w:rFonts w:eastAsiaTheme="minorEastAsia" w:cs="Segoe UI"/>
                <w:szCs w:val="18"/>
              </w:rPr>
            </w:pPr>
            <w:r w:rsidRPr="008F2C48">
              <w:rPr>
                <w:rFonts w:eastAsiaTheme="minorEastAsia" w:cs="Segoe UI"/>
                <w:szCs w:val="18"/>
              </w:rPr>
              <w:t>drug and alcohol supports</w:t>
            </w:r>
          </w:p>
        </w:tc>
        <w:tc>
          <w:tcPr>
            <w:tcW w:w="949" w:type="pct"/>
            <w:shd w:val="clear" w:color="auto" w:fill="FFFFFF" w:themeFill="background1"/>
          </w:tcPr>
          <w:p w14:paraId="5FFC7F19" w14:textId="77777777" w:rsidR="00131D37" w:rsidRPr="008F2C48" w:rsidRDefault="00131D37" w:rsidP="008F2C48">
            <w:pPr>
              <w:pStyle w:val="TableText"/>
              <w:cnfStyle w:val="000000100000" w:firstRow="0" w:lastRow="0" w:firstColumn="0" w:lastColumn="0" w:oddVBand="0" w:evenVBand="0" w:oddHBand="1" w:evenHBand="0" w:firstRowFirstColumn="0" w:firstRowLastColumn="0" w:lastRowFirstColumn="0" w:lastRowLastColumn="0"/>
              <w:rPr>
                <w:rFonts w:eastAsiaTheme="minorEastAsia" w:cs="Segoe UI"/>
                <w:szCs w:val="18"/>
              </w:rPr>
            </w:pPr>
            <w:r w:rsidRPr="008F2C48">
              <w:rPr>
                <w:rFonts w:eastAsiaTheme="minorEastAsia" w:cs="Segoe UI"/>
                <w:szCs w:val="18"/>
              </w:rPr>
              <w:t>Guidelines recommend using:</w:t>
            </w:r>
          </w:p>
          <w:p w14:paraId="74A4D77E" w14:textId="0E1006B0" w:rsidR="00131D37" w:rsidRPr="008F2C48" w:rsidRDefault="00131D37" w:rsidP="008F2C48">
            <w:pPr>
              <w:pStyle w:val="TableBullet"/>
              <w:spacing w:before="60"/>
              <w:ind w:left="170" w:hanging="170"/>
              <w:cnfStyle w:val="000000100000" w:firstRow="0" w:lastRow="0" w:firstColumn="0" w:lastColumn="0" w:oddVBand="0" w:evenVBand="0" w:oddHBand="1" w:evenHBand="0" w:firstRowFirstColumn="0" w:firstRowLastColumn="0" w:lastRowFirstColumn="0" w:lastRowLastColumn="0"/>
              <w:rPr>
                <w:rFonts w:eastAsiaTheme="minorEastAsia" w:cs="Segoe UI"/>
                <w:szCs w:val="18"/>
              </w:rPr>
            </w:pPr>
            <w:r w:rsidRPr="008F2C48">
              <w:rPr>
                <w:rFonts w:eastAsiaTheme="minorEastAsia" w:cs="Segoe UI"/>
                <w:szCs w:val="18"/>
              </w:rPr>
              <w:t>Royal Australian College of General Practitioners (RACGP) patient resource: Managing post‑COVID‑19 symptoms: what to expect during recovery</w:t>
            </w:r>
            <w:r w:rsidRPr="008F2C48">
              <w:rPr>
                <w:rStyle w:val="FootnoteReference"/>
                <w:rFonts w:eastAsiaTheme="minorEastAsia" w:cs="Segoe UI"/>
                <w:color w:val="auto"/>
                <w:szCs w:val="18"/>
              </w:rPr>
              <w:footnoteReference w:id="9"/>
            </w:r>
            <w:r w:rsidRPr="008F2C48">
              <w:rPr>
                <w:rFonts w:eastAsiaTheme="minorEastAsia" w:cs="Segoe UI"/>
                <w:szCs w:val="18"/>
              </w:rPr>
              <w:t xml:space="preserve"> </w:t>
            </w:r>
          </w:p>
          <w:p w14:paraId="72EBEED0" w14:textId="1C6B84F8" w:rsidR="00131D37" w:rsidRPr="008F2C48" w:rsidRDefault="00131D37" w:rsidP="008F2C48">
            <w:pPr>
              <w:pStyle w:val="TableBullet"/>
              <w:spacing w:before="60"/>
              <w:ind w:left="170" w:hanging="170"/>
              <w:cnfStyle w:val="000000100000" w:firstRow="0" w:lastRow="0" w:firstColumn="0" w:lastColumn="0" w:oddVBand="0" w:evenVBand="0" w:oddHBand="1" w:evenHBand="0" w:firstRowFirstColumn="0" w:firstRowLastColumn="0" w:lastRowFirstColumn="0" w:lastRowLastColumn="0"/>
              <w:rPr>
                <w:rFonts w:eastAsiaTheme="minorEastAsia" w:cs="Segoe UI"/>
                <w:szCs w:val="18"/>
              </w:rPr>
            </w:pPr>
            <w:r w:rsidRPr="008F2C48">
              <w:rPr>
                <w:rFonts w:eastAsiaTheme="minorEastAsia" w:cs="Segoe UI"/>
                <w:szCs w:val="18"/>
              </w:rPr>
              <w:t>National Health Service (NHS) Your COVID Recovery</w:t>
            </w:r>
            <w:r w:rsidRPr="008F2C48">
              <w:rPr>
                <w:rStyle w:val="FootnoteReference"/>
                <w:rFonts w:eastAsiaTheme="minorEastAsia" w:cs="Segoe UI"/>
                <w:color w:val="auto"/>
                <w:szCs w:val="18"/>
              </w:rPr>
              <w:footnoteReference w:id="10"/>
            </w:r>
            <w:r w:rsidRPr="008F2C48">
              <w:rPr>
                <w:rFonts w:eastAsiaTheme="minorEastAsia" w:cs="Segoe UI"/>
                <w:szCs w:val="18"/>
              </w:rPr>
              <w:t xml:space="preserve">  </w:t>
            </w:r>
          </w:p>
          <w:p w14:paraId="60358D15" w14:textId="125C63A6" w:rsidR="00131D37" w:rsidRPr="008F2C48" w:rsidRDefault="00131D37" w:rsidP="008F2C48">
            <w:pPr>
              <w:pStyle w:val="TableBullet"/>
              <w:spacing w:before="60"/>
              <w:ind w:left="170" w:hanging="170"/>
              <w:cnfStyle w:val="000000100000" w:firstRow="0" w:lastRow="0" w:firstColumn="0" w:lastColumn="0" w:oddVBand="0" w:evenVBand="0" w:oddHBand="1" w:evenHBand="0" w:firstRowFirstColumn="0" w:firstRowLastColumn="0" w:lastRowFirstColumn="0" w:lastRowLastColumn="0"/>
              <w:rPr>
                <w:rFonts w:eastAsiaTheme="minorEastAsia" w:cs="Segoe UI"/>
                <w:szCs w:val="18"/>
              </w:rPr>
            </w:pPr>
            <w:r w:rsidRPr="008F2C48">
              <w:rPr>
                <w:rFonts w:eastAsiaTheme="minorEastAsia" w:cs="Segoe UI"/>
                <w:szCs w:val="18"/>
              </w:rPr>
              <w:t>WHO: Support for rehabilitation: self‑management after COVID‑19 illness</w:t>
            </w:r>
            <w:r w:rsidRPr="008F2C48">
              <w:rPr>
                <w:rStyle w:val="FootnoteReference"/>
                <w:rFonts w:eastAsiaTheme="minorEastAsia" w:cs="Segoe UI"/>
                <w:color w:val="auto"/>
                <w:szCs w:val="18"/>
              </w:rPr>
              <w:footnoteReference w:id="11"/>
            </w:r>
          </w:p>
        </w:tc>
      </w:tr>
      <w:tr w:rsidR="008F2C48" w14:paraId="6157C8C9" w14:textId="77777777" w:rsidTr="00856DAA">
        <w:tc>
          <w:tcPr>
            <w:cnfStyle w:val="001000000000" w:firstRow="0" w:lastRow="0" w:firstColumn="1" w:lastColumn="0" w:oddVBand="0" w:evenVBand="0" w:oddHBand="0" w:evenHBand="0" w:firstRowFirstColumn="0" w:firstRowLastColumn="0" w:lastRowFirstColumn="0" w:lastRowLastColumn="0"/>
            <w:tcW w:w="471" w:type="pct"/>
            <w:tcBorders>
              <w:top w:val="single" w:sz="4" w:space="0" w:color="A6A6A6" w:themeColor="background1" w:themeShade="A6"/>
              <w:bottom w:val="single" w:sz="4" w:space="0" w:color="A6A6A6" w:themeColor="background1" w:themeShade="A6"/>
              <w:right w:val="nil"/>
            </w:tcBorders>
            <w:noWrap/>
          </w:tcPr>
          <w:p w14:paraId="19B2F9D1" w14:textId="77777777" w:rsidR="00131D37" w:rsidRPr="008F2C48" w:rsidRDefault="00131D37" w:rsidP="008F2C48">
            <w:pPr>
              <w:pStyle w:val="TableText"/>
              <w:rPr>
                <w:rFonts w:cs="Segoe UI"/>
                <w:szCs w:val="18"/>
              </w:rPr>
            </w:pPr>
            <w:r w:rsidRPr="008F2C48">
              <w:rPr>
                <w:rFonts w:cs="Segoe UI"/>
                <w:szCs w:val="18"/>
              </w:rPr>
              <w:t>Australia</w:t>
            </w:r>
            <w:r w:rsidRPr="008F2C48">
              <w:rPr>
                <w:rStyle w:val="FootnoteReference"/>
                <w:rFonts w:cs="Segoe UI"/>
                <w:szCs w:val="18"/>
              </w:rPr>
              <w:footnoteReference w:id="12"/>
            </w:r>
          </w:p>
        </w:tc>
        <w:tc>
          <w:tcPr>
            <w:tcW w:w="514" w:type="pct"/>
            <w:tcBorders>
              <w:left w:val="nil"/>
              <w:bottom w:val="single" w:sz="4" w:space="0" w:color="A6A6A6" w:themeColor="background1" w:themeShade="A6"/>
            </w:tcBorders>
            <w:shd w:val="clear" w:color="auto" w:fill="FFFFFF" w:themeFill="background1"/>
          </w:tcPr>
          <w:p w14:paraId="0226765C" w14:textId="77777777" w:rsidR="00131D37" w:rsidRPr="008F2C48" w:rsidRDefault="00131D37" w:rsidP="008F2C48">
            <w:pPr>
              <w:pStyle w:val="TableText"/>
              <w:cnfStyle w:val="000000000000" w:firstRow="0" w:lastRow="0" w:firstColumn="0" w:lastColumn="0" w:oddVBand="0" w:evenVBand="0" w:oddHBand="0" w:evenHBand="0" w:firstRowFirstColumn="0" w:firstRowLastColumn="0" w:lastRowFirstColumn="0" w:lastRowLastColumn="0"/>
              <w:rPr>
                <w:rFonts w:cs="Segoe UI"/>
                <w:szCs w:val="18"/>
              </w:rPr>
            </w:pPr>
            <w:r w:rsidRPr="008F2C48">
              <w:rPr>
                <w:rFonts w:cs="Segoe UI"/>
                <w:szCs w:val="18"/>
              </w:rPr>
              <w:t>WHO definition</w:t>
            </w:r>
          </w:p>
        </w:tc>
        <w:tc>
          <w:tcPr>
            <w:tcW w:w="939" w:type="pct"/>
            <w:tcBorders>
              <w:bottom w:val="single" w:sz="4" w:space="0" w:color="A6A6A6" w:themeColor="background1" w:themeShade="A6"/>
            </w:tcBorders>
            <w:shd w:val="clear" w:color="auto" w:fill="FFFFFF" w:themeFill="background1"/>
          </w:tcPr>
          <w:p w14:paraId="18976594" w14:textId="77777777" w:rsidR="00131D37" w:rsidRPr="008F2C48" w:rsidRDefault="00131D37" w:rsidP="008F2C48">
            <w:pPr>
              <w:pStyle w:val="TableText"/>
              <w:cnfStyle w:val="000000000000" w:firstRow="0" w:lastRow="0" w:firstColumn="0" w:lastColumn="0" w:oddVBand="0" w:evenVBand="0" w:oddHBand="0" w:evenHBand="0" w:firstRowFirstColumn="0" w:firstRowLastColumn="0" w:lastRowFirstColumn="0" w:lastRowLastColumn="0"/>
              <w:rPr>
                <w:rFonts w:eastAsia="Segoe UI" w:cs="Segoe UI"/>
                <w:szCs w:val="18"/>
              </w:rPr>
            </w:pPr>
            <w:r w:rsidRPr="008F2C48">
              <w:rPr>
                <w:rFonts w:eastAsia="Segoe UI" w:cs="Segoe UI"/>
                <w:szCs w:val="18"/>
              </w:rPr>
              <w:t xml:space="preserve">Recommends referral to rehabilitation or </w:t>
            </w:r>
            <w:proofErr w:type="spellStart"/>
            <w:r w:rsidRPr="008F2C48">
              <w:rPr>
                <w:rFonts w:eastAsia="Segoe UI" w:cs="Segoe UI"/>
                <w:szCs w:val="18"/>
              </w:rPr>
              <w:t>speciality</w:t>
            </w:r>
            <w:proofErr w:type="spellEnd"/>
            <w:r w:rsidRPr="008F2C48">
              <w:rPr>
                <w:rFonts w:eastAsia="Segoe UI" w:cs="Segoe UI"/>
                <w:szCs w:val="18"/>
              </w:rPr>
              <w:t xml:space="preserve"> services for those discharged after severe infection. Otherwise no specific model of care – refer to state or territory guidelines</w:t>
            </w:r>
          </w:p>
        </w:tc>
        <w:tc>
          <w:tcPr>
            <w:tcW w:w="1326" w:type="pct"/>
            <w:tcBorders>
              <w:bottom w:val="single" w:sz="4" w:space="0" w:color="A6A6A6" w:themeColor="background1" w:themeShade="A6"/>
            </w:tcBorders>
            <w:shd w:val="clear" w:color="auto" w:fill="FFFFFF" w:themeFill="background1"/>
          </w:tcPr>
          <w:p w14:paraId="032098CE" w14:textId="77777777" w:rsidR="00131D37" w:rsidRPr="008F2C48" w:rsidRDefault="00131D37" w:rsidP="008F2C48">
            <w:pPr>
              <w:pStyle w:val="TableText"/>
              <w:cnfStyle w:val="000000000000" w:firstRow="0" w:lastRow="0" w:firstColumn="0" w:lastColumn="0" w:oddVBand="0" w:evenVBand="0" w:oddHBand="0" w:evenHBand="0" w:firstRowFirstColumn="0" w:firstRowLastColumn="0" w:lastRowFirstColumn="0" w:lastRowLastColumn="0"/>
              <w:rPr>
                <w:rFonts w:eastAsia="Segoe UI" w:cs="Segoe UI"/>
                <w:szCs w:val="18"/>
              </w:rPr>
            </w:pPr>
            <w:r w:rsidRPr="008F2C48">
              <w:rPr>
                <w:rFonts w:eastAsia="Segoe UI" w:cs="Segoe UI"/>
                <w:szCs w:val="18"/>
              </w:rPr>
              <w:t>Red flag symptoms:</w:t>
            </w:r>
          </w:p>
          <w:p w14:paraId="1492C1E3" w14:textId="77777777" w:rsidR="00131D37" w:rsidRPr="008F2C48" w:rsidRDefault="00131D37" w:rsidP="008F2C48">
            <w:pPr>
              <w:pStyle w:val="TableBullet"/>
              <w:spacing w:before="60"/>
              <w:cnfStyle w:val="000000000000" w:firstRow="0" w:lastRow="0" w:firstColumn="0" w:lastColumn="0" w:oddVBand="0" w:evenVBand="0" w:oddHBand="0" w:evenHBand="0" w:firstRowFirstColumn="0" w:firstRowLastColumn="0" w:lastRowFirstColumn="0" w:lastRowLastColumn="0"/>
              <w:rPr>
                <w:rFonts w:eastAsia="Segoe UI" w:cs="Segoe UI"/>
                <w:szCs w:val="18"/>
              </w:rPr>
            </w:pPr>
            <w:r w:rsidRPr="008F2C48">
              <w:rPr>
                <w:rFonts w:eastAsia="Segoe UI" w:cs="Segoe UI"/>
                <w:szCs w:val="18"/>
              </w:rPr>
              <w:t>severe, new onset, or worsening breathlessness or hypoxia</w:t>
            </w:r>
          </w:p>
          <w:p w14:paraId="5D24CF49" w14:textId="77777777" w:rsidR="00131D37" w:rsidRPr="008F2C48" w:rsidRDefault="00131D37" w:rsidP="008F2C48">
            <w:pPr>
              <w:pStyle w:val="TableBullet"/>
              <w:spacing w:before="60"/>
              <w:cnfStyle w:val="000000000000" w:firstRow="0" w:lastRow="0" w:firstColumn="0" w:lastColumn="0" w:oddVBand="0" w:evenVBand="0" w:oddHBand="0" w:evenHBand="0" w:firstRowFirstColumn="0" w:firstRowLastColumn="0" w:lastRowFirstColumn="0" w:lastRowLastColumn="0"/>
              <w:rPr>
                <w:rFonts w:eastAsia="Segoe UI" w:cs="Segoe UI"/>
                <w:szCs w:val="18"/>
                <w:lang w:val="en-NZ"/>
              </w:rPr>
            </w:pPr>
            <w:r w:rsidRPr="008F2C48">
              <w:rPr>
                <w:rFonts w:eastAsia="Segoe UI" w:cs="Segoe UI"/>
                <w:szCs w:val="18"/>
              </w:rPr>
              <w:t>syncope</w:t>
            </w:r>
          </w:p>
          <w:p w14:paraId="683103FD" w14:textId="77777777" w:rsidR="00131D37" w:rsidRPr="008F2C48" w:rsidRDefault="00131D37" w:rsidP="008F2C48">
            <w:pPr>
              <w:pStyle w:val="TableBullet"/>
              <w:spacing w:before="60"/>
              <w:cnfStyle w:val="000000000000" w:firstRow="0" w:lastRow="0" w:firstColumn="0" w:lastColumn="0" w:oddVBand="0" w:evenVBand="0" w:oddHBand="0" w:evenHBand="0" w:firstRowFirstColumn="0" w:firstRowLastColumn="0" w:lastRowFirstColumn="0" w:lastRowLastColumn="0"/>
              <w:rPr>
                <w:rFonts w:eastAsia="Segoe UI" w:cs="Segoe UI"/>
                <w:szCs w:val="18"/>
                <w:lang w:val="en-NZ"/>
              </w:rPr>
            </w:pPr>
            <w:r w:rsidRPr="008F2C48">
              <w:rPr>
                <w:rFonts w:eastAsia="Segoe UI" w:cs="Segoe UI"/>
                <w:szCs w:val="18"/>
              </w:rPr>
              <w:t>unexplained chest pain, palpitations or arrhythmias</w:t>
            </w:r>
          </w:p>
          <w:p w14:paraId="4252917F" w14:textId="7623D2F8" w:rsidR="00131D37" w:rsidRPr="008F2C48" w:rsidRDefault="00131D37" w:rsidP="008F2C48">
            <w:pPr>
              <w:pStyle w:val="TableBullet"/>
              <w:spacing w:before="60"/>
              <w:cnfStyle w:val="000000000000" w:firstRow="0" w:lastRow="0" w:firstColumn="0" w:lastColumn="0" w:oddVBand="0" w:evenVBand="0" w:oddHBand="0" w:evenHBand="0" w:firstRowFirstColumn="0" w:firstRowLastColumn="0" w:lastRowFirstColumn="0" w:lastRowLastColumn="0"/>
              <w:rPr>
                <w:rFonts w:eastAsia="Segoe UI" w:cs="Segoe UI"/>
                <w:szCs w:val="18"/>
                <w:lang w:val="en-NZ"/>
              </w:rPr>
            </w:pPr>
            <w:r w:rsidRPr="008F2C48">
              <w:rPr>
                <w:rFonts w:eastAsia="Segoe UI" w:cs="Segoe UI"/>
                <w:szCs w:val="18"/>
              </w:rPr>
              <w:t>new delirium, or focal neurological signs or symptoms</w:t>
            </w:r>
          </w:p>
        </w:tc>
        <w:tc>
          <w:tcPr>
            <w:tcW w:w="801" w:type="pct"/>
            <w:tcBorders>
              <w:bottom w:val="single" w:sz="4" w:space="0" w:color="A6A6A6" w:themeColor="background1" w:themeShade="A6"/>
            </w:tcBorders>
            <w:shd w:val="clear" w:color="auto" w:fill="FFFFFF" w:themeFill="background1"/>
          </w:tcPr>
          <w:p w14:paraId="74A49365" w14:textId="77777777" w:rsidR="00131D37" w:rsidRPr="008F2C48" w:rsidRDefault="00131D37" w:rsidP="008F2C48">
            <w:pPr>
              <w:pStyle w:val="TableText"/>
              <w:cnfStyle w:val="000000000000" w:firstRow="0" w:lastRow="0" w:firstColumn="0" w:lastColumn="0" w:oddVBand="0" w:evenVBand="0" w:oddHBand="0" w:evenHBand="0" w:firstRowFirstColumn="0" w:firstRowLastColumn="0" w:lastRowFirstColumn="0" w:lastRowLastColumn="0"/>
              <w:rPr>
                <w:rFonts w:eastAsiaTheme="minorEastAsia" w:cs="Segoe UI"/>
                <w:szCs w:val="18"/>
              </w:rPr>
            </w:pPr>
            <w:r w:rsidRPr="008F2C48">
              <w:rPr>
                <w:rFonts w:eastAsiaTheme="minorEastAsia" w:cs="Segoe UI"/>
                <w:szCs w:val="18"/>
              </w:rPr>
              <w:t>May include rehabilitation, exercise physiology, pulmonary rehabilitation, nutritional support, exercises, psychological assessment</w:t>
            </w:r>
          </w:p>
        </w:tc>
        <w:tc>
          <w:tcPr>
            <w:tcW w:w="949" w:type="pct"/>
            <w:tcBorders>
              <w:bottom w:val="single" w:sz="4" w:space="0" w:color="A6A6A6" w:themeColor="background1" w:themeShade="A6"/>
            </w:tcBorders>
            <w:shd w:val="clear" w:color="auto" w:fill="FFFFFF" w:themeFill="background1"/>
          </w:tcPr>
          <w:p w14:paraId="68B776DC" w14:textId="77777777" w:rsidR="00131D37" w:rsidRPr="008F2C48" w:rsidRDefault="00131D37" w:rsidP="008F2C48">
            <w:pPr>
              <w:pStyle w:val="TableText"/>
              <w:cnfStyle w:val="000000000000" w:firstRow="0" w:lastRow="0" w:firstColumn="0" w:lastColumn="0" w:oddVBand="0" w:evenVBand="0" w:oddHBand="0" w:evenHBand="0" w:firstRowFirstColumn="0" w:firstRowLastColumn="0" w:lastRowFirstColumn="0" w:lastRowLastColumn="0"/>
              <w:rPr>
                <w:rFonts w:eastAsiaTheme="minorEastAsia" w:cs="Segoe UI"/>
                <w:szCs w:val="18"/>
              </w:rPr>
            </w:pPr>
            <w:r w:rsidRPr="008F2C48">
              <w:rPr>
                <w:rFonts w:eastAsiaTheme="minorEastAsia" w:cs="Segoe UI"/>
                <w:szCs w:val="18"/>
              </w:rPr>
              <w:t>Website has links to the same specific patient education resources</w:t>
            </w:r>
            <w:r w:rsidRPr="008F2C48">
              <w:rPr>
                <w:rFonts w:cs="Segoe UI"/>
                <w:szCs w:val="18"/>
              </w:rPr>
              <w:t xml:space="preserve"> as New South Wales</w:t>
            </w:r>
          </w:p>
        </w:tc>
      </w:tr>
      <w:tr w:rsidR="008F2C48" w14:paraId="76F33916" w14:textId="77777777" w:rsidTr="00856DAA">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71" w:type="pct"/>
            <w:tcBorders>
              <w:top w:val="single" w:sz="4" w:space="0" w:color="A6A6A6" w:themeColor="background1" w:themeShade="A6"/>
              <w:bottom w:val="single" w:sz="4" w:space="0" w:color="A6A6A6" w:themeColor="background1" w:themeShade="A6"/>
              <w:right w:val="nil"/>
            </w:tcBorders>
            <w:noWrap/>
          </w:tcPr>
          <w:p w14:paraId="7FBEB250" w14:textId="77777777" w:rsidR="00131D37" w:rsidRPr="008F2C48" w:rsidRDefault="00131D37" w:rsidP="008F2C48">
            <w:pPr>
              <w:pStyle w:val="TableText"/>
              <w:rPr>
                <w:rFonts w:eastAsia="Segoe UI" w:cs="Segoe UI"/>
                <w:color w:val="auto"/>
                <w:szCs w:val="18"/>
              </w:rPr>
            </w:pPr>
            <w:r w:rsidRPr="008F2C48">
              <w:rPr>
                <w:rFonts w:eastAsia="Segoe UI" w:cs="Segoe UI"/>
                <w:szCs w:val="18"/>
              </w:rPr>
              <w:t>United States</w:t>
            </w:r>
            <w:r w:rsidRPr="008F2C48">
              <w:rPr>
                <w:rStyle w:val="FootnoteReference"/>
                <w:rFonts w:eastAsia="Segoe UI" w:cs="Segoe UI"/>
                <w:color w:val="auto"/>
                <w:szCs w:val="18"/>
              </w:rPr>
              <w:footnoteReference w:id="13"/>
            </w:r>
          </w:p>
        </w:tc>
        <w:tc>
          <w:tcPr>
            <w:tcW w:w="514" w:type="pct"/>
            <w:tcBorders>
              <w:top w:val="single" w:sz="4" w:space="0" w:color="A6A6A6" w:themeColor="background1" w:themeShade="A6"/>
            </w:tcBorders>
            <w:shd w:val="clear" w:color="auto" w:fill="FFFFFF" w:themeFill="background1"/>
          </w:tcPr>
          <w:p w14:paraId="51CBAB76" w14:textId="77777777" w:rsidR="00131D37" w:rsidRPr="008F2C48" w:rsidRDefault="00131D37" w:rsidP="008F2C48">
            <w:pPr>
              <w:pStyle w:val="TableText"/>
              <w:cnfStyle w:val="000000100000" w:firstRow="0" w:lastRow="0" w:firstColumn="0" w:lastColumn="0" w:oddVBand="0" w:evenVBand="0" w:oddHBand="1" w:evenHBand="0" w:firstRowFirstColumn="0" w:firstRowLastColumn="0" w:lastRowFirstColumn="0" w:lastRowLastColumn="0"/>
              <w:rPr>
                <w:rFonts w:eastAsia="Segoe UI" w:cs="Segoe UI"/>
                <w:color w:val="auto"/>
                <w:szCs w:val="18"/>
              </w:rPr>
            </w:pPr>
            <w:r w:rsidRPr="008F2C48">
              <w:rPr>
                <w:rFonts w:eastAsia="Segoe UI" w:cs="Segoe UI"/>
                <w:szCs w:val="18"/>
              </w:rPr>
              <w:t>National Academies of Science, Engineering, and Medicine</w:t>
            </w:r>
            <w:r w:rsidRPr="008F2C48">
              <w:rPr>
                <w:rStyle w:val="FootnoteReference"/>
                <w:rFonts w:eastAsia="Segoe UI" w:cs="Segoe UI"/>
                <w:color w:val="auto"/>
                <w:szCs w:val="18"/>
              </w:rPr>
              <w:footnoteReference w:id="14"/>
            </w:r>
            <w:r w:rsidRPr="008F2C48">
              <w:rPr>
                <w:rFonts w:eastAsia="Segoe UI" w:cs="Segoe UI"/>
                <w:color w:val="auto"/>
                <w:szCs w:val="18"/>
              </w:rPr>
              <w:t xml:space="preserve"> </w:t>
            </w:r>
            <w:r w:rsidRPr="008F2C48">
              <w:rPr>
                <w:rFonts w:eastAsia="Segoe UI" w:cs="Segoe UI"/>
                <w:szCs w:val="18"/>
              </w:rPr>
              <w:t>definition</w:t>
            </w:r>
          </w:p>
        </w:tc>
        <w:tc>
          <w:tcPr>
            <w:tcW w:w="939" w:type="pct"/>
            <w:tcBorders>
              <w:top w:val="single" w:sz="4" w:space="0" w:color="A6A6A6" w:themeColor="background1" w:themeShade="A6"/>
            </w:tcBorders>
            <w:shd w:val="clear" w:color="auto" w:fill="FFFFFF" w:themeFill="background1"/>
          </w:tcPr>
          <w:p w14:paraId="0D7DA636" w14:textId="77777777" w:rsidR="00131D37" w:rsidRPr="008F2C48" w:rsidRDefault="00131D37" w:rsidP="008F2C48">
            <w:pPr>
              <w:spacing w:before="60" w:after="60"/>
              <w:cnfStyle w:val="000000100000" w:firstRow="0" w:lastRow="0" w:firstColumn="0" w:lastColumn="0" w:oddVBand="0" w:evenVBand="0" w:oddHBand="1" w:evenHBand="0" w:firstRowFirstColumn="0" w:firstRowLastColumn="0" w:lastRowFirstColumn="0" w:lastRowLastColumn="0"/>
              <w:rPr>
                <w:rFonts w:eastAsia="Segoe UI" w:cs="Segoe UI"/>
                <w:color w:val="auto"/>
                <w:sz w:val="18"/>
                <w:szCs w:val="18"/>
              </w:rPr>
            </w:pPr>
            <w:r w:rsidRPr="008F2C48">
              <w:rPr>
                <w:rFonts w:eastAsia="Segoe UI" w:cs="Segoe UI"/>
                <w:sz w:val="18"/>
                <w:szCs w:val="18"/>
              </w:rPr>
              <w:t>Promotes person-</w:t>
            </w:r>
            <w:proofErr w:type="spellStart"/>
            <w:r w:rsidRPr="008F2C48">
              <w:rPr>
                <w:rFonts w:eastAsia="Segoe UI" w:cs="Segoe UI"/>
                <w:sz w:val="18"/>
                <w:szCs w:val="18"/>
              </w:rPr>
              <w:t>centred</w:t>
            </w:r>
            <w:proofErr w:type="spellEnd"/>
            <w:r w:rsidRPr="008F2C48">
              <w:rPr>
                <w:rFonts w:eastAsia="Segoe UI" w:cs="Segoe UI"/>
                <w:sz w:val="18"/>
                <w:szCs w:val="18"/>
              </w:rPr>
              <w:t>, multidisciplinary, coordinated models of care, including telehealth. Does not specify any model of care but maintains webpage with multiple resources</w:t>
            </w:r>
            <w:r w:rsidRPr="008F2C48">
              <w:rPr>
                <w:rStyle w:val="FootnoteReference"/>
                <w:rFonts w:eastAsia="Segoe UI" w:cs="Segoe UI"/>
                <w:color w:val="auto"/>
                <w:sz w:val="18"/>
                <w:szCs w:val="18"/>
              </w:rPr>
              <w:footnoteReference w:id="15"/>
            </w:r>
          </w:p>
        </w:tc>
        <w:tc>
          <w:tcPr>
            <w:tcW w:w="1326" w:type="pct"/>
            <w:tcBorders>
              <w:top w:val="single" w:sz="4" w:space="0" w:color="A6A6A6" w:themeColor="background1" w:themeShade="A6"/>
            </w:tcBorders>
            <w:shd w:val="clear" w:color="auto" w:fill="FFFFFF" w:themeFill="background1"/>
          </w:tcPr>
          <w:p w14:paraId="285E1F04" w14:textId="77777777" w:rsidR="00131D37" w:rsidRPr="008F2C48" w:rsidRDefault="00131D37" w:rsidP="008F2C48">
            <w:pPr>
              <w:spacing w:before="60" w:after="60"/>
              <w:cnfStyle w:val="000000100000" w:firstRow="0" w:lastRow="0" w:firstColumn="0" w:lastColumn="0" w:oddVBand="0" w:evenVBand="0" w:oddHBand="1" w:evenHBand="0" w:firstRowFirstColumn="0" w:firstRowLastColumn="0" w:lastRowFirstColumn="0" w:lastRowLastColumn="0"/>
              <w:rPr>
                <w:rFonts w:eastAsia="Segoe UI" w:cs="Segoe UI"/>
                <w:color w:val="auto"/>
                <w:sz w:val="18"/>
                <w:szCs w:val="18"/>
              </w:rPr>
            </w:pPr>
            <w:r w:rsidRPr="008F2C48">
              <w:rPr>
                <w:rFonts w:eastAsia="Segoe UI" w:cs="Segoe UI"/>
                <w:sz w:val="18"/>
                <w:szCs w:val="18"/>
              </w:rPr>
              <w:t>No specifics</w:t>
            </w:r>
          </w:p>
        </w:tc>
        <w:tc>
          <w:tcPr>
            <w:tcW w:w="801" w:type="pct"/>
            <w:tcBorders>
              <w:top w:val="single" w:sz="4" w:space="0" w:color="A6A6A6" w:themeColor="background1" w:themeShade="A6"/>
            </w:tcBorders>
            <w:shd w:val="clear" w:color="auto" w:fill="FFFFFF" w:themeFill="background1"/>
          </w:tcPr>
          <w:p w14:paraId="3DD8952D" w14:textId="77777777" w:rsidR="00131D37" w:rsidRPr="008F2C48" w:rsidRDefault="00131D37" w:rsidP="008F2C48">
            <w:pPr>
              <w:pStyle w:val="TableText"/>
              <w:cnfStyle w:val="000000100000" w:firstRow="0" w:lastRow="0" w:firstColumn="0" w:lastColumn="0" w:oddVBand="0" w:evenVBand="0" w:oddHBand="1" w:evenHBand="0" w:firstRowFirstColumn="0" w:firstRowLastColumn="0" w:lastRowFirstColumn="0" w:lastRowLastColumn="0"/>
              <w:rPr>
                <w:rFonts w:eastAsiaTheme="minorEastAsia" w:cs="Segoe UI"/>
                <w:color w:val="auto"/>
                <w:szCs w:val="18"/>
              </w:rPr>
            </w:pPr>
            <w:r w:rsidRPr="008F2C48">
              <w:rPr>
                <w:rFonts w:eastAsia="Segoe UI" w:cs="Segoe UI"/>
                <w:szCs w:val="18"/>
              </w:rPr>
              <w:t>Person-</w:t>
            </w:r>
            <w:proofErr w:type="spellStart"/>
            <w:r w:rsidRPr="008F2C48">
              <w:rPr>
                <w:rFonts w:eastAsia="Segoe UI" w:cs="Segoe UI"/>
                <w:szCs w:val="18"/>
              </w:rPr>
              <w:t>centred</w:t>
            </w:r>
            <w:proofErr w:type="spellEnd"/>
            <w:r w:rsidRPr="008F2C48">
              <w:rPr>
                <w:rFonts w:eastAsia="Segoe UI" w:cs="Segoe UI"/>
                <w:szCs w:val="18"/>
              </w:rPr>
              <w:t>, multidisciplinary, coordinated models of care, including telehealth</w:t>
            </w:r>
          </w:p>
        </w:tc>
        <w:tc>
          <w:tcPr>
            <w:tcW w:w="949" w:type="pct"/>
            <w:tcBorders>
              <w:top w:val="single" w:sz="4" w:space="0" w:color="A6A6A6" w:themeColor="background1" w:themeShade="A6"/>
            </w:tcBorders>
            <w:shd w:val="clear" w:color="auto" w:fill="FFFFFF" w:themeFill="background1"/>
          </w:tcPr>
          <w:p w14:paraId="38DFA615" w14:textId="77777777" w:rsidR="00131D37" w:rsidRPr="008F2C48" w:rsidRDefault="00131D37" w:rsidP="008F2C48">
            <w:pPr>
              <w:spacing w:before="60" w:after="60"/>
              <w:cnfStyle w:val="000000100000" w:firstRow="0" w:lastRow="0" w:firstColumn="0" w:lastColumn="0" w:oddVBand="0" w:evenVBand="0" w:oddHBand="1" w:evenHBand="0" w:firstRowFirstColumn="0" w:firstRowLastColumn="0" w:lastRowFirstColumn="0" w:lastRowLastColumn="0"/>
              <w:rPr>
                <w:rFonts w:eastAsiaTheme="minorEastAsia" w:cs="Segoe UI"/>
                <w:color w:val="auto"/>
                <w:sz w:val="18"/>
                <w:szCs w:val="18"/>
              </w:rPr>
            </w:pPr>
            <w:r w:rsidRPr="008F2C48">
              <w:rPr>
                <w:rFonts w:eastAsia="Segoe UI" w:cs="Segoe UI"/>
                <w:sz w:val="18"/>
                <w:szCs w:val="18"/>
              </w:rPr>
              <w:t>Centers for Disease Control and Prevention (CDC) maintains a health care provider education webpage</w:t>
            </w:r>
            <w:r w:rsidRPr="008F2C48">
              <w:rPr>
                <w:rStyle w:val="FootnoteReference"/>
                <w:rFonts w:eastAsiaTheme="minorEastAsia" w:cs="Segoe UI"/>
                <w:color w:val="auto"/>
                <w:sz w:val="18"/>
                <w:szCs w:val="18"/>
              </w:rPr>
              <w:footnoteReference w:id="16"/>
            </w:r>
            <w:r w:rsidRPr="008F2C48">
              <w:rPr>
                <w:rFonts w:eastAsiaTheme="minorEastAsia" w:cs="Segoe UI"/>
                <w:color w:val="auto"/>
                <w:sz w:val="18"/>
                <w:szCs w:val="18"/>
              </w:rPr>
              <w:t xml:space="preserve"> </w:t>
            </w:r>
            <w:r w:rsidRPr="008F2C48">
              <w:rPr>
                <w:rFonts w:eastAsia="Segoe UI" w:cs="Segoe UI"/>
                <w:sz w:val="18"/>
                <w:szCs w:val="18"/>
              </w:rPr>
              <w:t>and partners with Project ECHO to support health care providers</w:t>
            </w:r>
            <w:r w:rsidRPr="008F2C48">
              <w:rPr>
                <w:rStyle w:val="FootnoteReference"/>
                <w:rFonts w:eastAsiaTheme="minorEastAsia" w:cs="Segoe UI"/>
                <w:color w:val="auto"/>
                <w:sz w:val="18"/>
                <w:szCs w:val="18"/>
              </w:rPr>
              <w:footnoteReference w:id="17"/>
            </w:r>
          </w:p>
        </w:tc>
      </w:tr>
      <w:tr w:rsidR="008F2C48" w14:paraId="786AC2E5" w14:textId="77777777" w:rsidTr="00856DAA">
        <w:tc>
          <w:tcPr>
            <w:cnfStyle w:val="001000000000" w:firstRow="0" w:lastRow="0" w:firstColumn="1" w:lastColumn="0" w:oddVBand="0" w:evenVBand="0" w:oddHBand="0" w:evenHBand="0" w:firstRowFirstColumn="0" w:firstRowLastColumn="0" w:lastRowFirstColumn="0" w:lastRowLastColumn="0"/>
            <w:tcW w:w="471" w:type="pct"/>
            <w:tcBorders>
              <w:top w:val="single" w:sz="4" w:space="0" w:color="A6A6A6" w:themeColor="background1" w:themeShade="A6"/>
              <w:bottom w:val="single" w:sz="4" w:space="0" w:color="A6A6A6" w:themeColor="background1" w:themeShade="A6"/>
              <w:right w:val="nil"/>
            </w:tcBorders>
            <w:noWrap/>
          </w:tcPr>
          <w:p w14:paraId="6BE1E971" w14:textId="77777777" w:rsidR="00131D37" w:rsidRPr="008F2C48" w:rsidRDefault="00131D37" w:rsidP="008F2C48">
            <w:pPr>
              <w:pStyle w:val="TableText"/>
              <w:rPr>
                <w:rFonts w:eastAsia="Segoe UI" w:cs="Segoe UI"/>
                <w:color w:val="auto"/>
                <w:szCs w:val="18"/>
              </w:rPr>
            </w:pPr>
            <w:r w:rsidRPr="008F2C48">
              <w:rPr>
                <w:rFonts w:eastAsia="Segoe UI" w:cs="Segoe UI"/>
                <w:szCs w:val="18"/>
              </w:rPr>
              <w:t>United Kingdom</w:t>
            </w:r>
            <w:r w:rsidRPr="008F2C48">
              <w:rPr>
                <w:rStyle w:val="FootnoteReference"/>
                <w:rFonts w:eastAsia="Segoe UI" w:cs="Segoe UI"/>
                <w:color w:val="auto"/>
                <w:szCs w:val="18"/>
              </w:rPr>
              <w:footnoteReference w:id="18"/>
            </w:r>
          </w:p>
        </w:tc>
        <w:tc>
          <w:tcPr>
            <w:tcW w:w="514" w:type="pct"/>
            <w:tcBorders>
              <w:left w:val="nil"/>
              <w:bottom w:val="single" w:sz="4" w:space="0" w:color="A6A6A6" w:themeColor="background1" w:themeShade="A6"/>
            </w:tcBorders>
            <w:shd w:val="clear" w:color="auto" w:fill="FFFFFF" w:themeFill="background1"/>
          </w:tcPr>
          <w:p w14:paraId="54C575FB" w14:textId="77777777" w:rsidR="00131D37" w:rsidRPr="008F2C48" w:rsidRDefault="00131D37" w:rsidP="008F2C48">
            <w:pPr>
              <w:pStyle w:val="TableText"/>
              <w:cnfStyle w:val="000000000000" w:firstRow="0" w:lastRow="0" w:firstColumn="0" w:lastColumn="0" w:oddVBand="0" w:evenVBand="0" w:oddHBand="0" w:evenHBand="0" w:firstRowFirstColumn="0" w:firstRowLastColumn="0" w:lastRowFirstColumn="0" w:lastRowLastColumn="0"/>
              <w:rPr>
                <w:rFonts w:eastAsia="Segoe UI" w:cs="Segoe UI"/>
                <w:color w:val="auto"/>
                <w:szCs w:val="18"/>
              </w:rPr>
            </w:pPr>
            <w:r w:rsidRPr="008F2C48">
              <w:rPr>
                <w:rFonts w:eastAsia="Segoe UI" w:cs="Segoe UI"/>
                <w:szCs w:val="18"/>
              </w:rPr>
              <w:t>National Institute for Health and Care Excellence (NICE) definition</w:t>
            </w:r>
            <w:r w:rsidRPr="008F2C48">
              <w:rPr>
                <w:rStyle w:val="FootnoteReference"/>
                <w:rFonts w:eastAsia="Segoe UI" w:cs="Segoe UI"/>
                <w:color w:val="auto"/>
                <w:szCs w:val="18"/>
              </w:rPr>
              <w:footnoteReference w:id="19"/>
            </w:r>
          </w:p>
        </w:tc>
        <w:tc>
          <w:tcPr>
            <w:tcW w:w="939" w:type="pct"/>
            <w:tcBorders>
              <w:bottom w:val="single" w:sz="4" w:space="0" w:color="A6A6A6" w:themeColor="background1" w:themeShade="A6"/>
            </w:tcBorders>
            <w:shd w:val="clear" w:color="auto" w:fill="FFFFFF" w:themeFill="background1"/>
          </w:tcPr>
          <w:p w14:paraId="364C079C" w14:textId="77777777" w:rsidR="00131D37" w:rsidRPr="008F2C48" w:rsidRDefault="00131D37" w:rsidP="008F2C48">
            <w:pPr>
              <w:pStyle w:val="TableText"/>
              <w:cnfStyle w:val="000000000000" w:firstRow="0" w:lastRow="0" w:firstColumn="0" w:lastColumn="0" w:oddVBand="0" w:evenVBand="0" w:oddHBand="0" w:evenHBand="0" w:firstRowFirstColumn="0" w:firstRowLastColumn="0" w:lastRowFirstColumn="0" w:lastRowLastColumn="0"/>
              <w:rPr>
                <w:rFonts w:eastAsia="Segoe UI" w:cs="Segoe UI"/>
                <w:szCs w:val="18"/>
              </w:rPr>
            </w:pPr>
            <w:r w:rsidRPr="008F2C48">
              <w:rPr>
                <w:rFonts w:eastAsia="Segoe UI" w:cs="Segoe UI"/>
                <w:szCs w:val="18"/>
              </w:rPr>
              <w:t>Tiered support:</w:t>
            </w:r>
          </w:p>
          <w:p w14:paraId="1DCCB4F4" w14:textId="77777777" w:rsidR="00131D37" w:rsidRPr="008F2C48" w:rsidRDefault="00131D37" w:rsidP="008F2C48">
            <w:pPr>
              <w:pStyle w:val="TableBullet"/>
              <w:spacing w:before="60"/>
              <w:cnfStyle w:val="000000000000" w:firstRow="0" w:lastRow="0" w:firstColumn="0" w:lastColumn="0" w:oddVBand="0" w:evenVBand="0" w:oddHBand="0" w:evenHBand="0" w:firstRowFirstColumn="0" w:firstRowLastColumn="0" w:lastRowFirstColumn="0" w:lastRowLastColumn="0"/>
              <w:rPr>
                <w:rFonts w:eastAsia="Segoe UI" w:cs="Segoe UI"/>
                <w:szCs w:val="18"/>
              </w:rPr>
            </w:pPr>
            <w:proofErr w:type="spellStart"/>
            <w:r w:rsidRPr="008F2C48">
              <w:rPr>
                <w:rFonts w:eastAsia="Segoe UI" w:cs="Segoe UI"/>
                <w:szCs w:val="18"/>
              </w:rPr>
              <w:t>self management</w:t>
            </w:r>
            <w:proofErr w:type="spellEnd"/>
          </w:p>
          <w:p w14:paraId="5146C0D8" w14:textId="77777777" w:rsidR="00131D37" w:rsidRPr="008F2C48" w:rsidRDefault="00131D37" w:rsidP="008F2C48">
            <w:pPr>
              <w:pStyle w:val="TableBullet"/>
              <w:spacing w:before="60"/>
              <w:cnfStyle w:val="000000000000" w:firstRow="0" w:lastRow="0" w:firstColumn="0" w:lastColumn="0" w:oddVBand="0" w:evenVBand="0" w:oddHBand="0" w:evenHBand="0" w:firstRowFirstColumn="0" w:firstRowLastColumn="0" w:lastRowFirstColumn="0" w:lastRowLastColumn="0"/>
              <w:rPr>
                <w:rFonts w:eastAsia="Segoe UI" w:cs="Segoe UI"/>
                <w:szCs w:val="18"/>
              </w:rPr>
            </w:pPr>
            <w:r w:rsidRPr="008F2C48">
              <w:rPr>
                <w:rFonts w:eastAsia="Segoe UI" w:cs="Segoe UI"/>
                <w:szCs w:val="18"/>
              </w:rPr>
              <w:t>multidisciplinary rehabilitation</w:t>
            </w:r>
          </w:p>
          <w:p w14:paraId="2260EDE5" w14:textId="77777777" w:rsidR="00131D37" w:rsidRPr="008F2C48" w:rsidRDefault="00131D37" w:rsidP="008F2C48">
            <w:pPr>
              <w:pStyle w:val="TableBullet"/>
              <w:spacing w:before="60"/>
              <w:cnfStyle w:val="000000000000" w:firstRow="0" w:lastRow="0" w:firstColumn="0" w:lastColumn="0" w:oddVBand="0" w:evenVBand="0" w:oddHBand="0" w:evenHBand="0" w:firstRowFirstColumn="0" w:firstRowLastColumn="0" w:lastRowFirstColumn="0" w:lastRowLastColumn="0"/>
              <w:rPr>
                <w:rFonts w:eastAsia="Segoe UI" w:cs="Segoe UI"/>
                <w:szCs w:val="18"/>
              </w:rPr>
            </w:pPr>
            <w:r w:rsidRPr="008F2C48">
              <w:rPr>
                <w:rFonts w:eastAsia="Segoe UI" w:cs="Segoe UI"/>
                <w:szCs w:val="18"/>
              </w:rPr>
              <w:t>additional support: care packages, advance care planning, support with ‘social isolation and loneliness’</w:t>
            </w:r>
          </w:p>
        </w:tc>
        <w:tc>
          <w:tcPr>
            <w:tcW w:w="1326" w:type="pct"/>
            <w:tcBorders>
              <w:bottom w:val="single" w:sz="4" w:space="0" w:color="A6A6A6" w:themeColor="background1" w:themeShade="A6"/>
            </w:tcBorders>
            <w:shd w:val="clear" w:color="auto" w:fill="FFFFFF" w:themeFill="background1"/>
          </w:tcPr>
          <w:p w14:paraId="7B933258" w14:textId="77777777" w:rsidR="00131D37" w:rsidRPr="008F2C48" w:rsidRDefault="00131D37" w:rsidP="008F2C48">
            <w:pPr>
              <w:pStyle w:val="TableBullet"/>
              <w:spacing w:before="60"/>
              <w:cnfStyle w:val="000000000000" w:firstRow="0" w:lastRow="0" w:firstColumn="0" w:lastColumn="0" w:oddVBand="0" w:evenVBand="0" w:oddHBand="0" w:evenHBand="0" w:firstRowFirstColumn="0" w:firstRowLastColumn="0" w:lastRowFirstColumn="0" w:lastRowLastColumn="0"/>
              <w:rPr>
                <w:rFonts w:eastAsia="Segoe UI" w:cs="Segoe UI"/>
                <w:szCs w:val="18"/>
              </w:rPr>
            </w:pPr>
            <w:proofErr w:type="spellStart"/>
            <w:r w:rsidRPr="008F2C48">
              <w:rPr>
                <w:rFonts w:eastAsia="Segoe UI" w:cs="Segoe UI"/>
                <w:szCs w:val="18"/>
              </w:rPr>
              <w:t>Hypoxaemia</w:t>
            </w:r>
            <w:proofErr w:type="spellEnd"/>
            <w:r w:rsidRPr="008F2C48">
              <w:rPr>
                <w:rFonts w:eastAsia="Segoe UI" w:cs="Segoe UI"/>
                <w:szCs w:val="18"/>
              </w:rPr>
              <w:t xml:space="preserve">, desaturation on exercise, cardiac chest pain, </w:t>
            </w:r>
            <w:proofErr w:type="spellStart"/>
            <w:r w:rsidRPr="008F2C48">
              <w:rPr>
                <w:rFonts w:eastAsia="Segoe UI" w:cs="Segoe UI"/>
                <w:szCs w:val="18"/>
              </w:rPr>
              <w:t>paediatric</w:t>
            </w:r>
            <w:proofErr w:type="spellEnd"/>
            <w:r w:rsidRPr="008F2C48">
              <w:rPr>
                <w:rFonts w:eastAsia="Segoe UI" w:cs="Segoe UI"/>
                <w:szCs w:val="18"/>
              </w:rPr>
              <w:t xml:space="preserve"> inflammatory multisystem syndrome</w:t>
            </w:r>
          </w:p>
          <w:p w14:paraId="58FF5719" w14:textId="77777777" w:rsidR="00131D37" w:rsidRPr="008F2C48" w:rsidRDefault="00131D37" w:rsidP="008F2C48">
            <w:pPr>
              <w:pStyle w:val="TableBullet"/>
              <w:spacing w:before="60"/>
              <w:cnfStyle w:val="000000000000" w:firstRow="0" w:lastRow="0" w:firstColumn="0" w:lastColumn="0" w:oddVBand="0" w:evenVBand="0" w:oddHBand="0" w:evenHBand="0" w:firstRowFirstColumn="0" w:firstRowLastColumn="0" w:lastRowFirstColumn="0" w:lastRowLastColumn="0"/>
              <w:rPr>
                <w:rFonts w:eastAsia="Segoe UI" w:cs="Segoe UI"/>
                <w:szCs w:val="18"/>
              </w:rPr>
            </w:pPr>
            <w:r w:rsidRPr="008F2C48">
              <w:rPr>
                <w:rFonts w:eastAsia="Segoe UI" w:cs="Segoe UI"/>
                <w:szCs w:val="18"/>
              </w:rPr>
              <w:t>Referral pathways up to local available services</w:t>
            </w:r>
          </w:p>
        </w:tc>
        <w:tc>
          <w:tcPr>
            <w:tcW w:w="801" w:type="pct"/>
            <w:tcBorders>
              <w:bottom w:val="single" w:sz="4" w:space="0" w:color="A6A6A6" w:themeColor="background1" w:themeShade="A6"/>
            </w:tcBorders>
            <w:shd w:val="clear" w:color="auto" w:fill="FFFFFF" w:themeFill="background1"/>
          </w:tcPr>
          <w:p w14:paraId="56BD411B" w14:textId="77777777" w:rsidR="00131D37" w:rsidRPr="008F2C48" w:rsidRDefault="00131D37" w:rsidP="008F2C48">
            <w:pPr>
              <w:pStyle w:val="TableText"/>
              <w:cnfStyle w:val="000000000000" w:firstRow="0" w:lastRow="0" w:firstColumn="0" w:lastColumn="0" w:oddVBand="0" w:evenVBand="0" w:oddHBand="0" w:evenHBand="0" w:firstRowFirstColumn="0" w:firstRowLastColumn="0" w:lastRowFirstColumn="0" w:lastRowLastColumn="0"/>
              <w:rPr>
                <w:rFonts w:eastAsia="Segoe UI" w:cs="Segoe UI"/>
                <w:szCs w:val="18"/>
              </w:rPr>
            </w:pPr>
            <w:r w:rsidRPr="008F2C48">
              <w:rPr>
                <w:rFonts w:eastAsia="Segoe UI" w:cs="Segoe UI"/>
                <w:szCs w:val="18"/>
              </w:rPr>
              <w:t>Team ‘could include, but [is] not limited to’:</w:t>
            </w:r>
          </w:p>
          <w:p w14:paraId="35779FA5" w14:textId="77777777" w:rsidR="00131D37" w:rsidRPr="008F2C48" w:rsidRDefault="00131D37" w:rsidP="008F2C48">
            <w:pPr>
              <w:pStyle w:val="TableBullet"/>
              <w:spacing w:before="60"/>
              <w:cnfStyle w:val="000000000000" w:firstRow="0" w:lastRow="0" w:firstColumn="0" w:lastColumn="0" w:oddVBand="0" w:evenVBand="0" w:oddHBand="0" w:evenHBand="0" w:firstRowFirstColumn="0" w:firstRowLastColumn="0" w:lastRowFirstColumn="0" w:lastRowLastColumn="0"/>
              <w:rPr>
                <w:rFonts w:eastAsiaTheme="minorEastAsia" w:cs="Segoe UI"/>
                <w:color w:val="auto"/>
                <w:szCs w:val="18"/>
              </w:rPr>
            </w:pPr>
            <w:r w:rsidRPr="008F2C48">
              <w:rPr>
                <w:rFonts w:eastAsia="Segoe UI" w:cs="Segoe UI"/>
                <w:szCs w:val="18"/>
              </w:rPr>
              <w:t>occupational therapy, physiotherapy, clinical psychologist, psychiatry, rehabilitation medicine</w:t>
            </w:r>
          </w:p>
        </w:tc>
        <w:tc>
          <w:tcPr>
            <w:tcW w:w="949" w:type="pct"/>
            <w:tcBorders>
              <w:bottom w:val="single" w:sz="4" w:space="0" w:color="A6A6A6" w:themeColor="background1" w:themeShade="A6"/>
            </w:tcBorders>
            <w:shd w:val="clear" w:color="auto" w:fill="FFFFFF" w:themeFill="background1"/>
          </w:tcPr>
          <w:p w14:paraId="493459ED" w14:textId="77777777" w:rsidR="00131D37" w:rsidRPr="008F2C48" w:rsidRDefault="00131D37" w:rsidP="008F2C48">
            <w:pPr>
              <w:spacing w:before="60" w:after="60"/>
              <w:cnfStyle w:val="000000000000" w:firstRow="0" w:lastRow="0" w:firstColumn="0" w:lastColumn="0" w:oddVBand="0" w:evenVBand="0" w:oddHBand="0" w:evenHBand="0" w:firstRowFirstColumn="0" w:firstRowLastColumn="0" w:lastRowFirstColumn="0" w:lastRowLastColumn="0"/>
              <w:rPr>
                <w:rFonts w:eastAsiaTheme="minorEastAsia" w:cs="Segoe UI"/>
                <w:color w:val="auto"/>
                <w:sz w:val="18"/>
                <w:szCs w:val="18"/>
              </w:rPr>
            </w:pPr>
            <w:r w:rsidRPr="008F2C48">
              <w:rPr>
                <w:rFonts w:eastAsia="Segoe UI" w:cs="Segoe UI"/>
                <w:sz w:val="18"/>
                <w:szCs w:val="18"/>
              </w:rPr>
              <w:t>NHS Inform website has resources for self-management</w:t>
            </w:r>
            <w:r w:rsidRPr="008F2C48">
              <w:rPr>
                <w:rStyle w:val="FootnoteReference"/>
                <w:rFonts w:eastAsiaTheme="minorEastAsia" w:cs="Segoe UI"/>
                <w:color w:val="auto"/>
                <w:sz w:val="18"/>
                <w:szCs w:val="18"/>
              </w:rPr>
              <w:footnoteReference w:id="20"/>
            </w:r>
          </w:p>
        </w:tc>
      </w:tr>
      <w:tr w:rsidR="008F2C48" w14:paraId="6E31BFA9" w14:textId="77777777" w:rsidTr="00856DAA">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71" w:type="pct"/>
            <w:tcBorders>
              <w:top w:val="single" w:sz="4" w:space="0" w:color="A6A6A6" w:themeColor="background1" w:themeShade="A6"/>
              <w:bottom w:val="single" w:sz="4" w:space="0" w:color="A6A6A6" w:themeColor="background1" w:themeShade="A6"/>
              <w:right w:val="nil"/>
            </w:tcBorders>
            <w:noWrap/>
          </w:tcPr>
          <w:p w14:paraId="32C3B750" w14:textId="77777777" w:rsidR="00131D37" w:rsidRPr="008F2C48" w:rsidRDefault="00131D37" w:rsidP="008F2C48">
            <w:pPr>
              <w:pStyle w:val="TableText"/>
              <w:rPr>
                <w:rFonts w:eastAsia="Segoe UI" w:cs="Segoe UI"/>
                <w:color w:val="auto"/>
                <w:szCs w:val="18"/>
              </w:rPr>
            </w:pPr>
            <w:r w:rsidRPr="008F2C48">
              <w:rPr>
                <w:rFonts w:eastAsia="Segoe UI" w:cs="Segoe UI"/>
                <w:szCs w:val="18"/>
              </w:rPr>
              <w:t>Alberta, Canada</w:t>
            </w:r>
            <w:r w:rsidRPr="008F2C48">
              <w:rPr>
                <w:rStyle w:val="FootnoteReference"/>
                <w:rFonts w:eastAsia="Segoe UI" w:cs="Segoe UI"/>
                <w:color w:val="auto"/>
                <w:szCs w:val="18"/>
              </w:rPr>
              <w:footnoteReference w:id="21"/>
            </w:r>
          </w:p>
        </w:tc>
        <w:tc>
          <w:tcPr>
            <w:tcW w:w="514" w:type="pct"/>
            <w:tcBorders>
              <w:top w:val="single" w:sz="4" w:space="0" w:color="A6A6A6" w:themeColor="background1" w:themeShade="A6"/>
            </w:tcBorders>
            <w:shd w:val="clear" w:color="auto" w:fill="FFFFFF" w:themeFill="background1"/>
          </w:tcPr>
          <w:p w14:paraId="195C561A" w14:textId="77777777" w:rsidR="00131D37" w:rsidRPr="008F2C48" w:rsidRDefault="00131D37" w:rsidP="008F2C48">
            <w:pPr>
              <w:pStyle w:val="TableText"/>
              <w:cnfStyle w:val="000000100000" w:firstRow="0" w:lastRow="0" w:firstColumn="0" w:lastColumn="0" w:oddVBand="0" w:evenVBand="0" w:oddHBand="1" w:evenHBand="0" w:firstRowFirstColumn="0" w:firstRowLastColumn="0" w:lastRowFirstColumn="0" w:lastRowLastColumn="0"/>
              <w:rPr>
                <w:rFonts w:eastAsia="Segoe UI" w:cs="Segoe UI"/>
                <w:color w:val="auto"/>
                <w:szCs w:val="18"/>
              </w:rPr>
            </w:pPr>
            <w:r w:rsidRPr="008F2C48">
              <w:rPr>
                <w:rFonts w:eastAsia="Segoe UI" w:cs="Segoe UI"/>
                <w:szCs w:val="18"/>
              </w:rPr>
              <w:t>Debilitating symptoms 12 weeks after COVID-19 diagnosis, which may last for many months’</w:t>
            </w:r>
          </w:p>
        </w:tc>
        <w:tc>
          <w:tcPr>
            <w:tcW w:w="939" w:type="pct"/>
            <w:tcBorders>
              <w:top w:val="single" w:sz="4" w:space="0" w:color="A6A6A6" w:themeColor="background1" w:themeShade="A6"/>
            </w:tcBorders>
            <w:shd w:val="clear" w:color="auto" w:fill="FFFFFF" w:themeFill="background1"/>
          </w:tcPr>
          <w:p w14:paraId="065FD55A" w14:textId="77777777" w:rsidR="00131D37" w:rsidRPr="008F2C48" w:rsidRDefault="00131D37" w:rsidP="008F2C48">
            <w:pPr>
              <w:pStyle w:val="TableText"/>
              <w:cnfStyle w:val="000000100000" w:firstRow="0" w:lastRow="0" w:firstColumn="0" w:lastColumn="0" w:oddVBand="0" w:evenVBand="0" w:oddHBand="1" w:evenHBand="0" w:firstRowFirstColumn="0" w:firstRowLastColumn="0" w:lastRowFirstColumn="0" w:lastRowLastColumn="0"/>
              <w:rPr>
                <w:rFonts w:eastAsia="Segoe UI" w:cs="Segoe UI"/>
                <w:szCs w:val="18"/>
              </w:rPr>
            </w:pPr>
            <w:r w:rsidRPr="008F2C48">
              <w:rPr>
                <w:rFonts w:eastAsia="Segoe UI" w:cs="Segoe UI"/>
                <w:szCs w:val="18"/>
              </w:rPr>
              <w:t>PCFS scale as screening tool for degree of functional impairment and rehabilitation service level required:</w:t>
            </w:r>
          </w:p>
          <w:p w14:paraId="25889020" w14:textId="77777777" w:rsidR="00131D37" w:rsidRPr="008F2C48" w:rsidRDefault="00131D37" w:rsidP="008F2C48">
            <w:pPr>
              <w:pStyle w:val="TableBullet"/>
              <w:spacing w:before="60"/>
              <w:cnfStyle w:val="000000100000" w:firstRow="0" w:lastRow="0" w:firstColumn="0" w:lastColumn="0" w:oddVBand="0" w:evenVBand="0" w:oddHBand="1" w:evenHBand="0" w:firstRowFirstColumn="0" w:firstRowLastColumn="0" w:lastRowFirstColumn="0" w:lastRowLastColumn="0"/>
              <w:rPr>
                <w:rFonts w:eastAsia="Segoe UI" w:cs="Segoe UI"/>
                <w:szCs w:val="18"/>
              </w:rPr>
            </w:pPr>
            <w:r w:rsidRPr="008F2C48">
              <w:rPr>
                <w:rFonts w:eastAsia="Segoe UI" w:cs="Segoe UI"/>
                <w:szCs w:val="18"/>
              </w:rPr>
              <w:t>universal rehabilitation</w:t>
            </w:r>
          </w:p>
          <w:p w14:paraId="030DD879" w14:textId="77777777" w:rsidR="00131D37" w:rsidRPr="008F2C48" w:rsidRDefault="00131D37" w:rsidP="008F2C48">
            <w:pPr>
              <w:pStyle w:val="TableBullet"/>
              <w:spacing w:before="60"/>
              <w:cnfStyle w:val="000000100000" w:firstRow="0" w:lastRow="0" w:firstColumn="0" w:lastColumn="0" w:oddVBand="0" w:evenVBand="0" w:oddHBand="1" w:evenHBand="0" w:firstRowFirstColumn="0" w:firstRowLastColumn="0" w:lastRowFirstColumn="0" w:lastRowLastColumn="0"/>
              <w:rPr>
                <w:rFonts w:eastAsia="Segoe UI" w:cs="Segoe UI"/>
                <w:szCs w:val="18"/>
              </w:rPr>
            </w:pPr>
            <w:r w:rsidRPr="008F2C48">
              <w:rPr>
                <w:rFonts w:eastAsia="Segoe UI" w:cs="Segoe UI"/>
                <w:szCs w:val="18"/>
              </w:rPr>
              <w:t>targeted rehabilitation</w:t>
            </w:r>
          </w:p>
          <w:p w14:paraId="453639F4" w14:textId="77777777" w:rsidR="00131D37" w:rsidRPr="008F2C48" w:rsidRDefault="00131D37" w:rsidP="008F2C48">
            <w:pPr>
              <w:pStyle w:val="TableBullet"/>
              <w:spacing w:before="60"/>
              <w:cnfStyle w:val="000000100000" w:firstRow="0" w:lastRow="0" w:firstColumn="0" w:lastColumn="0" w:oddVBand="0" w:evenVBand="0" w:oddHBand="1" w:evenHBand="0" w:firstRowFirstColumn="0" w:firstRowLastColumn="0" w:lastRowFirstColumn="0" w:lastRowLastColumn="0"/>
              <w:rPr>
                <w:rFonts w:eastAsia="Segoe UI" w:cs="Segoe UI"/>
                <w:szCs w:val="18"/>
              </w:rPr>
            </w:pPr>
            <w:proofErr w:type="spellStart"/>
            <w:r w:rsidRPr="008F2C48">
              <w:rPr>
                <w:rFonts w:eastAsia="Segoe UI" w:cs="Segoe UI"/>
                <w:szCs w:val="18"/>
              </w:rPr>
              <w:t>personalised</w:t>
            </w:r>
            <w:proofErr w:type="spellEnd"/>
            <w:r w:rsidRPr="008F2C48">
              <w:rPr>
                <w:rFonts w:eastAsia="Segoe UI" w:cs="Segoe UI"/>
                <w:szCs w:val="18"/>
              </w:rPr>
              <w:t xml:space="preserve"> rehabilitation</w:t>
            </w:r>
          </w:p>
        </w:tc>
        <w:tc>
          <w:tcPr>
            <w:tcW w:w="1326" w:type="pct"/>
            <w:tcBorders>
              <w:top w:val="single" w:sz="4" w:space="0" w:color="A6A6A6" w:themeColor="background1" w:themeShade="A6"/>
            </w:tcBorders>
            <w:shd w:val="clear" w:color="auto" w:fill="FFFFFF" w:themeFill="background1"/>
          </w:tcPr>
          <w:p w14:paraId="4C5A0E9F" w14:textId="77777777" w:rsidR="00131D37" w:rsidRPr="008F2C48" w:rsidRDefault="00131D37" w:rsidP="008F2C48">
            <w:pPr>
              <w:pStyle w:val="TableBullet"/>
              <w:spacing w:before="60"/>
              <w:cnfStyle w:val="000000100000" w:firstRow="0" w:lastRow="0" w:firstColumn="0" w:lastColumn="0" w:oddVBand="0" w:evenVBand="0" w:oddHBand="1" w:evenHBand="0" w:firstRowFirstColumn="0" w:firstRowLastColumn="0" w:lastRowFirstColumn="0" w:lastRowLastColumn="0"/>
              <w:rPr>
                <w:rFonts w:eastAsia="Segoe UI" w:cs="Segoe UI"/>
                <w:szCs w:val="18"/>
              </w:rPr>
            </w:pPr>
            <w:r w:rsidRPr="008F2C48">
              <w:rPr>
                <w:rFonts w:eastAsia="Segoe UI" w:cs="Segoe UI"/>
                <w:szCs w:val="18"/>
              </w:rPr>
              <w:t>Post-exertion symptom exacerbation</w:t>
            </w:r>
          </w:p>
          <w:p w14:paraId="35EFD775" w14:textId="77777777" w:rsidR="00131D37" w:rsidRPr="008F2C48" w:rsidRDefault="00131D37" w:rsidP="008F2C48">
            <w:pPr>
              <w:pStyle w:val="TableBullet"/>
              <w:spacing w:before="60"/>
              <w:cnfStyle w:val="000000100000" w:firstRow="0" w:lastRow="0" w:firstColumn="0" w:lastColumn="0" w:oddVBand="0" w:evenVBand="0" w:oddHBand="1" w:evenHBand="0" w:firstRowFirstColumn="0" w:firstRowLastColumn="0" w:lastRowFirstColumn="0" w:lastRowLastColumn="0"/>
              <w:rPr>
                <w:rFonts w:eastAsia="Segoe UI" w:cs="Segoe UI"/>
                <w:szCs w:val="18"/>
              </w:rPr>
            </w:pPr>
            <w:r w:rsidRPr="008F2C48">
              <w:rPr>
                <w:rFonts w:eastAsia="Segoe UI" w:cs="Segoe UI"/>
                <w:szCs w:val="18"/>
              </w:rPr>
              <w:t>Cardiac symptoms</w:t>
            </w:r>
          </w:p>
          <w:p w14:paraId="4D297A58" w14:textId="77777777" w:rsidR="00131D37" w:rsidRPr="008F2C48" w:rsidRDefault="00131D37" w:rsidP="008F2C48">
            <w:pPr>
              <w:pStyle w:val="TableBullet"/>
              <w:spacing w:before="60"/>
              <w:cnfStyle w:val="000000100000" w:firstRow="0" w:lastRow="0" w:firstColumn="0" w:lastColumn="0" w:oddVBand="0" w:evenVBand="0" w:oddHBand="1" w:evenHBand="0" w:firstRowFirstColumn="0" w:firstRowLastColumn="0" w:lastRowFirstColumn="0" w:lastRowLastColumn="0"/>
              <w:rPr>
                <w:rFonts w:eastAsia="Segoe UI" w:cs="Segoe UI"/>
                <w:szCs w:val="18"/>
              </w:rPr>
            </w:pPr>
            <w:r w:rsidRPr="008F2C48">
              <w:rPr>
                <w:rFonts w:eastAsia="Segoe UI" w:cs="Segoe UI"/>
                <w:szCs w:val="18"/>
              </w:rPr>
              <w:t>History of multisystem inflammatory syndrome in children</w:t>
            </w:r>
          </w:p>
          <w:p w14:paraId="4B476FD0" w14:textId="77777777" w:rsidR="00131D37" w:rsidRPr="008F2C48" w:rsidRDefault="00131D37" w:rsidP="008F2C48">
            <w:pPr>
              <w:pStyle w:val="TableBullet"/>
              <w:spacing w:before="60"/>
              <w:cnfStyle w:val="000000100000" w:firstRow="0" w:lastRow="0" w:firstColumn="0" w:lastColumn="0" w:oddVBand="0" w:evenVBand="0" w:oddHBand="1" w:evenHBand="0" w:firstRowFirstColumn="0" w:firstRowLastColumn="0" w:lastRowFirstColumn="0" w:lastRowLastColumn="0"/>
              <w:rPr>
                <w:rFonts w:eastAsia="Segoe UI" w:cs="Segoe UI"/>
                <w:szCs w:val="18"/>
              </w:rPr>
            </w:pPr>
            <w:r w:rsidRPr="008F2C48">
              <w:rPr>
                <w:rFonts w:eastAsia="Segoe UI" w:cs="Segoe UI"/>
                <w:szCs w:val="18"/>
              </w:rPr>
              <w:t>Exertional desaturation</w:t>
            </w:r>
          </w:p>
          <w:p w14:paraId="0E996358" w14:textId="77777777" w:rsidR="00131D37" w:rsidRPr="008F2C48" w:rsidRDefault="00131D37" w:rsidP="008F2C48">
            <w:pPr>
              <w:pStyle w:val="TableBullet"/>
              <w:spacing w:before="60"/>
              <w:cnfStyle w:val="000000100000" w:firstRow="0" w:lastRow="0" w:firstColumn="0" w:lastColumn="0" w:oddVBand="0" w:evenVBand="0" w:oddHBand="1" w:evenHBand="0" w:firstRowFirstColumn="0" w:firstRowLastColumn="0" w:lastRowFirstColumn="0" w:lastRowLastColumn="0"/>
              <w:rPr>
                <w:rFonts w:eastAsia="Segoe UI" w:cs="Segoe UI"/>
                <w:szCs w:val="18"/>
              </w:rPr>
            </w:pPr>
            <w:r w:rsidRPr="008F2C48">
              <w:rPr>
                <w:rFonts w:eastAsia="Segoe UI" w:cs="Segoe UI"/>
                <w:szCs w:val="18"/>
              </w:rPr>
              <w:t>Dysautonomia or orthostatic intolerance</w:t>
            </w:r>
          </w:p>
          <w:p w14:paraId="2D84E636" w14:textId="77777777" w:rsidR="00131D37" w:rsidRPr="008F2C48" w:rsidRDefault="00131D37" w:rsidP="008F2C48">
            <w:pPr>
              <w:pStyle w:val="TableBullet"/>
              <w:spacing w:before="60"/>
              <w:cnfStyle w:val="000000100000" w:firstRow="0" w:lastRow="0" w:firstColumn="0" w:lastColumn="0" w:oddVBand="0" w:evenVBand="0" w:oddHBand="1" w:evenHBand="0" w:firstRowFirstColumn="0" w:firstRowLastColumn="0" w:lastRowFirstColumn="0" w:lastRowLastColumn="0"/>
              <w:rPr>
                <w:rFonts w:eastAsia="Segoe UI" w:cs="Segoe UI"/>
                <w:szCs w:val="18"/>
              </w:rPr>
            </w:pPr>
            <w:r w:rsidRPr="008F2C48">
              <w:rPr>
                <w:rFonts w:eastAsia="Segoe UI" w:cs="Segoe UI"/>
                <w:szCs w:val="18"/>
              </w:rPr>
              <w:t>Coagulation dysfunction</w:t>
            </w:r>
          </w:p>
        </w:tc>
        <w:tc>
          <w:tcPr>
            <w:tcW w:w="801" w:type="pct"/>
            <w:tcBorders>
              <w:top w:val="single" w:sz="4" w:space="0" w:color="A6A6A6" w:themeColor="background1" w:themeShade="A6"/>
            </w:tcBorders>
            <w:shd w:val="clear" w:color="auto" w:fill="FFFFFF" w:themeFill="background1"/>
          </w:tcPr>
          <w:p w14:paraId="5E8064C8" w14:textId="77777777" w:rsidR="00131D37" w:rsidRPr="008F2C48" w:rsidRDefault="00131D37" w:rsidP="008F2C48">
            <w:pPr>
              <w:pStyle w:val="TableText"/>
              <w:cnfStyle w:val="000000100000" w:firstRow="0" w:lastRow="0" w:firstColumn="0" w:lastColumn="0" w:oddVBand="0" w:evenVBand="0" w:oddHBand="1" w:evenHBand="0" w:firstRowFirstColumn="0" w:firstRowLastColumn="0" w:lastRowFirstColumn="0" w:lastRowLastColumn="0"/>
              <w:rPr>
                <w:rFonts w:eastAsiaTheme="minorEastAsia" w:cs="Segoe UI"/>
                <w:color w:val="auto"/>
                <w:szCs w:val="18"/>
              </w:rPr>
            </w:pPr>
            <w:r w:rsidRPr="008F2C48">
              <w:rPr>
                <w:rFonts w:eastAsia="Segoe UI" w:cs="Segoe UI"/>
                <w:szCs w:val="18"/>
              </w:rPr>
              <w:t>Specific resources for community rehabilitation to be identified at ‘zone level’</w:t>
            </w:r>
          </w:p>
        </w:tc>
        <w:tc>
          <w:tcPr>
            <w:tcW w:w="949" w:type="pct"/>
            <w:tcBorders>
              <w:top w:val="single" w:sz="4" w:space="0" w:color="A6A6A6" w:themeColor="background1" w:themeShade="A6"/>
            </w:tcBorders>
            <w:shd w:val="clear" w:color="auto" w:fill="FFFFFF" w:themeFill="background1"/>
          </w:tcPr>
          <w:p w14:paraId="7EA72B36" w14:textId="77777777" w:rsidR="00131D37" w:rsidRPr="008F2C48" w:rsidRDefault="00131D37" w:rsidP="008F2C48">
            <w:pPr>
              <w:spacing w:before="60" w:after="60"/>
              <w:cnfStyle w:val="000000100000" w:firstRow="0" w:lastRow="0" w:firstColumn="0" w:lastColumn="0" w:oddVBand="0" w:evenVBand="0" w:oddHBand="1" w:evenHBand="0" w:firstRowFirstColumn="0" w:firstRowLastColumn="0" w:lastRowFirstColumn="0" w:lastRowLastColumn="0"/>
              <w:rPr>
                <w:rFonts w:eastAsiaTheme="minorEastAsia" w:cs="Segoe UI"/>
                <w:color w:val="auto"/>
                <w:sz w:val="18"/>
                <w:szCs w:val="18"/>
              </w:rPr>
            </w:pPr>
            <w:proofErr w:type="spellStart"/>
            <w:r w:rsidRPr="008F2C48">
              <w:rPr>
                <w:rFonts w:eastAsiaTheme="minorEastAsia" w:cs="Segoe UI"/>
                <w:color w:val="auto"/>
                <w:sz w:val="18"/>
                <w:szCs w:val="18"/>
              </w:rPr>
              <w:t>M</w:t>
            </w:r>
            <w:r w:rsidRPr="008F2C48">
              <w:rPr>
                <w:rFonts w:eastAsia="Segoe UI" w:cs="Segoe UI"/>
                <w:sz w:val="18"/>
                <w:szCs w:val="18"/>
              </w:rPr>
              <w:t>yHealthAlberta</w:t>
            </w:r>
            <w:proofErr w:type="spellEnd"/>
            <w:r w:rsidRPr="008F2C48">
              <w:rPr>
                <w:rFonts w:eastAsia="Segoe UI" w:cs="Segoe UI"/>
                <w:sz w:val="18"/>
                <w:szCs w:val="18"/>
              </w:rPr>
              <w:t xml:space="preserve"> self-management resources</w:t>
            </w:r>
            <w:r w:rsidRPr="008F2C48">
              <w:rPr>
                <w:rStyle w:val="FootnoteReference"/>
                <w:rFonts w:eastAsiaTheme="minorEastAsia" w:cs="Segoe UI"/>
                <w:color w:val="auto"/>
                <w:sz w:val="18"/>
                <w:szCs w:val="18"/>
              </w:rPr>
              <w:footnoteReference w:id="22"/>
            </w:r>
          </w:p>
        </w:tc>
      </w:tr>
      <w:tr w:rsidR="008F2C48" w14:paraId="2F8413FD" w14:textId="77777777" w:rsidTr="00856DAA">
        <w:trPr>
          <w:trHeight w:val="1655"/>
        </w:trPr>
        <w:tc>
          <w:tcPr>
            <w:cnfStyle w:val="001000000000" w:firstRow="0" w:lastRow="0" w:firstColumn="1" w:lastColumn="0" w:oddVBand="0" w:evenVBand="0" w:oddHBand="0" w:evenHBand="0" w:firstRowFirstColumn="0" w:firstRowLastColumn="0" w:lastRowFirstColumn="0" w:lastRowLastColumn="0"/>
            <w:tcW w:w="471" w:type="pct"/>
            <w:tcBorders>
              <w:top w:val="single" w:sz="4" w:space="0" w:color="A6A6A6" w:themeColor="background1" w:themeShade="A6"/>
              <w:bottom w:val="single" w:sz="4" w:space="0" w:color="A6A6A6" w:themeColor="background1" w:themeShade="A6"/>
              <w:right w:val="nil"/>
            </w:tcBorders>
            <w:noWrap/>
          </w:tcPr>
          <w:p w14:paraId="059298C7" w14:textId="77777777" w:rsidR="00131D37" w:rsidRPr="008F2C48" w:rsidRDefault="00131D37" w:rsidP="008F2C48">
            <w:pPr>
              <w:pStyle w:val="TableText"/>
              <w:rPr>
                <w:rFonts w:eastAsia="Segoe UI" w:cs="Segoe UI"/>
                <w:szCs w:val="18"/>
              </w:rPr>
            </w:pPr>
            <w:r w:rsidRPr="008F2C48">
              <w:rPr>
                <w:rFonts w:eastAsia="Segoe UI" w:cs="Segoe UI"/>
                <w:szCs w:val="18"/>
              </w:rPr>
              <w:t>Rehabilitation Medicine Society of Australia and New Zealand</w:t>
            </w:r>
            <w:r w:rsidRPr="008F2C48">
              <w:rPr>
                <w:rStyle w:val="FootnoteReference"/>
                <w:rFonts w:eastAsia="Segoe UI" w:cs="Segoe UI"/>
                <w:szCs w:val="18"/>
              </w:rPr>
              <w:footnoteReference w:id="23"/>
            </w:r>
          </w:p>
        </w:tc>
        <w:tc>
          <w:tcPr>
            <w:tcW w:w="514" w:type="pct"/>
            <w:tcBorders>
              <w:left w:val="nil"/>
              <w:bottom w:val="single" w:sz="4" w:space="0" w:color="A6A6A6" w:themeColor="background1" w:themeShade="A6"/>
            </w:tcBorders>
            <w:shd w:val="clear" w:color="auto" w:fill="FFFFFF" w:themeFill="background1"/>
          </w:tcPr>
          <w:p w14:paraId="63FBD0CC" w14:textId="77777777" w:rsidR="00131D37" w:rsidRPr="008F2C48" w:rsidRDefault="00131D37" w:rsidP="008F2C48">
            <w:pPr>
              <w:pStyle w:val="TableText"/>
              <w:cnfStyle w:val="000000000000" w:firstRow="0" w:lastRow="0" w:firstColumn="0" w:lastColumn="0" w:oddVBand="0" w:evenVBand="0" w:oddHBand="0" w:evenHBand="0" w:firstRowFirstColumn="0" w:firstRowLastColumn="0" w:lastRowFirstColumn="0" w:lastRowLastColumn="0"/>
              <w:rPr>
                <w:rFonts w:eastAsia="Segoe UI" w:cs="Segoe UI"/>
                <w:szCs w:val="18"/>
              </w:rPr>
            </w:pPr>
            <w:r w:rsidRPr="008F2C48">
              <w:rPr>
                <w:rFonts w:eastAsia="Segoe UI" w:cs="Segoe UI"/>
                <w:szCs w:val="18"/>
              </w:rPr>
              <w:t>WHO definition</w:t>
            </w:r>
          </w:p>
        </w:tc>
        <w:tc>
          <w:tcPr>
            <w:tcW w:w="939" w:type="pct"/>
            <w:shd w:val="clear" w:color="auto" w:fill="FFFFFF" w:themeFill="background1"/>
          </w:tcPr>
          <w:p w14:paraId="4E861F64" w14:textId="77777777" w:rsidR="00131D37" w:rsidRPr="008F2C48" w:rsidRDefault="00131D37" w:rsidP="008F2C48">
            <w:pPr>
              <w:pStyle w:val="TableText"/>
              <w:cnfStyle w:val="000000000000" w:firstRow="0" w:lastRow="0" w:firstColumn="0" w:lastColumn="0" w:oddVBand="0" w:evenVBand="0" w:oddHBand="0" w:evenHBand="0" w:firstRowFirstColumn="0" w:firstRowLastColumn="0" w:lastRowFirstColumn="0" w:lastRowLastColumn="0"/>
              <w:rPr>
                <w:rFonts w:eastAsia="Segoe UI" w:cs="Segoe UI"/>
                <w:szCs w:val="18"/>
              </w:rPr>
            </w:pPr>
            <w:r w:rsidRPr="008F2C48">
              <w:rPr>
                <w:rFonts w:eastAsia="Segoe UI" w:cs="Segoe UI"/>
                <w:szCs w:val="18"/>
              </w:rPr>
              <w:t>Rehabilitation medicine physicians to assist primary care physicians if not responding to simple measures. Physicians to ‘lead and support’ allied health teams in delivery of self-management, or to deliver multidisciplinary rehabilitation</w:t>
            </w:r>
          </w:p>
        </w:tc>
        <w:tc>
          <w:tcPr>
            <w:tcW w:w="1326" w:type="pct"/>
            <w:shd w:val="clear" w:color="auto" w:fill="FFFFFF" w:themeFill="background1"/>
          </w:tcPr>
          <w:p w14:paraId="0A6F0DC8" w14:textId="77777777" w:rsidR="00131D37" w:rsidRPr="008F2C48" w:rsidRDefault="00131D37" w:rsidP="008F2C48">
            <w:pPr>
              <w:pStyle w:val="TableBullet"/>
              <w:spacing w:before="60"/>
              <w:cnfStyle w:val="000000000000" w:firstRow="0" w:lastRow="0" w:firstColumn="0" w:lastColumn="0" w:oddVBand="0" w:evenVBand="0" w:oddHBand="0" w:evenHBand="0" w:firstRowFirstColumn="0" w:firstRowLastColumn="0" w:lastRowFirstColumn="0" w:lastRowLastColumn="0"/>
              <w:rPr>
                <w:rFonts w:eastAsia="Segoe UI" w:cs="Segoe UI"/>
                <w:szCs w:val="18"/>
              </w:rPr>
            </w:pPr>
            <w:r w:rsidRPr="008F2C48">
              <w:rPr>
                <w:rFonts w:eastAsia="Segoe UI" w:cs="Segoe UI"/>
                <w:szCs w:val="18"/>
              </w:rPr>
              <w:t xml:space="preserve">Referral to multidisciplinary rehabilitation with: </w:t>
            </w:r>
          </w:p>
          <w:p w14:paraId="61706BF3" w14:textId="77777777" w:rsidR="00131D37" w:rsidRPr="008F2C48" w:rsidRDefault="00131D37" w:rsidP="008F2C48">
            <w:pPr>
              <w:pStyle w:val="TableBullet"/>
              <w:spacing w:before="60"/>
              <w:cnfStyle w:val="000000000000" w:firstRow="0" w:lastRow="0" w:firstColumn="0" w:lastColumn="0" w:oddVBand="0" w:evenVBand="0" w:oddHBand="0" w:evenHBand="0" w:firstRowFirstColumn="0" w:firstRowLastColumn="0" w:lastRowFirstColumn="0" w:lastRowLastColumn="0"/>
              <w:rPr>
                <w:rFonts w:eastAsia="Segoe UI" w:cs="Segoe UI"/>
                <w:szCs w:val="18"/>
              </w:rPr>
            </w:pPr>
            <w:r w:rsidRPr="008F2C48">
              <w:rPr>
                <w:rFonts w:eastAsia="Segoe UI" w:cs="Segoe UI"/>
                <w:szCs w:val="18"/>
              </w:rPr>
              <w:t xml:space="preserve">inability to </w:t>
            </w:r>
            <w:proofErr w:type="spellStart"/>
            <w:r w:rsidRPr="008F2C48">
              <w:rPr>
                <w:rFonts w:eastAsia="Segoe UI" w:cs="Segoe UI"/>
                <w:szCs w:val="18"/>
              </w:rPr>
              <w:t>mobilise</w:t>
            </w:r>
            <w:proofErr w:type="spellEnd"/>
            <w:r w:rsidRPr="008F2C48">
              <w:rPr>
                <w:rFonts w:eastAsia="Segoe UI" w:cs="Segoe UI"/>
                <w:szCs w:val="18"/>
              </w:rPr>
              <w:t xml:space="preserve"> independently</w:t>
            </w:r>
          </w:p>
          <w:p w14:paraId="30EA2F42" w14:textId="77777777" w:rsidR="00131D37" w:rsidRPr="008F2C48" w:rsidRDefault="00131D37" w:rsidP="008F2C48">
            <w:pPr>
              <w:pStyle w:val="TableBullet"/>
              <w:spacing w:before="60"/>
              <w:cnfStyle w:val="000000000000" w:firstRow="0" w:lastRow="0" w:firstColumn="0" w:lastColumn="0" w:oddVBand="0" w:evenVBand="0" w:oddHBand="0" w:evenHBand="0" w:firstRowFirstColumn="0" w:firstRowLastColumn="0" w:lastRowFirstColumn="0" w:lastRowLastColumn="0"/>
              <w:rPr>
                <w:rFonts w:eastAsia="Segoe UI" w:cs="Segoe UI"/>
                <w:szCs w:val="18"/>
              </w:rPr>
            </w:pPr>
            <w:r w:rsidRPr="008F2C48">
              <w:rPr>
                <w:rFonts w:eastAsia="Segoe UI" w:cs="Segoe UI"/>
                <w:szCs w:val="18"/>
              </w:rPr>
              <w:t>weight loss</w:t>
            </w:r>
          </w:p>
          <w:p w14:paraId="2323B29F" w14:textId="77777777" w:rsidR="00131D37" w:rsidRPr="008F2C48" w:rsidRDefault="00131D37" w:rsidP="008F2C48">
            <w:pPr>
              <w:pStyle w:val="TableBullet"/>
              <w:spacing w:before="60"/>
              <w:cnfStyle w:val="000000000000" w:firstRow="0" w:lastRow="0" w:firstColumn="0" w:lastColumn="0" w:oddVBand="0" w:evenVBand="0" w:oddHBand="0" w:evenHBand="0" w:firstRowFirstColumn="0" w:firstRowLastColumn="0" w:lastRowFirstColumn="0" w:lastRowLastColumn="0"/>
              <w:rPr>
                <w:rFonts w:eastAsia="Segoe UI" w:cs="Segoe UI"/>
                <w:szCs w:val="18"/>
              </w:rPr>
            </w:pPr>
            <w:r w:rsidRPr="008F2C48">
              <w:rPr>
                <w:rFonts w:eastAsia="Segoe UI" w:cs="Segoe UI"/>
                <w:szCs w:val="18"/>
              </w:rPr>
              <w:t>dysphagia or dysphonia</w:t>
            </w:r>
          </w:p>
          <w:p w14:paraId="2B8847B8" w14:textId="77777777" w:rsidR="00131D37" w:rsidRPr="008F2C48" w:rsidRDefault="00131D37" w:rsidP="008F2C48">
            <w:pPr>
              <w:pStyle w:val="TableBullet"/>
              <w:spacing w:before="60"/>
              <w:cnfStyle w:val="000000000000" w:firstRow="0" w:lastRow="0" w:firstColumn="0" w:lastColumn="0" w:oddVBand="0" w:evenVBand="0" w:oddHBand="0" w:evenHBand="0" w:firstRowFirstColumn="0" w:firstRowLastColumn="0" w:lastRowFirstColumn="0" w:lastRowLastColumn="0"/>
              <w:rPr>
                <w:rFonts w:eastAsia="Segoe UI" w:cs="Segoe UI"/>
                <w:szCs w:val="18"/>
              </w:rPr>
            </w:pPr>
            <w:r w:rsidRPr="008F2C48">
              <w:rPr>
                <w:rFonts w:eastAsia="Segoe UI" w:cs="Segoe UI"/>
                <w:szCs w:val="18"/>
              </w:rPr>
              <w:t>intercurrent illness</w:t>
            </w:r>
          </w:p>
          <w:p w14:paraId="26341C09" w14:textId="77777777" w:rsidR="00131D37" w:rsidRPr="008F2C48" w:rsidRDefault="00131D37" w:rsidP="008F2C48">
            <w:pPr>
              <w:pStyle w:val="TableBullet"/>
              <w:spacing w:before="60"/>
              <w:cnfStyle w:val="000000000000" w:firstRow="0" w:lastRow="0" w:firstColumn="0" w:lastColumn="0" w:oddVBand="0" w:evenVBand="0" w:oddHBand="0" w:evenHBand="0" w:firstRowFirstColumn="0" w:firstRowLastColumn="0" w:lastRowFirstColumn="0" w:lastRowLastColumn="0"/>
              <w:rPr>
                <w:rFonts w:eastAsia="Segoe UI" w:cs="Segoe UI"/>
                <w:szCs w:val="18"/>
              </w:rPr>
            </w:pPr>
            <w:r w:rsidRPr="008F2C48">
              <w:rPr>
                <w:rFonts w:eastAsia="Segoe UI" w:cs="Segoe UI"/>
                <w:szCs w:val="18"/>
              </w:rPr>
              <w:t>critical illness myopathy or neuropathy</w:t>
            </w:r>
          </w:p>
          <w:p w14:paraId="382455F8" w14:textId="77777777" w:rsidR="00131D37" w:rsidRPr="008F2C48" w:rsidRDefault="00131D37" w:rsidP="008F2C48">
            <w:pPr>
              <w:pStyle w:val="TableBullet"/>
              <w:spacing w:before="60"/>
              <w:cnfStyle w:val="000000000000" w:firstRow="0" w:lastRow="0" w:firstColumn="0" w:lastColumn="0" w:oddVBand="0" w:evenVBand="0" w:oddHBand="0" w:evenHBand="0" w:firstRowFirstColumn="0" w:firstRowLastColumn="0" w:lastRowFirstColumn="0" w:lastRowLastColumn="0"/>
              <w:rPr>
                <w:rFonts w:eastAsia="Segoe UI" w:cs="Segoe UI"/>
                <w:szCs w:val="18"/>
              </w:rPr>
            </w:pPr>
            <w:r w:rsidRPr="008F2C48">
              <w:rPr>
                <w:rFonts w:eastAsia="Segoe UI" w:cs="Segoe UI"/>
                <w:szCs w:val="18"/>
              </w:rPr>
              <w:t>persistent new cognitive impairment</w:t>
            </w:r>
          </w:p>
          <w:p w14:paraId="6502D69F" w14:textId="77777777" w:rsidR="00131D37" w:rsidRPr="008F2C48" w:rsidRDefault="00131D37" w:rsidP="008F2C48">
            <w:pPr>
              <w:pStyle w:val="TableBullet"/>
              <w:spacing w:before="60"/>
              <w:cnfStyle w:val="000000000000" w:firstRow="0" w:lastRow="0" w:firstColumn="0" w:lastColumn="0" w:oddVBand="0" w:evenVBand="0" w:oddHBand="0" w:evenHBand="0" w:firstRowFirstColumn="0" w:firstRowLastColumn="0" w:lastRowFirstColumn="0" w:lastRowLastColumn="0"/>
              <w:rPr>
                <w:rFonts w:eastAsia="Segoe UI" w:cs="Segoe UI"/>
                <w:szCs w:val="18"/>
              </w:rPr>
            </w:pPr>
            <w:r w:rsidRPr="008F2C48">
              <w:rPr>
                <w:rFonts w:eastAsia="Segoe UI" w:cs="Segoe UI"/>
                <w:szCs w:val="18"/>
              </w:rPr>
              <w:t>pain affecting function &gt; 4 out of 10 visual analogue scale</w:t>
            </w:r>
          </w:p>
          <w:p w14:paraId="38F06F33" w14:textId="77777777" w:rsidR="00131D37" w:rsidRPr="008F2C48" w:rsidRDefault="00131D37" w:rsidP="008F2C48">
            <w:pPr>
              <w:pStyle w:val="TableBullet"/>
              <w:spacing w:before="60"/>
              <w:cnfStyle w:val="000000000000" w:firstRow="0" w:lastRow="0" w:firstColumn="0" w:lastColumn="0" w:oddVBand="0" w:evenVBand="0" w:oddHBand="0" w:evenHBand="0" w:firstRowFirstColumn="0" w:firstRowLastColumn="0" w:lastRowFirstColumn="0" w:lastRowLastColumn="0"/>
              <w:rPr>
                <w:rFonts w:eastAsia="Segoe UI" w:cs="Segoe UI"/>
                <w:szCs w:val="18"/>
              </w:rPr>
            </w:pPr>
            <w:r w:rsidRPr="008F2C48">
              <w:rPr>
                <w:rFonts w:eastAsia="Segoe UI" w:cs="Segoe UI"/>
                <w:szCs w:val="18"/>
              </w:rPr>
              <w:t>pre-existing disability</w:t>
            </w:r>
          </w:p>
          <w:p w14:paraId="7AE6BE68" w14:textId="77777777" w:rsidR="00131D37" w:rsidRPr="008F2C48" w:rsidRDefault="00131D37" w:rsidP="008F2C48">
            <w:pPr>
              <w:pStyle w:val="TableBullet"/>
              <w:spacing w:before="60"/>
              <w:cnfStyle w:val="000000000000" w:firstRow="0" w:lastRow="0" w:firstColumn="0" w:lastColumn="0" w:oddVBand="0" w:evenVBand="0" w:oddHBand="0" w:evenHBand="0" w:firstRowFirstColumn="0" w:firstRowLastColumn="0" w:lastRowFirstColumn="0" w:lastRowLastColumn="0"/>
              <w:rPr>
                <w:rFonts w:eastAsia="Segoe UI" w:cs="Segoe UI"/>
                <w:szCs w:val="18"/>
              </w:rPr>
            </w:pPr>
            <w:r w:rsidRPr="008F2C48">
              <w:rPr>
                <w:rFonts w:eastAsia="Segoe UI" w:cs="Segoe UI"/>
                <w:szCs w:val="18"/>
              </w:rPr>
              <w:t>request by single discipline therapist for additional therapy</w:t>
            </w:r>
          </w:p>
          <w:p w14:paraId="0123958B" w14:textId="77777777" w:rsidR="00131D37" w:rsidRPr="008F2C48" w:rsidRDefault="00131D37" w:rsidP="008F2C48">
            <w:pPr>
              <w:pStyle w:val="TableBullet"/>
              <w:spacing w:before="60"/>
              <w:cnfStyle w:val="000000000000" w:firstRow="0" w:lastRow="0" w:firstColumn="0" w:lastColumn="0" w:oddVBand="0" w:evenVBand="0" w:oddHBand="0" w:evenHBand="0" w:firstRowFirstColumn="0" w:firstRowLastColumn="0" w:lastRowFirstColumn="0" w:lastRowLastColumn="0"/>
              <w:rPr>
                <w:rFonts w:eastAsia="Segoe UI" w:cs="Segoe UI"/>
                <w:szCs w:val="18"/>
              </w:rPr>
            </w:pPr>
            <w:r w:rsidRPr="008F2C48">
              <w:rPr>
                <w:rFonts w:eastAsia="Segoe UI" w:cs="Segoe UI"/>
                <w:szCs w:val="18"/>
              </w:rPr>
              <w:t>request by intensivist/acute care physician for rehabilitation assessment</w:t>
            </w:r>
          </w:p>
          <w:p w14:paraId="4D2CAF6A" w14:textId="77777777" w:rsidR="00131D37" w:rsidRPr="008F2C48" w:rsidRDefault="00131D37" w:rsidP="008F2C48">
            <w:pPr>
              <w:pStyle w:val="TableBullet"/>
              <w:spacing w:before="60"/>
              <w:cnfStyle w:val="000000000000" w:firstRow="0" w:lastRow="0" w:firstColumn="0" w:lastColumn="0" w:oddVBand="0" w:evenVBand="0" w:oddHBand="0" w:evenHBand="0" w:firstRowFirstColumn="0" w:firstRowLastColumn="0" w:lastRowFirstColumn="0" w:lastRowLastColumn="0"/>
              <w:rPr>
                <w:rFonts w:eastAsia="Segoe UI" w:cs="Segoe UI"/>
                <w:szCs w:val="18"/>
              </w:rPr>
            </w:pPr>
            <w:r w:rsidRPr="008F2C48">
              <w:rPr>
                <w:rFonts w:eastAsia="Segoe UI" w:cs="Segoe UI"/>
                <w:szCs w:val="18"/>
              </w:rPr>
              <w:t>respiratory indicator: 7 or more days of invasive or non-invasive ventilation</w:t>
            </w:r>
          </w:p>
          <w:p w14:paraId="46525F02" w14:textId="77777777" w:rsidR="00131D37" w:rsidRPr="008F2C48" w:rsidRDefault="00131D37" w:rsidP="008F2C48">
            <w:pPr>
              <w:pStyle w:val="TableBullet"/>
              <w:spacing w:before="60"/>
              <w:cnfStyle w:val="000000000000" w:firstRow="0" w:lastRow="0" w:firstColumn="0" w:lastColumn="0" w:oddVBand="0" w:evenVBand="0" w:oddHBand="0" w:evenHBand="0" w:firstRowFirstColumn="0" w:firstRowLastColumn="0" w:lastRowFirstColumn="0" w:lastRowLastColumn="0"/>
              <w:rPr>
                <w:rFonts w:eastAsia="Segoe UI" w:cs="Segoe UI"/>
                <w:szCs w:val="18"/>
              </w:rPr>
            </w:pPr>
            <w:r w:rsidRPr="008F2C48">
              <w:rPr>
                <w:rFonts w:eastAsia="Segoe UI" w:cs="Segoe UI"/>
                <w:szCs w:val="18"/>
              </w:rPr>
              <w:t xml:space="preserve">respiratory indicator: oxygen desaturation ≥3% on exertion </w:t>
            </w:r>
            <w:proofErr w:type="spellStart"/>
            <w:r w:rsidRPr="008F2C48">
              <w:rPr>
                <w:rFonts w:eastAsia="Segoe UI" w:cs="Segoe UI"/>
                <w:szCs w:val="18"/>
              </w:rPr>
              <w:t>eg</w:t>
            </w:r>
            <w:proofErr w:type="spellEnd"/>
            <w:r w:rsidRPr="008F2C48">
              <w:rPr>
                <w:rFonts w:eastAsia="Segoe UI" w:cs="Segoe UI"/>
                <w:szCs w:val="18"/>
              </w:rPr>
              <w:t>, one-minute sit to stand test</w:t>
            </w:r>
          </w:p>
        </w:tc>
        <w:tc>
          <w:tcPr>
            <w:tcW w:w="801" w:type="pct"/>
            <w:shd w:val="clear" w:color="auto" w:fill="FFFFFF" w:themeFill="background1"/>
          </w:tcPr>
          <w:p w14:paraId="6113AB70" w14:textId="77777777" w:rsidR="00131D37" w:rsidRPr="008F2C48" w:rsidRDefault="00131D37" w:rsidP="008F2C48">
            <w:pPr>
              <w:pStyle w:val="TableText"/>
              <w:cnfStyle w:val="000000000000" w:firstRow="0" w:lastRow="0" w:firstColumn="0" w:lastColumn="0" w:oddVBand="0" w:evenVBand="0" w:oddHBand="0" w:evenHBand="0" w:firstRowFirstColumn="0" w:firstRowLastColumn="0" w:lastRowFirstColumn="0" w:lastRowLastColumn="0"/>
              <w:rPr>
                <w:rFonts w:eastAsia="Segoe UI" w:cs="Segoe UI"/>
                <w:szCs w:val="18"/>
              </w:rPr>
            </w:pPr>
            <w:r w:rsidRPr="008F2C48">
              <w:rPr>
                <w:rFonts w:eastAsia="Segoe UI" w:cs="Segoe UI"/>
                <w:szCs w:val="18"/>
              </w:rPr>
              <w:t>Multidisciplinary rehabilitation (not otherwise specified)</w:t>
            </w:r>
          </w:p>
        </w:tc>
        <w:tc>
          <w:tcPr>
            <w:tcW w:w="949" w:type="pct"/>
            <w:shd w:val="clear" w:color="auto" w:fill="FFFFFF" w:themeFill="background1"/>
          </w:tcPr>
          <w:p w14:paraId="4AA4CE1D" w14:textId="77777777" w:rsidR="00131D37" w:rsidRPr="008F2C48" w:rsidRDefault="00131D37" w:rsidP="008F2C48">
            <w:pPr>
              <w:pStyle w:val="TableText"/>
              <w:cnfStyle w:val="000000000000" w:firstRow="0" w:lastRow="0" w:firstColumn="0" w:lastColumn="0" w:oddVBand="0" w:evenVBand="0" w:oddHBand="0" w:evenHBand="0" w:firstRowFirstColumn="0" w:firstRowLastColumn="0" w:lastRowFirstColumn="0" w:lastRowLastColumn="0"/>
              <w:rPr>
                <w:rFonts w:eastAsia="Segoe UI" w:cs="Segoe UI"/>
                <w:szCs w:val="18"/>
              </w:rPr>
            </w:pPr>
            <w:r w:rsidRPr="008F2C48">
              <w:rPr>
                <w:rFonts w:eastAsia="Segoe UI" w:cs="Segoe UI"/>
                <w:szCs w:val="18"/>
              </w:rPr>
              <w:t>Not specified</w:t>
            </w:r>
          </w:p>
        </w:tc>
      </w:tr>
    </w:tbl>
    <w:p w14:paraId="55A7CD04" w14:textId="5742F273" w:rsidR="00131D37" w:rsidRPr="00131D37" w:rsidRDefault="00131D37" w:rsidP="00131D37">
      <w:pPr>
        <w:rPr>
          <w:rFonts w:eastAsia="Arial Unicode MS"/>
        </w:rPr>
        <w:sectPr w:rsidR="00131D37" w:rsidRPr="00131D37" w:rsidSect="008F2C48">
          <w:footerReference w:type="default" r:id="rId30"/>
          <w:pgSz w:w="16834" w:h="11907" w:orient="landscape" w:code="9"/>
          <w:pgMar w:top="851" w:right="1134" w:bottom="1134" w:left="1134" w:header="284" w:footer="425" w:gutter="284"/>
          <w:cols w:space="720"/>
          <w:docGrid w:linePitch="286"/>
        </w:sectPr>
      </w:pPr>
    </w:p>
    <w:p w14:paraId="2D46CD8F" w14:textId="77777777" w:rsidR="00856DAA" w:rsidRPr="00856DAA" w:rsidRDefault="00856DAA" w:rsidP="00856DAA">
      <w:pPr>
        <w:pStyle w:val="Heading1"/>
        <w:spacing w:before="0"/>
      </w:pPr>
      <w:bookmarkStart w:id="12" w:name="_Toc196724029"/>
      <w:bookmarkStart w:id="13" w:name="_Toc199231066"/>
      <w:r w:rsidRPr="00856DAA">
        <w:t>Methodology</w:t>
      </w:r>
      <w:bookmarkEnd w:id="12"/>
      <w:bookmarkEnd w:id="13"/>
    </w:p>
    <w:p w14:paraId="1048A225" w14:textId="77777777" w:rsidR="00856DAA" w:rsidRDefault="00856DAA" w:rsidP="00856DAA">
      <w:r>
        <w:t>The protocol for this scoping review was guided by these evidence questions.</w:t>
      </w:r>
    </w:p>
    <w:p w14:paraId="4D812BF3" w14:textId="77777777" w:rsidR="00856DAA" w:rsidRPr="00D07705" w:rsidRDefault="00856DAA" w:rsidP="00856DAA">
      <w:pPr>
        <w:pStyle w:val="ListNumber"/>
        <w:numPr>
          <w:ilvl w:val="0"/>
          <w:numId w:val="32"/>
        </w:numPr>
        <w:spacing w:before="120" w:after="120"/>
        <w:ind w:left="357" w:hanging="357"/>
        <w:contextualSpacing w:val="0"/>
      </w:pPr>
      <w:r w:rsidRPr="00D07705">
        <w:t xml:space="preserve">What are the different types or models of care that have been described in the literature and/or used in clinical practice for individuals with Long COVID? </w:t>
      </w:r>
    </w:p>
    <w:p w14:paraId="6F7FE031" w14:textId="77777777" w:rsidR="00856DAA" w:rsidRPr="00D07705" w:rsidRDefault="00856DAA" w:rsidP="00856DAA">
      <w:pPr>
        <w:pStyle w:val="ListNumber"/>
        <w:numPr>
          <w:ilvl w:val="0"/>
          <w:numId w:val="32"/>
        </w:numPr>
        <w:spacing w:before="120" w:after="120"/>
        <w:ind w:left="357" w:hanging="357"/>
        <w:contextualSpacing w:val="0"/>
      </w:pPr>
      <w:r w:rsidRPr="00D07705">
        <w:t xml:space="preserve">What have published studies reported on the effectiveness or evaluation of models of care for Long COVID? </w:t>
      </w:r>
    </w:p>
    <w:p w14:paraId="17C8AC9E" w14:textId="77777777" w:rsidR="00856DAA" w:rsidRPr="00D07705" w:rsidRDefault="00856DAA" w:rsidP="00856DAA">
      <w:pPr>
        <w:pStyle w:val="ListNumber"/>
        <w:numPr>
          <w:ilvl w:val="0"/>
          <w:numId w:val="32"/>
        </w:numPr>
        <w:spacing w:before="120" w:after="120"/>
        <w:ind w:left="357" w:hanging="357"/>
        <w:contextualSpacing w:val="0"/>
      </w:pPr>
      <w:r w:rsidRPr="00D07705">
        <w:t>What guidelines exist for Long COVID clinics or care centres?</w:t>
      </w:r>
    </w:p>
    <w:p w14:paraId="0892E3C5" w14:textId="77777777" w:rsidR="00856DAA" w:rsidRPr="00856DAA" w:rsidRDefault="00856DAA" w:rsidP="00856DAA">
      <w:pPr>
        <w:pStyle w:val="Heading2"/>
      </w:pPr>
      <w:bookmarkStart w:id="14" w:name="_Toc196724030"/>
      <w:bookmarkStart w:id="15" w:name="_Toc199231067"/>
      <w:r w:rsidRPr="00856DAA">
        <w:rPr>
          <w:rStyle w:val="Heading2Char"/>
          <w:b/>
        </w:rPr>
        <w:t>Literature search</w:t>
      </w:r>
      <w:bookmarkEnd w:id="14"/>
      <w:bookmarkEnd w:id="15"/>
    </w:p>
    <w:p w14:paraId="0638C327" w14:textId="77777777" w:rsidR="00856DAA" w:rsidRPr="00572ADA" w:rsidRDefault="00856DAA" w:rsidP="00856DAA">
      <w:r>
        <w:t xml:space="preserve">A senior librarian at the Ministry of Health performed the literature search as detailed in </w:t>
      </w:r>
      <w:r w:rsidRPr="00082C92">
        <w:t>Appendix E</w:t>
      </w:r>
      <w:r>
        <w:t>.</w:t>
      </w:r>
      <w:r w:rsidRPr="0060195B">
        <w:t xml:space="preserve"> </w:t>
      </w:r>
      <w:r>
        <w:t>In September 2024, databases were searched for studies from September 2023 onward as this was the end date of the last evidence update.</w:t>
      </w:r>
    </w:p>
    <w:p w14:paraId="4AA366B1" w14:textId="77777777" w:rsidR="00856DAA" w:rsidRPr="00856DAA" w:rsidRDefault="00856DAA" w:rsidP="00856DAA">
      <w:pPr>
        <w:pStyle w:val="Heading2"/>
      </w:pPr>
      <w:bookmarkStart w:id="16" w:name="_Toc196724031"/>
      <w:bookmarkStart w:id="17" w:name="_Toc199231068"/>
      <w:r w:rsidRPr="00856DAA">
        <w:t>Identification, screening and inclusion/exclusion criteria</w:t>
      </w:r>
      <w:bookmarkEnd w:id="16"/>
      <w:bookmarkEnd w:id="17"/>
    </w:p>
    <w:p w14:paraId="79A75EA0" w14:textId="4EB02D1C" w:rsidR="00856DAA" w:rsidRDefault="00856DAA" w:rsidP="00856DAA">
      <w:r w:rsidRPr="006060BB">
        <w:t xml:space="preserve">Inclusion criteria: Studies from September 2023 to </w:t>
      </w:r>
      <w:r>
        <w:t>September 2024</w:t>
      </w:r>
      <w:r w:rsidRPr="006060BB">
        <w:t xml:space="preserve">, </w:t>
      </w:r>
      <w:r>
        <w:t>relating</w:t>
      </w:r>
      <w:r w:rsidRPr="006060BB">
        <w:t xml:space="preserve"> to humans, English, full text, </w:t>
      </w:r>
      <w:r>
        <w:t>peer reviewed, meeting WHO Long COVID definition,</w:t>
      </w:r>
      <w:r>
        <w:rPr>
          <w:rStyle w:val="FootnoteReference"/>
        </w:rPr>
        <w:footnoteReference w:id="24"/>
      </w:r>
      <w:r>
        <w:t xml:space="preserve"> describing defined model of care</w:t>
      </w:r>
      <w:r w:rsidRPr="006060BB">
        <w:t xml:space="preserve">. </w:t>
      </w:r>
    </w:p>
    <w:p w14:paraId="57BF6157" w14:textId="77777777" w:rsidR="00856DAA" w:rsidRPr="00602721" w:rsidRDefault="00856DAA" w:rsidP="00856DAA"/>
    <w:p w14:paraId="24E62786" w14:textId="64061C19" w:rsidR="00856DAA" w:rsidRDefault="00856DAA" w:rsidP="00856DAA">
      <w:r w:rsidRPr="006060BB">
        <w:t xml:space="preserve">Exclusion criteria: Studies of symptoms less than 3 months, and those not relevant to the evidence questions. </w:t>
      </w:r>
    </w:p>
    <w:p w14:paraId="5970CE96" w14:textId="77777777" w:rsidR="00856DAA" w:rsidRPr="00602721" w:rsidRDefault="00856DAA" w:rsidP="00856DAA"/>
    <w:p w14:paraId="2C86FBD9" w14:textId="57B232B9" w:rsidR="00856DAA" w:rsidRDefault="00856DAA" w:rsidP="00856DAA">
      <w:r>
        <w:t>F</w:t>
      </w:r>
      <w:r w:rsidRPr="00323601">
        <w:t>rom this overarching search</w:t>
      </w:r>
      <w:r>
        <w:t>,</w:t>
      </w:r>
      <w:r w:rsidRPr="00323601">
        <w:t xml:space="preserve"> </w:t>
      </w:r>
      <w:r>
        <w:t>we considered 123</w:t>
      </w:r>
      <w:r w:rsidRPr="006060BB">
        <w:t xml:space="preserve"> records </w:t>
      </w:r>
      <w:r>
        <w:t xml:space="preserve">related to models of care </w:t>
      </w:r>
      <w:r w:rsidRPr="006060BB">
        <w:t>were eligible</w:t>
      </w:r>
      <w:r>
        <w:t xml:space="preserve"> for full-text review</w:t>
      </w:r>
      <w:r w:rsidRPr="006060BB">
        <w:t>. Studies were excluded</w:t>
      </w:r>
      <w:r w:rsidRPr="006060BB" w:rsidDel="00921986">
        <w:t xml:space="preserve"> </w:t>
      </w:r>
      <w:r>
        <w:t>where they focused on</w:t>
      </w:r>
      <w:r w:rsidRPr="006060BB">
        <w:t xml:space="preserve"> specialist clinics addressing organ-specific sequelae of COVID infection with well-defined treatment pathways such as myocarditis/pericarditis, pulmonary fibrosis or other conditions. Of those, </w:t>
      </w:r>
      <w:r>
        <w:t>47</w:t>
      </w:r>
      <w:r w:rsidRPr="006060BB">
        <w:t xml:space="preserve"> studies </w:t>
      </w:r>
      <w:r>
        <w:t xml:space="preserve">met the inclusion criteria </w:t>
      </w:r>
      <w:r w:rsidRPr="006060BB">
        <w:t xml:space="preserve">for extraction </w:t>
      </w:r>
      <w:r>
        <w:t>related</w:t>
      </w:r>
      <w:r w:rsidRPr="006060BB">
        <w:t xml:space="preserve"> to </w:t>
      </w:r>
      <w:r>
        <w:t>models of care</w:t>
      </w:r>
      <w:r w:rsidRPr="006060BB">
        <w:t xml:space="preserve">. </w:t>
      </w:r>
    </w:p>
    <w:p w14:paraId="6A50C210" w14:textId="77777777" w:rsidR="00856DAA" w:rsidRPr="00602721" w:rsidRDefault="00856DAA" w:rsidP="00856DAA"/>
    <w:p w14:paraId="51788833" w14:textId="77777777" w:rsidR="00856DAA" w:rsidRPr="00856DAA" w:rsidRDefault="00856DAA" w:rsidP="00856DAA">
      <w:pPr>
        <w:pStyle w:val="Heading2"/>
        <w:rPr>
          <w:rStyle w:val="Heading2Char"/>
          <w:b/>
        </w:rPr>
      </w:pPr>
      <w:bookmarkStart w:id="18" w:name="_Toc196724032"/>
      <w:bookmarkStart w:id="19" w:name="_Toc199231069"/>
      <w:r w:rsidRPr="00856DAA">
        <w:rPr>
          <w:rStyle w:val="Heading2Char"/>
          <w:b/>
        </w:rPr>
        <w:t>Data extraction, literature synthesis, and analysis</w:t>
      </w:r>
      <w:bookmarkEnd w:id="18"/>
      <w:bookmarkEnd w:id="19"/>
    </w:p>
    <w:p w14:paraId="180DFA9A" w14:textId="77777777" w:rsidR="00856DAA" w:rsidRPr="00023895" w:rsidRDefault="00856DAA" w:rsidP="00856DAA">
      <w:r>
        <w:t>A single reviewer extracted data using Covidence software.</w:t>
      </w:r>
      <w:r>
        <w:rPr>
          <w:rStyle w:val="FootnoteReference"/>
        </w:rPr>
        <w:footnoteReference w:id="25"/>
      </w:r>
      <w:r>
        <w:t xml:space="preserve"> Systematic reviews were identified, and results extracted. Single studies published after the most comprehensive systematic review were also identified. Single studies were only considered if they were of moderate or high quality, and added new or relevant information to the themes or results of the previous systematic reviews. Given the diversity of the publications, the results from these studies have been summarised as a narrative review.</w:t>
      </w:r>
    </w:p>
    <w:p w14:paraId="0F2C8DF9" w14:textId="77777777" w:rsidR="00856DAA" w:rsidRDefault="00856DAA" w:rsidP="0008437D">
      <w:pPr>
        <w:pStyle w:val="Introductoryparagraph"/>
        <w:rPr>
          <w:rFonts w:eastAsia="Arial Unicode MS"/>
        </w:rPr>
        <w:sectPr w:rsidR="00856DAA" w:rsidSect="00856DAA">
          <w:footerReference w:type="default" r:id="rId31"/>
          <w:pgSz w:w="11907" w:h="16834" w:code="9"/>
          <w:pgMar w:top="1418" w:right="1701" w:bottom="1134" w:left="1843" w:header="284" w:footer="425" w:gutter="284"/>
          <w:cols w:space="720"/>
        </w:sectPr>
      </w:pPr>
    </w:p>
    <w:p w14:paraId="1EA04066" w14:textId="77777777" w:rsidR="00856DAA" w:rsidRPr="00856DAA" w:rsidRDefault="00856DAA" w:rsidP="00856DAA">
      <w:pPr>
        <w:pStyle w:val="Heading1"/>
        <w:spacing w:before="0"/>
      </w:pPr>
      <w:bookmarkStart w:id="20" w:name="_Toc196724033"/>
      <w:bookmarkStart w:id="21" w:name="_Toc199231070"/>
      <w:r w:rsidRPr="00856DAA">
        <w:t>Results</w:t>
      </w:r>
      <w:bookmarkEnd w:id="20"/>
      <w:bookmarkEnd w:id="21"/>
    </w:p>
    <w:p w14:paraId="04D35EC7" w14:textId="77777777" w:rsidR="00856DAA" w:rsidRPr="00856DAA" w:rsidRDefault="00856DAA" w:rsidP="00856DAA">
      <w:pPr>
        <w:pStyle w:val="Heading2"/>
        <w:rPr>
          <w:rStyle w:val="Heading2Char"/>
          <w:b/>
        </w:rPr>
      </w:pPr>
      <w:bookmarkStart w:id="22" w:name="_Toc196724034"/>
      <w:bookmarkStart w:id="23" w:name="_Toc199231071"/>
      <w:r w:rsidRPr="00856DAA">
        <w:rPr>
          <w:rStyle w:val="Heading2Char"/>
          <w:b/>
        </w:rPr>
        <w:t>Existing models of care described in the literature</w:t>
      </w:r>
      <w:bookmarkEnd w:id="22"/>
      <w:bookmarkEnd w:id="23"/>
    </w:p>
    <w:p w14:paraId="3BE7A3FA" w14:textId="2CC7821D" w:rsidR="00856DAA" w:rsidRDefault="00856DAA" w:rsidP="00856DAA">
      <w:r>
        <w:t xml:space="preserve">The most comprehensive systematic review identified in the literature search was published by Chou et al in May 2024 </w:t>
      </w:r>
      <w:r>
        <w:fldChar w:fldCharType="begin">
          <w:fldData xml:space="preserve">PEVuZE5vdGU+PENpdGU+PEF1dGhvcj5DaG91PC9BdXRob3I+PFllYXI+MjAyNDwvWWVhcj48UmVj
TnVtPjIzNjg8L1JlY051bT48RGlzcGxheVRleHQ+KDEpPC9EaXNwbGF5VGV4dD48cmVjb3JkPjxy
ZWMtbnVtYmVyPjIzNjg8L3JlYy1udW1iZXI+PGZvcmVpZ24ta2V5cz48a2V5IGFwcD0iRU4iIGRi
LWlkPSJ0dHNwMjB2emg5ZXR0MmVhZDJhcGVlcnVkc3IwYTUyNWR3c2UiIHRpbWVzdGFtcD0iMTcy
NDgwNTc2OSIgZ3VpZD0iZWNkMmQxYzAtNGM3Ni00ODY5LTllM2ItMzBhYjA3OTVjZjgyIj4yMzY4
PC9rZXk+PC9mb3JlaWduLWtleXM+PHJlZi10eXBlIG5hbWU9IkpvdXJuYWwgQXJ0aWNsZSI+MTc8
L3JlZi10eXBlPjxjb250cmlidXRvcnM+PGF1dGhvcnM+PGF1dGhvcj5DaG91LCBSb2dlcjwvYXV0
aG9yPjxhdXRob3I+SGVybWFuLCBFcmljPC9hdXRob3I+PGF1dGhvcj5BaG1lZCwgQXpyYWg8L2F1
dGhvcj48YXV0aG9yPkFuZGVyc29uLCBKb3JkYW48L2F1dGhvcj48YXV0aG9yPlNlbHBoLCBTaGVs
bGV5PC9hdXRob3I+PGF1dGhvcj5EYW5hLCBUcmFjeTwvYXV0aG9yPjxhdXRob3I+V2lsbGlhbXMs
IExlYWg8L2F1dGhvcj48YXV0aG9yPkl2bGV2LCBJbHlhPC9hdXRob3I+PC9hdXRob3JzPjwvY29u
dHJpYnV0b3JzPjx0aXRsZXM+PHRpdGxlPkxvbmcgQ09WSUQgRGVmaW5pdGlvbnMgYW5kIE1vZGVs
cyBvZiBDYXJlIDogQSBTY29waW5nIFJldmlldzwvdGl0bGU+PHNlY29uZGFyeS10aXRsZT5Bbm5h
bHMgb2YgaW50ZXJuYWwgbWVkaWNpbmU8L3NlY29uZGFyeS10aXRsZT48L3RpdGxlcz48cGVyaW9k
aWNhbD48ZnVsbC10aXRsZT5Bbm5hbHMgb2YgaW50ZXJuYWwgbWVkaWNpbmU8L2Z1bGwtdGl0bGU+
PC9wZXJpb2RpY2FsPjxwYWdlcz45MjktOTQwPC9wYWdlcz48dm9sdW1lPjE3Nzwvdm9sdW1lPjxu
dW1iZXI+NzwvbnVtYmVyPjxzZWN0aW9uPkNob3UsIFJvZ2VyLiBQYWNpZmljIE5vcnRod2VzdCBF
dmlkZW5jZS1iYXNlZCBQcmFjdGljZSBDZW50ZXIsIERlcGFydG1lbnQgb2YgTWVkaWNhbCBJbmZv
cm1hdGljcyBhbmQgQ2xpbmljYWwgRXBpZGVtaW9sb2d5LCBPcmVnb24gSGVhbHRoICZhbXA7IFNj
aWVuY2UgVW5pdmVyc2l0eSwgUG9ydGxhbmQsIE9yZWdvbiAoUi5DLiwgQS5BLiwgUy5TLiwgVC5E
LiwgTC5XLiwgSS5JLikuJiN4RDtIZXJtYW4sIEVyaWMuIERlcGFydG1lbnQgb2YgRmFtaWx5IE1l
ZGljaW5lLCBPcmVnb24gSGVhbHRoICZhbXA7IFNjaWVuY2UgVW5pdmVyc2l0eSwgUG9ydGxhbmQs
IE9yZWdvbiAoRS5ILikuJiN4RDtBaG1lZCwgQXpyYWguIFBhY2lmaWMgTm9ydGh3ZXN0IEV2aWRl
bmNlLWJhc2VkIFByYWN0aWNlIENlbnRlciwgRGVwYXJ0bWVudCBvZiBNZWRpY2FsIEluZm9ybWF0
aWNzIGFuZCBDbGluaWNhbCBFcGlkZW1pb2xvZ3ksIE9yZWdvbiBIZWFsdGggJmFtcDsgU2NpZW5j
ZSBVbml2ZXJzaXR5LCBQb3J0bGFuZCwgT3JlZ29uIChSLkMuLCBBLkEuLCBTLlMuLCBULkQuLCBM
LlcuLCBJLkkuKS4mI3hEO0FuZGVyc29uLCBKb3JkYW4uIERlcGFydG1lbnQgb2YgUHN5Y2hpYXRy
eSwgRGVwYXJ0bWVudCBvZiBOZXVyb2xvZ3ksIE9yZWdvbiBIZWFsdGggJmFtcDsgU2NpZW5jZSBV
bml2ZXJzaXR5LCBQb3J0bGFuZCwgT3JlZ29uIChKLkEuKS4mI3hEO1NlbHBoLCBTaGVsbGV5LiBQ
YWNpZmljIE5vcnRod2VzdCBFdmlkZW5jZS1iYXNlZCBQcmFjdGljZSBDZW50ZXIsIERlcGFydG1l
bnQgb2YgTWVkaWNhbCBJbmZvcm1hdGljcyBhbmQgQ2xpbmljYWwgRXBpZGVtaW9sb2d5LCBPcmVn
b24gSGVhbHRoICZhbXA7IFNjaWVuY2UgVW5pdmVyc2l0eSwgUG9ydGxhbmQsIE9yZWdvbiAoUi5D
LiwgQS5BLiwgUy5TLiwgVC5ELiwgTC5XLiwgSS5JLikuJiN4RDtEYW5hLCBUcmFjeS4gUGFjaWZp
YyBOb3J0aHdlc3QgRXZpZGVuY2UtYmFzZWQgUHJhY3RpY2UgQ2VudGVyLCBEZXBhcnRtZW50IG9m
IE1lZGljYWwgSW5mb3JtYXRpY3MgYW5kIENsaW5pY2FsIEVwaWRlbWlvbG9neSwgT3JlZ29uIEhl
YWx0aCAmYW1wOyBTY2llbmNlIFVuaXZlcnNpdHksIFBvcnRsYW5kLCBPcmVnb24gKFIuQy4sIEEu
QS4sIFMuUy4sIFQuRC4sIEwuVy4sIEkuSS4pLiYjeEQ7V2lsbGlhbXMsIExlYWguIFBhY2lmaWMg
Tm9ydGh3ZXN0IEV2aWRlbmNlLWJhc2VkIFByYWN0aWNlIENlbnRlciwgRGVwYXJ0bWVudCBvZiBN
ZWRpY2FsIEluZm9ybWF0aWNzIGFuZCBDbGluaWNhbCBFcGlkZW1pb2xvZ3ksIE9yZWdvbiBIZWFs
dGggJmFtcDsgU2NpZW5jZSBVbml2ZXJzaXR5LCBQb3J0bGFuZCwgT3JlZ29uIChSLkMuLCBBLkEu
LCBTLlMuLCBULkQuLCBMLlcuLCBJLkkuKS4mI3hEO0l2bGV2LCBJbHlhLiBQYWNpZmljIE5vcnRo
d2VzdCBFdmlkZW5jZS1iYXNlZCBQcmFjdGljZSBDZW50ZXIsIERlcGFydG1lbnQgb2YgTWVkaWNh
bCBJbmZvcm1hdGljcyBhbmQgQ2xpbmljYWwgRXBpZGVtaW9sb2d5LCBPcmVnb24gSGVhbHRoICZh
bXA7IFNjaWVuY2UgVW5pdmVyc2l0eSwgUG9ydGxhbmQsIE9yZWdvbiAoUi5DLiwgQS5BLiwgUy5T
LiwgVC5ELiwgTC5XLiwgSS5JLikuPC9zZWN0aW9uPjxrZXl3b3Jkcz48a2V5d29yZD5IdW1hbnM8
L2tleXdvcmQ+PGtleXdvcmQ+Q09WSUQtMTkvZGkgW0RpYWdub3Npc108L2tleXdvcmQ+PGtleXdv
cmQ+Q09WSUQtMTkvZXAgW0VwaWRlbWlvbG9neV08L2tleXdvcmQ+PGtleXdvcmQ+Q09WSUQtMTkv
dGggW1RoZXJhcHldPC9rZXl3b3JkPjxrZXl3b3JkPipDT1ZJRC0xOTwva2V5d29yZD48a2V5d29y
ZD4qU0FSUy1Db1YtMjwva2V5d29yZD48a2V5d29yZD4qUG9zdC1BY3V0ZSBDT1ZJRC0xOSBTeW5k
cm9tZTwva2V5d29yZD48a2V5d29yZD5UZXJtaW5vbG9neSBhcyBUb3BpYzwva2V5d29yZD48a2V5
d29yZD5EZWxpdmVyeSBvZiBIZWFsdGggQ2FyZS9vZyBbT3JnYW5pemF0aW9uICZhbXA7IEFkbWlu
aXN0cmF0aW9uXTwva2V5d29yZD48L2tleXdvcmRzPjxkYXRlcz48eWVhcj4yMDI0PC95ZWFyPjwv
ZGF0ZXM+PHB1Yi1sb2NhdGlvbj5Vbml0ZWQgU3RhdGVzPC9wdWItbG9jYXRpb24+PGlzYm4+MTUz
OS0zNzA0JiN4RDswMDAzLTQ4MTk8L2lzYm4+PHVybHM+PHJlbGF0ZWQtdXJscz48dXJsPmh0dHA6
Ly9vdmlkc3Aub3ZpZC5jb20vb3ZpZHdlYi5jZ2k/VD1KUyZhbXA7UEFHRT1yZWZlcmVuY2UmYW1w
O0Q9bWVzeCZhbXA7TkVXUz1OJmFtcDtBTj0zODc2ODQ1ODwvdXJsPjwvcmVsYXRlZC11cmxzPjwv
dXJscz48ZWxlY3Ryb25pYy1yZXNvdXJjZS1udW0+aHR0cHM6Ly9keC5kb2kub3JnLzEwLjczMjYv
TTI0LTA2Nzc8L2VsZWN0cm9uaWMtcmVzb3VyY2UtbnVtPjxyZW1vdGUtZGF0YWJhc2UtbmFtZT5P
dmlkIE1FRExJTkUoUikgRGFpbHkgVXBkYXRlPC9yZW1vdGUtZGF0YWJhc2UtbmFtZT48YWNjZXNz
LWRhdGU+MjAyNDA1MjEvLzwvYWNjZXNzLWRhdGU+PC9yZWNvcmQ+PC9DaXRlPjwvRW5kTm90ZT4A
</w:fldData>
        </w:fldChar>
      </w:r>
      <w:r>
        <w:instrText xml:space="preserve"> ADDIN EN.CITE </w:instrText>
      </w:r>
      <w:r>
        <w:fldChar w:fldCharType="begin">
          <w:fldData xml:space="preserve">PEVuZE5vdGU+PENpdGU+PEF1dGhvcj5DaG91PC9BdXRob3I+PFllYXI+MjAyNDwvWWVhcj48UmVj
TnVtPjIzNjg8L1JlY051bT48RGlzcGxheVRleHQ+KDEpPC9EaXNwbGF5VGV4dD48cmVjb3JkPjxy
ZWMtbnVtYmVyPjIzNjg8L3JlYy1udW1iZXI+PGZvcmVpZ24ta2V5cz48a2V5IGFwcD0iRU4iIGRi
LWlkPSJ0dHNwMjB2emg5ZXR0MmVhZDJhcGVlcnVkc3IwYTUyNWR3c2UiIHRpbWVzdGFtcD0iMTcy
NDgwNTc2OSIgZ3VpZD0iZWNkMmQxYzAtNGM3Ni00ODY5LTllM2ItMzBhYjA3OTVjZjgyIj4yMzY4
PC9rZXk+PC9mb3JlaWduLWtleXM+PHJlZi10eXBlIG5hbWU9IkpvdXJuYWwgQXJ0aWNsZSI+MTc8
L3JlZi10eXBlPjxjb250cmlidXRvcnM+PGF1dGhvcnM+PGF1dGhvcj5DaG91LCBSb2dlcjwvYXV0
aG9yPjxhdXRob3I+SGVybWFuLCBFcmljPC9hdXRob3I+PGF1dGhvcj5BaG1lZCwgQXpyYWg8L2F1
dGhvcj48YXV0aG9yPkFuZGVyc29uLCBKb3JkYW48L2F1dGhvcj48YXV0aG9yPlNlbHBoLCBTaGVs
bGV5PC9hdXRob3I+PGF1dGhvcj5EYW5hLCBUcmFjeTwvYXV0aG9yPjxhdXRob3I+V2lsbGlhbXMs
IExlYWg8L2F1dGhvcj48YXV0aG9yPkl2bGV2LCBJbHlhPC9hdXRob3I+PC9hdXRob3JzPjwvY29u
dHJpYnV0b3JzPjx0aXRsZXM+PHRpdGxlPkxvbmcgQ09WSUQgRGVmaW5pdGlvbnMgYW5kIE1vZGVs
cyBvZiBDYXJlIDogQSBTY29waW5nIFJldmlldzwvdGl0bGU+PHNlY29uZGFyeS10aXRsZT5Bbm5h
bHMgb2YgaW50ZXJuYWwgbWVkaWNpbmU8L3NlY29uZGFyeS10aXRsZT48L3RpdGxlcz48cGVyaW9k
aWNhbD48ZnVsbC10aXRsZT5Bbm5hbHMgb2YgaW50ZXJuYWwgbWVkaWNpbmU8L2Z1bGwtdGl0bGU+
PC9wZXJpb2RpY2FsPjxwYWdlcz45MjktOTQwPC9wYWdlcz48dm9sdW1lPjE3Nzwvdm9sdW1lPjxu
dW1iZXI+NzwvbnVtYmVyPjxzZWN0aW9uPkNob3UsIFJvZ2VyLiBQYWNpZmljIE5vcnRod2VzdCBF
dmlkZW5jZS1iYXNlZCBQcmFjdGljZSBDZW50ZXIsIERlcGFydG1lbnQgb2YgTWVkaWNhbCBJbmZv
cm1hdGljcyBhbmQgQ2xpbmljYWwgRXBpZGVtaW9sb2d5LCBPcmVnb24gSGVhbHRoICZhbXA7IFNj
aWVuY2UgVW5pdmVyc2l0eSwgUG9ydGxhbmQsIE9yZWdvbiAoUi5DLiwgQS5BLiwgUy5TLiwgVC5E
LiwgTC5XLiwgSS5JLikuJiN4RDtIZXJtYW4sIEVyaWMuIERlcGFydG1lbnQgb2YgRmFtaWx5IE1l
ZGljaW5lLCBPcmVnb24gSGVhbHRoICZhbXA7IFNjaWVuY2UgVW5pdmVyc2l0eSwgUG9ydGxhbmQs
IE9yZWdvbiAoRS5ILikuJiN4RDtBaG1lZCwgQXpyYWguIFBhY2lmaWMgTm9ydGh3ZXN0IEV2aWRl
bmNlLWJhc2VkIFByYWN0aWNlIENlbnRlciwgRGVwYXJ0bWVudCBvZiBNZWRpY2FsIEluZm9ybWF0
aWNzIGFuZCBDbGluaWNhbCBFcGlkZW1pb2xvZ3ksIE9yZWdvbiBIZWFsdGggJmFtcDsgU2NpZW5j
ZSBVbml2ZXJzaXR5LCBQb3J0bGFuZCwgT3JlZ29uIChSLkMuLCBBLkEuLCBTLlMuLCBULkQuLCBM
LlcuLCBJLkkuKS4mI3hEO0FuZGVyc29uLCBKb3JkYW4uIERlcGFydG1lbnQgb2YgUHN5Y2hpYXRy
eSwgRGVwYXJ0bWVudCBvZiBOZXVyb2xvZ3ksIE9yZWdvbiBIZWFsdGggJmFtcDsgU2NpZW5jZSBV
bml2ZXJzaXR5LCBQb3J0bGFuZCwgT3JlZ29uIChKLkEuKS4mI3hEO1NlbHBoLCBTaGVsbGV5LiBQ
YWNpZmljIE5vcnRod2VzdCBFdmlkZW5jZS1iYXNlZCBQcmFjdGljZSBDZW50ZXIsIERlcGFydG1l
bnQgb2YgTWVkaWNhbCBJbmZvcm1hdGljcyBhbmQgQ2xpbmljYWwgRXBpZGVtaW9sb2d5LCBPcmVn
b24gSGVhbHRoICZhbXA7IFNjaWVuY2UgVW5pdmVyc2l0eSwgUG9ydGxhbmQsIE9yZWdvbiAoUi5D
LiwgQS5BLiwgUy5TLiwgVC5ELiwgTC5XLiwgSS5JLikuJiN4RDtEYW5hLCBUcmFjeS4gUGFjaWZp
YyBOb3J0aHdlc3QgRXZpZGVuY2UtYmFzZWQgUHJhY3RpY2UgQ2VudGVyLCBEZXBhcnRtZW50IG9m
IE1lZGljYWwgSW5mb3JtYXRpY3MgYW5kIENsaW5pY2FsIEVwaWRlbWlvbG9neSwgT3JlZ29uIEhl
YWx0aCAmYW1wOyBTY2llbmNlIFVuaXZlcnNpdHksIFBvcnRsYW5kLCBPcmVnb24gKFIuQy4sIEEu
QS4sIFMuUy4sIFQuRC4sIEwuVy4sIEkuSS4pLiYjeEQ7V2lsbGlhbXMsIExlYWguIFBhY2lmaWMg
Tm9ydGh3ZXN0IEV2aWRlbmNlLWJhc2VkIFByYWN0aWNlIENlbnRlciwgRGVwYXJ0bWVudCBvZiBN
ZWRpY2FsIEluZm9ybWF0aWNzIGFuZCBDbGluaWNhbCBFcGlkZW1pb2xvZ3ksIE9yZWdvbiBIZWFs
dGggJmFtcDsgU2NpZW5jZSBVbml2ZXJzaXR5LCBQb3J0bGFuZCwgT3JlZ29uIChSLkMuLCBBLkEu
LCBTLlMuLCBULkQuLCBMLlcuLCBJLkkuKS4mI3hEO0l2bGV2LCBJbHlhLiBQYWNpZmljIE5vcnRo
d2VzdCBFdmlkZW5jZS1iYXNlZCBQcmFjdGljZSBDZW50ZXIsIERlcGFydG1lbnQgb2YgTWVkaWNh
bCBJbmZvcm1hdGljcyBhbmQgQ2xpbmljYWwgRXBpZGVtaW9sb2d5LCBPcmVnb24gSGVhbHRoICZh
bXA7IFNjaWVuY2UgVW5pdmVyc2l0eSwgUG9ydGxhbmQsIE9yZWdvbiAoUi5DLiwgQS5BLiwgUy5T
LiwgVC5ELiwgTC5XLiwgSS5JLikuPC9zZWN0aW9uPjxrZXl3b3Jkcz48a2V5d29yZD5IdW1hbnM8
L2tleXdvcmQ+PGtleXdvcmQ+Q09WSUQtMTkvZGkgW0RpYWdub3Npc108L2tleXdvcmQ+PGtleXdv
cmQ+Q09WSUQtMTkvZXAgW0VwaWRlbWlvbG9neV08L2tleXdvcmQ+PGtleXdvcmQ+Q09WSUQtMTkv
dGggW1RoZXJhcHldPC9rZXl3b3JkPjxrZXl3b3JkPipDT1ZJRC0xOTwva2V5d29yZD48a2V5d29y
ZD4qU0FSUy1Db1YtMjwva2V5d29yZD48a2V5d29yZD4qUG9zdC1BY3V0ZSBDT1ZJRC0xOSBTeW5k
cm9tZTwva2V5d29yZD48a2V5d29yZD5UZXJtaW5vbG9neSBhcyBUb3BpYzwva2V5d29yZD48a2V5
d29yZD5EZWxpdmVyeSBvZiBIZWFsdGggQ2FyZS9vZyBbT3JnYW5pemF0aW9uICZhbXA7IEFkbWlu
aXN0cmF0aW9uXTwva2V5d29yZD48L2tleXdvcmRzPjxkYXRlcz48eWVhcj4yMDI0PC95ZWFyPjwv
ZGF0ZXM+PHB1Yi1sb2NhdGlvbj5Vbml0ZWQgU3RhdGVzPC9wdWItbG9jYXRpb24+PGlzYm4+MTUz
OS0zNzA0JiN4RDswMDAzLTQ4MTk8L2lzYm4+PHVybHM+PHJlbGF0ZWQtdXJscz48dXJsPmh0dHA6
Ly9vdmlkc3Aub3ZpZC5jb20vb3ZpZHdlYi5jZ2k/VD1KUyZhbXA7UEFHRT1yZWZlcmVuY2UmYW1w
O0Q9bWVzeCZhbXA7TkVXUz1OJmFtcDtBTj0zODc2ODQ1ODwvdXJsPjwvcmVsYXRlZC11cmxzPjwv
dXJscz48ZWxlY3Ryb25pYy1yZXNvdXJjZS1udW0+aHR0cHM6Ly9keC5kb2kub3JnLzEwLjczMjYv
TTI0LTA2Nzc8L2VsZWN0cm9uaWMtcmVzb3VyY2UtbnVtPjxyZW1vdGUtZGF0YWJhc2UtbmFtZT5P
dmlkIE1FRExJTkUoUikgRGFpbHkgVXBkYXRlPC9yZW1vdGUtZGF0YWJhc2UtbmFtZT48YWNjZXNz
LWRhdGU+MjAyNDA1MjEvLzwvYWNjZXNzLWRhdGU+PC9yZWNvcmQ+PC9DaXRlPjwvRW5kTm90ZT4A
</w:fldData>
        </w:fldChar>
      </w:r>
      <w:r>
        <w:instrText xml:space="preserve"> ADDIN EN.CITE.DATA </w:instrText>
      </w:r>
      <w:r>
        <w:fldChar w:fldCharType="end"/>
      </w:r>
      <w:r>
        <w:fldChar w:fldCharType="separate"/>
      </w:r>
      <w:r>
        <w:rPr>
          <w:noProof/>
        </w:rPr>
        <w:t>(1)</w:t>
      </w:r>
      <w:r>
        <w:fldChar w:fldCharType="end"/>
      </w:r>
      <w:r>
        <w:t xml:space="preserve">. The review included studies </w:t>
      </w:r>
      <w:r w:rsidRPr="00546E0E">
        <w:rPr>
          <w:b/>
          <w:bCs/>
        </w:rPr>
        <w:t>published up to September 2023</w:t>
      </w:r>
      <w:r>
        <w:t xml:space="preserve">. It aimed to understand existing or proposed models of care, as well as to evaluate models of care. In total, 29 studies on models of care were included. Inclusion and exclusion criteria for that review were robust (see </w:t>
      </w:r>
      <w:r w:rsidRPr="00082C92">
        <w:t>Appendix A</w:t>
      </w:r>
      <w:r>
        <w:t>).</w:t>
      </w:r>
    </w:p>
    <w:p w14:paraId="7CD76A6C" w14:textId="77777777" w:rsidR="00856DAA" w:rsidRDefault="00856DAA" w:rsidP="00856DAA"/>
    <w:p w14:paraId="408A83B0" w14:textId="6F1AB3E8" w:rsidR="00856DAA" w:rsidRDefault="00856DAA" w:rsidP="00856DAA">
      <w:r>
        <w:t>Chou et al identified 31 Long COVID clinics or models of care described in the literature. Of these, 18 were in the United States.</w:t>
      </w:r>
      <w:r>
        <w:rPr>
          <w:rStyle w:val="FootnoteReference"/>
        </w:rPr>
        <w:footnoteReference w:id="26"/>
      </w:r>
      <w:r>
        <w:t xml:space="preserve"> Key informants consulted by the authors provided an additional 18 US-based models of care, which made a total of </w:t>
      </w:r>
      <w:r w:rsidRPr="00E3327E">
        <w:rPr>
          <w:b/>
          <w:bCs/>
        </w:rPr>
        <w:t>49 models of care</w:t>
      </w:r>
      <w:r>
        <w:t xml:space="preserve">. The </w:t>
      </w:r>
      <w:r w:rsidRPr="0075130D">
        <w:t xml:space="preserve">panel of 18 key informants </w:t>
      </w:r>
      <w:r>
        <w:t xml:space="preserve">was </w:t>
      </w:r>
      <w:r w:rsidRPr="0075130D">
        <w:t xml:space="preserve">involved in implementation of </w:t>
      </w:r>
      <w:r>
        <w:t>L</w:t>
      </w:r>
      <w:r w:rsidRPr="0075130D">
        <w:t xml:space="preserve">ong </w:t>
      </w:r>
      <w:r>
        <w:t>COVID</w:t>
      </w:r>
      <w:r w:rsidRPr="0075130D">
        <w:t xml:space="preserve"> care models in various geographic regions of the United States.</w:t>
      </w:r>
      <w:r>
        <w:rPr>
          <w:rStyle w:val="FootnoteReference"/>
        </w:rPr>
        <w:footnoteReference w:id="27"/>
      </w:r>
      <w:r w:rsidRPr="0075130D">
        <w:t xml:space="preserve"> </w:t>
      </w:r>
      <w:r>
        <w:t xml:space="preserve">Given the high number of US-based models, this systematic review provides a US-centric summary of evidence. </w:t>
      </w:r>
    </w:p>
    <w:p w14:paraId="6E74C317" w14:textId="77777777" w:rsidR="00856DAA" w:rsidRDefault="00856DAA" w:rsidP="00856DAA"/>
    <w:p w14:paraId="1CEAD6EC" w14:textId="106D3448" w:rsidR="00856DAA" w:rsidRDefault="00856DAA" w:rsidP="00856DAA">
      <w:r>
        <w:t xml:space="preserve">Among the models of care, five were proposed models of care, while all others were existing models. Chou et al also identified four overviews or surveys of Long COVID models of care </w:t>
      </w:r>
      <w:r>
        <w:fldChar w:fldCharType="begin">
          <w:fldData xml:space="preserve">PEVuZE5vdGU+PENpdGU+PEF1dGhvcj5EdW5kdW1hbGxhPC9BdXRob3I+PFllYXI+MjAyMjwvWWVh
cj48UmVjTnVtPjIzODM8L1JlY051bT48RGlzcGxheVRleHQ+KDkpPC9EaXNwbGF5VGV4dD48cmVj
b3JkPjxyZWMtbnVtYmVyPjIzODM8L3JlYy1udW1iZXI+PGZvcmVpZ24ta2V5cz48a2V5IGFwcD0i
RU4iIGRiLWlkPSJ0dHNwMjB2emg5ZXR0MmVhZDJhcGVlcnVkc3IwYTUyNWR3c2UiIHRpbWVzdGFt
cD0iMTcyNDgwNTc2OSIgZ3VpZD0iMmQ4YmQxZTYtZjg1Ny00YTBlLWI4NjktN2NlZDNkZTEzZWIx
Ij4yMzgzPC9rZXk+PC9mb3JlaWduLWtleXM+PHJlZi10eXBlIG5hbWU9IkpvdXJuYWwgQXJ0aWNs
ZSI+MTc8L3JlZi10eXBlPjxjb250cmlidXRvcnM+PGF1dGhvcnM+PGF1dGhvcj5EdW5kdW1hbGxh
LCBTLjwvYXV0aG9yPjxhdXRob3I+QmFyc2hpa2FyLCBTLjwvYXV0aG9yPjxhdXRob3I+TmllaGF1
cywgVy4gTi48L2F1dGhvcj48YXV0aG9yPkFtYnJvc2UsIEEuIEYuPC9hdXRob3I+PGF1dGhvcj5L
aW0sIFMuIFkuPC9hdXRob3I+PGF1dGhvcj5BYnJhbW9mZiwgQi4gQS48L2F1dGhvcj48L2F1dGhv
cnM+PC9jb250cmlidXRvcnM+PHRpdGxlcz48dGl0bGU+QSBzdXJ2ZXkgb2YgZGVkaWNhdGVkIFBB
U0MgY2xpbmljczogQ2hhcmFjdGVyaXN0aWNzLCBiYXJyaWVycyBhbmQgc3Bpcml0IG9mIGNvbGxh
Ym9yYXRpb248L3RpdGxlPjxzZWNvbmRhcnktdGl0bGU+UE0gYW5kIFI8L3NlY29uZGFyeS10aXRs
ZT48L3RpdGxlcz48cGVyaW9kaWNhbD48ZnVsbC10aXRsZT5QTSBhbmQgUjwvZnVsbC10aXRsZT48
L3BlcmlvZGljYWw+PHBhZ2VzPjM0OC0zNTY8L3BhZ2VzPjx2b2x1bWU+MTQ8L3ZvbHVtZT48bnVt
YmVyPjM8L251bWJlcj48a2V5d29yZHM+PGtleXdvcmQ+Q09WSUQtMTk8L2tleXdvcmQ+PGtleXdv
cmQ+Q3Jvc3MtU2VjdGlvbmFsIFN0dWRpZXM8L2tleXdvcmQ+PGtleXdvcmQ+SHVtYW5zPC9rZXl3
b3JkPjxrZXl3b3JkPlF1YWxpdHkgb2YgTGlmZTwva2V5d29yZD48a2V5d29yZD5TQVJTLUNvVi0y
PC9rZXl3b3JkPjxrZXl3b3JkPlVuaXRlZCBTdGF0ZXM8L2tleXdvcmQ+PGtleXdvcmQ+QXJ0aWNs
ZTwva2V5d29yZD48a2V5d29yZD5jbGluaWNhbCBwcm90b2NvbDwva2V5d29yZD48a2V5d29yZD5j
bGluaWNpYW48L2tleXdvcmQ+PGtleXdvcmQ+Y29yb25hdmlydXMgZGlzZWFzZSAyMDE5PC9rZXl3
b3JkPjxrZXl3b3JkPmZhbWlseSBtZWRpY2luZTwva2V5d29yZD48a2V5d29yZD5mb2xsb3cgdXA8
L2tleXdvcmQ+PGtleXdvcmQ+aGVhbHRoIGNhcmUgcGVyc29ubmVsPC9rZXl3b3JkPjxrZXl3b3Jk
PmhlYWx0aCBzdXJ2ZXk8L2tleXdvcmQ+PGtleXdvcmQ+aG9zcGl0YWw8L2tleXdvcmQ+PGtleXdv
cmQ+aHVtYW48L2tleXdvcmQ+PGtleXdvcmQ+aHVtYW4gZXhwZXJpbWVudDwva2V5d29yZD48a2V5
d29yZD5vdXRjb21lIGFzc2Vzc21lbnQ8L2tleXdvcmQ+PGtleXdvcmQ+cGF0aWVudCBjYXJlPC9r
ZXl3b3JkPjxrZXl3b3JkPnBoeXNpY2lhbjwva2V5d29yZD48a2V5d29yZD5xdWVzdGlvbm5haXJl
PC9rZXl3b3JkPjxrZXl3b3JkPnJlc2VhcmNoPC9rZXl3b3JkPjxrZXl3b3JkPnN1cnZpdm9yPC9r
ZXl3b3JkPjxrZXl3b3JkPmNvbXBsaWNhdGlvbjwva2V5d29yZD48a2V5d29yZD5jcm9zcy1zZWN0
aW9uYWwgc3R1ZHk8L2tleXdvcmQ+PGtleXdvcmQ+ZXBpZGVtaW9sb2d5PC9rZXl3b3JkPjwva2V5
d29yZHM+PGRhdGVzPjx5ZWFyPjIwMjI8L3llYXI+PC9kYXRlcz48d29yay10eXBlPkFydGljbGU8
L3dvcmstdHlwZT48dXJscz48cmVsYXRlZC11cmxzPjx1cmw+aHR0cHM6Ly93d3cuc2NvcHVzLmNv
bS9pbndhcmQvcmVjb3JkLnVyaT9laWQ9Mi1zMi4wLTg1MTI0OTAzMjUwJmFtcDtkb2k9MTAuMTAw
MiUyZnBtcmouMTI3NjYmYW1wO3BhcnRuZXJJRD00MCZhbXA7bWQ1PTFkOGFjNGMxNzBmODgzNzU5
OTRjOTk4NDhmODczZmI0PC91cmw+PC9yZWxhdGVkLXVybHM+PC91cmxzPjxlbGVjdHJvbmljLXJl
c291cmNlLW51bT4xMC4xMDAyL3BtcmouMTI3NjY8L2VsZWN0cm9uaWMtcmVzb3VyY2UtbnVtPjxy
ZW1vdGUtZGF0YWJhc2UtbmFtZT5TY29wdXM8L3JlbW90ZS1kYXRhYmFzZS1uYW1lPjwvcmVjb3Jk
PjwvQ2l0ZT48L0VuZE5vdGU+AG==
</w:fldData>
        </w:fldChar>
      </w:r>
      <w:r>
        <w:instrText xml:space="preserve"> ADDIN EN.CITE </w:instrText>
      </w:r>
      <w:r>
        <w:fldChar w:fldCharType="begin">
          <w:fldData xml:space="preserve">PEVuZE5vdGU+PENpdGU+PEF1dGhvcj5EdW5kdW1hbGxhPC9BdXRob3I+PFllYXI+MjAyMjwvWWVh
cj48UmVjTnVtPjIzODM8L1JlY051bT48RGlzcGxheVRleHQ+KDkpPC9EaXNwbGF5VGV4dD48cmVj
b3JkPjxyZWMtbnVtYmVyPjIzODM8L3JlYy1udW1iZXI+PGZvcmVpZ24ta2V5cz48a2V5IGFwcD0i
RU4iIGRiLWlkPSJ0dHNwMjB2emg5ZXR0MmVhZDJhcGVlcnVkc3IwYTUyNWR3c2UiIHRpbWVzdGFt
cD0iMTcyNDgwNTc2OSIgZ3VpZD0iMmQ4YmQxZTYtZjg1Ny00YTBlLWI4NjktN2NlZDNkZTEzZWIx
Ij4yMzgzPC9rZXk+PC9mb3JlaWduLWtleXM+PHJlZi10eXBlIG5hbWU9IkpvdXJuYWwgQXJ0aWNs
ZSI+MTc8L3JlZi10eXBlPjxjb250cmlidXRvcnM+PGF1dGhvcnM+PGF1dGhvcj5EdW5kdW1hbGxh
LCBTLjwvYXV0aG9yPjxhdXRob3I+QmFyc2hpa2FyLCBTLjwvYXV0aG9yPjxhdXRob3I+TmllaGF1
cywgVy4gTi48L2F1dGhvcj48YXV0aG9yPkFtYnJvc2UsIEEuIEYuPC9hdXRob3I+PGF1dGhvcj5L
aW0sIFMuIFkuPC9hdXRob3I+PGF1dGhvcj5BYnJhbW9mZiwgQi4gQS48L2F1dGhvcj48L2F1dGhv
cnM+PC9jb250cmlidXRvcnM+PHRpdGxlcz48dGl0bGU+QSBzdXJ2ZXkgb2YgZGVkaWNhdGVkIFBB
U0MgY2xpbmljczogQ2hhcmFjdGVyaXN0aWNzLCBiYXJyaWVycyBhbmQgc3Bpcml0IG9mIGNvbGxh
Ym9yYXRpb248L3RpdGxlPjxzZWNvbmRhcnktdGl0bGU+UE0gYW5kIFI8L3NlY29uZGFyeS10aXRs
ZT48L3RpdGxlcz48cGVyaW9kaWNhbD48ZnVsbC10aXRsZT5QTSBhbmQgUjwvZnVsbC10aXRsZT48
L3BlcmlvZGljYWw+PHBhZ2VzPjM0OC0zNTY8L3BhZ2VzPjx2b2x1bWU+MTQ8L3ZvbHVtZT48bnVt
YmVyPjM8L251bWJlcj48a2V5d29yZHM+PGtleXdvcmQ+Q09WSUQtMTk8L2tleXdvcmQ+PGtleXdv
cmQ+Q3Jvc3MtU2VjdGlvbmFsIFN0dWRpZXM8L2tleXdvcmQ+PGtleXdvcmQ+SHVtYW5zPC9rZXl3
b3JkPjxrZXl3b3JkPlF1YWxpdHkgb2YgTGlmZTwva2V5d29yZD48a2V5d29yZD5TQVJTLUNvVi0y
PC9rZXl3b3JkPjxrZXl3b3JkPlVuaXRlZCBTdGF0ZXM8L2tleXdvcmQ+PGtleXdvcmQ+QXJ0aWNs
ZTwva2V5d29yZD48a2V5d29yZD5jbGluaWNhbCBwcm90b2NvbDwva2V5d29yZD48a2V5d29yZD5j
bGluaWNpYW48L2tleXdvcmQ+PGtleXdvcmQ+Y29yb25hdmlydXMgZGlzZWFzZSAyMDE5PC9rZXl3
b3JkPjxrZXl3b3JkPmZhbWlseSBtZWRpY2luZTwva2V5d29yZD48a2V5d29yZD5mb2xsb3cgdXA8
L2tleXdvcmQ+PGtleXdvcmQ+aGVhbHRoIGNhcmUgcGVyc29ubmVsPC9rZXl3b3JkPjxrZXl3b3Jk
PmhlYWx0aCBzdXJ2ZXk8L2tleXdvcmQ+PGtleXdvcmQ+aG9zcGl0YWw8L2tleXdvcmQ+PGtleXdv
cmQ+aHVtYW48L2tleXdvcmQ+PGtleXdvcmQ+aHVtYW4gZXhwZXJpbWVudDwva2V5d29yZD48a2V5
d29yZD5vdXRjb21lIGFzc2Vzc21lbnQ8L2tleXdvcmQ+PGtleXdvcmQ+cGF0aWVudCBjYXJlPC9r
ZXl3b3JkPjxrZXl3b3JkPnBoeXNpY2lhbjwva2V5d29yZD48a2V5d29yZD5xdWVzdGlvbm5haXJl
PC9rZXl3b3JkPjxrZXl3b3JkPnJlc2VhcmNoPC9rZXl3b3JkPjxrZXl3b3JkPnN1cnZpdm9yPC9r
ZXl3b3JkPjxrZXl3b3JkPmNvbXBsaWNhdGlvbjwva2V5d29yZD48a2V5d29yZD5jcm9zcy1zZWN0
aW9uYWwgc3R1ZHk8L2tleXdvcmQ+PGtleXdvcmQ+ZXBpZGVtaW9sb2d5PC9rZXl3b3JkPjwva2V5
d29yZHM+PGRhdGVzPjx5ZWFyPjIwMjI8L3llYXI+PC9kYXRlcz48d29yay10eXBlPkFydGljbGU8
L3dvcmstdHlwZT48dXJscz48cmVsYXRlZC11cmxzPjx1cmw+aHR0cHM6Ly93d3cuc2NvcHVzLmNv
bS9pbndhcmQvcmVjb3JkLnVyaT9laWQ9Mi1zMi4wLTg1MTI0OTAzMjUwJmFtcDtkb2k9MTAuMTAw
MiUyZnBtcmouMTI3NjYmYW1wO3BhcnRuZXJJRD00MCZhbXA7bWQ1PTFkOGFjNGMxNzBmODgzNzU5
OTRjOTk4NDhmODczZmI0PC91cmw+PC9yZWxhdGVkLXVybHM+PC91cmxzPjxlbGVjdHJvbmljLXJl
c291cmNlLW51bT4xMC4xMDAyL3BtcmouMTI3NjY8L2VsZWN0cm9uaWMtcmVzb3VyY2UtbnVtPjxy
ZW1vdGUtZGF0YWJhc2UtbmFtZT5TY29wdXM8L3JlbW90ZS1kYXRhYmFzZS1uYW1lPjwvcmVjb3Jk
PjwvQ2l0ZT48L0VuZE5vdGU+AG==
</w:fldData>
        </w:fldChar>
      </w:r>
      <w:r>
        <w:instrText xml:space="preserve"> ADDIN EN.CITE.DATA </w:instrText>
      </w:r>
      <w:r>
        <w:fldChar w:fldCharType="end"/>
      </w:r>
      <w:r>
        <w:fldChar w:fldCharType="separate"/>
      </w:r>
      <w:r>
        <w:rPr>
          <w:noProof/>
        </w:rPr>
        <w:t>(9)</w:t>
      </w:r>
      <w:r>
        <w:fldChar w:fldCharType="end"/>
      </w:r>
      <w:r>
        <w:t xml:space="preserve"> </w:t>
      </w:r>
      <w:r>
        <w:fldChar w:fldCharType="begin">
          <w:fldData xml:space="preserve">PEVuZE5vdGU+PENpdGU+PEF1dGhvcj5Ew6ljYXJ5PC9BdXRob3I+PFllYXI+MjAyMjwvWWVhcj48
UmVjTnVtPjIzODA8L1JlY051bT48RGlzcGxheVRleHQ+KDExKTwvRGlzcGxheVRleHQ+PHJlY29y
ZD48cmVjLW51bWJlcj4yMzgwPC9yZWMtbnVtYmVyPjxmb3JlaWduLWtleXM+PGtleSBhcHA9IkVO
IiBkYi1pZD0idHRzcDIwdnpoOWV0dDJlYWQyYXBlZXJ1ZHNyMGE1MjVkd3NlIiB0aW1lc3RhbXA9
IjE3MjQ4MDU3NjkiIGd1aWQ9ImQ3YjQ1MDM1LTgxZjItNDViNi1iZGVlLTMyMTM0MDhmMGNhYyI+
MjM4MDwva2V5PjwvZm9yZWlnbi1rZXlzPjxyZWYtdHlwZSBuYW1lPSJKb3VybmFsIEFydGljbGUi
PjE3PC9yZWYtdHlwZT48Y29udHJpYnV0b3JzPjxhdXRob3JzPjxhdXRob3I+RMOpY2FyeSwgUy48
L2F1dGhvcj48YXV0aG9yPkRlIEdyb290ZSwgVy48L2F1dGhvcj48YXV0aG9yPkFyaWVudGksIEMu
PC9hdXRob3I+PGF1dGhvcj5LaWVrZW5zLCBDLjwvYXV0aG9yPjxhdXRob3I+Qm9sZHJpbmksIFAu
PC9hdXRob3I+PGF1dGhvcj5MYXp6YXJpbmksIFMuIEcuPC9hdXRob3I+PGF1dGhvcj5EdWdhcywg
TS48L2F1dGhvcj48YXV0aG9yPlN0ZWZhbiwgVC48L2F1dGhvcj48YXV0aG9yPkxhbmdsb2lzLCBM
LjwvYXV0aG9yPjxhdXRob3I+RGFpZ2xlLCBGLjwvYXV0aG9yPjxhdXRob3I+TmF5ZSwgRi48L2F1
dGhvcj48YXV0aG9yPkxlYmxhbmMsIEEuPC9hdXRob3I+PGF1dGhvcj5OZWdyaW5pLCBTLjwvYXV0
aG9yPjwvYXV0aG9ycz48L2NvbnRyaWJ1dG9ycz48dGl0bGVzPjx0aXRsZT5TY29waW5nIHJldmll
dyBvZiByZWhhYmlsaXRhdGlvbiBjYXJlIG1vZGVscyBmb3IgcG9zdCBDT1ZJRC0xOSBjb25kaXRp
b248L3RpdGxlPjxzZWNvbmRhcnktdGl0bGU+QnVsbGV0aW4gb2YgdGhlIFdvcmxkIEhlYWx0aCBP
cmdhbml6YXRpb248L3NlY29uZGFyeS10aXRsZT48c2hvcnQtdGl0bGU+QW5hbHlzZSBleHBsb3Jh
dG9pcmUgZGVzIG1vZMOobGVzIGRlIHLDqWFkYXB0YXRpb24gcG91ciBsZXMgYWZmZWN0aW9ucyBw
b3N0LUNPVklELTE5PC9zaG9ydC10aXRsZT48L3RpdGxlcz48cGVyaW9kaWNhbD48ZnVsbC10aXRs
ZT5CdWxsZXRpbiBvZiB0aGUgV29ybGQgSGVhbHRoIE9yZ2FuaXphdGlvbjwvZnVsbC10aXRsZT48
L3BlcmlvZGljYWw+PHBhZ2VzPjY3Ni02ODg8L3BhZ2VzPjx2b2x1bWU+MTAwPC92b2x1bWU+PG51
bWJlcj4xMTwvbnVtYmVyPjxrZXl3b3Jkcz48a2V5d29yZD5DT1ZJRC0xOTwva2V5d29yZD48a2V5
d29yZD5EZWxpdmVyeSBvZiBIZWFsdGggQ2FyZTwva2V5d29yZD48a2V5d29yZD5IZWFsdGggUGVy
c29ubmVsPC9rZXl3b3JkPjxrZXl3b3JkPkh1bWFuczwva2V5d29yZD48a2V5d29yZD5UcmVhdG1l
bnQgT3V0Y29tZTwva2V5d29yZD48a2V5d29yZD5BaXNlbjwva2V5d29yZD48a2V5d29yZD5DaGls
ZTwva2V5d29yZD48a2V5d29yZD5Db2NocmFuZTwva2V5d29yZD48a2V5d29yZD5kZWNpc2lvbiBt
YWtpbmc8L2tleXdvcmQ+PGtleXdvcmQ+aGVhbHRoIGNhcmU8L2tleXdvcmQ+PGtleXdvcmQ+aGVh
bHRoIHNlcnZpY2VzPC9rZXl3b3JkPjxrZXl3b3JkPmhvc3BpdGFsIHNlY3Rvcjwva2V5d29yZD48
a2V5d29yZD5sYW5ndWFnZTwva2V5d29yZD48a2V5d29yZD5sZWFybmluZzwva2V5d29yZD48a2V5
d29yZD5saXRlcmF0dXJlIHJldmlldzwva2V5d29yZD48a2V5d29yZD5BcnRpY2xlPC9rZXl3b3Jk
PjxrZXl3b3JkPmNhcmRpb3B1bG1vbmFyeSBleGVyY2lzZSB0ZXN0PC9rZXl3b3JkPjxrZXl3b3Jk
PmNvcm9uYXZpcnVzIGRpc2Vhc2UgMjAxOTwva2V5d29yZD48a2V5d29yZD5EZWxwaGkgc3R1ZHk8
L2tleXdvcmQ+PGtleXdvcmQ+Zm9sbG93IHVwPC9rZXl3b3JkPjxrZXl3b3JkPmhvc3BpdGFsaXph
dGlvbjwva2V5d29yZD48a2V5d29yZD5odW1hbjwva2V5d29yZD48a2V5d29yZD5veHlnZW4gZGVz
YXR1cmF0aW9uPC9rZXl3b3JkPjxrZXl3b3JkPnBhdGllbnQgdHJpYWdlPC9rZXl3b3JkPjxrZXl3
b3JkPnBhdGllbnQtcmVwb3J0ZWQgb3V0Y29tZTwva2V5d29yZD48a2V5d29yZD5xdWFsaXR5IG9m
IGxpZmU8L2tleXdvcmQ+PGtleXdvcmQ+cmVoYWJpbGl0YXRpb24gY2FyZTwva2V5d29yZD48a2V5
d29yZD5zZW1pIHN0cnVjdHVyZWQgaW50ZXJ2aWV3PC9rZXl3b3JkPjxrZXl3b3JkPnNvY2lhbCBk
ZXRlcm1pbmFudHMgb2YgaGVhbHRoPC9rZXl3b3JkPjxrZXl3b3JkPnRlbGVoZWFsdGg8L2tleXdv
cmQ+PGtleXdvcmQ+d29ya2ZvcmNlPC9rZXl3b3JkPjxrZXl3b3JkPmhlYWx0aCBjYXJlIGRlbGl2
ZXJ5PC9rZXl3b3JkPjxrZXl3b3JkPmhlYWx0aCBjYXJlIHBlcnNvbm5lbDwva2V5d29yZD48L2tl
eXdvcmRzPjxkYXRlcz48eWVhcj4yMDIyPC95ZWFyPjwvZGF0ZXM+PHdvcmstdHlwZT5BcnRpY2xl
PC93b3JrLXR5cGU+PHVybHM+PHJlbGF0ZWQtdXJscz48dXJsPmh0dHBzOi8vd3d3LnNjb3B1cy5j
b20vaW53YXJkL3JlY29yZC51cmk/ZWlkPTItczIuMC04NTE0MTAxNzg5MSZhbXA7ZG9pPTEwLjI0
NzElMmZCTFQuMjIuMjg4MTA1JmFtcDtwYXJ0bmVySUQ9NDAmYW1wO21kNT1hYWYzMGYzMjNkMTFi
Njg5NWE5MWI4NWFhYWVlOWIyMjwvdXJsPjwvcmVsYXRlZC11cmxzPjwvdXJscz48ZWxlY3Ryb25p
Yy1yZXNvdXJjZS1udW0+MTAuMjQ3MS9CTFQuMjIuMjg4MTA1PC9lbGVjdHJvbmljLXJlc291cmNl
LW51bT48cmVtb3RlLWRhdGFiYXNlLW5hbWU+U2NvcHVzPC9yZW1vdGUtZGF0YWJhc2UtbmFtZT48
L3JlY29yZD48L0NpdGU+PC9FbmROb3RlPgB=
</w:fldData>
        </w:fldChar>
      </w:r>
      <w:r>
        <w:instrText xml:space="preserve"> ADDIN EN.CITE </w:instrText>
      </w:r>
      <w:r>
        <w:fldChar w:fldCharType="begin">
          <w:fldData xml:space="preserve">PEVuZE5vdGU+PENpdGU+PEF1dGhvcj5Ew6ljYXJ5PC9BdXRob3I+PFllYXI+MjAyMjwvWWVhcj48
UmVjTnVtPjIzODA8L1JlY051bT48RGlzcGxheVRleHQ+KDExKTwvRGlzcGxheVRleHQ+PHJlY29y
ZD48cmVjLW51bWJlcj4yMzgwPC9yZWMtbnVtYmVyPjxmb3JlaWduLWtleXM+PGtleSBhcHA9IkVO
IiBkYi1pZD0idHRzcDIwdnpoOWV0dDJlYWQyYXBlZXJ1ZHNyMGE1MjVkd3NlIiB0aW1lc3RhbXA9
IjE3MjQ4MDU3NjkiIGd1aWQ9ImQ3YjQ1MDM1LTgxZjItNDViNi1iZGVlLTMyMTM0MDhmMGNhYyI+
MjM4MDwva2V5PjwvZm9yZWlnbi1rZXlzPjxyZWYtdHlwZSBuYW1lPSJKb3VybmFsIEFydGljbGUi
PjE3PC9yZWYtdHlwZT48Y29udHJpYnV0b3JzPjxhdXRob3JzPjxhdXRob3I+RMOpY2FyeSwgUy48
L2F1dGhvcj48YXV0aG9yPkRlIEdyb290ZSwgVy48L2F1dGhvcj48YXV0aG9yPkFyaWVudGksIEMu
PC9hdXRob3I+PGF1dGhvcj5LaWVrZW5zLCBDLjwvYXV0aG9yPjxhdXRob3I+Qm9sZHJpbmksIFAu
PC9hdXRob3I+PGF1dGhvcj5MYXp6YXJpbmksIFMuIEcuPC9hdXRob3I+PGF1dGhvcj5EdWdhcywg
TS48L2F1dGhvcj48YXV0aG9yPlN0ZWZhbiwgVC48L2F1dGhvcj48YXV0aG9yPkxhbmdsb2lzLCBM
LjwvYXV0aG9yPjxhdXRob3I+RGFpZ2xlLCBGLjwvYXV0aG9yPjxhdXRob3I+TmF5ZSwgRi48L2F1
dGhvcj48YXV0aG9yPkxlYmxhbmMsIEEuPC9hdXRob3I+PGF1dGhvcj5OZWdyaW5pLCBTLjwvYXV0
aG9yPjwvYXV0aG9ycz48L2NvbnRyaWJ1dG9ycz48dGl0bGVzPjx0aXRsZT5TY29waW5nIHJldmll
dyBvZiByZWhhYmlsaXRhdGlvbiBjYXJlIG1vZGVscyBmb3IgcG9zdCBDT1ZJRC0xOSBjb25kaXRp
b248L3RpdGxlPjxzZWNvbmRhcnktdGl0bGU+QnVsbGV0aW4gb2YgdGhlIFdvcmxkIEhlYWx0aCBP
cmdhbml6YXRpb248L3NlY29uZGFyeS10aXRsZT48c2hvcnQtdGl0bGU+QW5hbHlzZSBleHBsb3Jh
dG9pcmUgZGVzIG1vZMOobGVzIGRlIHLDqWFkYXB0YXRpb24gcG91ciBsZXMgYWZmZWN0aW9ucyBw
b3N0LUNPVklELTE5PC9zaG9ydC10aXRsZT48L3RpdGxlcz48cGVyaW9kaWNhbD48ZnVsbC10aXRs
ZT5CdWxsZXRpbiBvZiB0aGUgV29ybGQgSGVhbHRoIE9yZ2FuaXphdGlvbjwvZnVsbC10aXRsZT48
L3BlcmlvZGljYWw+PHBhZ2VzPjY3Ni02ODg8L3BhZ2VzPjx2b2x1bWU+MTAwPC92b2x1bWU+PG51
bWJlcj4xMTwvbnVtYmVyPjxrZXl3b3Jkcz48a2V5d29yZD5DT1ZJRC0xOTwva2V5d29yZD48a2V5
d29yZD5EZWxpdmVyeSBvZiBIZWFsdGggQ2FyZTwva2V5d29yZD48a2V5d29yZD5IZWFsdGggUGVy
c29ubmVsPC9rZXl3b3JkPjxrZXl3b3JkPkh1bWFuczwva2V5d29yZD48a2V5d29yZD5UcmVhdG1l
bnQgT3V0Y29tZTwva2V5d29yZD48a2V5d29yZD5BaXNlbjwva2V5d29yZD48a2V5d29yZD5DaGls
ZTwva2V5d29yZD48a2V5d29yZD5Db2NocmFuZTwva2V5d29yZD48a2V5d29yZD5kZWNpc2lvbiBt
YWtpbmc8L2tleXdvcmQ+PGtleXdvcmQ+aGVhbHRoIGNhcmU8L2tleXdvcmQ+PGtleXdvcmQ+aGVh
bHRoIHNlcnZpY2VzPC9rZXl3b3JkPjxrZXl3b3JkPmhvc3BpdGFsIHNlY3Rvcjwva2V5d29yZD48
a2V5d29yZD5sYW5ndWFnZTwva2V5d29yZD48a2V5d29yZD5sZWFybmluZzwva2V5d29yZD48a2V5
d29yZD5saXRlcmF0dXJlIHJldmlldzwva2V5d29yZD48a2V5d29yZD5BcnRpY2xlPC9rZXl3b3Jk
PjxrZXl3b3JkPmNhcmRpb3B1bG1vbmFyeSBleGVyY2lzZSB0ZXN0PC9rZXl3b3JkPjxrZXl3b3Jk
PmNvcm9uYXZpcnVzIGRpc2Vhc2UgMjAxOTwva2V5d29yZD48a2V5d29yZD5EZWxwaGkgc3R1ZHk8
L2tleXdvcmQ+PGtleXdvcmQ+Zm9sbG93IHVwPC9rZXl3b3JkPjxrZXl3b3JkPmhvc3BpdGFsaXph
dGlvbjwva2V5d29yZD48a2V5d29yZD5odW1hbjwva2V5d29yZD48a2V5d29yZD5veHlnZW4gZGVz
YXR1cmF0aW9uPC9rZXl3b3JkPjxrZXl3b3JkPnBhdGllbnQgdHJpYWdlPC9rZXl3b3JkPjxrZXl3
b3JkPnBhdGllbnQtcmVwb3J0ZWQgb3V0Y29tZTwva2V5d29yZD48a2V5d29yZD5xdWFsaXR5IG9m
IGxpZmU8L2tleXdvcmQ+PGtleXdvcmQ+cmVoYWJpbGl0YXRpb24gY2FyZTwva2V5d29yZD48a2V5
d29yZD5zZW1pIHN0cnVjdHVyZWQgaW50ZXJ2aWV3PC9rZXl3b3JkPjxrZXl3b3JkPnNvY2lhbCBk
ZXRlcm1pbmFudHMgb2YgaGVhbHRoPC9rZXl3b3JkPjxrZXl3b3JkPnRlbGVoZWFsdGg8L2tleXdv
cmQ+PGtleXdvcmQ+d29ya2ZvcmNlPC9rZXl3b3JkPjxrZXl3b3JkPmhlYWx0aCBjYXJlIGRlbGl2
ZXJ5PC9rZXl3b3JkPjxrZXl3b3JkPmhlYWx0aCBjYXJlIHBlcnNvbm5lbDwva2V5d29yZD48L2tl
eXdvcmRzPjxkYXRlcz48eWVhcj4yMDIyPC95ZWFyPjwvZGF0ZXM+PHdvcmstdHlwZT5BcnRpY2xl
PC93b3JrLXR5cGU+PHVybHM+PHJlbGF0ZWQtdXJscz48dXJsPmh0dHBzOi8vd3d3LnNjb3B1cy5j
b20vaW53YXJkL3JlY29yZC51cmk/ZWlkPTItczIuMC04NTE0MTAxNzg5MSZhbXA7ZG9pPTEwLjI0
NzElMmZCTFQuMjIuMjg4MTA1JmFtcDtwYXJ0bmVySUQ9NDAmYW1wO21kNT1hYWYzMGYzMjNkMTFi
Njg5NWE5MWI4NWFhYWVlOWIyMjwvdXJsPjwvcmVsYXRlZC11cmxzPjwvdXJscz48ZWxlY3Ryb25p
Yy1yZXNvdXJjZS1udW0+MTAuMjQ3MS9CTFQuMjIuMjg4MTA1PC9lbGVjdHJvbmljLXJlc291cmNl
LW51bT48cmVtb3RlLWRhdGFiYXNlLW5hbWU+U2NvcHVzPC9yZW1vdGUtZGF0YWJhc2UtbmFtZT48
L3JlY29yZD48L0NpdGU+PC9FbmROb3RlPgB=
</w:fldData>
        </w:fldChar>
      </w:r>
      <w:r>
        <w:instrText xml:space="preserve"> ADDIN EN.CITE.DATA </w:instrText>
      </w:r>
      <w:r>
        <w:fldChar w:fldCharType="end"/>
      </w:r>
      <w:r>
        <w:fldChar w:fldCharType="separate"/>
      </w:r>
      <w:r>
        <w:rPr>
          <w:noProof/>
        </w:rPr>
        <w:t>(11)</w:t>
      </w:r>
      <w:r>
        <w:fldChar w:fldCharType="end"/>
      </w:r>
      <w:r>
        <w:t xml:space="preserve"> </w:t>
      </w:r>
      <w:r>
        <w:fldChar w:fldCharType="begin"/>
      </w:r>
      <w:r>
        <w:instrText xml:space="preserve"> ADDIN EN.CITE &lt;EndNote&gt;&lt;Cite&gt;&lt;Author&gt;Authority&lt;/Author&gt;&lt;Year&gt;16 December 2022&lt;/Year&gt;&lt;RecNum&gt;2525&lt;/RecNum&gt;&lt;DisplayText&gt;(12)&lt;/DisplayText&gt;&lt;record&gt;&lt;rec-number&gt;2525&lt;/rec-number&gt;&lt;foreign-keys&gt;&lt;key app="EN" db-id="ttsp20vzh9ett2ead2apeerudsr0a525dwse" timestamp="1729543703" guid="f44012fc-840f-4696-95a3-a2fd9aa15489"&gt;2525&lt;/key&gt;&lt;/foreign-keys&gt;&lt;ref-type name="Web Page"&gt;12&lt;/ref-type&gt;&lt;contributors&gt;&lt;authors&gt;&lt;author&gt;Health Information and Quality Authority&lt;/author&gt;&lt;/authors&gt;&lt;/contributors&gt;&lt;titles&gt;&lt;title&gt;International Review of Clinical Guidelines and Models of Care for Long COVID&lt;/title&gt;&lt;/titles&gt;&lt;number&gt;22 October 2024&lt;/number&gt;&lt;dates&gt;&lt;year&gt;16 December 2022&lt;/year&gt;&lt;/dates&gt;&lt;urls&gt;&lt;related-urls&gt;&lt;url&gt;www.hiqa.ie/sites/default/files/2022-12/Long-COVID-guidelines.pdf &lt;/url&gt;&lt;/related-urls&gt;&lt;/urls&gt;&lt;/record&gt;&lt;/Cite&gt;&lt;/EndNote&gt;</w:instrText>
      </w:r>
      <w:r>
        <w:fldChar w:fldCharType="separate"/>
      </w:r>
      <w:r>
        <w:rPr>
          <w:noProof/>
        </w:rPr>
        <w:t>(12)</w:t>
      </w:r>
      <w:r>
        <w:fldChar w:fldCharType="end"/>
      </w:r>
      <w:r>
        <w:t xml:space="preserve"> </w:t>
      </w:r>
      <w:r>
        <w:fldChar w:fldCharType="begin"/>
      </w:r>
      <w:r>
        <w:instrText xml:space="preserve"> ADDIN EN.CITE &lt;EndNote&gt;&lt;Cite&gt;&lt;Author&gt;Haas&lt;/Author&gt;&lt;Year&gt;2023&lt;/Year&gt;&lt;RecNum&gt;2527&lt;/RecNum&gt;&lt;DisplayText&gt;(13)&lt;/DisplayText&gt;&lt;record&gt;&lt;rec-number&gt;2527&lt;/rec-number&gt;&lt;foreign-keys&gt;&lt;key app="EN" db-id="ttsp20vzh9ett2ead2apeerudsr0a525dwse" timestamp="1729544179" guid="54c7f7e8-277c-4990-905b-5963fa1ec7da"&gt;2527&lt;/key&gt;&lt;/foreign-keys&gt;&lt;ref-type name="Journal Article"&gt;17&lt;/ref-type&gt;&lt;contributors&gt;&lt;authors&gt;&lt;author&gt;Haas, Robyn&lt;/author&gt;&lt;author&gt;Walter, Melissa&lt;/author&gt;&lt;/authors&gt;&lt;/contributors&gt;&lt;titles&gt;&lt;title&gt;Specialized Clinics and Health Care Professional Resources for Post–COVID-19 Condition in Canada&lt;/title&gt;&lt;secondary-title&gt;Canadian Journal of Health Technologies&lt;/secondary-title&gt;&lt;/titles&gt;&lt;periodical&gt;&lt;full-title&gt;Canadian Journal of Health Technologies&lt;/full-title&gt;&lt;/periodical&gt;&lt;volume&gt;3&lt;/volume&gt;&lt;number&gt;2&lt;/number&gt;&lt;dates&gt;&lt;year&gt;2023&lt;/year&gt;&lt;/dates&gt;&lt;publisher&gt;Canadian Journal of Health Technologies, CADTH&lt;/publisher&gt;&lt;isbn&gt;2563-6596&lt;/isbn&gt;&lt;urls&gt;&lt;related-urls&gt;&lt;url&gt;https://dx.doi.org/10.51731/cjht.2023.562&lt;/url&gt;&lt;/related-urls&gt;&lt;/urls&gt;&lt;electronic-resource-num&gt;10.51731/cjht.2023.562&lt;/electronic-resource-num&gt;&lt;/record&gt;&lt;/Cite&gt;&lt;/EndNote&gt;</w:instrText>
      </w:r>
      <w:r>
        <w:fldChar w:fldCharType="separate"/>
      </w:r>
      <w:r>
        <w:rPr>
          <w:noProof/>
        </w:rPr>
        <w:t>(13)</w:t>
      </w:r>
      <w:r>
        <w:fldChar w:fldCharType="end"/>
      </w:r>
      <w:r>
        <w:t xml:space="preserve">. This evidence brief relies heavily on this scoping review as most studies on models of care align with one or more of the models summarised by Chou et al, rather than adding new information. Those that do provide new information are discussed later in this section (see </w:t>
      </w:r>
      <w:r w:rsidRPr="00D07705">
        <w:t>Individual studies on models of care that add new knowledge since Chou et al (2024</w:t>
      </w:r>
      <w:r>
        <w:t>)). The scoping review provides a good summary of the existing models but is not an evaluation of the models of care. Evaluation studies or randomised controlled trials (RCTs) of models of care are scant in the literature, but several found in the literature search are included later in this section (see section ‘</w:t>
      </w:r>
      <w:r w:rsidRPr="00D07705">
        <w:t>Assessments of models of care</w:t>
      </w:r>
      <w:r>
        <w:t>’).</w:t>
      </w:r>
    </w:p>
    <w:p w14:paraId="487B696D" w14:textId="77777777" w:rsidR="00856DAA" w:rsidRDefault="00856DAA" w:rsidP="00856DAA"/>
    <w:p w14:paraId="7843E95B" w14:textId="0C6348DB" w:rsidR="00856DAA" w:rsidRDefault="00856DAA" w:rsidP="00856DAA">
      <w:r>
        <w:t xml:space="preserve">The </w:t>
      </w:r>
      <w:r w:rsidRPr="00F946A8">
        <w:t>populations</w:t>
      </w:r>
      <w:r>
        <w:t xml:space="preserve"> served by the models were children and adolescents (1 study), children and adults (5 studies), adults only (4 studies), and populations where age was not specified but appeared to focus on adults (21 studies). Long COVID definitions used by the clinics or models varied.</w:t>
      </w:r>
      <w:r>
        <w:rPr>
          <w:rStyle w:val="FootnoteReference"/>
        </w:rPr>
        <w:footnoteReference w:id="28"/>
      </w:r>
      <w:r>
        <w:t xml:space="preserve"> </w:t>
      </w:r>
    </w:p>
    <w:p w14:paraId="605C4F27" w14:textId="41884813" w:rsidR="00856DAA" w:rsidRDefault="00856DAA" w:rsidP="00856DAA">
      <w:r>
        <w:t xml:space="preserve">The models varied in terms of setting, clinical lead, primary clinical department and other factors (see </w:t>
      </w:r>
      <w:r w:rsidRPr="00FF3A31">
        <w:t>Appendix B</w:t>
      </w:r>
      <w:r>
        <w:t xml:space="preserve">). The following is a summary of their key features or characteristics. </w:t>
      </w:r>
    </w:p>
    <w:p w14:paraId="50557830" w14:textId="77777777" w:rsidR="00856DAA" w:rsidRDefault="00856DAA" w:rsidP="00856DAA">
      <w:pPr>
        <w:pStyle w:val="Bullet"/>
      </w:pPr>
      <w:r>
        <w:t xml:space="preserve">Models generally involved </w:t>
      </w:r>
      <w:r w:rsidRPr="00797A5D">
        <w:rPr>
          <w:b/>
          <w:bCs/>
        </w:rPr>
        <w:t>multiple</w:t>
      </w:r>
      <w:r>
        <w:t xml:space="preserve"> </w:t>
      </w:r>
      <w:r w:rsidRPr="0076017F">
        <w:rPr>
          <w:b/>
          <w:bCs/>
        </w:rPr>
        <w:t>specialties</w:t>
      </w:r>
      <w:r>
        <w:t xml:space="preserve">, with 31% of US-based Long COVID clinics reporting involvement of more than 10 specialties. </w:t>
      </w:r>
    </w:p>
    <w:p w14:paraId="79F0AE4A" w14:textId="77777777" w:rsidR="00856DAA" w:rsidRDefault="00856DAA" w:rsidP="00856DAA">
      <w:pPr>
        <w:pStyle w:val="Bullet"/>
      </w:pPr>
      <w:r>
        <w:t xml:space="preserve">Models generally were situated in </w:t>
      </w:r>
      <w:r w:rsidRPr="00C90EFB">
        <w:rPr>
          <w:b/>
          <w:bCs/>
        </w:rPr>
        <w:t>large medical centres</w:t>
      </w:r>
      <w:r>
        <w:t xml:space="preserve"> (both public and private) with access to multidisciplinary expertise.</w:t>
      </w:r>
    </w:p>
    <w:p w14:paraId="215B3975" w14:textId="77777777" w:rsidR="00856DAA" w:rsidRDefault="00856DAA" w:rsidP="00856DAA">
      <w:pPr>
        <w:pStyle w:val="Bullet"/>
      </w:pPr>
      <w:r w:rsidRPr="00465F64">
        <w:t>Model organi</w:t>
      </w:r>
      <w:r>
        <w:t>s</w:t>
      </w:r>
      <w:r w:rsidRPr="00465F64">
        <w:t>ation ranged from a single specialty clinic with referrals to multiple specialties as needed</w:t>
      </w:r>
      <w:r>
        <w:t>,</w:t>
      </w:r>
      <w:r w:rsidRPr="00465F64">
        <w:t xml:space="preserve"> to </w:t>
      </w:r>
      <w:r w:rsidRPr="0076017F">
        <w:rPr>
          <w:b/>
          <w:bCs/>
        </w:rPr>
        <w:t>co</w:t>
      </w:r>
      <w:r>
        <w:rPr>
          <w:b/>
          <w:bCs/>
        </w:rPr>
        <w:t>-</w:t>
      </w:r>
      <w:r w:rsidRPr="0076017F">
        <w:rPr>
          <w:b/>
          <w:bCs/>
        </w:rPr>
        <w:t>location</w:t>
      </w:r>
      <w:r w:rsidRPr="00465F64">
        <w:t xml:space="preserve"> of multiple specialties within a single clinic</w:t>
      </w:r>
      <w:r>
        <w:t xml:space="preserve">. </w:t>
      </w:r>
    </w:p>
    <w:p w14:paraId="43B7F89F" w14:textId="77777777" w:rsidR="00856DAA" w:rsidRDefault="00856DAA" w:rsidP="00856DAA">
      <w:pPr>
        <w:pStyle w:val="Bullet"/>
      </w:pPr>
      <w:r w:rsidRPr="009852E4">
        <w:t xml:space="preserve">Details on </w:t>
      </w:r>
      <w:r w:rsidRPr="0076017F">
        <w:rPr>
          <w:b/>
          <w:bCs/>
        </w:rPr>
        <w:t>care coordination</w:t>
      </w:r>
      <w:r w:rsidRPr="009852E4">
        <w:t xml:space="preserve"> methods were limited, although some models described personnel with care coordination responsibilities.</w:t>
      </w:r>
      <w:r>
        <w:t xml:space="preserve"> </w:t>
      </w:r>
    </w:p>
    <w:p w14:paraId="03C9D1AB" w14:textId="77777777" w:rsidR="00856DAA" w:rsidRDefault="00856DAA" w:rsidP="00856DAA">
      <w:pPr>
        <w:pStyle w:val="Bullet"/>
      </w:pPr>
      <w:r w:rsidRPr="009852E4">
        <w:t xml:space="preserve">All models described use of </w:t>
      </w:r>
      <w:r w:rsidRPr="0076017F">
        <w:rPr>
          <w:b/>
          <w:bCs/>
        </w:rPr>
        <w:t>telehealth</w:t>
      </w:r>
      <w:r w:rsidRPr="009852E4">
        <w:t xml:space="preserve"> services. However, the extent of use varied from</w:t>
      </w:r>
      <w:r>
        <w:t xml:space="preserve"> </w:t>
      </w:r>
      <w:r w:rsidRPr="009852E4">
        <w:t>an</w:t>
      </w:r>
      <w:r>
        <w:t xml:space="preserve"> </w:t>
      </w:r>
      <w:r w:rsidRPr="009852E4">
        <w:t>option for initial or follow-up visits to entirely or almost entirely virtual models</w:t>
      </w:r>
      <w:r>
        <w:t>.</w:t>
      </w:r>
    </w:p>
    <w:p w14:paraId="707D41CB" w14:textId="77777777" w:rsidR="00856DAA" w:rsidRDefault="00856DAA" w:rsidP="00856DAA">
      <w:pPr>
        <w:pStyle w:val="Bullet"/>
      </w:pPr>
      <w:r>
        <w:t xml:space="preserve">Most US Long COVID clinics were newly created, with some evolving from pre-existing clinics. </w:t>
      </w:r>
    </w:p>
    <w:p w14:paraId="1051FD30" w14:textId="77777777" w:rsidR="00856DAA" w:rsidRDefault="00856DAA" w:rsidP="00856DAA">
      <w:pPr>
        <w:pStyle w:val="Bullet"/>
      </w:pPr>
      <w:r>
        <w:t xml:space="preserve">Models varied in their </w:t>
      </w:r>
      <w:r w:rsidRPr="009B724D">
        <w:rPr>
          <w:b/>
          <w:bCs/>
        </w:rPr>
        <w:t>referral processes</w:t>
      </w:r>
      <w:r>
        <w:t xml:space="preserve"> (for example, self-referral, physician referral or proactive follow-up of patients with acute COVID-19).</w:t>
      </w:r>
    </w:p>
    <w:p w14:paraId="346AD867" w14:textId="77777777" w:rsidR="00856DAA" w:rsidRDefault="00856DAA" w:rsidP="00856DAA">
      <w:pPr>
        <w:pStyle w:val="Bullet"/>
      </w:pPr>
      <w:r>
        <w:t xml:space="preserve">Models varied in their </w:t>
      </w:r>
      <w:r>
        <w:rPr>
          <w:b/>
          <w:bCs/>
        </w:rPr>
        <w:t>i</w:t>
      </w:r>
      <w:r w:rsidRPr="3F84848F">
        <w:rPr>
          <w:b/>
          <w:bCs/>
        </w:rPr>
        <w:t>ntake methods</w:t>
      </w:r>
      <w:r>
        <w:t xml:space="preserve"> (for example, use of standardised assessments, questionnaires or testing).</w:t>
      </w:r>
    </w:p>
    <w:p w14:paraId="01FCC994" w14:textId="77777777" w:rsidR="00856DAA" w:rsidRDefault="00856DAA" w:rsidP="00856DAA">
      <w:pPr>
        <w:pStyle w:val="Bullet"/>
      </w:pPr>
      <w:r w:rsidRPr="00485CC7">
        <w:rPr>
          <w:b/>
          <w:bCs/>
        </w:rPr>
        <w:t>Follow-up protocols</w:t>
      </w:r>
      <w:r w:rsidRPr="00896FB5">
        <w:t xml:space="preserve"> and implementation of </w:t>
      </w:r>
      <w:r w:rsidRPr="00485CC7">
        <w:rPr>
          <w:b/>
          <w:bCs/>
        </w:rPr>
        <w:t>training and educational</w:t>
      </w:r>
      <w:r w:rsidRPr="00896FB5">
        <w:t xml:space="preserve"> efforts varied across models, although some key informants viewed training of primary care clinicians as an important element. </w:t>
      </w:r>
    </w:p>
    <w:p w14:paraId="59CDE44B" w14:textId="77777777" w:rsidR="00856DAA" w:rsidRDefault="00856DAA" w:rsidP="00856DAA">
      <w:pPr>
        <w:pStyle w:val="Bullet"/>
      </w:pPr>
      <w:r w:rsidRPr="00896FB5">
        <w:t xml:space="preserve">Key informants noted challenges related to clinic </w:t>
      </w:r>
      <w:r w:rsidRPr="00485CC7">
        <w:rPr>
          <w:b/>
          <w:bCs/>
        </w:rPr>
        <w:t>sustainability and funding</w:t>
      </w:r>
      <w:r w:rsidRPr="00896FB5">
        <w:t xml:space="preserve">, especially in serving uninsured and </w:t>
      </w:r>
      <w:r>
        <w:t>under-served</w:t>
      </w:r>
      <w:r w:rsidRPr="00896FB5">
        <w:t xml:space="preserve"> populations</w:t>
      </w:r>
      <w:r>
        <w:t>.</w:t>
      </w:r>
    </w:p>
    <w:p w14:paraId="4ABBED8F" w14:textId="77777777" w:rsidR="00856DAA" w:rsidRDefault="00856DAA" w:rsidP="00856DAA">
      <w:pPr>
        <w:pStyle w:val="Bullet"/>
      </w:pPr>
      <w:r w:rsidRPr="0054761A">
        <w:rPr>
          <w:b/>
          <w:bCs/>
        </w:rPr>
        <w:t>Non-US models</w:t>
      </w:r>
      <w:r>
        <w:t xml:space="preserve"> that differed from US-based models included a Long COVID mobile outpatient clinic, a case manager–led multidisciplinary model, and systems-based ‘tiered care models’ in which patients underwent initial triage and were matched on the basis of symptom severity to different clinical care tiers with varying intensities of services.</w:t>
      </w:r>
    </w:p>
    <w:p w14:paraId="50CB4121" w14:textId="77777777" w:rsidR="00856DAA" w:rsidRDefault="00856DAA" w:rsidP="00856DAA"/>
    <w:p w14:paraId="26956F67" w14:textId="7AEF7E3F" w:rsidR="00856DAA" w:rsidRDefault="00856DAA" w:rsidP="00856DAA">
      <w:r>
        <w:t xml:space="preserve">Based on these characteristics, Chou et al summarised all the models according to </w:t>
      </w:r>
      <w:r w:rsidRPr="0076548F">
        <w:rPr>
          <w:b/>
          <w:bCs/>
        </w:rPr>
        <w:t xml:space="preserve">five </w:t>
      </w:r>
      <w:r>
        <w:rPr>
          <w:b/>
          <w:bCs/>
        </w:rPr>
        <w:t>k</w:t>
      </w:r>
      <w:r w:rsidRPr="0076548F">
        <w:rPr>
          <w:b/>
          <w:bCs/>
        </w:rPr>
        <w:t xml:space="preserve">ey </w:t>
      </w:r>
      <w:r>
        <w:rPr>
          <w:b/>
          <w:bCs/>
        </w:rPr>
        <w:t>p</w:t>
      </w:r>
      <w:r w:rsidRPr="0076548F">
        <w:rPr>
          <w:b/>
          <w:bCs/>
        </w:rPr>
        <w:t>rinciples</w:t>
      </w:r>
      <w:r>
        <w:t xml:space="preserve">, </w:t>
      </w:r>
      <w:r w:rsidRPr="0076548F">
        <w:rPr>
          <w:b/>
          <w:bCs/>
        </w:rPr>
        <w:t xml:space="preserve">seven </w:t>
      </w:r>
      <w:r>
        <w:rPr>
          <w:b/>
          <w:bCs/>
        </w:rPr>
        <w:t>c</w:t>
      </w:r>
      <w:r w:rsidRPr="0076548F">
        <w:rPr>
          <w:b/>
          <w:bCs/>
        </w:rPr>
        <w:t xml:space="preserve">ore </w:t>
      </w:r>
      <w:r>
        <w:rPr>
          <w:b/>
          <w:bCs/>
        </w:rPr>
        <w:t>c</w:t>
      </w:r>
      <w:r w:rsidRPr="0076548F">
        <w:rPr>
          <w:b/>
          <w:bCs/>
        </w:rPr>
        <w:t>omponents</w:t>
      </w:r>
      <w:r>
        <w:t xml:space="preserve"> and </w:t>
      </w:r>
      <w:r>
        <w:rPr>
          <w:b/>
          <w:bCs/>
        </w:rPr>
        <w:t>thirteen</w:t>
      </w:r>
      <w:r w:rsidRPr="00007AB4">
        <w:rPr>
          <w:b/>
          <w:bCs/>
        </w:rPr>
        <w:t xml:space="preserve"> </w:t>
      </w:r>
      <w:r>
        <w:rPr>
          <w:b/>
          <w:bCs/>
        </w:rPr>
        <w:t>m</w:t>
      </w:r>
      <w:r w:rsidRPr="00007AB4">
        <w:rPr>
          <w:b/>
          <w:bCs/>
        </w:rPr>
        <w:t>odels</w:t>
      </w:r>
      <w:r w:rsidRPr="0076548F">
        <w:rPr>
          <w:b/>
          <w:bCs/>
        </w:rPr>
        <w:t xml:space="preserve"> of </w:t>
      </w:r>
      <w:r>
        <w:rPr>
          <w:b/>
          <w:bCs/>
        </w:rPr>
        <w:t>c</w:t>
      </w:r>
      <w:r w:rsidRPr="0076548F">
        <w:rPr>
          <w:b/>
          <w:bCs/>
        </w:rPr>
        <w:t>are</w:t>
      </w:r>
      <w:r>
        <w:t xml:space="preserve"> (ten practice-based and three systems-based).</w:t>
      </w:r>
    </w:p>
    <w:p w14:paraId="4DDF7DD6" w14:textId="77777777" w:rsidR="00856DAA" w:rsidRDefault="00856DAA" w:rsidP="00856DAA"/>
    <w:p w14:paraId="11EB5628" w14:textId="77777777" w:rsidR="00856DAA" w:rsidRDefault="00856DAA" w:rsidP="00856DAA"/>
    <w:p w14:paraId="0C550717" w14:textId="77777777" w:rsidR="00856DAA" w:rsidRDefault="00856DAA" w:rsidP="00856DAA"/>
    <w:p w14:paraId="34FDA691" w14:textId="77777777" w:rsidR="00856DAA" w:rsidRDefault="00856DAA" w:rsidP="00856DAA"/>
    <w:p w14:paraId="01EBDEC6" w14:textId="77777777" w:rsidR="00856DAA" w:rsidRDefault="00856DAA" w:rsidP="00856DAA"/>
    <w:p w14:paraId="50CDFA17" w14:textId="77777777" w:rsidR="00856DAA" w:rsidRDefault="00856DAA" w:rsidP="00856DAA"/>
    <w:p w14:paraId="13161628" w14:textId="77777777" w:rsidR="00856DAA" w:rsidRDefault="00856DAA" w:rsidP="00856DAA">
      <w:pPr>
        <w:rPr>
          <w:b/>
          <w:bCs/>
        </w:rPr>
      </w:pPr>
    </w:p>
    <w:p w14:paraId="6B43951F" w14:textId="77777777" w:rsidR="00856DAA" w:rsidRDefault="00856DAA" w:rsidP="00856DAA">
      <w:pPr>
        <w:rPr>
          <w:b/>
          <w:bCs/>
        </w:rPr>
      </w:pPr>
    </w:p>
    <w:p w14:paraId="54A3F12B" w14:textId="77777777" w:rsidR="00856DAA" w:rsidRDefault="00856DAA" w:rsidP="00856DAA">
      <w:pPr>
        <w:rPr>
          <w:b/>
          <w:bCs/>
        </w:rPr>
      </w:pPr>
    </w:p>
    <w:p w14:paraId="1E49319D" w14:textId="77777777" w:rsidR="00856DAA" w:rsidRDefault="00856DAA" w:rsidP="00856DAA">
      <w:pPr>
        <w:rPr>
          <w:b/>
          <w:bCs/>
        </w:rPr>
      </w:pPr>
    </w:p>
    <w:p w14:paraId="09002BFD" w14:textId="7CD1E77A" w:rsidR="00856DAA" w:rsidRPr="00081FCC" w:rsidRDefault="00856DAA" w:rsidP="00856DAA">
      <w:pPr>
        <w:pStyle w:val="Figure"/>
      </w:pPr>
      <w:bookmarkStart w:id="24" w:name="_Toc199221639"/>
      <w:r>
        <w:t xml:space="preserve">Figure </w:t>
      </w:r>
      <w:r>
        <w:fldChar w:fldCharType="begin"/>
      </w:r>
      <w:r>
        <w:instrText xml:space="preserve"> SEQ Figure \* ARABIC </w:instrText>
      </w:r>
      <w:r>
        <w:fldChar w:fldCharType="separate"/>
      </w:r>
      <w:r w:rsidR="00F1321A">
        <w:rPr>
          <w:noProof/>
        </w:rPr>
        <w:t>2</w:t>
      </w:r>
      <w:r>
        <w:fldChar w:fldCharType="end"/>
      </w:r>
      <w:r>
        <w:t xml:space="preserve">: </w:t>
      </w:r>
      <w:r w:rsidRPr="00081FCC">
        <w:t>Principles, core components, practice-based and system-based models of care</w:t>
      </w:r>
      <w:r>
        <w:t xml:space="preserve"> for Chou et al (2024)</w:t>
      </w:r>
      <w:bookmarkEnd w:id="24"/>
    </w:p>
    <w:p w14:paraId="66A4350A" w14:textId="3444F650" w:rsidR="00856DAA" w:rsidRDefault="00805515" w:rsidP="00856DAA">
      <w:pPr>
        <w:jc w:val="center"/>
      </w:pPr>
      <w:r>
        <w:rPr>
          <w:noProof/>
        </w:rPr>
        <w:drawing>
          <wp:inline distT="0" distB="0" distL="0" distR="0" wp14:anchorId="7EA5B1E0" wp14:editId="2C6B5560">
            <wp:extent cx="3243580" cy="2268220"/>
            <wp:effectExtent l="0" t="0" r="0" b="0"/>
            <wp:docPr id="5" name="Picture 5">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 name="Picture 5">
                      <a:extLst>
                        <a:ext uri="{C183D7F6-B498-43B3-948B-1728B52AA6E4}">
                          <adec:decorative xmlns:adec="http://schemas.microsoft.com/office/drawing/2017/decorative" val="1"/>
                        </a:ext>
                      </a:extLst>
                    </pic:cNvPr>
                    <pic:cNvPicPr>
                      <a:picLocks noChangeAspect="1" noChangeArrowheads="1"/>
                    </pic:cNvPicPr>
                  </pic:nvPicPr>
                  <pic:blipFill>
                    <a:blip r:embed="rId32">
                      <a:extLst>
                        <a:ext uri="{28A0092B-C50C-407E-A947-70E740481C1C}">
                          <a14:useLocalDpi xmlns:a14="http://schemas.microsoft.com/office/drawing/2010/main" val="0"/>
                        </a:ext>
                      </a:extLst>
                    </a:blip>
                    <a:srcRect/>
                    <a:stretch>
                      <a:fillRect/>
                    </a:stretch>
                  </pic:blipFill>
                  <pic:spPr bwMode="auto">
                    <a:xfrm>
                      <a:off x="0" y="0"/>
                      <a:ext cx="3243580" cy="2268220"/>
                    </a:xfrm>
                    <a:prstGeom prst="rect">
                      <a:avLst/>
                    </a:prstGeom>
                    <a:noFill/>
                  </pic:spPr>
                </pic:pic>
              </a:graphicData>
            </a:graphic>
          </wp:inline>
        </w:drawing>
      </w:r>
    </w:p>
    <w:p w14:paraId="4493C050" w14:textId="77777777" w:rsidR="00856DAA" w:rsidRPr="00856DAA" w:rsidRDefault="00856DAA" w:rsidP="00856DAA">
      <w:pPr>
        <w:pStyle w:val="Heading3"/>
      </w:pPr>
      <w:r w:rsidRPr="00856DAA">
        <w:t>Five key principles</w:t>
      </w:r>
    </w:p>
    <w:p w14:paraId="73458451" w14:textId="77777777" w:rsidR="00856DAA" w:rsidRDefault="00856DAA" w:rsidP="00856DAA">
      <w:r>
        <w:t xml:space="preserve">Based on the literature review and key informant interviews, the study identified </w:t>
      </w:r>
      <w:r w:rsidRPr="00B354BB">
        <w:rPr>
          <w:b/>
          <w:bCs/>
        </w:rPr>
        <w:t xml:space="preserve">five key principles </w:t>
      </w:r>
      <w:r w:rsidRPr="00783E7D">
        <w:t>for Long COVID models of care:</w:t>
      </w:r>
    </w:p>
    <w:p w14:paraId="4CF20DAA" w14:textId="77777777" w:rsidR="00856DAA" w:rsidRDefault="00856DAA" w:rsidP="00805515">
      <w:pPr>
        <w:pStyle w:val="ListNumber"/>
        <w:numPr>
          <w:ilvl w:val="0"/>
          <w:numId w:val="37"/>
        </w:numPr>
        <w:spacing w:before="90" w:after="90"/>
        <w:ind w:left="357" w:hanging="357"/>
        <w:contextualSpacing w:val="0"/>
      </w:pPr>
      <w:r>
        <w:t xml:space="preserve">a </w:t>
      </w:r>
      <w:r w:rsidRPr="00856DAA">
        <w:rPr>
          <w:b/>
          <w:bCs/>
        </w:rPr>
        <w:t>core ‘lead’ team</w:t>
      </w:r>
      <w:r>
        <w:t xml:space="preserve"> with knowledge and expertise in Long COVID</w:t>
      </w:r>
    </w:p>
    <w:p w14:paraId="7D02FE82" w14:textId="77777777" w:rsidR="00856DAA" w:rsidRDefault="00856DAA" w:rsidP="00805515">
      <w:pPr>
        <w:pStyle w:val="ListNumber"/>
        <w:numPr>
          <w:ilvl w:val="0"/>
          <w:numId w:val="37"/>
        </w:numPr>
        <w:spacing w:before="90" w:after="90"/>
        <w:ind w:left="357" w:hanging="357"/>
        <w:contextualSpacing w:val="0"/>
      </w:pPr>
      <w:r w:rsidRPr="009D4BBA">
        <w:t xml:space="preserve">ready access to broad </w:t>
      </w:r>
      <w:r w:rsidRPr="00856DAA">
        <w:rPr>
          <w:b/>
          <w:bCs/>
        </w:rPr>
        <w:t>multidisciplinary</w:t>
      </w:r>
      <w:r w:rsidRPr="009D4BBA">
        <w:t xml:space="preserve"> expertise </w:t>
      </w:r>
    </w:p>
    <w:p w14:paraId="76EAB390" w14:textId="77777777" w:rsidR="00856DAA" w:rsidRDefault="00856DAA" w:rsidP="00805515">
      <w:pPr>
        <w:pStyle w:val="ListNumber"/>
        <w:numPr>
          <w:ilvl w:val="0"/>
          <w:numId w:val="37"/>
        </w:numPr>
        <w:spacing w:before="90" w:after="90"/>
        <w:ind w:left="357" w:hanging="357"/>
        <w:contextualSpacing w:val="0"/>
      </w:pPr>
      <w:r w:rsidRPr="009D4BBA">
        <w:t xml:space="preserve">ready access to a broad range of evidence-based </w:t>
      </w:r>
      <w:r w:rsidRPr="00856DAA">
        <w:rPr>
          <w:b/>
          <w:bCs/>
        </w:rPr>
        <w:t>diagnostic and therapeutic</w:t>
      </w:r>
      <w:r w:rsidRPr="009D4BBA">
        <w:t xml:space="preserve"> services </w:t>
      </w:r>
    </w:p>
    <w:p w14:paraId="24F7A2B6" w14:textId="77777777" w:rsidR="00856DAA" w:rsidRDefault="00856DAA" w:rsidP="00805515">
      <w:pPr>
        <w:pStyle w:val="ListNumber"/>
        <w:numPr>
          <w:ilvl w:val="0"/>
          <w:numId w:val="37"/>
        </w:numPr>
        <w:spacing w:before="90" w:after="90"/>
        <w:ind w:left="357" w:hanging="357"/>
        <w:contextualSpacing w:val="0"/>
      </w:pPr>
      <w:r w:rsidRPr="009D4BBA">
        <w:t xml:space="preserve">provision of </w:t>
      </w:r>
      <w:r w:rsidRPr="00856DAA">
        <w:rPr>
          <w:b/>
          <w:bCs/>
        </w:rPr>
        <w:t>patient-centred</w:t>
      </w:r>
      <w:r w:rsidRPr="009D4BBA">
        <w:t>, individuali</w:t>
      </w:r>
      <w:r>
        <w:t>s</w:t>
      </w:r>
      <w:r w:rsidRPr="009D4BBA">
        <w:t>ed and equitable care</w:t>
      </w:r>
    </w:p>
    <w:p w14:paraId="4B29DC49" w14:textId="77777777" w:rsidR="00856DAA" w:rsidRDefault="00856DAA" w:rsidP="00805515">
      <w:pPr>
        <w:pStyle w:val="ListNumber"/>
        <w:numPr>
          <w:ilvl w:val="0"/>
          <w:numId w:val="37"/>
        </w:numPr>
        <w:spacing w:before="90" w:after="90"/>
        <w:ind w:left="357" w:hanging="357"/>
        <w:contextualSpacing w:val="0"/>
      </w:pPr>
      <w:r w:rsidRPr="00856DAA">
        <w:rPr>
          <w:b/>
          <w:bCs/>
        </w:rPr>
        <w:t>capacity</w:t>
      </w:r>
      <w:r>
        <w:t xml:space="preserve"> to meet high demand for Long COVID care in the population being served.</w:t>
      </w:r>
    </w:p>
    <w:p w14:paraId="1FF4B0E4" w14:textId="77777777" w:rsidR="00856DAA" w:rsidRPr="00856DAA" w:rsidRDefault="00856DAA" w:rsidP="00856DAA">
      <w:pPr>
        <w:pStyle w:val="Heading3"/>
      </w:pPr>
      <w:r w:rsidRPr="00856DAA">
        <w:t>Seven key components</w:t>
      </w:r>
    </w:p>
    <w:p w14:paraId="0932E28A" w14:textId="77777777" w:rsidR="00856DAA" w:rsidRDefault="00856DAA" w:rsidP="00856DAA">
      <w:r>
        <w:t xml:space="preserve">The study extracted </w:t>
      </w:r>
      <w:r w:rsidRPr="00B354BB">
        <w:rPr>
          <w:b/>
          <w:bCs/>
        </w:rPr>
        <w:t>seven key components</w:t>
      </w:r>
      <w:r w:rsidRPr="00B354BB">
        <w:t xml:space="preserve"> </w:t>
      </w:r>
      <w:r>
        <w:t xml:space="preserve">that appeared useful for describing Long COVID models and distinguishing the variability in approaches to </w:t>
      </w:r>
      <w:r w:rsidRPr="002E5D1F">
        <w:rPr>
          <w:b/>
          <w:bCs/>
        </w:rPr>
        <w:t xml:space="preserve">meeting the </w:t>
      </w:r>
      <w:r>
        <w:rPr>
          <w:b/>
          <w:bCs/>
        </w:rPr>
        <w:t xml:space="preserve">five key </w:t>
      </w:r>
      <w:r w:rsidRPr="002E5D1F">
        <w:rPr>
          <w:b/>
          <w:bCs/>
        </w:rPr>
        <w:t>principles</w:t>
      </w:r>
      <w:r>
        <w:t>:</w:t>
      </w:r>
    </w:p>
    <w:p w14:paraId="00297518" w14:textId="77777777" w:rsidR="00856DAA" w:rsidRDefault="00856DAA" w:rsidP="00805515">
      <w:pPr>
        <w:pStyle w:val="ListNumber"/>
        <w:numPr>
          <w:ilvl w:val="0"/>
          <w:numId w:val="38"/>
        </w:numPr>
        <w:spacing w:before="90" w:after="90"/>
        <w:ind w:left="357" w:hanging="357"/>
        <w:contextualSpacing w:val="0"/>
      </w:pPr>
      <w:r w:rsidRPr="00C63E62">
        <w:t xml:space="preserve">home department or clinical setting </w:t>
      </w:r>
    </w:p>
    <w:p w14:paraId="517DCC98" w14:textId="77777777" w:rsidR="00856DAA" w:rsidRDefault="00856DAA" w:rsidP="00805515">
      <w:pPr>
        <w:pStyle w:val="ListNumber"/>
        <w:numPr>
          <w:ilvl w:val="0"/>
          <w:numId w:val="38"/>
        </w:numPr>
        <w:spacing w:before="90" w:after="90"/>
        <w:ind w:left="357" w:hanging="357"/>
        <w:contextualSpacing w:val="0"/>
      </w:pPr>
      <w:r w:rsidRPr="00C63E62">
        <w:t xml:space="preserve">clinical lead </w:t>
      </w:r>
    </w:p>
    <w:p w14:paraId="621EC9DF" w14:textId="77777777" w:rsidR="00856DAA" w:rsidRDefault="00856DAA" w:rsidP="00805515">
      <w:pPr>
        <w:pStyle w:val="ListNumber"/>
        <w:numPr>
          <w:ilvl w:val="0"/>
          <w:numId w:val="38"/>
        </w:numPr>
        <w:spacing w:before="90" w:after="90"/>
        <w:ind w:left="357" w:hanging="357"/>
        <w:contextualSpacing w:val="0"/>
      </w:pPr>
      <w:r w:rsidRPr="00C63E62">
        <w:t>co</w:t>
      </w:r>
      <w:r>
        <w:t>-</w:t>
      </w:r>
      <w:r w:rsidRPr="00C63E62">
        <w:t xml:space="preserve">location of other specialties </w:t>
      </w:r>
    </w:p>
    <w:p w14:paraId="52335264" w14:textId="77777777" w:rsidR="00856DAA" w:rsidRDefault="00856DAA" w:rsidP="00805515">
      <w:pPr>
        <w:pStyle w:val="ListNumber"/>
        <w:numPr>
          <w:ilvl w:val="0"/>
          <w:numId w:val="38"/>
        </w:numPr>
        <w:spacing w:before="90" w:after="90"/>
        <w:ind w:left="357" w:hanging="357"/>
        <w:contextualSpacing w:val="0"/>
      </w:pPr>
      <w:r w:rsidRPr="00C63E62">
        <w:t xml:space="preserve">primary care role </w:t>
      </w:r>
    </w:p>
    <w:p w14:paraId="15ECB320" w14:textId="77777777" w:rsidR="00856DAA" w:rsidRDefault="00856DAA" w:rsidP="00805515">
      <w:pPr>
        <w:pStyle w:val="ListNumber"/>
        <w:numPr>
          <w:ilvl w:val="0"/>
          <w:numId w:val="38"/>
        </w:numPr>
        <w:spacing w:before="90" w:after="90"/>
        <w:ind w:left="357" w:hanging="357"/>
        <w:contextualSpacing w:val="0"/>
      </w:pPr>
      <w:r w:rsidRPr="00C63E62">
        <w:t xml:space="preserve">population </w:t>
      </w:r>
      <w:r>
        <w:t>served</w:t>
      </w:r>
      <w:r w:rsidRPr="00C63E62">
        <w:t xml:space="preserve"> </w:t>
      </w:r>
    </w:p>
    <w:p w14:paraId="34A0A293" w14:textId="77777777" w:rsidR="00856DAA" w:rsidRDefault="00856DAA" w:rsidP="00805515">
      <w:pPr>
        <w:pStyle w:val="ListNumber"/>
        <w:numPr>
          <w:ilvl w:val="0"/>
          <w:numId w:val="38"/>
        </w:numPr>
        <w:spacing w:before="90" w:after="90"/>
        <w:ind w:left="357" w:hanging="357"/>
        <w:contextualSpacing w:val="0"/>
      </w:pPr>
      <w:r w:rsidRPr="00C63E62">
        <w:t xml:space="preserve">use of teleservices </w:t>
      </w:r>
    </w:p>
    <w:p w14:paraId="1189B3FA" w14:textId="77777777" w:rsidR="00856DAA" w:rsidRDefault="00856DAA" w:rsidP="00805515">
      <w:pPr>
        <w:pStyle w:val="ListNumber"/>
        <w:numPr>
          <w:ilvl w:val="0"/>
          <w:numId w:val="38"/>
        </w:numPr>
        <w:spacing w:before="90" w:after="90"/>
        <w:ind w:left="357" w:hanging="357"/>
        <w:contextualSpacing w:val="0"/>
      </w:pPr>
      <w:r w:rsidRPr="00C63E62">
        <w:t xml:space="preserve">practice-based (implemented in an individual clinic or health system) </w:t>
      </w:r>
      <w:r>
        <w:t>versus</w:t>
      </w:r>
      <w:r w:rsidRPr="00C63E62">
        <w:t xml:space="preserve"> systems-based (components across multiple levels of the health care system to provide care throughout a network or region).</w:t>
      </w:r>
    </w:p>
    <w:p w14:paraId="6ACA37BD" w14:textId="77777777" w:rsidR="00856DAA" w:rsidRPr="00856DAA" w:rsidRDefault="00856DAA" w:rsidP="00856DAA">
      <w:pPr>
        <w:pStyle w:val="Heading3"/>
      </w:pPr>
      <w:r w:rsidRPr="00856DAA">
        <w:t>Ten practice-based models of care and three systems-based models of care</w:t>
      </w:r>
    </w:p>
    <w:p w14:paraId="6AC93728" w14:textId="77777777" w:rsidR="00856DAA" w:rsidRDefault="00856DAA" w:rsidP="00856DAA">
      <w:r>
        <w:t>Based on the seven key components,</w:t>
      </w:r>
      <w:r w:rsidRPr="005178BC">
        <w:t xml:space="preserve"> </w:t>
      </w:r>
      <w:r>
        <w:t>Chou et al</w:t>
      </w:r>
      <w:r w:rsidRPr="005178BC">
        <w:t xml:space="preserve"> </w:t>
      </w:r>
      <w:r>
        <w:t xml:space="preserve">described </w:t>
      </w:r>
      <w:r w:rsidRPr="25E9E9F9">
        <w:rPr>
          <w:b/>
          <w:bCs/>
        </w:rPr>
        <w:t>ten</w:t>
      </w:r>
      <w:r>
        <w:t xml:space="preserve"> </w:t>
      </w:r>
      <w:r w:rsidRPr="25E9E9F9">
        <w:rPr>
          <w:b/>
          <w:bCs/>
        </w:rPr>
        <w:t>practice-based models</w:t>
      </w:r>
      <w:r>
        <w:t xml:space="preserve"> of care and </w:t>
      </w:r>
      <w:r w:rsidRPr="25E9E9F9">
        <w:rPr>
          <w:b/>
          <w:bCs/>
        </w:rPr>
        <w:t>three</w:t>
      </w:r>
      <w:r>
        <w:t xml:space="preserve"> </w:t>
      </w:r>
      <w:r w:rsidRPr="25E9E9F9">
        <w:rPr>
          <w:b/>
          <w:bCs/>
        </w:rPr>
        <w:t>systems-based models</w:t>
      </w:r>
      <w:r>
        <w:t xml:space="preserve"> of care in their 2024 systematic review, along with examples of representative Long COVID care clinics (see </w:t>
      </w:r>
      <w:r w:rsidRPr="00082C92">
        <w:t>Appendix C</w:t>
      </w:r>
      <w:r>
        <w:t xml:space="preserve"> for more detail). Practice-based models of care are those models that describe the specifics of how individual clinics are set up. Systems-based models of care describe the larger health care system that supports the provision of Long COVID services more generally. </w:t>
      </w:r>
    </w:p>
    <w:p w14:paraId="79321C59" w14:textId="77777777" w:rsidR="00856DAA" w:rsidRDefault="00856DAA" w:rsidP="00856DAA"/>
    <w:p w14:paraId="4455F025" w14:textId="0AFBCE9D" w:rsidR="00856DAA" w:rsidRDefault="00856DAA" w:rsidP="00856DAA">
      <w:r>
        <w:t xml:space="preserve">The following were the </w:t>
      </w:r>
      <w:r w:rsidRPr="004D43A9">
        <w:rPr>
          <w:b/>
          <w:bCs/>
        </w:rPr>
        <w:t>practice-based models of care</w:t>
      </w:r>
      <w:r>
        <w:rPr>
          <w:b/>
          <w:bCs/>
        </w:rPr>
        <w:t>.</w:t>
      </w:r>
    </w:p>
    <w:p w14:paraId="2FEA8399" w14:textId="77777777" w:rsidR="00856DAA" w:rsidRDefault="00856DAA" w:rsidP="00856DAA">
      <w:pPr>
        <w:pStyle w:val="ListNumber"/>
        <w:numPr>
          <w:ilvl w:val="0"/>
          <w:numId w:val="39"/>
        </w:numPr>
        <w:spacing w:before="90"/>
        <w:ind w:left="357" w:hanging="357"/>
        <w:contextualSpacing w:val="0"/>
      </w:pPr>
      <w:r w:rsidRPr="00856DAA">
        <w:rPr>
          <w:b/>
          <w:bCs/>
        </w:rPr>
        <w:t>Single specialty-based Long COVID clinic.</w:t>
      </w:r>
      <w:r>
        <w:t xml:space="preserve"> This commonly described model was located within a single specialty department and was led by a physician. These clinics leveraged existing specialty expertise and required systems to facilitate timely referrals to other specialties and services, which were not co-located. The robustness of such referral and coordination systems varied. This model was usually led by a physician from a specialty commonly involved in Long COVID care, such as physiatry,</w:t>
      </w:r>
      <w:r>
        <w:rPr>
          <w:rStyle w:val="FootnoteReference"/>
        </w:rPr>
        <w:footnoteReference w:id="29"/>
      </w:r>
      <w:r>
        <w:t xml:space="preserve"> pulmonology or infectious diseases.</w:t>
      </w:r>
    </w:p>
    <w:p w14:paraId="52C75B59" w14:textId="77777777" w:rsidR="00856DAA" w:rsidRPr="00B03487" w:rsidRDefault="00856DAA" w:rsidP="00856DAA">
      <w:pPr>
        <w:pStyle w:val="ListNumber"/>
        <w:numPr>
          <w:ilvl w:val="0"/>
          <w:numId w:val="39"/>
        </w:numPr>
        <w:spacing w:before="90"/>
        <w:ind w:left="357" w:hanging="357"/>
        <w:contextualSpacing w:val="0"/>
      </w:pPr>
      <w:r w:rsidRPr="00856DAA">
        <w:rPr>
          <w:b/>
          <w:bCs/>
        </w:rPr>
        <w:t>Primary care-led Long COVID model.</w:t>
      </w:r>
      <w:r>
        <w:t xml:space="preserve"> This model was based in a primary care setting with a primary care clinician lead. It has the potential advantage of preserving specialty capacity by referring patients to specialists only when needed. Although this model was primary care–led, its main purpose was to manage Long COVID, not to provide primary care. However, some primary care needs could be addressed. Similar to the specialty-based model, this model requires efficient systems for referrals and care coordination.</w:t>
      </w:r>
    </w:p>
    <w:p w14:paraId="45084C35" w14:textId="77777777" w:rsidR="00856DAA" w:rsidRDefault="00856DAA" w:rsidP="00856DAA">
      <w:pPr>
        <w:pStyle w:val="ListNumber"/>
        <w:numPr>
          <w:ilvl w:val="0"/>
          <w:numId w:val="39"/>
        </w:numPr>
        <w:spacing w:before="90"/>
        <w:ind w:left="357" w:hanging="357"/>
        <w:contextualSpacing w:val="0"/>
      </w:pPr>
      <w:r w:rsidRPr="00856DAA">
        <w:rPr>
          <w:b/>
          <w:bCs/>
        </w:rPr>
        <w:t>Multidisciplinary Long COVID model</w:t>
      </w:r>
      <w:r>
        <w:t xml:space="preserve">. In this model, multiple specialties commonly involved in Long COVID care were co-located within a single clinic. Patients may need to be referred for specialties or services that are not available within the clinic. This model requires coordination of multiple specialties with dedicated time in the clinic and would likely be relatively resource-intensive and feasible primarily for larger health systems with extensive multidisciplinary expertise. </w:t>
      </w:r>
    </w:p>
    <w:p w14:paraId="6A607627" w14:textId="77777777" w:rsidR="00856DAA" w:rsidRPr="007A3ABD" w:rsidRDefault="00856DAA" w:rsidP="00856DAA">
      <w:pPr>
        <w:pStyle w:val="ListNumber"/>
        <w:numPr>
          <w:ilvl w:val="0"/>
          <w:numId w:val="39"/>
        </w:numPr>
        <w:spacing w:before="90"/>
        <w:ind w:left="357" w:hanging="357"/>
        <w:contextualSpacing w:val="0"/>
      </w:pPr>
      <w:r w:rsidRPr="00856DAA">
        <w:rPr>
          <w:b/>
          <w:bCs/>
        </w:rPr>
        <w:t>Advanced practice provider-led model</w:t>
      </w:r>
      <w:r>
        <w:t>. In this variation on the three models listed above, an advanced practice provider (often an advance practice nurse) led the practice and a physician was readily available for consultation. A potential advantage is that it may be more resource-efficient and may help to increase capacity for management of Long COVID, although it would require support and training for advanced practice providers to perform optimally in this role.</w:t>
      </w:r>
    </w:p>
    <w:p w14:paraId="11A19B66" w14:textId="77777777" w:rsidR="00856DAA" w:rsidRPr="004D43A9" w:rsidRDefault="00856DAA" w:rsidP="00856DAA">
      <w:pPr>
        <w:pStyle w:val="ListNumber"/>
        <w:numPr>
          <w:ilvl w:val="0"/>
          <w:numId w:val="39"/>
        </w:numPr>
        <w:spacing w:before="90"/>
        <w:ind w:left="357" w:hanging="357"/>
        <w:contextualSpacing w:val="0"/>
      </w:pPr>
      <w:r w:rsidRPr="004D43A9">
        <w:rPr>
          <w:b/>
          <w:bCs/>
        </w:rPr>
        <w:t xml:space="preserve">Primary </w:t>
      </w:r>
      <w:r>
        <w:rPr>
          <w:b/>
          <w:bCs/>
        </w:rPr>
        <w:t>c</w:t>
      </w:r>
      <w:r w:rsidRPr="004D43A9">
        <w:rPr>
          <w:b/>
          <w:bCs/>
        </w:rPr>
        <w:t xml:space="preserve">are </w:t>
      </w:r>
      <w:r>
        <w:rPr>
          <w:b/>
          <w:bCs/>
        </w:rPr>
        <w:t>m</w:t>
      </w:r>
      <w:r w:rsidRPr="004D43A9">
        <w:rPr>
          <w:b/>
          <w:bCs/>
        </w:rPr>
        <w:t xml:space="preserve">anagement of Long COVID </w:t>
      </w:r>
      <w:r>
        <w:rPr>
          <w:b/>
          <w:bCs/>
        </w:rPr>
        <w:t>m</w:t>
      </w:r>
      <w:r w:rsidRPr="004D43A9">
        <w:rPr>
          <w:b/>
          <w:bCs/>
        </w:rPr>
        <w:t>odel</w:t>
      </w:r>
      <w:r>
        <w:t>.</w:t>
      </w:r>
      <w:r w:rsidRPr="25E9E9F9">
        <w:rPr>
          <w:i/>
          <w:iCs/>
        </w:rPr>
        <w:t xml:space="preserve"> </w:t>
      </w:r>
      <w:r>
        <w:t>This model integrated Long COVID management into existing primary care clinics rather than providing a designated Long COVID clinic. For this model to be successful, strategies to support primary care clinicians are critical, including education and training, implementation of evaluation and management algorithms, and care coordination support. On-site integration of specialty services could facilitate implementation. This model could substantially increase capacity in high-demand settings or those with limited specialty expertise</w:t>
      </w:r>
      <w:r w:rsidRPr="006974E0">
        <w:t>.</w:t>
      </w:r>
    </w:p>
    <w:p w14:paraId="7FD35ABD" w14:textId="77777777" w:rsidR="00856DAA" w:rsidRPr="001025AC" w:rsidRDefault="00856DAA" w:rsidP="00856DAA">
      <w:pPr>
        <w:pStyle w:val="ListNumber"/>
        <w:numPr>
          <w:ilvl w:val="0"/>
          <w:numId w:val="39"/>
        </w:numPr>
        <w:spacing w:before="90"/>
        <w:ind w:left="357" w:hanging="357"/>
        <w:contextualSpacing w:val="0"/>
      </w:pPr>
      <w:r w:rsidRPr="004D43A9">
        <w:rPr>
          <w:b/>
          <w:bCs/>
        </w:rPr>
        <w:t xml:space="preserve">Virtual Long COVID </w:t>
      </w:r>
      <w:r>
        <w:rPr>
          <w:b/>
          <w:bCs/>
        </w:rPr>
        <w:t>c</w:t>
      </w:r>
      <w:r w:rsidRPr="004D43A9">
        <w:rPr>
          <w:b/>
          <w:bCs/>
        </w:rPr>
        <w:t xml:space="preserve">linic </w:t>
      </w:r>
      <w:r>
        <w:rPr>
          <w:b/>
          <w:bCs/>
        </w:rPr>
        <w:t>m</w:t>
      </w:r>
      <w:r w:rsidRPr="004D43A9">
        <w:rPr>
          <w:b/>
          <w:bCs/>
        </w:rPr>
        <w:t>odel</w:t>
      </w:r>
      <w:r>
        <w:rPr>
          <w:b/>
          <w:bCs/>
        </w:rPr>
        <w:t>.</w:t>
      </w:r>
      <w:r>
        <w:t xml:space="preserve"> The defining characteristic of this model is that it was designed to be fully virtual. It could be applied to any of the models described above, each of which may use teleservices to some degree. This model may be more convenient, reduce burdens on patients and require fewer resources compared with an in-person clinic. On the other hand, some patients may prefer face-to-face interactions. In addition, it requires patients to have access to and be comfortable with technologies used to deliver virtual services, and some services or testing may require in-person visits.</w:t>
      </w:r>
    </w:p>
    <w:p w14:paraId="6A4CF7D3" w14:textId="77777777" w:rsidR="00856DAA" w:rsidRPr="0061576B" w:rsidRDefault="00856DAA" w:rsidP="00856DAA">
      <w:pPr>
        <w:pStyle w:val="ListNumber"/>
        <w:numPr>
          <w:ilvl w:val="0"/>
          <w:numId w:val="39"/>
        </w:numPr>
        <w:spacing w:before="90"/>
        <w:ind w:left="357" w:hanging="357"/>
        <w:contextualSpacing w:val="0"/>
      </w:pPr>
      <w:r w:rsidRPr="004D43A9">
        <w:rPr>
          <w:b/>
          <w:bCs/>
        </w:rPr>
        <w:t xml:space="preserve">Mobile Long COVID </w:t>
      </w:r>
      <w:r>
        <w:rPr>
          <w:b/>
          <w:bCs/>
        </w:rPr>
        <w:t>c</w:t>
      </w:r>
      <w:r w:rsidRPr="004D43A9">
        <w:rPr>
          <w:b/>
          <w:bCs/>
        </w:rPr>
        <w:t xml:space="preserve">linic </w:t>
      </w:r>
      <w:r>
        <w:rPr>
          <w:b/>
          <w:bCs/>
        </w:rPr>
        <w:t>m</w:t>
      </w:r>
      <w:r w:rsidRPr="004D43A9">
        <w:rPr>
          <w:b/>
          <w:bCs/>
        </w:rPr>
        <w:t>odel</w:t>
      </w:r>
      <w:r>
        <w:t>. Designed for rural settings, this model used mobile units for initial evaluations and basic testing, followed by referral of patients to specialists as needed. It is likely to be limited in the services that can be provided, and its feasibility and suitability for ongoing management are unclear.</w:t>
      </w:r>
    </w:p>
    <w:p w14:paraId="25CC3A89" w14:textId="77777777" w:rsidR="00856DAA" w:rsidRPr="00E17283" w:rsidRDefault="00856DAA" w:rsidP="00856DAA">
      <w:pPr>
        <w:pStyle w:val="ListNumber"/>
        <w:numPr>
          <w:ilvl w:val="0"/>
          <w:numId w:val="39"/>
        </w:numPr>
        <w:spacing w:before="90"/>
        <w:ind w:left="357" w:hanging="357"/>
        <w:contextualSpacing w:val="0"/>
      </w:pPr>
      <w:r w:rsidRPr="004D43A9">
        <w:rPr>
          <w:b/>
          <w:bCs/>
        </w:rPr>
        <w:t xml:space="preserve">Long COVID </w:t>
      </w:r>
      <w:r>
        <w:rPr>
          <w:b/>
          <w:bCs/>
        </w:rPr>
        <w:t>c</w:t>
      </w:r>
      <w:r w:rsidRPr="004D43A9">
        <w:rPr>
          <w:b/>
          <w:bCs/>
        </w:rPr>
        <w:t xml:space="preserve">linic and </w:t>
      </w:r>
      <w:r>
        <w:rPr>
          <w:b/>
          <w:bCs/>
        </w:rPr>
        <w:t>b</w:t>
      </w:r>
      <w:r w:rsidRPr="004D43A9">
        <w:rPr>
          <w:b/>
          <w:bCs/>
        </w:rPr>
        <w:t xml:space="preserve">oard </w:t>
      </w:r>
      <w:r>
        <w:rPr>
          <w:b/>
          <w:bCs/>
        </w:rPr>
        <w:t>m</w:t>
      </w:r>
      <w:r w:rsidRPr="004D43A9">
        <w:rPr>
          <w:b/>
          <w:bCs/>
        </w:rPr>
        <w:t>odel</w:t>
      </w:r>
      <w:r>
        <w:t>. In this model, an advanced practice provider led the clinic and consulted with a board of Long COVID specialists via telehealth. This model was intended for rural areas that lack specialty care.</w:t>
      </w:r>
    </w:p>
    <w:p w14:paraId="26EE6E4A" w14:textId="77777777" w:rsidR="00856DAA" w:rsidRPr="004D43A9" w:rsidRDefault="00856DAA" w:rsidP="00856DAA">
      <w:pPr>
        <w:pStyle w:val="ListNumber"/>
        <w:numPr>
          <w:ilvl w:val="0"/>
          <w:numId w:val="39"/>
        </w:numPr>
        <w:spacing w:before="90"/>
        <w:ind w:left="357" w:hanging="357"/>
        <w:contextualSpacing w:val="0"/>
      </w:pPr>
      <w:r w:rsidRPr="004D43A9">
        <w:rPr>
          <w:b/>
          <w:bCs/>
        </w:rPr>
        <w:t xml:space="preserve">Long COVID or </w:t>
      </w:r>
      <w:r>
        <w:rPr>
          <w:b/>
          <w:bCs/>
        </w:rPr>
        <w:t>o</w:t>
      </w:r>
      <w:r w:rsidRPr="004D43A9">
        <w:rPr>
          <w:b/>
          <w:bCs/>
        </w:rPr>
        <w:t xml:space="preserve">ther </w:t>
      </w:r>
      <w:r>
        <w:rPr>
          <w:b/>
          <w:bCs/>
        </w:rPr>
        <w:t>c</w:t>
      </w:r>
      <w:r w:rsidRPr="004D43A9">
        <w:rPr>
          <w:b/>
          <w:bCs/>
        </w:rPr>
        <w:t xml:space="preserve">omplex </w:t>
      </w:r>
      <w:r>
        <w:rPr>
          <w:b/>
          <w:bCs/>
        </w:rPr>
        <w:t>c</w:t>
      </w:r>
      <w:r w:rsidRPr="004D43A9">
        <w:rPr>
          <w:b/>
          <w:bCs/>
        </w:rPr>
        <w:t xml:space="preserve">onditions </w:t>
      </w:r>
      <w:r>
        <w:rPr>
          <w:b/>
          <w:bCs/>
        </w:rPr>
        <w:t>m</w:t>
      </w:r>
      <w:r w:rsidRPr="004D43A9">
        <w:rPr>
          <w:b/>
          <w:bCs/>
        </w:rPr>
        <w:t>odel.</w:t>
      </w:r>
      <w:r>
        <w:t xml:space="preserve"> </w:t>
      </w:r>
      <w:r w:rsidRPr="000B3E1F">
        <w:t xml:space="preserve">This model was similar to the multidisciplinary model but was designed to manage patients with </w:t>
      </w:r>
      <w:r>
        <w:t>Long COVID</w:t>
      </w:r>
      <w:r w:rsidRPr="000B3E1F">
        <w:t xml:space="preserve"> and other similar or complex conditions, such as </w:t>
      </w:r>
      <w:proofErr w:type="spellStart"/>
      <w:r w:rsidRPr="003D69B6">
        <w:t>myalgic</w:t>
      </w:r>
      <w:proofErr w:type="spellEnd"/>
      <w:r w:rsidRPr="003D69B6">
        <w:t xml:space="preserve"> encephalitis/chronic fatigue syndrome (</w:t>
      </w:r>
      <w:r w:rsidRPr="000B3E1F">
        <w:t>ME/CFS</w:t>
      </w:r>
      <w:r>
        <w:t>)</w:t>
      </w:r>
      <w:r w:rsidRPr="000B3E1F">
        <w:t>, post</w:t>
      </w:r>
      <w:r>
        <w:t>-</w:t>
      </w:r>
      <w:r w:rsidRPr="000B3E1F">
        <w:t>treatment Lyme disease syndrome or Ehlers–Danlos syndrome. It leverages expertise across these illnesses while potentially providing opportunities to elucidate how optimal management differs for each condition.</w:t>
      </w:r>
      <w:r w:rsidRPr="004D43A9">
        <w:t xml:space="preserve"> </w:t>
      </w:r>
    </w:p>
    <w:p w14:paraId="2409E287" w14:textId="77777777" w:rsidR="00856DAA" w:rsidRDefault="00856DAA" w:rsidP="00856DAA">
      <w:pPr>
        <w:pStyle w:val="ListNumber"/>
        <w:numPr>
          <w:ilvl w:val="0"/>
          <w:numId w:val="39"/>
        </w:numPr>
        <w:spacing w:before="90" w:after="0"/>
        <w:ind w:left="357" w:hanging="357"/>
        <w:contextualSpacing w:val="0"/>
      </w:pPr>
      <w:r w:rsidRPr="004D43A9">
        <w:rPr>
          <w:b/>
          <w:bCs/>
        </w:rPr>
        <w:t>ME/CFS in Long COVID model.</w:t>
      </w:r>
      <w:r>
        <w:t xml:space="preserve"> This specialty-based model specifically focused on patients meeting criteria for both Long COVID and ME/CFS and leveraged expertise in managing ME/CFS. However, patients with Long COVID who did not meet criteria for ME/CFS were not included in this model and would need to be managed in another clinic.</w:t>
      </w:r>
    </w:p>
    <w:p w14:paraId="3CCEE928" w14:textId="77777777" w:rsidR="00856DAA" w:rsidRDefault="00856DAA" w:rsidP="00856DAA"/>
    <w:p w14:paraId="2A44201F" w14:textId="4E23570A" w:rsidR="00856DAA" w:rsidRDefault="00856DAA" w:rsidP="00856DAA">
      <w:r>
        <w:t xml:space="preserve">The following were the </w:t>
      </w:r>
      <w:r w:rsidRPr="004D43A9">
        <w:rPr>
          <w:b/>
          <w:bCs/>
        </w:rPr>
        <w:t>three systems-based models of care</w:t>
      </w:r>
      <w:r>
        <w:t>.</w:t>
      </w:r>
    </w:p>
    <w:p w14:paraId="12911F41" w14:textId="2206A730" w:rsidR="00856DAA" w:rsidRDefault="00856DAA" w:rsidP="00856DAA">
      <w:pPr>
        <w:pStyle w:val="ListNumber"/>
        <w:numPr>
          <w:ilvl w:val="0"/>
          <w:numId w:val="47"/>
        </w:numPr>
        <w:spacing w:before="90"/>
        <w:contextualSpacing w:val="0"/>
      </w:pPr>
      <w:r w:rsidRPr="00856DAA">
        <w:rPr>
          <w:b/>
          <w:bCs/>
        </w:rPr>
        <w:t>Hub and spoke model</w:t>
      </w:r>
      <w:r>
        <w:t xml:space="preserve">. This model consisted of clinics (spokes) that provide care for less complex patients and regional centres (hubs) that care for more complex patients and provide consultative services to the spokes. The spokes lack the extensive resources </w:t>
      </w:r>
      <w:r w:rsidRPr="00DB464A">
        <w:t xml:space="preserve">and expertise that are available at the hubs but are supported through integrated referrals and consultations. This model aims to increase access to </w:t>
      </w:r>
      <w:r>
        <w:t>Long COVID</w:t>
      </w:r>
      <w:r w:rsidRPr="00DB464A">
        <w:t xml:space="preserve"> care outside of tertiary centres.</w:t>
      </w:r>
    </w:p>
    <w:p w14:paraId="6468B9DB" w14:textId="77777777" w:rsidR="00856DAA" w:rsidRDefault="00856DAA" w:rsidP="00856DAA">
      <w:pPr>
        <w:pStyle w:val="ListNumber"/>
        <w:numPr>
          <w:ilvl w:val="0"/>
          <w:numId w:val="47"/>
        </w:numPr>
        <w:spacing w:before="90"/>
        <w:ind w:left="357" w:hanging="357"/>
        <w:contextualSpacing w:val="0"/>
      </w:pPr>
      <w:r w:rsidRPr="004D43A9">
        <w:rPr>
          <w:b/>
          <w:bCs/>
        </w:rPr>
        <w:t xml:space="preserve">Tiered </w:t>
      </w:r>
      <w:r>
        <w:rPr>
          <w:b/>
          <w:bCs/>
        </w:rPr>
        <w:t>c</w:t>
      </w:r>
      <w:r w:rsidRPr="004D43A9">
        <w:rPr>
          <w:b/>
          <w:bCs/>
        </w:rPr>
        <w:t xml:space="preserve">are </w:t>
      </w:r>
      <w:r>
        <w:rPr>
          <w:b/>
          <w:bCs/>
        </w:rPr>
        <w:t>m</w:t>
      </w:r>
      <w:r w:rsidRPr="004D43A9">
        <w:rPr>
          <w:b/>
          <w:bCs/>
        </w:rPr>
        <w:t>odel</w:t>
      </w:r>
      <w:r>
        <w:t>. In this model, patients were triaged into different care tiers based on symptom severity, with each tier varying in its intensity of services. Lower tiers focused on education and self-management, whereas higher tiers involved multidisciplinary rehabilitation. Patients could move from one tier to another as their condition evolved. This model was designed to allocate limited resources more efficiently based on patient care needs.</w:t>
      </w:r>
    </w:p>
    <w:p w14:paraId="20AEFE12" w14:textId="77777777" w:rsidR="00856DAA" w:rsidRDefault="00856DAA" w:rsidP="00856DAA">
      <w:pPr>
        <w:pStyle w:val="ListNumber"/>
        <w:numPr>
          <w:ilvl w:val="0"/>
          <w:numId w:val="47"/>
        </w:numPr>
        <w:spacing w:before="90"/>
        <w:contextualSpacing w:val="0"/>
      </w:pPr>
      <w:r w:rsidRPr="004D43A9">
        <w:rPr>
          <w:b/>
          <w:bCs/>
        </w:rPr>
        <w:t xml:space="preserve">Centralised </w:t>
      </w:r>
      <w:r>
        <w:rPr>
          <w:b/>
          <w:bCs/>
        </w:rPr>
        <w:t>t</w:t>
      </w:r>
      <w:r w:rsidRPr="004D43A9">
        <w:rPr>
          <w:b/>
          <w:bCs/>
        </w:rPr>
        <w:t xml:space="preserve">eleconsultation </w:t>
      </w:r>
      <w:r>
        <w:rPr>
          <w:b/>
          <w:bCs/>
        </w:rPr>
        <w:t>m</w:t>
      </w:r>
      <w:r w:rsidRPr="004D43A9">
        <w:rPr>
          <w:b/>
          <w:bCs/>
        </w:rPr>
        <w:t>odel</w:t>
      </w:r>
      <w:r>
        <w:t>.</w:t>
      </w:r>
      <w:r w:rsidRPr="004D43A9">
        <w:rPr>
          <w:b/>
          <w:bCs/>
        </w:rPr>
        <w:t xml:space="preserve"> </w:t>
      </w:r>
      <w:r>
        <w:t>This model was designed as a safety net for areas lacking specialised Long COVID clinics. In it, clinicians with limited expertise in Long COVID who are managing Long COVID in primary care or other clinical settings consult with a centralised teleconsulting service that provides the necessary expertise.</w:t>
      </w:r>
    </w:p>
    <w:p w14:paraId="7455C783" w14:textId="77777777" w:rsidR="00856DAA" w:rsidRPr="008665D4" w:rsidRDefault="00856DAA" w:rsidP="00856DAA">
      <w:pPr>
        <w:pStyle w:val="Heading3"/>
      </w:pPr>
      <w:r w:rsidRPr="008665D4">
        <w:t>Context of models of care</w:t>
      </w:r>
    </w:p>
    <w:p w14:paraId="19D3D7AA" w14:textId="5369AE27" w:rsidR="00856DAA" w:rsidRDefault="00856DAA" w:rsidP="00856DAA">
      <w:r>
        <w:t xml:space="preserve">The Long COVID care models (based either in the United States or elsewhere), as described in Chou et al, have primarily been implemented in </w:t>
      </w:r>
      <w:r w:rsidRPr="001012C4">
        <w:rPr>
          <w:b/>
          <w:bCs/>
        </w:rPr>
        <w:t>large health systems</w:t>
      </w:r>
      <w:r>
        <w:t xml:space="preserve"> with access to multidisciplinary expertise. Most models managed adults separately from children given that these two age groups need different kinds of expertise. Key informants based in the United States noted growing interest in integrating Long COVID management into primary care settings. </w:t>
      </w:r>
    </w:p>
    <w:p w14:paraId="184AE0BE" w14:textId="77777777" w:rsidR="00856DAA" w:rsidRDefault="00856DAA" w:rsidP="00856DAA"/>
    <w:p w14:paraId="6F055DF6" w14:textId="77777777" w:rsidR="00856DAA" w:rsidRDefault="00856DAA" w:rsidP="00856DAA">
      <w:r w:rsidRPr="00176F6D">
        <w:rPr>
          <w:b/>
          <w:bCs/>
        </w:rPr>
        <w:t>Facilitators</w:t>
      </w:r>
      <w:r>
        <w:t xml:space="preserve"> for primary care integration include:</w:t>
      </w:r>
    </w:p>
    <w:p w14:paraId="3BF291F7" w14:textId="77777777" w:rsidR="00856DAA" w:rsidRDefault="00856DAA" w:rsidP="00856DAA">
      <w:pPr>
        <w:pStyle w:val="Bullet"/>
      </w:pPr>
      <w:r>
        <w:t>having existing networks for collaboration and coordination</w:t>
      </w:r>
    </w:p>
    <w:p w14:paraId="63D68446" w14:textId="77777777" w:rsidR="00856DAA" w:rsidRDefault="00856DAA" w:rsidP="00856DAA">
      <w:pPr>
        <w:pStyle w:val="Bullet"/>
      </w:pPr>
      <w:r>
        <w:t>having Long COVID guidelines, algorithms and educational materials</w:t>
      </w:r>
    </w:p>
    <w:p w14:paraId="379D5F93" w14:textId="77777777" w:rsidR="00856DAA" w:rsidRDefault="00856DAA" w:rsidP="00856DAA">
      <w:pPr>
        <w:pStyle w:val="Bullet"/>
      </w:pPr>
      <w:r>
        <w:t>having support from health systems leadership</w:t>
      </w:r>
    </w:p>
    <w:p w14:paraId="2B6864B1" w14:textId="77777777" w:rsidR="00856DAA" w:rsidRDefault="00856DAA" w:rsidP="00856DAA">
      <w:pPr>
        <w:pStyle w:val="Bullet"/>
      </w:pPr>
      <w:r>
        <w:t>implementing systems-based models like the hub and spoke model or the centralised teleconsultation model.</w:t>
      </w:r>
    </w:p>
    <w:p w14:paraId="10BE110E" w14:textId="77777777" w:rsidR="00856DAA" w:rsidRDefault="00856DAA" w:rsidP="00856DAA">
      <w:pPr>
        <w:rPr>
          <w:b/>
          <w:bCs/>
        </w:rPr>
      </w:pPr>
    </w:p>
    <w:p w14:paraId="5EEBAF6B" w14:textId="0B9C92F2" w:rsidR="00856DAA" w:rsidRDefault="00856DAA" w:rsidP="00856DAA">
      <w:r w:rsidRPr="006053F0">
        <w:rPr>
          <w:b/>
          <w:bCs/>
        </w:rPr>
        <w:t>Barriers</w:t>
      </w:r>
      <w:r>
        <w:t xml:space="preserve"> include:</w:t>
      </w:r>
    </w:p>
    <w:p w14:paraId="12B582E7" w14:textId="77777777" w:rsidR="00856DAA" w:rsidRDefault="00856DAA" w:rsidP="00856DAA">
      <w:pPr>
        <w:pStyle w:val="Bullet"/>
      </w:pPr>
      <w:r>
        <w:t>a lack of training for primary care clinicians</w:t>
      </w:r>
    </w:p>
    <w:p w14:paraId="586B8207" w14:textId="77777777" w:rsidR="00856DAA" w:rsidRDefault="00856DAA" w:rsidP="00856DAA">
      <w:pPr>
        <w:pStyle w:val="Bullet"/>
      </w:pPr>
      <w:r>
        <w:t>resource constraints</w:t>
      </w:r>
    </w:p>
    <w:p w14:paraId="2F682388" w14:textId="77777777" w:rsidR="00856DAA" w:rsidRDefault="00856DAA" w:rsidP="00856DAA">
      <w:pPr>
        <w:pStyle w:val="Bullet"/>
      </w:pPr>
      <w:r>
        <w:t>limited interest</w:t>
      </w:r>
    </w:p>
    <w:p w14:paraId="4927DBD7" w14:textId="77777777" w:rsidR="00856DAA" w:rsidRDefault="00856DAA" w:rsidP="00856DAA">
      <w:pPr>
        <w:pStyle w:val="Bullet"/>
      </w:pPr>
      <w:r>
        <w:t>limited clinical time</w:t>
      </w:r>
    </w:p>
    <w:p w14:paraId="1929B33B" w14:textId="77777777" w:rsidR="00856DAA" w:rsidRDefault="00856DAA" w:rsidP="00856DAA">
      <w:pPr>
        <w:pStyle w:val="Bullet"/>
      </w:pPr>
      <w:r>
        <w:t>lack of access to specialty care.</w:t>
      </w:r>
    </w:p>
    <w:p w14:paraId="1258BE8A" w14:textId="77777777" w:rsidR="00856DAA" w:rsidRPr="00856DAA" w:rsidRDefault="00856DAA" w:rsidP="00856DAA">
      <w:pPr>
        <w:pStyle w:val="Heading2"/>
      </w:pPr>
      <w:bookmarkStart w:id="25" w:name="_Toc196724035"/>
      <w:bookmarkStart w:id="26" w:name="_Toc199231072"/>
      <w:r w:rsidRPr="00856DAA">
        <w:t>Assessments of models of care</w:t>
      </w:r>
      <w:bookmarkEnd w:id="25"/>
      <w:bookmarkEnd w:id="26"/>
    </w:p>
    <w:p w14:paraId="71925C24" w14:textId="77777777" w:rsidR="00856DAA" w:rsidRPr="004D43A9" w:rsidRDefault="00856DAA" w:rsidP="00856DAA">
      <w:r>
        <w:t>There are few evaluation or assessment studies of models of care for Long COVID. Three RCTs in the literature are described below.</w:t>
      </w:r>
    </w:p>
    <w:p w14:paraId="16E5D122" w14:textId="77777777" w:rsidR="00856DAA" w:rsidRPr="00856DAA" w:rsidRDefault="00856DAA" w:rsidP="00856DAA">
      <w:pPr>
        <w:pStyle w:val="Heading3"/>
      </w:pPr>
      <w:r w:rsidRPr="00856DAA">
        <w:t>German interdisciplinary facilitation programme RCT</w:t>
      </w:r>
    </w:p>
    <w:p w14:paraId="0994C92A" w14:textId="2DB61104" w:rsidR="00856DAA" w:rsidRDefault="00856DAA" w:rsidP="00856DAA">
      <w:r>
        <w:t>A 2023 German RCT of an</w:t>
      </w:r>
      <w:r w:rsidRPr="00E67CCA">
        <w:t xml:space="preserve"> </w:t>
      </w:r>
      <w:r w:rsidRPr="004D43A9">
        <w:t>interdisciplinary facilitation program</w:t>
      </w:r>
      <w:r>
        <w:t xml:space="preserve">me studied 1,020 patients with Long COVID symptoms at least four weeks after onset of infection with COVID-19 </w:t>
      </w:r>
      <w:r>
        <w:fldChar w:fldCharType="begin">
          <w:fldData xml:space="preserve">PEVuZE5vdGU+PENpdGU+PEF1dGhvcj5EZXJrc2VuPC9BdXRob3I+PFllYXI+MjAyMzwvWWVhcj48
UmVjTnVtPjIwNTc8L1JlY051bT48RGlzcGxheVRleHQ+KDE0KTwvRGlzcGxheVRleHQ+PHJlY29y
ZD48cmVjLW51bWJlcj4yMDU3PC9yZWMtbnVtYmVyPjxmb3JlaWduLWtleXM+PGtleSBhcHA9IkVO
IiBkYi1pZD0idHRzcDIwdnpoOWV0dDJlYWQyYXBlZXJ1ZHNyMGE1MjVkd3NlIiB0aW1lc3RhbXA9
IjE3MTQzNjE1NTAiIGd1aWQ9IjI0MzA5NTNkLTUwODgtNDI2ZC05MTAwLWZlMTU0ZTRhOGZhMCI+
MjA1Nzwva2V5PjwvZm9yZWlnbi1rZXlzPjxyZWYtdHlwZSBuYW1lPSJKb3VybmFsIEFydGljbGUi
PjE3PC9yZWYtdHlwZT48Y29udHJpYnV0b3JzPjxhdXRob3JzPjxhdXRob3I+RGVya3NlbiwgQy48
L2F1dGhvcj48YXV0aG9yPlJpbm4sIFIuPC9hdXRob3I+PGF1dGhvcj5HYW8sIEwuPC9hdXRob3I+
PGF1dGhvcj5EYWhtZW4sIEEuPC9hdXRob3I+PGF1dGhvcj5Db3JkZXMsIEMuPC9hdXRob3I+PGF1
dGhvcj5Lb2xiLCBDLjwvYXV0aG9yPjxhdXRob3I+QmVja2VyLCBQLjwvYXV0aG9yPjxhdXRob3I+
TGlwcGtlLCBTLjwvYXV0aG9yPjwvYXV0aG9ycz48L2NvbnRyaWJ1dG9ycz48YXV0aC1hZGRyZXNz
PkMuIERlcmtzZW4sIEhlYWx0aCBQc3ljaG9sb2d5IGFuZCBCZWhhdmlvdXJhbCBNZWRpY2luZSwg
Q29uc3RydWN0b3IgVW5pdmVyc2l0eSBCcmVtZW4sIENhbXB1cyBSaW5nIDEsIEJyZW1lbiwgR2Vy
bWFueTwvYXV0aC1hZGRyZXNzPjx0aXRsZXM+PHRpdGxlPkxvbmdpdHVkaW5hbCBFdmFsdWF0aW9u
IG9mIGFuIEludGVncmF0ZWQgUG9zdOKAk0NPVklELTE5L0xvbmcgQ09WSUQgTWFuYWdlbWVudCBQ
cm9ncmFtIENvbnNpc3Rpbmcgb2YgRGlnaXRhbCBJbnRlcnZlbnRpb25zIGFuZCBQZXJzb25hbCBT
dXBwb3J0OiBSYW5kb21pemVkIENvbnRyb2xsZWQgVHJpYWw8L3RpdGxlPjxzZWNvbmRhcnktdGl0
bGU+Sm91cm5hbCBvZiBNZWRpY2FsIEludGVybmV0IFJlc2VhcmNoPC9zZWNvbmRhcnktdGl0bGU+
PC90aXRsZXM+PHBlcmlvZGljYWw+PGZ1bGwtdGl0bGU+Sm91cm5hbCBvZiBtZWRpY2FsIEludGVy
bmV0IHJlc2VhcmNoPC9mdWxsLXRpdGxlPjwvcGVyaW9kaWNhbD48dm9sdW1lPjI1PC92b2x1bWU+
PG51bWJlcj4xPC9udW1iZXI+PGtleXdvcmRzPjxrZXl3b3JkPk5DVDA1MjM4NDE1PC9rZXl3b3Jk
PjxrZXl3b3JkPnBpY3R1cmUgYXJjaGl2aW5nIGFuZCBjb21tdW5pY2F0aW9uIHN5c3RlbTwva2V5
d29yZD48a2V5d29yZD5hZHVsdDwva2V5d29yZD48a2V5d29yZD5hcnRpY2xlPC9rZXl3b3JkPjxr
ZXl3b3JkPmNhcmRpb3Zhc2N1bGFyIGRpc2Vhc2U8L2tleXdvcmQ+PGtleXdvcmQ+Y29udHJvbGxl
ZCBzdHVkeTwva2V5d29yZD48a2V5d29yZD5jb3JvbmF2aXJ1cyBkaXNlYXNlIDIwMTk8L2tleXdv
cmQ+PGtleXdvcmQ+ZGF0YSBhbmFseXNpczwva2V5d29yZD48a2V5d29yZD5kaXNlYXNlIHNldmVy
aXR5PC9rZXl3b3JkPjxrZXl3b3JkPmVtcG93ZXJtZW50PC9rZXl3b3JkPjxrZXl3b3JkPmV4ZXJj
aXNlPC9rZXl3b3JkPjxrZXl3b3JkPmZhY2lsaXRhdGlvbjwva2V5d29yZD48a2V5d29yZD5mZW1h
bGU8L2tleXdvcmQ+PGtleXdvcmQ+Zm9sbG93IHVwPC9rZXl3b3JkPjxrZXl3b3JkPmdvbGQgc3Rh
bmRhcmQ8L2tleXdvcmQ+PGtleXdvcmQ+aGVhbHRoIGNhcmU8L2tleXdvcmQ+PGtleXdvcmQ+aGVh
bHRoIGNhcmUgY29zdDwva2V5d29yZD48a2V5d29yZD5odW1hbjwva2V5d29yZD48a2V5d29yZD5J
bnRlcm5ldDwva2V5d29yZD48a2V5d29yZD5sb25nIENPVklEPC9rZXl3b3JkPjxrZXl3b3JkPmxv
bmcgdGVybSBjYXJlPC9rZXl3b3JkPjxrZXl3b3JkPmxvbmcgdGVybSBjYXJlIGluc3VyYW5jZTwv
a2V5d29yZD48a2V5d29yZD5sb25naXR1ZGluYWwgc3R1ZHk8L2tleXdvcmQ+PGtleXdvcmQ+bWFs
ZTwva2V5d29yZD48a2V5d29yZD5taW5kZnVsbmVzczwva2V5d29yZD48a2V5d29yZD5uZXVyb3Jl
aGFiaWxpdGF0aW9uPC9rZXl3b3JkPjxrZXl3b3JkPm91dGNvbWUgYXNzZXNzbWVudDwva2V5d29y
ZD48a2V5d29yZD5wcm9wZW5zaXR5IHNjb3JlPC9rZXl3b3JkPjxrZXl3b3JkPnF1ZXN0aW9ubmFp
cmU8L2tleXdvcmQ+PGtleXdvcmQ+cmFuZG9taXplZCBjb250cm9sbGVkIHRyaWFsPC9rZXl3b3Jk
PjxrZXl3b3JkPnJlaGFiaWxpdGF0aW9uIGNlbnRlcjwva2V5d29yZD48a2V5d29yZD5yZW1pc3Np
b248L2tleXdvcmQ+PGtleXdvcmQ+cmVzZWFyY2ggZ2FwPC9rZXl3b3JkPjxrZXl3b3JkPnNjcmVl
bmluZzwva2V5d29yZD48a2V5d29yZD5zb2NpYWwgbWVkaWE8L2tleXdvcmQ+PGtleXdvcmQ+c29j
aWFsIHBhcnRpY2lwYXRpb248L2tleXdvcmQ+PGtleXdvcmQ+c29jaWFsIHN1cHBvcnQ8L2tleXdv
cmQ+PGtleXdvcmQ+dHJhaW5pbmc8L2tleXdvcmQ+PGtleXdvcmQ+d29yayBjYXBhY2l0eTwva2V5
d29yZD48L2tleXdvcmRzPjxkYXRlcz48eWVhcj4yMDIzPC95ZWFyPjwvZGF0ZXM+PGlzYm4+MTQz
OC04ODcxPC9pc2JuPjx3b3JrLXR5cGU+QXJ0aWNsZTwvd29yay10eXBlPjx1cmxzPjxyZWxhdGVk
LXVybHM+PHVybD5odHRwczovL3d3dy5lbWJhc2UuY29tL3NlYXJjaC9yZXN1bHRzP3N1YmFjdGlv
bj12aWV3cmVjb3JkJmFtcDtpZD1MMjAyODE2MDA0OCZhbXA7ZnJvbT1leHBvcnQ8L3VybD48dXJs
Pmh0dHA6Ly9keC5kb2kub3JnLzEwLjIxOTYvNDkzNDI8L3VybD48L3JlbGF0ZWQtdXJscz48L3Vy
bHM+PGN1c3RvbTU+Mzc3OTI0Mzc8L2N1c3RvbTU+PGVsZWN0cm9uaWMtcmVzb3VyY2UtbnVtPjEw
LjIxOTYvNDkzNDI8L2VsZWN0cm9uaWMtcmVzb3VyY2UtbnVtPjxyZW1vdGUtZGF0YWJhc2UtbmFt
ZT5FbWJhc2UmI3hEO01lZGxpbmU8L3JlbW90ZS1kYXRhYmFzZS1uYW1lPjxsYW5ndWFnZT5Fbmds
aXNoPC9sYW5ndWFnZT48L3JlY29yZD48L0NpdGU+PC9FbmROb3RlPgB=
</w:fldData>
        </w:fldChar>
      </w:r>
      <w:r>
        <w:instrText xml:space="preserve"> ADDIN EN.CITE </w:instrText>
      </w:r>
      <w:r>
        <w:fldChar w:fldCharType="begin">
          <w:fldData xml:space="preserve">PEVuZE5vdGU+PENpdGU+PEF1dGhvcj5EZXJrc2VuPC9BdXRob3I+PFllYXI+MjAyMzwvWWVhcj48
UmVjTnVtPjIwNTc8L1JlY051bT48RGlzcGxheVRleHQ+KDE0KTwvRGlzcGxheVRleHQ+PHJlY29y
ZD48cmVjLW51bWJlcj4yMDU3PC9yZWMtbnVtYmVyPjxmb3JlaWduLWtleXM+PGtleSBhcHA9IkVO
IiBkYi1pZD0idHRzcDIwdnpoOWV0dDJlYWQyYXBlZXJ1ZHNyMGE1MjVkd3NlIiB0aW1lc3RhbXA9
IjE3MTQzNjE1NTAiIGd1aWQ9IjI0MzA5NTNkLTUwODgtNDI2ZC05MTAwLWZlMTU0ZTRhOGZhMCI+
MjA1Nzwva2V5PjwvZm9yZWlnbi1rZXlzPjxyZWYtdHlwZSBuYW1lPSJKb3VybmFsIEFydGljbGUi
PjE3PC9yZWYtdHlwZT48Y29udHJpYnV0b3JzPjxhdXRob3JzPjxhdXRob3I+RGVya3NlbiwgQy48
L2F1dGhvcj48YXV0aG9yPlJpbm4sIFIuPC9hdXRob3I+PGF1dGhvcj5HYW8sIEwuPC9hdXRob3I+
PGF1dGhvcj5EYWhtZW4sIEEuPC9hdXRob3I+PGF1dGhvcj5Db3JkZXMsIEMuPC9hdXRob3I+PGF1
dGhvcj5Lb2xiLCBDLjwvYXV0aG9yPjxhdXRob3I+QmVja2VyLCBQLjwvYXV0aG9yPjxhdXRob3I+
TGlwcGtlLCBTLjwvYXV0aG9yPjwvYXV0aG9ycz48L2NvbnRyaWJ1dG9ycz48YXV0aC1hZGRyZXNz
PkMuIERlcmtzZW4sIEhlYWx0aCBQc3ljaG9sb2d5IGFuZCBCZWhhdmlvdXJhbCBNZWRpY2luZSwg
Q29uc3RydWN0b3IgVW5pdmVyc2l0eSBCcmVtZW4sIENhbXB1cyBSaW5nIDEsIEJyZW1lbiwgR2Vy
bWFueTwvYXV0aC1hZGRyZXNzPjx0aXRsZXM+PHRpdGxlPkxvbmdpdHVkaW5hbCBFdmFsdWF0aW9u
IG9mIGFuIEludGVncmF0ZWQgUG9zdOKAk0NPVklELTE5L0xvbmcgQ09WSUQgTWFuYWdlbWVudCBQ
cm9ncmFtIENvbnNpc3Rpbmcgb2YgRGlnaXRhbCBJbnRlcnZlbnRpb25zIGFuZCBQZXJzb25hbCBT
dXBwb3J0OiBSYW5kb21pemVkIENvbnRyb2xsZWQgVHJpYWw8L3RpdGxlPjxzZWNvbmRhcnktdGl0
bGU+Sm91cm5hbCBvZiBNZWRpY2FsIEludGVybmV0IFJlc2VhcmNoPC9zZWNvbmRhcnktdGl0bGU+
PC90aXRsZXM+PHBlcmlvZGljYWw+PGZ1bGwtdGl0bGU+Sm91cm5hbCBvZiBtZWRpY2FsIEludGVy
bmV0IHJlc2VhcmNoPC9mdWxsLXRpdGxlPjwvcGVyaW9kaWNhbD48dm9sdW1lPjI1PC92b2x1bWU+
PG51bWJlcj4xPC9udW1iZXI+PGtleXdvcmRzPjxrZXl3b3JkPk5DVDA1MjM4NDE1PC9rZXl3b3Jk
PjxrZXl3b3JkPnBpY3R1cmUgYXJjaGl2aW5nIGFuZCBjb21tdW5pY2F0aW9uIHN5c3RlbTwva2V5
d29yZD48a2V5d29yZD5hZHVsdDwva2V5d29yZD48a2V5d29yZD5hcnRpY2xlPC9rZXl3b3JkPjxr
ZXl3b3JkPmNhcmRpb3Zhc2N1bGFyIGRpc2Vhc2U8L2tleXdvcmQ+PGtleXdvcmQ+Y29udHJvbGxl
ZCBzdHVkeTwva2V5d29yZD48a2V5d29yZD5jb3JvbmF2aXJ1cyBkaXNlYXNlIDIwMTk8L2tleXdv
cmQ+PGtleXdvcmQ+ZGF0YSBhbmFseXNpczwva2V5d29yZD48a2V5d29yZD5kaXNlYXNlIHNldmVy
aXR5PC9rZXl3b3JkPjxrZXl3b3JkPmVtcG93ZXJtZW50PC9rZXl3b3JkPjxrZXl3b3JkPmV4ZXJj
aXNlPC9rZXl3b3JkPjxrZXl3b3JkPmZhY2lsaXRhdGlvbjwva2V5d29yZD48a2V5d29yZD5mZW1h
bGU8L2tleXdvcmQ+PGtleXdvcmQ+Zm9sbG93IHVwPC9rZXl3b3JkPjxrZXl3b3JkPmdvbGQgc3Rh
bmRhcmQ8L2tleXdvcmQ+PGtleXdvcmQ+aGVhbHRoIGNhcmU8L2tleXdvcmQ+PGtleXdvcmQ+aGVh
bHRoIGNhcmUgY29zdDwva2V5d29yZD48a2V5d29yZD5odW1hbjwva2V5d29yZD48a2V5d29yZD5J
bnRlcm5ldDwva2V5d29yZD48a2V5d29yZD5sb25nIENPVklEPC9rZXl3b3JkPjxrZXl3b3JkPmxv
bmcgdGVybSBjYXJlPC9rZXl3b3JkPjxrZXl3b3JkPmxvbmcgdGVybSBjYXJlIGluc3VyYW5jZTwv
a2V5d29yZD48a2V5d29yZD5sb25naXR1ZGluYWwgc3R1ZHk8L2tleXdvcmQ+PGtleXdvcmQ+bWFs
ZTwva2V5d29yZD48a2V5d29yZD5taW5kZnVsbmVzczwva2V5d29yZD48a2V5d29yZD5uZXVyb3Jl
aGFiaWxpdGF0aW9uPC9rZXl3b3JkPjxrZXl3b3JkPm91dGNvbWUgYXNzZXNzbWVudDwva2V5d29y
ZD48a2V5d29yZD5wcm9wZW5zaXR5IHNjb3JlPC9rZXl3b3JkPjxrZXl3b3JkPnF1ZXN0aW9ubmFp
cmU8L2tleXdvcmQ+PGtleXdvcmQ+cmFuZG9taXplZCBjb250cm9sbGVkIHRyaWFsPC9rZXl3b3Jk
PjxrZXl3b3JkPnJlaGFiaWxpdGF0aW9uIGNlbnRlcjwva2V5d29yZD48a2V5d29yZD5yZW1pc3Np
b248L2tleXdvcmQ+PGtleXdvcmQ+cmVzZWFyY2ggZ2FwPC9rZXl3b3JkPjxrZXl3b3JkPnNjcmVl
bmluZzwva2V5d29yZD48a2V5d29yZD5zb2NpYWwgbWVkaWE8L2tleXdvcmQ+PGtleXdvcmQ+c29j
aWFsIHBhcnRpY2lwYXRpb248L2tleXdvcmQ+PGtleXdvcmQ+c29jaWFsIHN1cHBvcnQ8L2tleXdv
cmQ+PGtleXdvcmQ+dHJhaW5pbmc8L2tleXdvcmQ+PGtleXdvcmQ+d29yayBjYXBhY2l0eTwva2V5
d29yZD48L2tleXdvcmRzPjxkYXRlcz48eWVhcj4yMDIzPC95ZWFyPjwvZGF0ZXM+PGlzYm4+MTQz
OC04ODcxPC9pc2JuPjx3b3JrLXR5cGU+QXJ0aWNsZTwvd29yay10eXBlPjx1cmxzPjxyZWxhdGVk
LXVybHM+PHVybD5odHRwczovL3d3dy5lbWJhc2UuY29tL3NlYXJjaC9yZXN1bHRzP3N1YmFjdGlv
bj12aWV3cmVjb3JkJmFtcDtpZD1MMjAyODE2MDA0OCZhbXA7ZnJvbT1leHBvcnQ8L3VybD48dXJs
Pmh0dHA6Ly9keC5kb2kub3JnLzEwLjIxOTYvNDkzNDI8L3VybD48L3JlbGF0ZWQtdXJscz48L3Vy
bHM+PGN1c3RvbTU+Mzc3OTI0Mzc8L2N1c3RvbTU+PGVsZWN0cm9uaWMtcmVzb3VyY2UtbnVtPjEw
LjIxOTYvNDkzNDI8L2VsZWN0cm9uaWMtcmVzb3VyY2UtbnVtPjxyZW1vdGUtZGF0YWJhc2UtbmFt
ZT5FbWJhc2UmI3hEO01lZGxpbmU8L3JlbW90ZS1kYXRhYmFzZS1uYW1lPjxsYW5ndWFnZT5Fbmds
aXNoPC9sYW5ndWFnZT48L3JlY29yZD48L0NpdGU+PC9FbmROb3RlPgB=
</w:fldData>
        </w:fldChar>
      </w:r>
      <w:r>
        <w:instrText xml:space="preserve"> ADDIN EN.CITE.DATA </w:instrText>
      </w:r>
      <w:r>
        <w:fldChar w:fldCharType="end"/>
      </w:r>
      <w:r>
        <w:fldChar w:fldCharType="separate"/>
      </w:r>
      <w:r w:rsidRPr="6BF49CB5">
        <w:rPr>
          <w:noProof/>
        </w:rPr>
        <w:t>(14)</w:t>
      </w:r>
      <w:r>
        <w:fldChar w:fldCharType="end"/>
      </w:r>
      <w:r>
        <w:t xml:space="preserve">. The study randomised patients into three groups: an intervention group </w:t>
      </w:r>
      <w:r w:rsidRPr="00AF0403">
        <w:t>(</w:t>
      </w:r>
      <w:r w:rsidRPr="004D43A9">
        <w:t>IG</w:t>
      </w:r>
      <w:r w:rsidRPr="00AF0403">
        <w:t>), an active control group (</w:t>
      </w:r>
      <w:r w:rsidRPr="004D43A9">
        <w:t>ACG</w:t>
      </w:r>
      <w:r w:rsidRPr="00AF0403">
        <w:t>) and an untreated comparison group (</w:t>
      </w:r>
      <w:proofErr w:type="spellStart"/>
      <w:r w:rsidRPr="004D43A9">
        <w:t>CompG</w:t>
      </w:r>
      <w:proofErr w:type="spellEnd"/>
      <w:r>
        <w:t>). The intervention group received asynchronous digital interventions over six weeks that were tailored to their cognitive and physical capacities as determined by a three-day in-person assessment. The active control group received no assessment in the clinic, but received synchronous telephone contacts and asynchronous digital interventions based on their main symptoms (</w:t>
      </w:r>
      <w:proofErr w:type="spellStart"/>
      <w:r>
        <w:t>ie</w:t>
      </w:r>
      <w:proofErr w:type="spellEnd"/>
      <w:r>
        <w:t xml:space="preserve">, fatigue, cognitive impairment or cardiorespiratory symptoms). </w:t>
      </w:r>
    </w:p>
    <w:p w14:paraId="3CB7841F" w14:textId="77777777" w:rsidR="00856DAA" w:rsidRDefault="00856DAA" w:rsidP="00856DAA"/>
    <w:p w14:paraId="2BF6127F" w14:textId="67545F8B" w:rsidR="00856DAA" w:rsidRDefault="00856DAA" w:rsidP="00856DAA">
      <w:r>
        <w:t>The first objective of the research was to test whether patients who received a health care facilitation programme, including medical internet support from human personal pilots and digital interventions (IG and ACG), would experience fewer symptoms and have a higher</w:t>
      </w:r>
      <w:r w:rsidRPr="000958FF">
        <w:t xml:space="preserve"> </w:t>
      </w:r>
      <w:r>
        <w:t>ability to work and participate socially than an untreated group (</w:t>
      </w:r>
      <w:proofErr w:type="spellStart"/>
      <w:r>
        <w:t>CompG</w:t>
      </w:r>
      <w:proofErr w:type="spellEnd"/>
      <w:r>
        <w:t xml:space="preserve">). The second objective was to compare the impact of a diagnostic assessment and digital intervention tailored to patients’ personal capacity (IG) with that of only personal support and digital intervention targeting the main symptoms (ACG). </w:t>
      </w:r>
    </w:p>
    <w:p w14:paraId="2AE23FDF" w14:textId="77777777" w:rsidR="00856DAA" w:rsidRDefault="00856DAA" w:rsidP="00856DAA"/>
    <w:p w14:paraId="1A305B7F" w14:textId="44B928D3" w:rsidR="00856DAA" w:rsidRDefault="00856DAA" w:rsidP="00856DAA">
      <w:r>
        <w:t xml:space="preserve">After 10–12 weeks, the study found </w:t>
      </w:r>
      <w:r w:rsidRPr="6BF49CB5">
        <w:rPr>
          <w:b/>
          <w:bCs/>
        </w:rPr>
        <w:t>no significant differences in any of the three outcome</w:t>
      </w:r>
      <w:r>
        <w:t xml:space="preserve"> measures (symptoms severity, work ability and social interaction) between </w:t>
      </w:r>
      <w:r w:rsidRPr="6BF49CB5">
        <w:rPr>
          <w:b/>
          <w:bCs/>
        </w:rPr>
        <w:t>IG and ACG</w:t>
      </w:r>
      <w:r>
        <w:t>. However, there was</w:t>
      </w:r>
      <w:r w:rsidRPr="6BF49CB5">
        <w:rPr>
          <w:b/>
          <w:bCs/>
        </w:rPr>
        <w:t xml:space="preserve"> statistically significant improvement in all three outcomes compared </w:t>
      </w:r>
      <w:r>
        <w:rPr>
          <w:b/>
          <w:bCs/>
        </w:rPr>
        <w:t>with</w:t>
      </w:r>
      <w:r w:rsidRPr="6BF49CB5">
        <w:rPr>
          <w:b/>
          <w:bCs/>
        </w:rPr>
        <w:t xml:space="preserve"> </w:t>
      </w:r>
      <w:r>
        <w:rPr>
          <w:b/>
          <w:bCs/>
        </w:rPr>
        <w:t xml:space="preserve">the </w:t>
      </w:r>
      <w:r w:rsidRPr="6BF49CB5">
        <w:rPr>
          <w:b/>
          <w:bCs/>
        </w:rPr>
        <w:t>untreated control group</w:t>
      </w:r>
      <w:r>
        <w:t xml:space="preserve">. The study also found that a </w:t>
      </w:r>
      <w:r w:rsidRPr="6BF49CB5">
        <w:rPr>
          <w:b/>
          <w:bCs/>
        </w:rPr>
        <w:t>greater reduction in symptoms</w:t>
      </w:r>
      <w:r>
        <w:t xml:space="preserve"> does </w:t>
      </w:r>
      <w:r w:rsidRPr="6BF49CB5">
        <w:rPr>
          <w:b/>
          <w:bCs/>
        </w:rPr>
        <w:t>not</w:t>
      </w:r>
      <w:r>
        <w:t xml:space="preserve"> predict a higher reported </w:t>
      </w:r>
      <w:r w:rsidRPr="6BF49CB5">
        <w:rPr>
          <w:b/>
          <w:bCs/>
        </w:rPr>
        <w:t>work ability</w:t>
      </w:r>
      <w:r>
        <w:t xml:space="preserve"> when controlling for age, sex, body mass index and previous health conditions, but </w:t>
      </w:r>
      <w:r w:rsidRPr="6BF49CB5">
        <w:rPr>
          <w:b/>
          <w:bCs/>
        </w:rPr>
        <w:t>does predict higher social participation</w:t>
      </w:r>
      <w:r>
        <w:t xml:space="preserve"> (p=0.04). </w:t>
      </w:r>
    </w:p>
    <w:p w14:paraId="0E600630" w14:textId="77777777" w:rsidR="00856DAA" w:rsidRDefault="00856DAA" w:rsidP="00856DAA"/>
    <w:p w14:paraId="4C32C3F2" w14:textId="77777777" w:rsidR="00856DAA" w:rsidRDefault="00856DAA" w:rsidP="00856DAA">
      <w:r>
        <w:t xml:space="preserve">This study has a robust design, when measured using the Joanna Briggs Institute (JBI) Critical Appraisal Checklist for Randomized Controlled trials </w:t>
      </w:r>
      <w:r>
        <w:fldChar w:fldCharType="begin">
          <w:fldData xml:space="preserve">PEVuZE5vdGU+PENpdGU+PEF1dGhvcj5CYXJrZXI8L0F1dGhvcj48WWVhcj4yMDIzPC9ZZWFyPjxS
ZWNOdW0+MjYzNTwvUmVjTnVtPjxEaXNwbGF5VGV4dD4oMTUpPC9EaXNwbGF5VGV4dD48cmVjb3Jk
PjxyZWMtbnVtYmVyPjI2MzU8L3JlYy1udW1iZXI+PGZvcmVpZ24ta2V5cz48a2V5IGFwcD0iRU4i
IGRiLWlkPSJ0dHNwMjB2emg5ZXR0MmVhZDJhcGVlcnVkc3IwYTUyNWR3c2UiIHRpbWVzdGFtcD0i
MTczNDMwMTU4OSIgZ3VpZD0iNTdhZTNiODMtNWMyYy00ODljLTlmN2MtOGRmZTgwZjU3NjdlIj4y
NjM1PC9rZXk+PC9mb3JlaWduLWtleXM+PHJlZi10eXBlIG5hbWU9IkpvdXJuYWwgQXJ0aWNsZSI+
MTc8L3JlZi10eXBlPjxjb250cmlidXRvcnM+PGF1dGhvcnM+PGF1dGhvcj5CYXJrZXIsIFQuIEgu
PC9hdXRob3I+PGF1dGhvcj5TdG9uZSwgSi4gQy48L2F1dGhvcj48YXV0aG9yPlNlYXJzLCBLLjwv
YXV0aG9yPjxhdXRob3I+S2x1Z2FyLCBNLjwvYXV0aG9yPjxhdXRob3I+VHVmYW5hcnUsIEMuPC9h
dXRob3I+PGF1dGhvcj5MZW9uYXJkaS1CZWUsIEouPC9hdXRob3I+PGF1dGhvcj5Bcm9tYXRhcmlz
LCBFLjwvYXV0aG9yPjxhdXRob3I+TXVubiwgWi48L2F1dGhvcj48L2F1dGhvcnM+PC9jb250cmli
dXRvcnM+PGF1dGgtYWRkcmVzcz5KQkksIEZhY3VsdHkgb2YgSGVhbHRoIGFuZCBNZWRpY2FsIFNj
aWVuY2VzLCBUaGUgVW5pdmVyc2l0eSBvZiBBZGVsYWlkZSwgQWRlbGFpZGUsIFNBLCBBdXN0cmFs
aWEuJiN4RDtRdWVlbiZhcG9zO3MgQ29sbGFib3JhdGlvbiBmb3IgSGVhbHRoIENhcmUgUXVhbGl0
eSwgUXVlZW4mYXBvcztzIFVuaXZlcnNpdHksIEtpbmdzdG9uLCBPTiwgQ2FuYWRhLiYjeEQ7Q3pl
Y2ggTmF0aW9uYWwgQ2VudHJlIGZvciBFdmlkZW5jZS1CYXNlZCBIZWFsdGhjYXJlIGFuZCBLbm93
bGVkZ2UgVHJhbnNsYXRpb24gKENvY2hyYW5lIEN6ZWNoIFJlcHVibGljLCBUaGUgQ3plY2ggUmVw
dWJsaWMgKE1pZGRsZSBFdXJvcGVhbikgQ2VudHJlIGZvciBFdmlkZW5jZS1CYXNlZCBIZWFsdGhj
YXJlOiBBIEpCSSBDZW50cmUgb2YgRXhjZWxsZW5jZSwgTWFzYXJ5ayBVbml2ZXJzaXR5IEdSQURF
IENlbnRyZSksIEZhY3VsdHkgb2YgTWVkaWNpbmUsIEluc3RpdHV0ZSBvZiBCaW9zdGF0aXN0aWNz
IGFuZCBBbmFseXNlcywgTWFzYXJ5ayBVbml2ZXJzaXR5LCBCcm5vLCBDemVjaCBSZXB1YmxpYy4m
I3hEO0NlbnRyZSBmb3IgSGVhbHRoIEluZm9ybWF0aWNzLCBBdXN0cmFsaWFuIEluc3RpdHV0ZSBv
ZiBIZWFsdGggSW5ub3ZhdGlvbiwgTWFjcXVhcmllIFVuaXZlcnNpdHksIFN5ZG5leSwgTlNXLCBB
dXN0cmFsaWEuJiN4RDtUaGUgTm90dGluZ2hhbSBDZW50cmUgZm9yIEV2aWRlbmNlIEJhc2VkIEhl
YWx0aGNhcmU6IEEgSkJJIENlbnRyZSBvZiBFeGNlbGxlbmNlLCBTY2hvb2wgb2YgTWVkaWNpbmUs
IFVuaXZlcnNpdHkgb2YgTm90dGluZ2hhbSwgTm90dGluZ2hhbSwgVUsuPC9hdXRoLWFkZHJlc3M+
PHRpdGxlcz48dGl0bGU+VGhlIHJldmlzZWQgSkJJIGNyaXRpY2FsIGFwcHJhaXNhbCB0b29sIGZv
ciB0aGUgYXNzZXNzbWVudCBvZiByaXNrIG9mIGJpYXMgZm9yIHJhbmRvbWl6ZWQgY29udHJvbGxl
ZCB0cmlhbHM8L3RpdGxlPjxzZWNvbmRhcnktdGl0bGU+SkJJIEV2aWQgU3ludGg8L3NlY29uZGFy
eS10aXRsZT48L3RpdGxlcz48cGVyaW9kaWNhbD48ZnVsbC10aXRsZT5KQkkgRXZpZCBTeW50aDwv
ZnVsbC10aXRsZT48L3BlcmlvZGljYWw+PHBhZ2VzPjQ5NC01MDY8L3BhZ2VzPjx2b2x1bWU+MjE8
L3ZvbHVtZT48bnVtYmVyPjM8L251bWJlcj48ZWRpdGlvbj4yMDIzMDMwMTwvZWRpdGlvbj48a2V5
d29yZHM+PGtleXdvcmQ+SHVtYW5zPC9rZXl3b3JkPjxrZXl3b3JkPipSYW5kb21pemVkIENvbnRy
b2xsZWQgVHJpYWxzIGFzIFRvcGljPC9rZXl3b3JkPjxrZXl3b3JkPkJpYXM8L2tleXdvcmQ+PC9r
ZXl3b3Jkcz48ZGF0ZXM+PHllYXI+MjAyMzwveWVhcj48cHViLWRhdGVzPjxkYXRlPk1hciAxPC9k
YXRlPjwvcHViLWRhdGVzPjwvZGF0ZXM+PGlzYm4+MjY4OS04MzgxIChFbGVjdHJvbmljKSYjeEQ7
MjY4OS04MzgxIChMaW5raW5nKTwvaXNibj48YWNjZXNzaW9uLW51bT4zNjcyNzI0NzwvYWNjZXNz
aW9uLW51bT48dXJscz48cmVsYXRlZC11cmxzPjx1cmw+aHR0cHM6Ly93d3cubmNiaS5ubG0ubmlo
Lmdvdi9wdWJtZWQvMzY3MjcyNDc8L3VybD48L3JlbGF0ZWQtdXJscz48L3VybHM+PGVsZWN0cm9u
aWMtcmVzb3VyY2UtbnVtPjEwLjExMTI0L0pCSUVTLTIyLTAwNDMwPC9lbGVjdHJvbmljLXJlc291
cmNlLW51bT48cmVtb3RlLWRhdGFiYXNlLW5hbWU+TWVkbGluZTwvcmVtb3RlLWRhdGFiYXNlLW5h
bWU+PHJlbW90ZS1kYXRhYmFzZS1wcm92aWRlcj5OTE08L3JlbW90ZS1kYXRhYmFzZS1wcm92aWRl
cj48L3JlY29yZD48L0NpdGU+PC9FbmROb3RlPn==
</w:fldData>
        </w:fldChar>
      </w:r>
      <w:r>
        <w:instrText xml:space="preserve"> ADDIN EN.CITE </w:instrText>
      </w:r>
      <w:r>
        <w:fldChar w:fldCharType="begin">
          <w:fldData xml:space="preserve">PEVuZE5vdGU+PENpdGU+PEF1dGhvcj5CYXJrZXI8L0F1dGhvcj48WWVhcj4yMDIzPC9ZZWFyPjxS
ZWNOdW0+MjYzNTwvUmVjTnVtPjxEaXNwbGF5VGV4dD4oMTUpPC9EaXNwbGF5VGV4dD48cmVjb3Jk
PjxyZWMtbnVtYmVyPjI2MzU8L3JlYy1udW1iZXI+PGZvcmVpZ24ta2V5cz48a2V5IGFwcD0iRU4i
IGRiLWlkPSJ0dHNwMjB2emg5ZXR0MmVhZDJhcGVlcnVkc3IwYTUyNWR3c2UiIHRpbWVzdGFtcD0i
MTczNDMwMTU4OSIgZ3VpZD0iNTdhZTNiODMtNWMyYy00ODljLTlmN2MtOGRmZTgwZjU3NjdlIj4y
NjM1PC9rZXk+PC9mb3JlaWduLWtleXM+PHJlZi10eXBlIG5hbWU9IkpvdXJuYWwgQXJ0aWNsZSI+
MTc8L3JlZi10eXBlPjxjb250cmlidXRvcnM+PGF1dGhvcnM+PGF1dGhvcj5CYXJrZXIsIFQuIEgu
PC9hdXRob3I+PGF1dGhvcj5TdG9uZSwgSi4gQy48L2F1dGhvcj48YXV0aG9yPlNlYXJzLCBLLjwv
YXV0aG9yPjxhdXRob3I+S2x1Z2FyLCBNLjwvYXV0aG9yPjxhdXRob3I+VHVmYW5hcnUsIEMuPC9h
dXRob3I+PGF1dGhvcj5MZW9uYXJkaS1CZWUsIEouPC9hdXRob3I+PGF1dGhvcj5Bcm9tYXRhcmlz
LCBFLjwvYXV0aG9yPjxhdXRob3I+TXVubiwgWi48L2F1dGhvcj48L2F1dGhvcnM+PC9jb250cmli
dXRvcnM+PGF1dGgtYWRkcmVzcz5KQkksIEZhY3VsdHkgb2YgSGVhbHRoIGFuZCBNZWRpY2FsIFNj
aWVuY2VzLCBUaGUgVW5pdmVyc2l0eSBvZiBBZGVsYWlkZSwgQWRlbGFpZGUsIFNBLCBBdXN0cmFs
aWEuJiN4RDtRdWVlbiZhcG9zO3MgQ29sbGFib3JhdGlvbiBmb3IgSGVhbHRoIENhcmUgUXVhbGl0
eSwgUXVlZW4mYXBvcztzIFVuaXZlcnNpdHksIEtpbmdzdG9uLCBPTiwgQ2FuYWRhLiYjeEQ7Q3pl
Y2ggTmF0aW9uYWwgQ2VudHJlIGZvciBFdmlkZW5jZS1CYXNlZCBIZWFsdGhjYXJlIGFuZCBLbm93
bGVkZ2UgVHJhbnNsYXRpb24gKENvY2hyYW5lIEN6ZWNoIFJlcHVibGljLCBUaGUgQ3plY2ggUmVw
dWJsaWMgKE1pZGRsZSBFdXJvcGVhbikgQ2VudHJlIGZvciBFdmlkZW5jZS1CYXNlZCBIZWFsdGhj
YXJlOiBBIEpCSSBDZW50cmUgb2YgRXhjZWxsZW5jZSwgTWFzYXJ5ayBVbml2ZXJzaXR5IEdSQURF
IENlbnRyZSksIEZhY3VsdHkgb2YgTWVkaWNpbmUsIEluc3RpdHV0ZSBvZiBCaW9zdGF0aXN0aWNz
IGFuZCBBbmFseXNlcywgTWFzYXJ5ayBVbml2ZXJzaXR5LCBCcm5vLCBDemVjaCBSZXB1YmxpYy4m
I3hEO0NlbnRyZSBmb3IgSGVhbHRoIEluZm9ybWF0aWNzLCBBdXN0cmFsaWFuIEluc3RpdHV0ZSBv
ZiBIZWFsdGggSW5ub3ZhdGlvbiwgTWFjcXVhcmllIFVuaXZlcnNpdHksIFN5ZG5leSwgTlNXLCBB
dXN0cmFsaWEuJiN4RDtUaGUgTm90dGluZ2hhbSBDZW50cmUgZm9yIEV2aWRlbmNlIEJhc2VkIEhl
YWx0aGNhcmU6IEEgSkJJIENlbnRyZSBvZiBFeGNlbGxlbmNlLCBTY2hvb2wgb2YgTWVkaWNpbmUs
IFVuaXZlcnNpdHkgb2YgTm90dGluZ2hhbSwgTm90dGluZ2hhbSwgVUsuPC9hdXRoLWFkZHJlc3M+
PHRpdGxlcz48dGl0bGU+VGhlIHJldmlzZWQgSkJJIGNyaXRpY2FsIGFwcHJhaXNhbCB0b29sIGZv
ciB0aGUgYXNzZXNzbWVudCBvZiByaXNrIG9mIGJpYXMgZm9yIHJhbmRvbWl6ZWQgY29udHJvbGxl
ZCB0cmlhbHM8L3RpdGxlPjxzZWNvbmRhcnktdGl0bGU+SkJJIEV2aWQgU3ludGg8L3NlY29uZGFy
eS10aXRsZT48L3RpdGxlcz48cGVyaW9kaWNhbD48ZnVsbC10aXRsZT5KQkkgRXZpZCBTeW50aDwv
ZnVsbC10aXRsZT48L3BlcmlvZGljYWw+PHBhZ2VzPjQ5NC01MDY8L3BhZ2VzPjx2b2x1bWU+MjE8
L3ZvbHVtZT48bnVtYmVyPjM8L251bWJlcj48ZWRpdGlvbj4yMDIzMDMwMTwvZWRpdGlvbj48a2V5
d29yZHM+PGtleXdvcmQ+SHVtYW5zPC9rZXl3b3JkPjxrZXl3b3JkPipSYW5kb21pemVkIENvbnRy
b2xsZWQgVHJpYWxzIGFzIFRvcGljPC9rZXl3b3JkPjxrZXl3b3JkPkJpYXM8L2tleXdvcmQ+PC9r
ZXl3b3Jkcz48ZGF0ZXM+PHllYXI+MjAyMzwveWVhcj48cHViLWRhdGVzPjxkYXRlPk1hciAxPC9k
YXRlPjwvcHViLWRhdGVzPjwvZGF0ZXM+PGlzYm4+MjY4OS04MzgxIChFbGVjdHJvbmljKSYjeEQ7
MjY4OS04MzgxIChMaW5raW5nKTwvaXNibj48YWNjZXNzaW9uLW51bT4zNjcyNzI0NzwvYWNjZXNz
aW9uLW51bT48dXJscz48cmVsYXRlZC11cmxzPjx1cmw+aHR0cHM6Ly93d3cubmNiaS5ubG0ubmlo
Lmdvdi9wdWJtZWQvMzY3MjcyNDc8L3VybD48L3JlbGF0ZWQtdXJscz48L3VybHM+PGVsZWN0cm9u
aWMtcmVzb3VyY2UtbnVtPjEwLjExMTI0L0pCSUVTLTIyLTAwNDMwPC9lbGVjdHJvbmljLXJlc291
cmNlLW51bT48cmVtb3RlLWRhdGFiYXNlLW5hbWU+TWVkbGluZTwvcmVtb3RlLWRhdGFiYXNlLW5h
bWU+PHJlbW90ZS1kYXRhYmFzZS1wcm92aWRlcj5OTE08L3JlbW90ZS1kYXRhYmFzZS1wcm92aWRl
cj48L3JlY29yZD48L0NpdGU+PC9FbmROb3RlPn==
</w:fldData>
        </w:fldChar>
      </w:r>
      <w:r>
        <w:instrText xml:space="preserve"> ADDIN EN.CITE.DATA </w:instrText>
      </w:r>
      <w:r>
        <w:fldChar w:fldCharType="end"/>
      </w:r>
      <w:r>
        <w:fldChar w:fldCharType="separate"/>
      </w:r>
      <w:r w:rsidRPr="6BF49CB5">
        <w:rPr>
          <w:noProof/>
        </w:rPr>
        <w:t>(15)</w:t>
      </w:r>
      <w:r>
        <w:fldChar w:fldCharType="end"/>
      </w:r>
      <w:r>
        <w:t>, but it has some limitations. It lacks concealment and blinding, and relies on self-reported measures that may introduce bias. This study includes individuals with symptoms lasting four weeks or longer, which is not in line with the WHO definition, making comparison of its findings with those in other studies of Long COVID more challenging.</w:t>
      </w:r>
    </w:p>
    <w:p w14:paraId="5293E637" w14:textId="77777777" w:rsidR="00856DAA" w:rsidRPr="00856DAA" w:rsidRDefault="00856DAA" w:rsidP="00856DAA">
      <w:pPr>
        <w:pStyle w:val="Heading3"/>
      </w:pPr>
      <w:r w:rsidRPr="00856DAA">
        <w:t>Taiwanese 12-week telerehabilitation training programme RCT</w:t>
      </w:r>
    </w:p>
    <w:p w14:paraId="0EF3BAE1" w14:textId="14DA299F" w:rsidR="00856DAA" w:rsidRDefault="00856DAA" w:rsidP="00856DAA">
      <w:r>
        <w:t xml:space="preserve">A 2024 Taiwanese RCT investigated the effectiveness of a </w:t>
      </w:r>
      <w:r w:rsidRPr="004D43A9">
        <w:t>12-week telerehabilitation training</w:t>
      </w:r>
      <w:r w:rsidRPr="00E67CCA">
        <w:t xml:space="preserve"> program</w:t>
      </w:r>
      <w:r>
        <w:t>me</w:t>
      </w:r>
      <w:r w:rsidRPr="00E67CCA">
        <w:t xml:space="preserve"> </w:t>
      </w:r>
      <w:r>
        <w:fldChar w:fldCharType="begin">
          <w:fldData xml:space="preserve">PEVuZE5vdGU+PENpdGU+PEF1dGhvcj5MYWk8L0F1dGhvcj48WWVhcj4yMDI0PC9ZZWFyPjxSZWNO
dW0+MjQyNTwvUmVjTnVtPjxEaXNwbGF5VGV4dD4oMTYpPC9EaXNwbGF5VGV4dD48cmVjb3JkPjxy
ZWMtbnVtYmVyPjI0MjU8L3JlYy1udW1iZXI+PGZvcmVpZ24ta2V5cz48a2V5IGFwcD0iRU4iIGRi
LWlkPSJ0dHNwMjB2emg5ZXR0MmVhZDJhcGVlcnVkc3IwYTUyNWR3c2UiIHRpbWVzdGFtcD0iMTcy
NDgwNTc2OSIgZ3VpZD0iYjM5MDQzNGYtZjIzYy00MzExLWI4YmItZjY5ODA2ZjBmZjA0Ij4yNDI1
PC9rZXk+PC9mb3JlaWduLWtleXM+PHJlZi10eXBlIG5hbWU9IkpvdXJuYWwgQXJ0aWNsZSI+MTc8
L3JlZi10eXBlPjxjb250cmlidXRvcnM+PGF1dGhvcnM+PGF1dGhvcj5MYWksIENoaWEtWWluZzwv
YXV0aG9yPjxhdXRob3I+TGluLCBDaGlhLUh1ZWk8L2F1dGhvcj48YXV0aG9yPkNoYW8sIFRhLUNo
dW5nPC9hdXRob3I+PGF1dGhvcj5MaW4sIENodWVoLUhvPC9hdXRob3I+PGF1dGhvcj5DaGFuZywg
Q2hlbmctQ2hpYW5nPC9hdXRob3I+PGF1dGhvcj5IdWFuZywgQ2hpZW4tWWFvPC9hdXRob3I+PGF1
dGhvcj5DaGlhbmcsIFNoYW5nLUxpbjwvYXV0aG9yPjwvYXV0aG9ycz48L2NvbnRyaWJ1dG9ycz48
dGl0bGVzPjx0aXRsZT5FZmZlY3RpdmVuZXNzIG9mIGEgMTItd2VlayB0ZWxlcmVoYWJpbGl0YXRp
b24gdHJhaW5pbmcgaW4gcGVvcGxlIHdpdGggbG9uZyBDT1ZJRDogQSByYW5kb21pemVkIGNvbnRy
b2xsZWQgdHJpYWw8L3RpdGxlPjxzZWNvbmRhcnktdGl0bGU+QW5uYWxzIG9mIHBoeXNpY2FsIGFu
ZCByZWhhYmlsaXRhdGlvbiBtZWRpY2luZTwvc2Vjb25kYXJ5LXRpdGxlPjwvdGl0bGVzPjxwZXJp
b2RpY2FsPjxmdWxsLXRpdGxlPkFubmFscyBvZiBwaHlzaWNhbCBhbmQgcmVoYWJpbGl0YXRpb24g
bWVkaWNpbmU8L2Z1bGwtdGl0bGU+PC9wZXJpb2RpY2FsPjxwYWdlcz4xMDE4NTM8L3BhZ2VzPjx2
b2x1bWU+Njc8L3ZvbHVtZT48bnVtYmVyPjU8L251bWJlcj48c2VjdGlvbj5MYWksIENoaWEtWWlu
Zy4gRGVwYXJ0bWVudCBvZiBQaHlzaWNhbCBNZWRpY2luZSBhbmQgUmVoYWJpbGl0YXRpb24sIFRy
aS1TZXJ2aWNlIEdlbmVyYWwgSG9zcGl0YWwsIFNjaG9vbCBvZiBNZWRpY2luZSwgTmF0aW9uYWwg
RGVmZW5zZSBNZWRpY2FsIENlbnRlciwgVGFpcGVpLCBUYWl3YW4uJiN4RDtMaW4sIENoaWEtSHVl
aS4gU2Nob29sIG9mIE51cnNpbmcgJmFtcDsgU2Nob29sIG9mIE1lZGljaW5lLCBOYXRpb25hbCBE
ZWZlbnNlIE1lZGljYWwgQ2VudGVyLCBUYWlwZWksIFRhaXdhbi4mI3hEO0NoYW8sIFRhLUNodW5n
LiBEZXBhcnRtZW50IG9mIFBoeXNpY2FsIE1lZGljaW5lIGFuZCBSZWhhYmlsaXRhdGlvbiwgVHJp
LVNlcnZpY2UgR2VuZXJhbCBIb3NwaXRhbCwgU2Nob29sIG9mIE1lZGljaW5lLCBOYXRpb25hbCBE
ZWZlbnNlIE1lZGljYWwgQ2VudGVyLCBUYWlwZWksIFRhaXdhbi4mI3hEO0xpbiwgQ2h1ZWgtSG8u
IE5hdGlvbmFsIENlbnRlciBmb3IgR2VyaWF0cmljcyBhbmQgV2VsZmFyZSBSZXNlYXJjaCwgTmF0
aW9uYWwgSGVhbHRoIFJlc2VhcmNoIEluc3RpdHV0ZXMsIFRhaXdhbi4mI3hEO0NoYW5nLCBDaGVu
Zy1DaGlhbmcuIERlcGFydG1lbnQgb2YgUGh5c2ljYWwgTWVkaWNpbmUgYW5kIFJlaGFiaWxpdGF0
aW9uLCBUcmktU2VydmljZSBHZW5lcmFsIEhvc3BpdGFsLCBTY2hvb2wgb2YgTWVkaWNpbmUsIE5h
dGlvbmFsIERlZmVuc2UgTWVkaWNhbCBDZW50ZXIsIFRhaXBlaSwgVGFpd2FuLiYjeEQ7SHVhbmcs
IENoaWVuLVlhby4gRGVwYXJ0bWVudCBvZiBQaHlzaWNhbCBNZWRpY2luZSBhbmQgUmVoYWJpbGl0
YXRpb24sIFRyaS1TZXJ2aWNlIEdlbmVyYWwgSG9zcGl0YWwsIFNjaG9vbCBvZiBNZWRpY2luZSwg
TmF0aW9uYWwgRGVmZW5zZSBNZWRpY2FsIENlbnRlciwgVGFpcGVpLCBUYWl3YW4uJiN4RDtDaGlh
bmcsIFNoYW5nLUxpbi4gRGVwYXJ0bWVudCBvZiBQaHlzaWNhbCBNZWRpY2luZSBhbmQgUmVoYWJp
bGl0YXRpb24sIFRyaS1TZXJ2aWNlIEdlbmVyYWwgSG9zcGl0YWwsIFNjaG9vbCBvZiBNZWRpY2lu
ZSwgTmF0aW9uYWwgRGVmZW5zZSBNZWRpY2FsIENlbnRlciwgVGFpcGVpLCBUYWl3YW4uIEVsZWN0
cm9uaWMgYWRkcmVzczogQ2hpYW5nU0xAbWFpbC5uZG1jdHNnaC5lZHUudHcuPC9zZWN0aW9uPjxr
ZXl3b3Jkcz48a2V5d29yZD5IdW1hbnM8L2tleXdvcmQ+PGtleXdvcmQ+KlRlbGVyZWhhYmlsaXRh
dGlvbjwva2V5d29yZD48a2V5d29yZD5NYWxlPC9rZXl3b3JkPjxrZXl3b3JkPkZlbWFsZTwva2V5
d29yZD48a2V5d29yZD5DT1ZJRC0xOS9yaCBbUmVoYWJpbGl0YXRpb25dPC9rZXl3b3JkPjxrZXl3
b3JkPipDT1ZJRC0xOTwva2V5d29yZD48a2V5d29yZD5NaWRkbGUgQWdlZDwva2V5d29yZD48a2V5
d29yZD4qUXVhbGl0eSBvZiBMaWZlPC9rZXl3b3JkPjxrZXl3b3JkPipTZWxmIEVmZmljYWN5PC9r
ZXl3b3JkPjxrZXl3b3JkPkFnZWQ8L2tleXdvcmQ+PGtleXdvcmQ+KkNhcmRpb3Jlc3BpcmF0b3J5
IEZpdG5lc3M8L2tleXdvcmQ+PGtleXdvcmQ+RXhlcmNpc2UgVGhlcmFweS9tdCBbTWV0aG9kc108
L2tleXdvcmQ+PGtleXdvcmQ+U2xlZXAgUXVhbGl0eTwva2V5d29yZD48a2V5d29yZD5FeGVyY2lz
ZTwva2V5d29yZD48a2V5d29yZD5TQVJTLUNvVi0yPC9rZXl3b3JkPjxrZXl3b3JkPlRyZWF0bWVu
dCBPdXRjb21lPC9rZXl3b3JkPjwva2V5d29yZHM+PGRhdGVzPjx5ZWFyPjIwMjQ8L3llYXI+PC9k
YXRlcz48cHViLWxvY2F0aW9uPk5ldGhlcmxhbmRzPC9wdWItbG9jYXRpb24+PGlzYm4+MTg3Ny0w
NjY1JiN4RDsxODc3LTA2NTc8L2lzYm4+PHVybHM+PHJlbGF0ZWQtdXJscz48dXJsPmh0dHA6Ly9v
dmlkc3Aub3ZpZC5jb20vb3ZpZHdlYi5jZ2k/VD1KUyZhbXA7UEFHRT1yZWZlcmVuY2UmYW1wO0Q9
bWVkbCZhbXA7TkVXUz1OJmFtcDtBTj0zODgyNDg5OTwvdXJsPjwvcmVsYXRlZC11cmxzPjwvdXJs
cz48ZWxlY3Ryb25pYy1yZXNvdXJjZS1udW0+aHR0cHM6Ly9keC5kb2kub3JnLzEwLjEwMTYvai5y
ZWhhYi4yMDI0LjEwMTg1MzwvZWxlY3Ryb25pYy1yZXNvdXJjZS1udW0+PHJlbW90ZS1kYXRhYmFz
ZS1uYW1lPk92aWQgTUVETElORShSKTwvcmVtb3RlLWRhdGFiYXNlLW5hbWU+PGFjY2Vzcy1kYXRl
PjIwMjQwNjAxLy88L2FjY2Vzcy1kYXRlPjwvcmVjb3JkPjwvQ2l0ZT48L0VuZE5vdGU+
</w:fldData>
        </w:fldChar>
      </w:r>
      <w:r>
        <w:instrText xml:space="preserve"> ADDIN EN.CITE </w:instrText>
      </w:r>
      <w:r>
        <w:fldChar w:fldCharType="begin">
          <w:fldData xml:space="preserve">PEVuZE5vdGU+PENpdGU+PEF1dGhvcj5MYWk8L0F1dGhvcj48WWVhcj4yMDI0PC9ZZWFyPjxSZWNO
dW0+MjQyNTwvUmVjTnVtPjxEaXNwbGF5VGV4dD4oMTYpPC9EaXNwbGF5VGV4dD48cmVjb3JkPjxy
ZWMtbnVtYmVyPjI0MjU8L3JlYy1udW1iZXI+PGZvcmVpZ24ta2V5cz48a2V5IGFwcD0iRU4iIGRi
LWlkPSJ0dHNwMjB2emg5ZXR0MmVhZDJhcGVlcnVkc3IwYTUyNWR3c2UiIHRpbWVzdGFtcD0iMTcy
NDgwNTc2OSIgZ3VpZD0iYjM5MDQzNGYtZjIzYy00MzExLWI4YmItZjY5ODA2ZjBmZjA0Ij4yNDI1
PC9rZXk+PC9mb3JlaWduLWtleXM+PHJlZi10eXBlIG5hbWU9IkpvdXJuYWwgQXJ0aWNsZSI+MTc8
L3JlZi10eXBlPjxjb250cmlidXRvcnM+PGF1dGhvcnM+PGF1dGhvcj5MYWksIENoaWEtWWluZzwv
YXV0aG9yPjxhdXRob3I+TGluLCBDaGlhLUh1ZWk8L2F1dGhvcj48YXV0aG9yPkNoYW8sIFRhLUNo
dW5nPC9hdXRob3I+PGF1dGhvcj5MaW4sIENodWVoLUhvPC9hdXRob3I+PGF1dGhvcj5DaGFuZywg
Q2hlbmctQ2hpYW5nPC9hdXRob3I+PGF1dGhvcj5IdWFuZywgQ2hpZW4tWWFvPC9hdXRob3I+PGF1
dGhvcj5DaGlhbmcsIFNoYW5nLUxpbjwvYXV0aG9yPjwvYXV0aG9ycz48L2NvbnRyaWJ1dG9ycz48
dGl0bGVzPjx0aXRsZT5FZmZlY3RpdmVuZXNzIG9mIGEgMTItd2VlayB0ZWxlcmVoYWJpbGl0YXRp
b24gdHJhaW5pbmcgaW4gcGVvcGxlIHdpdGggbG9uZyBDT1ZJRDogQSByYW5kb21pemVkIGNvbnRy
b2xsZWQgdHJpYWw8L3RpdGxlPjxzZWNvbmRhcnktdGl0bGU+QW5uYWxzIG9mIHBoeXNpY2FsIGFu
ZCByZWhhYmlsaXRhdGlvbiBtZWRpY2luZTwvc2Vjb25kYXJ5LXRpdGxlPjwvdGl0bGVzPjxwZXJp
b2RpY2FsPjxmdWxsLXRpdGxlPkFubmFscyBvZiBwaHlzaWNhbCBhbmQgcmVoYWJpbGl0YXRpb24g
bWVkaWNpbmU8L2Z1bGwtdGl0bGU+PC9wZXJpb2RpY2FsPjxwYWdlcz4xMDE4NTM8L3BhZ2VzPjx2
b2x1bWU+Njc8L3ZvbHVtZT48bnVtYmVyPjU8L251bWJlcj48c2VjdGlvbj5MYWksIENoaWEtWWlu
Zy4gRGVwYXJ0bWVudCBvZiBQaHlzaWNhbCBNZWRpY2luZSBhbmQgUmVoYWJpbGl0YXRpb24sIFRy
aS1TZXJ2aWNlIEdlbmVyYWwgSG9zcGl0YWwsIFNjaG9vbCBvZiBNZWRpY2luZSwgTmF0aW9uYWwg
RGVmZW5zZSBNZWRpY2FsIENlbnRlciwgVGFpcGVpLCBUYWl3YW4uJiN4RDtMaW4sIENoaWEtSHVl
aS4gU2Nob29sIG9mIE51cnNpbmcgJmFtcDsgU2Nob29sIG9mIE1lZGljaW5lLCBOYXRpb25hbCBE
ZWZlbnNlIE1lZGljYWwgQ2VudGVyLCBUYWlwZWksIFRhaXdhbi4mI3hEO0NoYW8sIFRhLUNodW5n
LiBEZXBhcnRtZW50IG9mIFBoeXNpY2FsIE1lZGljaW5lIGFuZCBSZWhhYmlsaXRhdGlvbiwgVHJp
LVNlcnZpY2UgR2VuZXJhbCBIb3NwaXRhbCwgU2Nob29sIG9mIE1lZGljaW5lLCBOYXRpb25hbCBE
ZWZlbnNlIE1lZGljYWwgQ2VudGVyLCBUYWlwZWksIFRhaXdhbi4mI3hEO0xpbiwgQ2h1ZWgtSG8u
IE5hdGlvbmFsIENlbnRlciBmb3IgR2VyaWF0cmljcyBhbmQgV2VsZmFyZSBSZXNlYXJjaCwgTmF0
aW9uYWwgSGVhbHRoIFJlc2VhcmNoIEluc3RpdHV0ZXMsIFRhaXdhbi4mI3hEO0NoYW5nLCBDaGVu
Zy1DaGlhbmcuIERlcGFydG1lbnQgb2YgUGh5c2ljYWwgTWVkaWNpbmUgYW5kIFJlaGFiaWxpdGF0
aW9uLCBUcmktU2VydmljZSBHZW5lcmFsIEhvc3BpdGFsLCBTY2hvb2wgb2YgTWVkaWNpbmUsIE5h
dGlvbmFsIERlZmVuc2UgTWVkaWNhbCBDZW50ZXIsIFRhaXBlaSwgVGFpd2FuLiYjeEQ7SHVhbmcs
IENoaWVuLVlhby4gRGVwYXJ0bWVudCBvZiBQaHlzaWNhbCBNZWRpY2luZSBhbmQgUmVoYWJpbGl0
YXRpb24sIFRyaS1TZXJ2aWNlIEdlbmVyYWwgSG9zcGl0YWwsIFNjaG9vbCBvZiBNZWRpY2luZSwg
TmF0aW9uYWwgRGVmZW5zZSBNZWRpY2FsIENlbnRlciwgVGFpcGVpLCBUYWl3YW4uJiN4RDtDaGlh
bmcsIFNoYW5nLUxpbi4gRGVwYXJ0bWVudCBvZiBQaHlzaWNhbCBNZWRpY2luZSBhbmQgUmVoYWJp
bGl0YXRpb24sIFRyaS1TZXJ2aWNlIEdlbmVyYWwgSG9zcGl0YWwsIFNjaG9vbCBvZiBNZWRpY2lu
ZSwgTmF0aW9uYWwgRGVmZW5zZSBNZWRpY2FsIENlbnRlciwgVGFpcGVpLCBUYWl3YW4uIEVsZWN0
cm9uaWMgYWRkcmVzczogQ2hpYW5nU0xAbWFpbC5uZG1jdHNnaC5lZHUudHcuPC9zZWN0aW9uPjxr
ZXl3b3Jkcz48a2V5d29yZD5IdW1hbnM8L2tleXdvcmQ+PGtleXdvcmQ+KlRlbGVyZWhhYmlsaXRh
dGlvbjwva2V5d29yZD48a2V5d29yZD5NYWxlPC9rZXl3b3JkPjxrZXl3b3JkPkZlbWFsZTwva2V5
d29yZD48a2V5d29yZD5DT1ZJRC0xOS9yaCBbUmVoYWJpbGl0YXRpb25dPC9rZXl3b3JkPjxrZXl3
b3JkPipDT1ZJRC0xOTwva2V5d29yZD48a2V5d29yZD5NaWRkbGUgQWdlZDwva2V5d29yZD48a2V5
d29yZD4qUXVhbGl0eSBvZiBMaWZlPC9rZXl3b3JkPjxrZXl3b3JkPipTZWxmIEVmZmljYWN5PC9r
ZXl3b3JkPjxrZXl3b3JkPkFnZWQ8L2tleXdvcmQ+PGtleXdvcmQ+KkNhcmRpb3Jlc3BpcmF0b3J5
IEZpdG5lc3M8L2tleXdvcmQ+PGtleXdvcmQ+RXhlcmNpc2UgVGhlcmFweS9tdCBbTWV0aG9kc108
L2tleXdvcmQ+PGtleXdvcmQ+U2xlZXAgUXVhbGl0eTwva2V5d29yZD48a2V5d29yZD5FeGVyY2lz
ZTwva2V5d29yZD48a2V5d29yZD5TQVJTLUNvVi0yPC9rZXl3b3JkPjxrZXl3b3JkPlRyZWF0bWVu
dCBPdXRjb21lPC9rZXl3b3JkPjwva2V5d29yZHM+PGRhdGVzPjx5ZWFyPjIwMjQ8L3llYXI+PC9k
YXRlcz48cHViLWxvY2F0aW9uPk5ldGhlcmxhbmRzPC9wdWItbG9jYXRpb24+PGlzYm4+MTg3Ny0w
NjY1JiN4RDsxODc3LTA2NTc8L2lzYm4+PHVybHM+PHJlbGF0ZWQtdXJscz48dXJsPmh0dHA6Ly9v
dmlkc3Aub3ZpZC5jb20vb3ZpZHdlYi5jZ2k/VD1KUyZhbXA7UEFHRT1yZWZlcmVuY2UmYW1wO0Q9
bWVkbCZhbXA7TkVXUz1OJmFtcDtBTj0zODgyNDg5OTwvdXJsPjwvcmVsYXRlZC11cmxzPjwvdXJs
cz48ZWxlY3Ryb25pYy1yZXNvdXJjZS1udW0+aHR0cHM6Ly9keC5kb2kub3JnLzEwLjEwMTYvai5y
ZWhhYi4yMDI0LjEwMTg1MzwvZWxlY3Ryb25pYy1yZXNvdXJjZS1udW0+PHJlbW90ZS1kYXRhYmFz
ZS1uYW1lPk92aWQgTUVETElORShSKTwvcmVtb3RlLWRhdGFiYXNlLW5hbWU+PGFjY2Vzcy1kYXRl
PjIwMjQwNjAxLy88L2FjY2Vzcy1kYXRlPjwvcmVjb3JkPjwvQ2l0ZT48L0VuZE5vdGU+
</w:fldData>
        </w:fldChar>
      </w:r>
      <w:r>
        <w:instrText xml:space="preserve"> ADDIN EN.CITE.DATA </w:instrText>
      </w:r>
      <w:r>
        <w:fldChar w:fldCharType="end"/>
      </w:r>
      <w:r>
        <w:fldChar w:fldCharType="separate"/>
      </w:r>
      <w:r>
        <w:rPr>
          <w:noProof/>
        </w:rPr>
        <w:t>(16)</w:t>
      </w:r>
      <w:r>
        <w:fldChar w:fldCharType="end"/>
      </w:r>
      <w:r>
        <w:t xml:space="preserve">. The intervention groups received 12 weeks of telerehabilitation training with weekly remote monitoring for exercise quality. Intervention participants used mobile phone apps with weekly remote reminders. They wore heart-rate sensing clothing and were instructed on how to use the app and set weekly exercise goals. </w:t>
      </w:r>
    </w:p>
    <w:p w14:paraId="107B657F" w14:textId="77777777" w:rsidR="00856DAA" w:rsidRDefault="00856DAA" w:rsidP="00856DAA"/>
    <w:p w14:paraId="3754F69F" w14:textId="68F17D78" w:rsidR="00856DAA" w:rsidRDefault="00856DAA" w:rsidP="00856DAA">
      <w:r>
        <w:t>Among the sample of 182 adults experiencing Long COVID symptoms, the study found that t</w:t>
      </w:r>
      <w:r w:rsidRPr="006A7591">
        <w:t xml:space="preserve">he </w:t>
      </w:r>
      <w:r>
        <w:t>intervention group</w:t>
      </w:r>
      <w:r w:rsidRPr="006A7591">
        <w:t xml:space="preserve"> </w:t>
      </w:r>
      <w:r>
        <w:t>undertook more</w:t>
      </w:r>
      <w:r w:rsidRPr="006A7591">
        <w:t xml:space="preserve"> </w:t>
      </w:r>
      <w:r w:rsidRPr="003359E6">
        <w:rPr>
          <w:b/>
          <w:bCs/>
        </w:rPr>
        <w:t>walking</w:t>
      </w:r>
      <w:r w:rsidRPr="006A7591">
        <w:t xml:space="preserve"> (p&lt;0.001)</w:t>
      </w:r>
      <w:r>
        <w:t xml:space="preserve"> and</w:t>
      </w:r>
      <w:r w:rsidRPr="006A7591">
        <w:t xml:space="preserve"> </w:t>
      </w:r>
      <w:r>
        <w:t xml:space="preserve">more physical </w:t>
      </w:r>
      <w:r w:rsidRPr="003359E6">
        <w:rPr>
          <w:b/>
          <w:bCs/>
        </w:rPr>
        <w:t>activity</w:t>
      </w:r>
      <w:r>
        <w:t xml:space="preserve"> overall </w:t>
      </w:r>
      <w:r w:rsidRPr="006A7591">
        <w:t>(p=0.003),</w:t>
      </w:r>
      <w:r>
        <w:t xml:space="preserve"> as well as having more</w:t>
      </w:r>
      <w:r w:rsidRPr="006A7591">
        <w:t xml:space="preserve"> </w:t>
      </w:r>
      <w:r w:rsidRPr="003359E6">
        <w:rPr>
          <w:b/>
          <w:bCs/>
        </w:rPr>
        <w:t>exercise</w:t>
      </w:r>
      <w:r w:rsidRPr="006A7591">
        <w:t xml:space="preserve"> self-efficacy (p&lt;0.001) and better </w:t>
      </w:r>
      <w:r w:rsidRPr="003359E6">
        <w:rPr>
          <w:b/>
          <w:bCs/>
        </w:rPr>
        <w:t>sleep</w:t>
      </w:r>
      <w:r w:rsidRPr="006A7591">
        <w:t xml:space="preserve"> quality (p=0.012)</w:t>
      </w:r>
      <w:r>
        <w:t xml:space="preserve"> compared with the </w:t>
      </w:r>
      <w:r w:rsidRPr="004D43A9">
        <w:t>control group</w:t>
      </w:r>
      <w:r w:rsidRPr="006A7591">
        <w:t>. However, the</w:t>
      </w:r>
      <w:r>
        <w:t xml:space="preserve"> two groups had</w:t>
      </w:r>
      <w:r w:rsidRPr="006A7591">
        <w:t xml:space="preserve"> </w:t>
      </w:r>
      <w:r w:rsidRPr="00D86FA9">
        <w:rPr>
          <w:b/>
          <w:bCs/>
        </w:rPr>
        <w:t xml:space="preserve">no significant differences </w:t>
      </w:r>
      <w:r w:rsidRPr="006A7591">
        <w:t xml:space="preserve">in any </w:t>
      </w:r>
      <w:r>
        <w:t>cardiorespiratory fitness</w:t>
      </w:r>
      <w:r w:rsidRPr="006A7591">
        <w:t xml:space="preserve"> parameters or </w:t>
      </w:r>
      <w:r>
        <w:t>health-related quality of life (</w:t>
      </w:r>
      <w:r w:rsidRPr="004D43A9">
        <w:t>HRQOL</w:t>
      </w:r>
      <w:r>
        <w:t>)</w:t>
      </w:r>
      <w:r w:rsidRPr="006A7591">
        <w:t xml:space="preserve"> at 12 weeks</w:t>
      </w:r>
      <w:r>
        <w:t xml:space="preserve">. The authors suggested that lack of improvement in HRQOL may have been due to high dropout rates from the telerehabilitation programme. </w:t>
      </w:r>
    </w:p>
    <w:p w14:paraId="1367579D" w14:textId="77777777" w:rsidR="00856DAA" w:rsidRDefault="00856DAA" w:rsidP="00856DAA"/>
    <w:p w14:paraId="51860408" w14:textId="77777777" w:rsidR="00856DAA" w:rsidRDefault="00856DAA" w:rsidP="00856DAA">
      <w:r>
        <w:t>A JBI appraisal of this study finds that it has notable strengths in its design and implementation but challenges such as high dropout rates and non-adherence reduce the reliability of its findings. Overall, it demonstrated moderate methodological quality based on the checklist.</w:t>
      </w:r>
    </w:p>
    <w:p w14:paraId="1D5591AE" w14:textId="77777777" w:rsidR="00856DAA" w:rsidRDefault="00856DAA" w:rsidP="00856DAA">
      <w:pPr>
        <w:pStyle w:val="Heading3"/>
      </w:pPr>
      <w:r>
        <w:t>English and Welsh</w:t>
      </w:r>
      <w:r w:rsidRPr="00E67CCA">
        <w:t xml:space="preserve"> structured</w:t>
      </w:r>
      <w:r>
        <w:t>,</w:t>
      </w:r>
      <w:r w:rsidRPr="00E67CCA">
        <w:t xml:space="preserve"> </w:t>
      </w:r>
      <w:r w:rsidRPr="000B725D">
        <w:t>online</w:t>
      </w:r>
      <w:r>
        <w:t>,</w:t>
      </w:r>
      <w:r w:rsidRPr="00E67CCA">
        <w:t xml:space="preserve"> supervised physical and mental health </w:t>
      </w:r>
      <w:r w:rsidRPr="000B725D">
        <w:t>rehabilitation</w:t>
      </w:r>
      <w:r w:rsidRPr="00E67CCA">
        <w:t xml:space="preserve"> programme</w:t>
      </w:r>
      <w:r>
        <w:t xml:space="preserve"> RCT</w:t>
      </w:r>
    </w:p>
    <w:p w14:paraId="76C293D4" w14:textId="7E98CE8A" w:rsidR="00856DAA" w:rsidRDefault="00856DAA" w:rsidP="00856DAA">
      <w:r>
        <w:t xml:space="preserve">A 2024 RCT in England and Wales centred on a </w:t>
      </w:r>
      <w:r w:rsidRPr="00E67CCA">
        <w:t>structured</w:t>
      </w:r>
      <w:r>
        <w:t>,</w:t>
      </w:r>
      <w:r w:rsidRPr="00E67CCA">
        <w:t xml:space="preserve"> </w:t>
      </w:r>
      <w:r w:rsidRPr="004D43A9">
        <w:t>online</w:t>
      </w:r>
      <w:r>
        <w:t>,</w:t>
      </w:r>
      <w:r w:rsidRPr="00E67CCA">
        <w:t xml:space="preserve"> supervised physical and mental health </w:t>
      </w:r>
      <w:r w:rsidRPr="004D43A9">
        <w:t>rehabilitation</w:t>
      </w:r>
      <w:r w:rsidRPr="00E67CCA">
        <w:t xml:space="preserve"> programme</w:t>
      </w:r>
      <w:r>
        <w:t xml:space="preserve"> </w:t>
      </w:r>
      <w:r>
        <w:fldChar w:fldCharType="begin"/>
      </w:r>
      <w:r>
        <w:instrText xml:space="preserve"> ADDIN EN.CITE &lt;EndNote&gt;&lt;Cite&gt;&lt;Author&gt;McGregor&lt;/Author&gt;&lt;Year&gt;2024&lt;/Year&gt;&lt;RecNum&gt;1279&lt;/RecNum&gt;&lt;DisplayText&gt;(17)&lt;/DisplayText&gt;&lt;record&gt;&lt;rec-number&gt;1279&lt;/rec-number&gt;&lt;foreign-keys&gt;&lt;key app="EN" db-id="ttsp20vzh9ett2ead2apeerudsr0a525dwse" timestamp="1714361513" guid="dd4ea44e-6abd-45ba-9e84-c8a0b5c6ba49"&gt;1279&lt;/key&gt;&lt;/foreign-keys&gt;&lt;ref-type name="Journal Article"&gt;17&lt;/ref-type&gt;&lt;contributors&gt;&lt;authors&gt;&lt;author&gt;McGregor, G.&lt;/author&gt;&lt;author&gt;Sandhu, H.&lt;/author&gt;&lt;author&gt;Bruce, J.&lt;/author&gt;&lt;author&gt;Sheehan, B.&lt;/author&gt;&lt;author&gt;McWilliams, D.&lt;/author&gt;&lt;author&gt;Yeung, J.&lt;/author&gt;&lt;author&gt;Jones, C.&lt;/author&gt;&lt;author&gt;Lara, B.&lt;/author&gt;&lt;author&gt;Alleyne, S.&lt;/author&gt;&lt;author&gt;Smith, J.&lt;/author&gt;&lt;author&gt;Lall, R.&lt;/author&gt;&lt;author&gt;Ji, C.&lt;/author&gt;&lt;author&gt;Ratna, M.&lt;/author&gt;&lt;author&gt;Ennis, S.&lt;/author&gt;&lt;author&gt;Heine, P.&lt;/author&gt;&lt;author&gt;Patel, S.&lt;/author&gt;&lt;author&gt;Abraham, C.&lt;/author&gt;&lt;author&gt;Mason, J.&lt;/author&gt;&lt;author&gt;Nwankwo, H.&lt;/author&gt;&lt;author&gt;Nichols, V.&lt;/author&gt;&lt;author&gt;Seers, K.&lt;/author&gt;&lt;author&gt;Underwood, M.&lt;/author&gt;&lt;/authors&gt;&lt;/contributors&gt;&lt;titles&gt;&lt;title&gt;Clinical effectiveness of an online supervised group physical and mental health rehabilitation programme for adults with post-covid-19 condition (REGAIN study): Multicentre randomised controlled trial&lt;/title&gt;&lt;secondary-title&gt;BMJ&lt;/secondary-title&gt;&lt;/titles&gt;&lt;periodical&gt;&lt;full-title&gt;BMJ&lt;/full-title&gt;&lt;/periodical&gt;&lt;dates&gt;&lt;year&gt;2024&lt;/year&gt;&lt;/dates&gt;&lt;work-type&gt;Article&lt;/work-type&gt;&lt;urls&gt;&lt;related-urls&gt;&lt;url&gt;https://www.scopus.com/inward/record.uri?eid=2-s2.0-85184737619&amp;amp;doi=10.1136%2fbmj-2023-076506&amp;amp;partnerID=40&amp;amp;md5=ed3a7f576c6ed3639db0649415d4d048&lt;/url&gt;&lt;/related-urls&gt;&lt;/urls&gt;&lt;custom7&gt;e076506&lt;/custom7&gt;&lt;electronic-resource-num&gt;10.1136/bmj-2023-076506&lt;/electronic-resource-num&gt;&lt;remote-database-name&gt;Scopus&lt;/remote-database-name&gt;&lt;/record&gt;&lt;/Cite&gt;&lt;/EndNote&gt;</w:instrText>
      </w:r>
      <w:r>
        <w:fldChar w:fldCharType="separate"/>
      </w:r>
      <w:r>
        <w:rPr>
          <w:noProof/>
        </w:rPr>
        <w:t>(17)</w:t>
      </w:r>
      <w:r>
        <w:fldChar w:fldCharType="end"/>
      </w:r>
      <w:r>
        <w:t xml:space="preserve">. It randomly divided 585 adults with ongoing symptoms three months after discharge from hospital for COVID-19 into two groups: the </w:t>
      </w:r>
      <w:r w:rsidRPr="00D86FA9">
        <w:rPr>
          <w:b/>
          <w:bCs/>
        </w:rPr>
        <w:t>intervention</w:t>
      </w:r>
      <w:r>
        <w:t xml:space="preserve"> group (</w:t>
      </w:r>
      <w:r w:rsidRPr="002B25CB">
        <w:t xml:space="preserve">Rehabilitation Exercise and </w:t>
      </w:r>
      <w:proofErr w:type="spellStart"/>
      <w:r w:rsidRPr="002B25CB">
        <w:t>psycholoGical</w:t>
      </w:r>
      <w:proofErr w:type="spellEnd"/>
      <w:r w:rsidRPr="002B25CB">
        <w:t xml:space="preserve"> support After </w:t>
      </w:r>
      <w:r>
        <w:t>COVID</w:t>
      </w:r>
      <w:r w:rsidRPr="002B25CB">
        <w:t xml:space="preserve">-19 </w:t>
      </w:r>
      <w:proofErr w:type="spellStart"/>
      <w:r w:rsidRPr="002B25CB">
        <w:t>InfectioN</w:t>
      </w:r>
      <w:proofErr w:type="spellEnd"/>
      <w:r w:rsidRPr="002B25CB">
        <w:t xml:space="preserve"> (REGAIN)</w:t>
      </w:r>
      <w:r>
        <w:t xml:space="preserve">) and the </w:t>
      </w:r>
      <w:r w:rsidRPr="00D86FA9">
        <w:rPr>
          <w:b/>
          <w:bCs/>
        </w:rPr>
        <w:t>usual care</w:t>
      </w:r>
      <w:r>
        <w:t xml:space="preserve"> group. </w:t>
      </w:r>
      <w:r w:rsidRPr="00FE4280">
        <w:t>Best</w:t>
      </w:r>
      <w:r>
        <w:t>-</w:t>
      </w:r>
      <w:r w:rsidRPr="00FE4280">
        <w:t>practice usual care was a single online session of advice and support with a trained practitioner. The</w:t>
      </w:r>
      <w:r>
        <w:t xml:space="preserve"> </w:t>
      </w:r>
      <w:r w:rsidRPr="00FE4280">
        <w:t>REGAIN intervention was delivered online over eight weeks and consisted of weekly home</w:t>
      </w:r>
      <w:r>
        <w:t>-</w:t>
      </w:r>
      <w:r w:rsidRPr="00FE4280">
        <w:t>based, live, supervised, group exercise and psychological support sessions</w:t>
      </w:r>
      <w:r>
        <w:t>.</w:t>
      </w:r>
    </w:p>
    <w:p w14:paraId="4738804A" w14:textId="77777777" w:rsidR="00856DAA" w:rsidRDefault="00856DAA" w:rsidP="00856DAA"/>
    <w:p w14:paraId="21AE2121" w14:textId="5D9E6FF9" w:rsidR="00856DAA" w:rsidRDefault="00856DAA" w:rsidP="00856DAA">
      <w:r w:rsidRPr="00474003">
        <w:t xml:space="preserve">Compared with usual care, the REGAIN intervention </w:t>
      </w:r>
      <w:r w:rsidRPr="00FC20AF">
        <w:rPr>
          <w:b/>
          <w:bCs/>
        </w:rPr>
        <w:t>led to improvements in health-related quality of life</w:t>
      </w:r>
      <w:r w:rsidRPr="00474003">
        <w:t xml:space="preserve"> </w:t>
      </w:r>
      <w:r>
        <w:t>(p</w:t>
      </w:r>
      <w:r w:rsidRPr="00474003">
        <w:t xml:space="preserve">=0.02) at three months, driven predominantly by greater improvements in the </w:t>
      </w:r>
      <w:r w:rsidRPr="00920910">
        <w:t>patient</w:t>
      </w:r>
      <w:r>
        <w:t>-</w:t>
      </w:r>
      <w:r w:rsidRPr="00920910">
        <w:t>reported outcomes measurement information system</w:t>
      </w:r>
      <w:r>
        <w:t xml:space="preserve"> </w:t>
      </w:r>
      <w:proofErr w:type="spellStart"/>
      <w:r w:rsidRPr="00474003">
        <w:t>subscores</w:t>
      </w:r>
      <w:proofErr w:type="spellEnd"/>
      <w:r w:rsidRPr="00474003">
        <w:t xml:space="preserve"> for depression (</w:t>
      </w:r>
      <w:r>
        <w:t>p</w:t>
      </w:r>
      <w:r w:rsidRPr="00474003">
        <w:t>=0.04), fatigue (</w:t>
      </w:r>
      <w:r>
        <w:t>p=</w:t>
      </w:r>
      <w:r w:rsidRPr="00474003">
        <w:t>0.001) and pain interference (</w:t>
      </w:r>
      <w:r>
        <w:t>p</w:t>
      </w:r>
      <w:r w:rsidRPr="00474003">
        <w:t>=0.01). Effects were sustained at 12 months (</w:t>
      </w:r>
      <w:r>
        <w:t>p</w:t>
      </w:r>
      <w:r w:rsidRPr="00474003">
        <w:t xml:space="preserve">=0.02). </w:t>
      </w:r>
      <w:r>
        <w:t xml:space="preserve">Very few adverse events were reported in the intervention arm, and only two of these events were definitively linked to the intervention (knee pain and anxiety). No instances of exacerbation of post-exertional symptoms were identified during weekly monitoring. </w:t>
      </w:r>
    </w:p>
    <w:p w14:paraId="223A7C2D" w14:textId="77777777" w:rsidR="00856DAA" w:rsidRDefault="00856DAA" w:rsidP="00856DAA"/>
    <w:p w14:paraId="3039C53B" w14:textId="77777777" w:rsidR="00856DAA" w:rsidRDefault="00856DAA" w:rsidP="00856DAA">
      <w:r>
        <w:t>A quality appraisal of this study finds that it meets most of the criteria for a high-quality RCT under the JBI checklist. The primary limitation is the inability to blind participants and practitioners due to the nature of the intervention, but efforts to reduce the outcomes assessor bias were implemented effectively. Overall this study is considered to be of high quality.</w:t>
      </w:r>
    </w:p>
    <w:p w14:paraId="335044E5" w14:textId="77777777" w:rsidR="00856DAA" w:rsidRPr="00856DAA" w:rsidRDefault="00856DAA" w:rsidP="00856DAA">
      <w:pPr>
        <w:pStyle w:val="Heading2"/>
      </w:pPr>
      <w:bookmarkStart w:id="27" w:name="_Individual_studies_on"/>
      <w:bookmarkStart w:id="28" w:name="_Toc196724036"/>
      <w:bookmarkStart w:id="29" w:name="_Toc199231073"/>
      <w:bookmarkEnd w:id="27"/>
      <w:r w:rsidRPr="00856DAA">
        <w:t>Individual studies on models of care that add new knowledge since Chou et al (2024)</w:t>
      </w:r>
      <w:bookmarkEnd w:id="28"/>
      <w:bookmarkEnd w:id="29"/>
    </w:p>
    <w:p w14:paraId="296FE494" w14:textId="77777777" w:rsidR="00856DAA" w:rsidRDefault="00856DAA" w:rsidP="00856DAA">
      <w:r>
        <w:t>Several studies not included in the Chou et al (2024) scoping review have been published since September 2023. While none of them adds an entirely new model of care, several do add new information and/or inform the New Zealand context. We have included them in this section for that reason.</w:t>
      </w:r>
    </w:p>
    <w:p w14:paraId="44A0BE02" w14:textId="77777777" w:rsidR="00856DAA" w:rsidRDefault="00856DAA" w:rsidP="00856DAA">
      <w:pPr>
        <w:pStyle w:val="Heading3"/>
      </w:pPr>
      <w:r>
        <w:t xml:space="preserve">Implementation of a provincial Long COVID care pathway in </w:t>
      </w:r>
      <w:r w:rsidRPr="00FB00F9">
        <w:t>Alberta, Canada</w:t>
      </w:r>
    </w:p>
    <w:p w14:paraId="65A62E10" w14:textId="77777777" w:rsidR="00856DAA" w:rsidRDefault="00856DAA" w:rsidP="00856DAA">
      <w:r>
        <w:t xml:space="preserve">This study of a provincial Long COVID care pathway in </w:t>
      </w:r>
      <w:r w:rsidRPr="004D43A9">
        <w:t>Alberta, Canada</w:t>
      </w:r>
      <w:r w:rsidRPr="007075E5">
        <w:t xml:space="preserve"> </w:t>
      </w:r>
      <w:r>
        <w:fldChar w:fldCharType="begin">
          <w:fldData xml:space="preserve">PEVuZE5vdGU+PENpdGU+PEF1dGhvcj5NYW5oYXM8L0F1dGhvcj48WWVhcj4yMDI0PC9ZZWFyPjxS
ZWNOdW0+MTAxPC9SZWNOdW0+PERpc3BsYXlUZXh0PigxOCk8L0Rpc3BsYXlUZXh0PjxyZWNvcmQ+
PHJlYy1udW1iZXI+MTAxPC9yZWMtbnVtYmVyPjxmb3JlaWduLWtleXM+PGtleSBhcHA9IkVOIiBk
Yi1pZD0idHRzcDIwdnpoOWV0dDJlYWQyYXBlZXJ1ZHNyMGE1MjVkd3NlIiB0aW1lc3RhbXA9IjE3
MTQzNjA3MjciIGd1aWQ9IjJjNjlmMzA0LWUwOTItNGQwZi04OGU3LThjYjI3ZGYwODZmZiI+MTAx
PC9rZXk+PC9mb3JlaWduLWtleXM+PHJlZi10eXBlIG5hbWU9IkpvdXJuYWwgQXJ0aWNsZSI+MTc8
L3JlZi10eXBlPjxjb250cmlidXRvcnM+PGF1dGhvcnM+PGF1dGhvcj5NYW5oYXMsIEtpcmFuIFBv
aGFyPC9hdXRob3I+PGF1dGhvcj5Ib3JsaWNrLCBTaWRuZXk8L2F1dGhvcj48YXV0aG9yPktyeXNh
LCBKYWNxdWVsaW5lPC9hdXRob3I+PGF1dGhvcj5Lb3ZhY3MgQnVybnMsIEthdGhhcmluYTwvYXV0
aG9yPjxhdXRob3I+QnJlaG9uLCBLYXRlbHluPC9hdXRob3I+PGF1dGhvcj5MYXVyLCBDZWxpYTwv
YXV0aG9yPjxhdXRob3I+UGFwYXRoYW5hc3NvZ2xvdSwgRWxpemFiZXRoPC9hdXRob3I+PGF1dGhv
cj5IbywgQ2hlc3RlcjwvYXV0aG9yPjwvYXV0aG9ycz48L2NvbnRyaWJ1dG9ycz48dGl0bGVzPjx0
aXRsZT5JbXBsZW1lbnRhdGlvbiBvZiBhIFByb3ZpbmNpYWwgTG9uZyBDT1ZJRCBDYXJlIFBhdGh3
YXkgaW4gQWxiZXJ0YSwgQ2FuYWRhOiBQcm92aWRlciBQZXJjZXB0aW9uczwvdGl0bGU+PHNlY29u
ZGFyeS10aXRsZT5IZWFsdGhjYXJlIChCYXNlbCwgU3dpdHplcmxhbmQpPC9zZWNvbmRhcnktdGl0
bGU+PC90aXRsZXM+PHBlcmlvZGljYWw+PGZ1bGwtdGl0bGU+SGVhbHRoY2FyZSAoQmFzZWwsIFN3
aXR6ZXJsYW5kKTwvZnVsbC10aXRsZT48L3BlcmlvZGljYWw+PHZvbHVtZT4xMjwvdm9sdW1lPjxu
dW1iZXI+NzwvbnVtYmVyPjxzZWN0aW9uPk1hbmhhcywgS2lyYW4gUG9oYXIuIE5ldXJvc2NpZW5j
ZXMsIFJlaGFiaWxpdGF0aW9uIGFuZCBWaXNpb24sIFN0cmF0ZWdpYyBDbGluaWNhbCBOZXR3b3Jr
LCBBbGJlcnRhIEhlYWx0aCBTZXJ2aWNlcywgMTAzMDEgU291dGhwb3J0IExhbmUgU1csIENhbGdh
cnksIEFCIFQyVyAxUzcsIENhbmFkYS4mI3hEO01hbmhhcywgS2lyYW4gUG9oYXIuIENvbW11bml0
eSBIZWFsdGggU2NpZW5jZXMsIEN1bW1pbmcgU2Nob29sIG9mIE1lZGljaW5lLCBVbml2ZXJzaXR5
IG9mIENhbGdhcnksIENhbGdhcnksIEFCIFQyTiAxTjQsIENhbmFkYS4mI3hEO01hbmhhcywgS2ly
YW4gUG9oYXIuIEZhY3VsdHkgb2YgTnVyc2luZywgVW5pdmVyc2l0eSBvZiBBbGJlcnRhLCBFZG1v
bnRvbiwgQUIgVDZHIDFDOSwgQ2FuYWRhLiYjeEQ7SG9ybGljaywgU2lkbmV5LiBTY2hvb2wgb2Yg
UHVibGljIEhlYWx0aCwgVW5pdmVyc2l0eSBvZiBBbGJlcnRhLCBFZG1vbnRvbiwgQUIgVDZHIDFD
OSwgQ2FuYWRhLiYjeEQ7S3J5c2EsIEphY3F1ZWxpbmUuIE5ldXJvc2NpZW5jZXMsIFJlaGFiaWxp
dGF0aW9uIGFuZCBWaXNpb24sIFN0cmF0ZWdpYyBDbGluaWNhbCBOZXR3b3JrLCBBbGJlcnRhIEhl
YWx0aCBTZXJ2aWNlcywgMTAzMDEgU291dGhwb3J0IExhbmUgU1csIENhbGdhcnksIEFCIFQyVyAx
UzcsIENhbmFkYS4mI3hEO0tyeXNhLCBKYWNxdWVsaW5lLiBGYWN1bHR5IG9mIFJlaGFiaWxpdGF0
aW9uIE1lZGljaW5lLCBVbml2ZXJzaXR5IG9mIEFsYmVydGEsIEVkbW9udG9uLCBBQiBUNkcgMkUx
LCBDYW5hZGEuJiN4RDtLb3ZhY3MgQnVybnMsIEthdGhhcmluYS4gU2Nob29sIG9mIFB1YmxpYyBI
ZWFsdGgsIFVuaXZlcnNpdHkgb2YgQWxiZXJ0YSwgRWRtb250b24sIEFCIFQ2RyAxQzksIENhbmFk
YS4mI3hEO0tvdmFjcyBCdXJucywgS2F0aGFyaW5hLiBEZXBhcnRtZW50IG9mIENsaW5pY2FsIFF1
YWxpdHkgTWV0cmljcywgQWxiZXJ0YSBIZWFsdGggU2VydmljZXMsIEVkbW9udG9uLCBBQiBUNUog
M0U0LCBDYW5hZGEuJiN4RDtCcmVob24sIEthdGVseW4uIEZhY3VsdHkgb2YgUmVoYWJpbGl0YXRp
b24gTWVkaWNpbmUsIFVuaXZlcnNpdHkgb2YgQWxiZXJ0YSwgRWRtb250b24sIEFCIFQ2RyAyRTEs
IENhbmFkYS4mI3hEO0xhdXIsIENlbGlhLiBXb21lbiZhcG9zO3MgQ29sbGVnZSBIb3NwaXRhbCBJ
bnN0aXR1dGUgZm9yIEhlYWx0aCBTeXN0ZW0gU29sdXRpb25zIGFuZCBWaXJ0dWFsIENhcmUsIFRv
cm9udG8sIE9OIE01UyAxQjIsIENhbmFkYS4mI3hEO0xhdXIsIENlbGlhLiBJbnN0aXR1dGUgb2Yg
SGVhbHRoIFBvbGljeSwgTWFuYWdlbWVudCBhbmQgRXZhbHVhdGlvbiwgVW5pdmVyc2l0eSBvZiBU
b3JvbnRvLCBIZWFsdGggU2NpZW5jZXMgQnVpbGRpbmcsIFRvcm9udG8sIE9OIE01VCAzTTYsIENh
bmFkYS4mI3hEO1BhcGF0aGFuYXNzb2dsb3UsIEVsaXphYmV0aC4gTmV1cm9zY2llbmNlcywgUmVo
YWJpbGl0YXRpb24gYW5kIFZpc2lvbiwgU3RyYXRlZ2ljIENsaW5pY2FsIE5ldHdvcmssIEFsYmVy
dGEgSGVhbHRoIFNlcnZpY2VzLCAxMDMwMSBTb3V0aHBvcnQgTGFuZSBTVywgQ2FsZ2FyeSwgQUIg
VDJXIDFTNywgQ2FuYWRhLiYjeEQ7UGFwYXRoYW5hc3NvZ2xvdSwgRWxpemFiZXRoLiBGYWN1bHR5
IG9mIE51cnNpbmcsIFVuaXZlcnNpdHkgb2YgQWxiZXJ0YSwgRWRtb250b24sIEFCIFQ2RyAxQzks
IENhbmFkYS4mI3hEO0hvLCBDaGVzdGVyLiBOZXVyb3NjaWVuY2VzLCBSZWhhYmlsaXRhdGlvbiBh
bmQgVmlzaW9uLCBTdHJhdGVnaWMgQ2xpbmljYWwgTmV0d29yaywgQWxiZXJ0YSBIZWFsdGggU2Vy
dmljZXMsIDEwMzAxIFNvdXRocG9ydCBMYW5lIFNXLCBDYWxnYXJ5LCBBQiBUMlcgMVM3LCBDYW5h
ZGEuJiN4RDtIbywgQ2hlc3Rlci4gRGl2aXNpb24gb2YgUGh5c2ljYWwgTWVkaWNpbmUgYW5kIFJl
aGFiaWxpdGF0aW9uLCBGYWN1bHR5IG9mIE1lZGljaW5lICZhbXA7IERlbnRpc3RyeSwgVW5pdmVy
c2l0eSBvZiBBbGJlcnRhLCBFZG1vbnRvbiwgQUIgVDZHIDFDOSwgQ2FuYWRhLjwvc2VjdGlvbj48
ZGF0ZXM+PHllYXI+MjAyNDwveWVhcj48L2RhdGVzPjxwdWItbG9jYXRpb24+U3dpdHplcmxhbmQ8
L3B1Yi1sb2NhdGlvbj48aXNibj4yMjI3LTkwMzI8L2lzYm4+PHVybHM+PHJlbGF0ZWQtdXJscz48
dXJsPmh0dHA6Ly9vdmlkc3Aub3ZpZC5jb20vb3ZpZHdlYi5jZ2k/VD1KUyZhbXA7UEFHRT1yZWZl
cmVuY2UmYW1wO0Q9cG1ubSZhbXA7TkVXUz1OJmFtcDtBTj0zODYxMDE1MjwvdXJsPjwvcmVsYXRl
ZC11cmxzPjwvdXJscz48ZWxlY3Ryb25pYy1yZXNvdXJjZS1udW0+aHR0cHM6Ly9keC5kb2kub3Jn
LzEwLjMzOTAvaGVhbHRoY2FyZTEyMDcwNzMwPC9lbGVjdHJvbmljLXJlc291cmNlLW51bT48cmVt
b3RlLWRhdGFiYXNlLW5hbWU+T3ZpZCBNRURMSU5FKFIpIFB1Yk1lZC1ub3QtTUVETElORTwvcmVt
b3RlLWRhdGFiYXNlLW5hbWU+PGFjY2Vzcy1kYXRlPjIwMjQwMzI3Ly88L2FjY2Vzcy1kYXRlPjwv
cmVjb3JkPjwvQ2l0ZT48L0VuZE5vdGU+AG==
</w:fldData>
        </w:fldChar>
      </w:r>
      <w:r>
        <w:instrText xml:space="preserve"> ADDIN EN.CITE </w:instrText>
      </w:r>
      <w:r>
        <w:fldChar w:fldCharType="begin">
          <w:fldData xml:space="preserve">PEVuZE5vdGU+PENpdGU+PEF1dGhvcj5NYW5oYXM8L0F1dGhvcj48WWVhcj4yMDI0PC9ZZWFyPjxS
ZWNOdW0+MTAxPC9SZWNOdW0+PERpc3BsYXlUZXh0PigxOCk8L0Rpc3BsYXlUZXh0PjxyZWNvcmQ+
PHJlYy1udW1iZXI+MTAxPC9yZWMtbnVtYmVyPjxmb3JlaWduLWtleXM+PGtleSBhcHA9IkVOIiBk
Yi1pZD0idHRzcDIwdnpoOWV0dDJlYWQyYXBlZXJ1ZHNyMGE1MjVkd3NlIiB0aW1lc3RhbXA9IjE3
MTQzNjA3MjciIGd1aWQ9IjJjNjlmMzA0LWUwOTItNGQwZi04OGU3LThjYjI3ZGYwODZmZiI+MTAx
PC9rZXk+PC9mb3JlaWduLWtleXM+PHJlZi10eXBlIG5hbWU9IkpvdXJuYWwgQXJ0aWNsZSI+MTc8
L3JlZi10eXBlPjxjb250cmlidXRvcnM+PGF1dGhvcnM+PGF1dGhvcj5NYW5oYXMsIEtpcmFuIFBv
aGFyPC9hdXRob3I+PGF1dGhvcj5Ib3JsaWNrLCBTaWRuZXk8L2F1dGhvcj48YXV0aG9yPktyeXNh
LCBKYWNxdWVsaW5lPC9hdXRob3I+PGF1dGhvcj5Lb3ZhY3MgQnVybnMsIEthdGhhcmluYTwvYXV0
aG9yPjxhdXRob3I+QnJlaG9uLCBLYXRlbHluPC9hdXRob3I+PGF1dGhvcj5MYXVyLCBDZWxpYTwv
YXV0aG9yPjxhdXRob3I+UGFwYXRoYW5hc3NvZ2xvdSwgRWxpemFiZXRoPC9hdXRob3I+PGF1dGhv
cj5IbywgQ2hlc3RlcjwvYXV0aG9yPjwvYXV0aG9ycz48L2NvbnRyaWJ1dG9ycz48dGl0bGVzPjx0
aXRsZT5JbXBsZW1lbnRhdGlvbiBvZiBhIFByb3ZpbmNpYWwgTG9uZyBDT1ZJRCBDYXJlIFBhdGh3
YXkgaW4gQWxiZXJ0YSwgQ2FuYWRhOiBQcm92aWRlciBQZXJjZXB0aW9uczwvdGl0bGU+PHNlY29u
ZGFyeS10aXRsZT5IZWFsdGhjYXJlIChCYXNlbCwgU3dpdHplcmxhbmQpPC9zZWNvbmRhcnktdGl0
bGU+PC90aXRsZXM+PHBlcmlvZGljYWw+PGZ1bGwtdGl0bGU+SGVhbHRoY2FyZSAoQmFzZWwsIFN3
aXR6ZXJsYW5kKTwvZnVsbC10aXRsZT48L3BlcmlvZGljYWw+PHZvbHVtZT4xMjwvdm9sdW1lPjxu
dW1iZXI+NzwvbnVtYmVyPjxzZWN0aW9uPk1hbmhhcywgS2lyYW4gUG9oYXIuIE5ldXJvc2NpZW5j
ZXMsIFJlaGFiaWxpdGF0aW9uIGFuZCBWaXNpb24sIFN0cmF0ZWdpYyBDbGluaWNhbCBOZXR3b3Jr
LCBBbGJlcnRhIEhlYWx0aCBTZXJ2aWNlcywgMTAzMDEgU291dGhwb3J0IExhbmUgU1csIENhbGdh
cnksIEFCIFQyVyAxUzcsIENhbmFkYS4mI3hEO01hbmhhcywgS2lyYW4gUG9oYXIuIENvbW11bml0
eSBIZWFsdGggU2NpZW5jZXMsIEN1bW1pbmcgU2Nob29sIG9mIE1lZGljaW5lLCBVbml2ZXJzaXR5
IG9mIENhbGdhcnksIENhbGdhcnksIEFCIFQyTiAxTjQsIENhbmFkYS4mI3hEO01hbmhhcywgS2ly
YW4gUG9oYXIuIEZhY3VsdHkgb2YgTnVyc2luZywgVW5pdmVyc2l0eSBvZiBBbGJlcnRhLCBFZG1v
bnRvbiwgQUIgVDZHIDFDOSwgQ2FuYWRhLiYjeEQ7SG9ybGljaywgU2lkbmV5LiBTY2hvb2wgb2Yg
UHVibGljIEhlYWx0aCwgVW5pdmVyc2l0eSBvZiBBbGJlcnRhLCBFZG1vbnRvbiwgQUIgVDZHIDFD
OSwgQ2FuYWRhLiYjeEQ7S3J5c2EsIEphY3F1ZWxpbmUuIE5ldXJvc2NpZW5jZXMsIFJlaGFiaWxp
dGF0aW9uIGFuZCBWaXNpb24sIFN0cmF0ZWdpYyBDbGluaWNhbCBOZXR3b3JrLCBBbGJlcnRhIEhl
YWx0aCBTZXJ2aWNlcywgMTAzMDEgU291dGhwb3J0IExhbmUgU1csIENhbGdhcnksIEFCIFQyVyAx
UzcsIENhbmFkYS4mI3hEO0tyeXNhLCBKYWNxdWVsaW5lLiBGYWN1bHR5IG9mIFJlaGFiaWxpdGF0
aW9uIE1lZGljaW5lLCBVbml2ZXJzaXR5IG9mIEFsYmVydGEsIEVkbW9udG9uLCBBQiBUNkcgMkUx
LCBDYW5hZGEuJiN4RDtLb3ZhY3MgQnVybnMsIEthdGhhcmluYS4gU2Nob29sIG9mIFB1YmxpYyBI
ZWFsdGgsIFVuaXZlcnNpdHkgb2YgQWxiZXJ0YSwgRWRtb250b24sIEFCIFQ2RyAxQzksIENhbmFk
YS4mI3hEO0tvdmFjcyBCdXJucywgS2F0aGFyaW5hLiBEZXBhcnRtZW50IG9mIENsaW5pY2FsIFF1
YWxpdHkgTWV0cmljcywgQWxiZXJ0YSBIZWFsdGggU2VydmljZXMsIEVkbW9udG9uLCBBQiBUNUog
M0U0LCBDYW5hZGEuJiN4RDtCcmVob24sIEthdGVseW4uIEZhY3VsdHkgb2YgUmVoYWJpbGl0YXRp
b24gTWVkaWNpbmUsIFVuaXZlcnNpdHkgb2YgQWxiZXJ0YSwgRWRtb250b24sIEFCIFQ2RyAyRTEs
IENhbmFkYS4mI3hEO0xhdXIsIENlbGlhLiBXb21lbiZhcG9zO3MgQ29sbGVnZSBIb3NwaXRhbCBJ
bnN0aXR1dGUgZm9yIEhlYWx0aCBTeXN0ZW0gU29sdXRpb25zIGFuZCBWaXJ0dWFsIENhcmUsIFRv
cm9udG8sIE9OIE01UyAxQjIsIENhbmFkYS4mI3hEO0xhdXIsIENlbGlhLiBJbnN0aXR1dGUgb2Yg
SGVhbHRoIFBvbGljeSwgTWFuYWdlbWVudCBhbmQgRXZhbHVhdGlvbiwgVW5pdmVyc2l0eSBvZiBU
b3JvbnRvLCBIZWFsdGggU2NpZW5jZXMgQnVpbGRpbmcsIFRvcm9udG8sIE9OIE01VCAzTTYsIENh
bmFkYS4mI3hEO1BhcGF0aGFuYXNzb2dsb3UsIEVsaXphYmV0aC4gTmV1cm9zY2llbmNlcywgUmVo
YWJpbGl0YXRpb24gYW5kIFZpc2lvbiwgU3RyYXRlZ2ljIENsaW5pY2FsIE5ldHdvcmssIEFsYmVy
dGEgSGVhbHRoIFNlcnZpY2VzLCAxMDMwMSBTb3V0aHBvcnQgTGFuZSBTVywgQ2FsZ2FyeSwgQUIg
VDJXIDFTNywgQ2FuYWRhLiYjeEQ7UGFwYXRoYW5hc3NvZ2xvdSwgRWxpemFiZXRoLiBGYWN1bHR5
IG9mIE51cnNpbmcsIFVuaXZlcnNpdHkgb2YgQWxiZXJ0YSwgRWRtb250b24sIEFCIFQ2RyAxQzks
IENhbmFkYS4mI3hEO0hvLCBDaGVzdGVyLiBOZXVyb3NjaWVuY2VzLCBSZWhhYmlsaXRhdGlvbiBh
bmQgVmlzaW9uLCBTdHJhdGVnaWMgQ2xpbmljYWwgTmV0d29yaywgQWxiZXJ0YSBIZWFsdGggU2Vy
dmljZXMsIDEwMzAxIFNvdXRocG9ydCBMYW5lIFNXLCBDYWxnYXJ5LCBBQiBUMlcgMVM3LCBDYW5h
ZGEuJiN4RDtIbywgQ2hlc3Rlci4gRGl2aXNpb24gb2YgUGh5c2ljYWwgTWVkaWNpbmUgYW5kIFJl
aGFiaWxpdGF0aW9uLCBGYWN1bHR5IG9mIE1lZGljaW5lICZhbXA7IERlbnRpc3RyeSwgVW5pdmVy
c2l0eSBvZiBBbGJlcnRhLCBFZG1vbnRvbiwgQUIgVDZHIDFDOSwgQ2FuYWRhLjwvc2VjdGlvbj48
ZGF0ZXM+PHllYXI+MjAyNDwveWVhcj48L2RhdGVzPjxwdWItbG9jYXRpb24+U3dpdHplcmxhbmQ8
L3B1Yi1sb2NhdGlvbj48aXNibj4yMjI3LTkwMzI8L2lzYm4+PHVybHM+PHJlbGF0ZWQtdXJscz48
dXJsPmh0dHA6Ly9vdmlkc3Aub3ZpZC5jb20vb3ZpZHdlYi5jZ2k/VD1KUyZhbXA7UEFHRT1yZWZl
cmVuY2UmYW1wO0Q9cG1ubSZhbXA7TkVXUz1OJmFtcDtBTj0zODYxMDE1MjwvdXJsPjwvcmVsYXRl
ZC11cmxzPjwvdXJscz48ZWxlY3Ryb25pYy1yZXNvdXJjZS1udW0+aHR0cHM6Ly9keC5kb2kub3Jn
LzEwLjMzOTAvaGVhbHRoY2FyZTEyMDcwNzMwPC9lbGVjdHJvbmljLXJlc291cmNlLW51bT48cmVt
b3RlLWRhdGFiYXNlLW5hbWU+T3ZpZCBNRURMSU5FKFIpIFB1Yk1lZC1ub3QtTUVETElORTwvcmVt
b3RlLWRhdGFiYXNlLW5hbWU+PGFjY2Vzcy1kYXRlPjIwMjQwMzI3Ly88L2FjY2Vzcy1kYXRlPjwv
cmVjb3JkPjwvQ2l0ZT48L0VuZE5vdGU+AG==
</w:fldData>
        </w:fldChar>
      </w:r>
      <w:r>
        <w:instrText xml:space="preserve"> ADDIN EN.CITE.DATA </w:instrText>
      </w:r>
      <w:r>
        <w:fldChar w:fldCharType="end"/>
      </w:r>
      <w:r>
        <w:fldChar w:fldCharType="separate"/>
      </w:r>
      <w:r>
        <w:rPr>
          <w:noProof/>
        </w:rPr>
        <w:t>(18)</w:t>
      </w:r>
      <w:r>
        <w:fldChar w:fldCharType="end"/>
      </w:r>
      <w:r>
        <w:t xml:space="preserve"> is included here because Alberta is a province that is similar in size and population to New Zealand, it has a public health care system (unlike the United States, where many of the models are based), and it has a large rural population similar to New Zealand. It also has an indigenous population that was considered in the implementation of the pathway.</w:t>
      </w:r>
    </w:p>
    <w:p w14:paraId="334205C3" w14:textId="77777777" w:rsidR="00856DAA" w:rsidRDefault="00856DAA" w:rsidP="00856DAA">
      <w:pPr>
        <w:pStyle w:val="Bullet"/>
      </w:pPr>
      <w:r>
        <w:t>Alberta, Canada is a province of about 4.4 million people and has a single provincial health service. About 20% of Alberta’s population is classified as rural.</w:t>
      </w:r>
    </w:p>
    <w:p w14:paraId="06E3DD8A" w14:textId="77777777" w:rsidR="00856DAA" w:rsidRDefault="00856DAA" w:rsidP="00856DAA">
      <w:pPr>
        <w:pStyle w:val="Bullet"/>
      </w:pPr>
      <w:r>
        <w:t xml:space="preserve">Between 2020 and 2022, the study used a collaborative, provincial, consensus-based approach involving 129 multidisciplinary stakeholders to develop a novel care pathway for the screening, triage and management of Long COVID (the Post-COVID Rehabilitation Framework). This work culminated in the development of a post-COVID assessment tool, the </w:t>
      </w:r>
      <w:r w:rsidRPr="00306CE8">
        <w:rPr>
          <w:b/>
          <w:bCs/>
        </w:rPr>
        <w:t xml:space="preserve">Post-COVID-19 Functional Status </w:t>
      </w:r>
      <w:r w:rsidRPr="004D43A9">
        <w:t>(PCFS)</w:t>
      </w:r>
      <w:r>
        <w:t xml:space="preserve"> s</w:t>
      </w:r>
      <w:r w:rsidRPr="004D43A9">
        <w:t xml:space="preserve">cale </w:t>
      </w:r>
      <w:r>
        <w:fldChar w:fldCharType="begin"/>
      </w:r>
      <w:r>
        <w:instrText xml:space="preserve"> ADDIN EN.CITE &lt;EndNote&gt;&lt;Cite&gt;&lt;Author&gt;Klok&lt;/Author&gt;&lt;Year&gt;2020&lt;/Year&gt;&lt;RecNum&gt;2529&lt;/RecNum&gt;&lt;DisplayText&gt;(19)&lt;/DisplayText&gt;&lt;record&gt;&lt;rec-number&gt;2529&lt;/rec-number&gt;&lt;foreign-keys&gt;&lt;key app="EN" db-id="ttsp20vzh9ett2ead2apeerudsr0a525dwse" timestamp="1729642244" guid="4c934374-1f6c-46c4-afcc-c8f421b22324"&gt;2529&lt;/key&gt;&lt;/foreign-keys&gt;&lt;ref-type name="Journal Article"&gt;17&lt;/ref-type&gt;&lt;contributors&gt;&lt;authors&gt;&lt;author&gt;Klok, Frederikus A.&lt;/author&gt;&lt;author&gt;Boon, Gudula J. A. M.&lt;/author&gt;&lt;author&gt;Barco, Stefano&lt;/author&gt;&lt;author&gt;Endres, Matthias&lt;/author&gt;&lt;author&gt;Geelhoed, J. J. Miranda&lt;/author&gt;&lt;author&gt;Knauss, Samuel&lt;/author&gt;&lt;author&gt;Rezek, Spencer A.&lt;/author&gt;&lt;author&gt;Spruit, Martijn A.&lt;/author&gt;&lt;author&gt;Vehreschild, Jörg&lt;/author&gt;&lt;author&gt;Siegerink, Bob&lt;/author&gt;&lt;/authors&gt;&lt;/contributors&gt;&lt;titles&gt;&lt;title&gt;The Post-COVID-19 Functional Status scale: a tool to measure functional status over time after COVID-19&lt;/title&gt;&lt;secondary-title&gt;European Respiratory Journal&lt;/secondary-title&gt;&lt;/titles&gt;&lt;periodical&gt;&lt;full-title&gt;European Respiratory Journal&lt;/full-title&gt;&lt;/periodical&gt;&lt;pages&gt;2001494&lt;/pages&gt;&lt;volume&gt;56&lt;/volume&gt;&lt;number&gt;1&lt;/number&gt;&lt;dates&gt;&lt;year&gt;2020&lt;/year&gt;&lt;/dates&gt;&lt;publisher&gt;European Respiratory Society (ERS)&lt;/publisher&gt;&lt;isbn&gt;0903-1936&lt;/isbn&gt;&lt;urls&gt;&lt;related-urls&gt;&lt;url&gt;https://dx.doi.org/10.1183/13993003.01494-2020&lt;/url&gt;&lt;/related-urls&gt;&lt;/urls&gt;&lt;electronic-resource-num&gt;10.1183/13993003.01494-2020&lt;/electronic-resource-num&gt;&lt;/record&gt;&lt;/Cite&gt;&lt;/EndNote&gt;</w:instrText>
      </w:r>
      <w:r>
        <w:fldChar w:fldCharType="separate"/>
      </w:r>
      <w:r>
        <w:rPr>
          <w:noProof/>
        </w:rPr>
        <w:t>(19)</w:t>
      </w:r>
      <w:r>
        <w:fldChar w:fldCharType="end"/>
      </w:r>
      <w:r>
        <w:t xml:space="preserve"> (see </w:t>
      </w:r>
      <w:r w:rsidRPr="008D7BBF">
        <w:t>Appendix D</w:t>
      </w:r>
      <w:r>
        <w:t>).</w:t>
      </w:r>
    </w:p>
    <w:p w14:paraId="6EB6A67C" w14:textId="77777777" w:rsidR="00856DAA" w:rsidRDefault="00856DAA" w:rsidP="00856DAA">
      <w:pPr>
        <w:pStyle w:val="Bullet"/>
      </w:pPr>
      <w:r>
        <w:t>Care pathways are based on the PCFS score to align with the intensity of rehabilitation needs.</w:t>
      </w:r>
    </w:p>
    <w:p w14:paraId="701DDB74" w14:textId="77777777" w:rsidR="00856DAA" w:rsidRDefault="00856DAA" w:rsidP="00856DAA">
      <w:pPr>
        <w:pStyle w:val="Bullet"/>
      </w:pPr>
      <w:r>
        <w:t>The pathway provides self-management and educational resources for patients and providers.</w:t>
      </w:r>
    </w:p>
    <w:p w14:paraId="4478ED72" w14:textId="77777777" w:rsidR="00856DAA" w:rsidRDefault="00856DAA" w:rsidP="00856DAA">
      <w:pPr>
        <w:pStyle w:val="Bullet"/>
      </w:pPr>
      <w:r>
        <w:t xml:space="preserve">This model functions as an example of the </w:t>
      </w:r>
      <w:r w:rsidRPr="004D43A9">
        <w:rPr>
          <w:b/>
          <w:bCs/>
        </w:rPr>
        <w:t>tiered care model</w:t>
      </w:r>
      <w:r w:rsidRPr="00EE36EC">
        <w:t xml:space="preserve"> </w:t>
      </w:r>
      <w:r>
        <w:t>of systems-based models of care (mentioned above).</w:t>
      </w:r>
    </w:p>
    <w:p w14:paraId="6E3A1570" w14:textId="77777777" w:rsidR="00856DAA" w:rsidRDefault="00856DAA" w:rsidP="00856DAA">
      <w:pPr>
        <w:pStyle w:val="Bullet"/>
      </w:pPr>
      <w:r>
        <w:t xml:space="preserve">The study found that the pathway </w:t>
      </w:r>
      <w:r w:rsidRPr="00BB3035">
        <w:t xml:space="preserve">faced three categories of barriers and facilitators: </w:t>
      </w:r>
      <w:r w:rsidRPr="00417F6A">
        <w:rPr>
          <w:b/>
          <w:bCs/>
        </w:rPr>
        <w:t>process perceptions</w:t>
      </w:r>
      <w:r w:rsidRPr="00BB3035">
        <w:t xml:space="preserve">; </w:t>
      </w:r>
      <w:r w:rsidRPr="00417F6A">
        <w:rPr>
          <w:b/>
          <w:bCs/>
        </w:rPr>
        <w:t>awareness of patient educational resources</w:t>
      </w:r>
      <w:r w:rsidRPr="004D43A9">
        <w:t>;</w:t>
      </w:r>
      <w:r w:rsidRPr="00C7398F">
        <w:t xml:space="preserve"> </w:t>
      </w:r>
      <w:r w:rsidRPr="00BB3035">
        <w:t xml:space="preserve">and challenges of </w:t>
      </w:r>
      <w:r w:rsidRPr="00417F6A">
        <w:rPr>
          <w:b/>
          <w:bCs/>
        </w:rPr>
        <w:t>evolving knowledge</w:t>
      </w:r>
      <w:r>
        <w:t>.</w:t>
      </w:r>
    </w:p>
    <w:p w14:paraId="45556086" w14:textId="77777777" w:rsidR="00856DAA" w:rsidRPr="001A2207" w:rsidRDefault="00856DAA" w:rsidP="00856DAA">
      <w:pPr>
        <w:pStyle w:val="Bullet"/>
      </w:pPr>
      <w:r>
        <w:t xml:space="preserve">From an </w:t>
      </w:r>
      <w:r w:rsidRPr="00ED2E56">
        <w:rPr>
          <w:b/>
          <w:bCs/>
        </w:rPr>
        <w:t>equity</w:t>
      </w:r>
      <w:r>
        <w:t xml:space="preserve"> perspective, differences in the accessibility of well-versed clinicians across the province led to highly variable care.</w:t>
      </w:r>
    </w:p>
    <w:p w14:paraId="7764D1D0" w14:textId="77777777" w:rsidR="00856DAA" w:rsidRDefault="00856DAA" w:rsidP="00856DAA">
      <w:pPr>
        <w:pStyle w:val="Bullet"/>
      </w:pPr>
      <w:r>
        <w:t xml:space="preserve">For services in similar contexts seeking to implement Long COVID rehabilitation care pathways involving multidisciplinary teams, the study recommends: </w:t>
      </w:r>
    </w:p>
    <w:p w14:paraId="71D2104C" w14:textId="65D5D52F" w:rsidR="00856DAA" w:rsidRDefault="00856DAA" w:rsidP="00856DAA">
      <w:pPr>
        <w:pStyle w:val="Dash"/>
      </w:pPr>
      <w:r>
        <w:t>having sites across the spectrum of care</w:t>
      </w:r>
    </w:p>
    <w:p w14:paraId="22C817A4" w14:textId="26918F36" w:rsidR="00856DAA" w:rsidRDefault="00856DAA" w:rsidP="00856DAA">
      <w:pPr>
        <w:pStyle w:val="Dash"/>
      </w:pPr>
      <w:r>
        <w:t xml:space="preserve">using </w:t>
      </w:r>
      <w:r w:rsidRPr="00417570">
        <w:t>standardised tools</w:t>
      </w:r>
      <w:r>
        <w:t xml:space="preserve"> for Long COVID screening and assessment</w:t>
      </w:r>
    </w:p>
    <w:p w14:paraId="713FB4EF" w14:textId="7B9BC259" w:rsidR="00856DAA" w:rsidRDefault="00856DAA" w:rsidP="00856DAA">
      <w:pPr>
        <w:pStyle w:val="Dash"/>
      </w:pPr>
      <w:r>
        <w:t xml:space="preserve">providing diverse </w:t>
      </w:r>
      <w:r w:rsidRPr="00417570">
        <w:t>educational</w:t>
      </w:r>
      <w:r>
        <w:t xml:space="preserve"> resources for patients and providers</w:t>
      </w:r>
    </w:p>
    <w:p w14:paraId="340D242B" w14:textId="24863A55" w:rsidR="00856DAA" w:rsidRDefault="00856DAA" w:rsidP="00856DAA">
      <w:pPr>
        <w:pStyle w:val="Dash"/>
      </w:pPr>
      <w:r>
        <w:t xml:space="preserve">having a dedicated communication strategy for </w:t>
      </w:r>
      <w:r w:rsidRPr="00417570">
        <w:t>disseminati</w:t>
      </w:r>
      <w:r>
        <w:t>ng the self-management resources, especially to primary care</w:t>
      </w:r>
    </w:p>
    <w:p w14:paraId="77315C76" w14:textId="46F405CF" w:rsidR="00856DAA" w:rsidRDefault="00856DAA" w:rsidP="00856DAA">
      <w:pPr>
        <w:pStyle w:val="Dash"/>
      </w:pPr>
      <w:r>
        <w:t xml:space="preserve">creating a </w:t>
      </w:r>
      <w:r w:rsidRPr="00D227ED">
        <w:t>communication</w:t>
      </w:r>
      <w:r>
        <w:t xml:space="preserve"> pathway or community of practice between geographically disparate Long COVID teams to facilitate information sharing and interprofessional </w:t>
      </w:r>
      <w:r w:rsidRPr="00D227ED">
        <w:t>collaboration</w:t>
      </w:r>
      <w:r>
        <w:t xml:space="preserve"> </w:t>
      </w:r>
    </w:p>
    <w:p w14:paraId="3BB508B6" w14:textId="12F17D5F" w:rsidR="00856DAA" w:rsidRDefault="00856DAA" w:rsidP="00856DAA">
      <w:pPr>
        <w:pStyle w:val="Dash"/>
      </w:pPr>
      <w:r>
        <w:t xml:space="preserve">clarifying and updating Long COVID </w:t>
      </w:r>
      <w:r w:rsidRPr="00403AF8">
        <w:t>pathways to confirm the required standardi</w:t>
      </w:r>
      <w:r>
        <w:t>s</w:t>
      </w:r>
      <w:r w:rsidRPr="00403AF8">
        <w:t xml:space="preserve">ed processes </w:t>
      </w:r>
      <w:r>
        <w:t>as compared with</w:t>
      </w:r>
      <w:r w:rsidRPr="00403AF8">
        <w:t xml:space="preserve"> optional complementary functional screening and assessment tools</w:t>
      </w:r>
      <w:r>
        <w:t>.</w:t>
      </w:r>
    </w:p>
    <w:p w14:paraId="2B1C130C" w14:textId="77777777" w:rsidR="00856DAA" w:rsidRDefault="00856DAA" w:rsidP="00856DAA">
      <w:pPr>
        <w:pStyle w:val="Bullet"/>
      </w:pPr>
      <w:r w:rsidRPr="0033472F">
        <w:t>Since the introduction of the PCFS scale, its uptake and incorporation in the COVID-19 research community has been notable</w:t>
      </w:r>
      <w:r>
        <w:t>.</w:t>
      </w:r>
      <w:r w:rsidRPr="0033472F">
        <w:t xml:space="preserve"> </w:t>
      </w:r>
      <w:r>
        <w:t>T</w:t>
      </w:r>
      <w:r w:rsidRPr="0033472F">
        <w:t>he original study gain</w:t>
      </w:r>
      <w:r>
        <w:t>ed</w:t>
      </w:r>
      <w:r w:rsidRPr="0033472F">
        <w:t xml:space="preserve"> an </w:t>
      </w:r>
      <w:proofErr w:type="spellStart"/>
      <w:r w:rsidRPr="0033472F">
        <w:t>Altmetrics</w:t>
      </w:r>
      <w:proofErr w:type="spellEnd"/>
      <w:r w:rsidRPr="0033472F">
        <w:t xml:space="preserve"> score</w:t>
      </w:r>
      <w:r>
        <w:rPr>
          <w:rStyle w:val="FootnoteReference"/>
        </w:rPr>
        <w:footnoteReference w:id="30"/>
      </w:r>
      <w:r w:rsidRPr="0033472F">
        <w:t xml:space="preserve"> of 149 and </w:t>
      </w:r>
      <w:r>
        <w:t>has been</w:t>
      </w:r>
      <w:r w:rsidRPr="0033472F">
        <w:t xml:space="preserve"> cited more than 270 times</w:t>
      </w:r>
      <w:r>
        <w:t>. In addition, guidelines have recommended</w:t>
      </w:r>
      <w:r w:rsidRPr="0033472F">
        <w:t xml:space="preserve"> the scale, including the </w:t>
      </w:r>
      <w:r>
        <w:t>WHO’s</w:t>
      </w:r>
      <w:r w:rsidRPr="0033472F">
        <w:t xml:space="preserve"> guideline on clinical management of COVID-19</w:t>
      </w:r>
      <w:r>
        <w:t xml:space="preserve"> </w:t>
      </w:r>
      <w:r>
        <w:fldChar w:fldCharType="begin">
          <w:fldData xml:space="preserve">PEVuZE5vdGU+PENpdGU+PEF1dGhvcj5kZSBKb25nPC9BdXRob3I+PFllYXI+MjAyMzwvWWVhcj48
UmVjTnVtPjI2Mzc8L1JlY051bT48RGlzcGxheVRleHQ+KDIwKTwvRGlzcGxheVRleHQ+PHJlY29y
ZD48cmVjLW51bWJlcj4yNjM3PC9yZWMtbnVtYmVyPjxmb3JlaWduLWtleXM+PGtleSBhcHA9IkVO
IiBkYi1pZD0idHRzcDIwdnpoOWV0dDJlYWQyYXBlZXJ1ZHNyMGE1MjVkd3NlIiB0aW1lc3RhbXA9
IjE3MzQzMDg1NDEiPjI2Mzc8L2tleT48L2ZvcmVpZ24ta2V5cz48cmVmLXR5cGUgbmFtZT0iSm91
cm5hbCBBcnRpY2xlIj4xNzwvcmVmLXR5cGU+PGNvbnRyaWJ1dG9ycz48YXV0aG9ycz48YXV0aG9y
PmRlIEpvbmcsIEMuIE0uIE0uPC9hdXRob3I+PGF1dGhvcj5MZSwgWS4gTi4gSi48L2F1dGhvcj48
YXV0aG9yPkJvb24sIEdqYW08L2F1dGhvcj48YXV0aG9yPkJhcmNvLCBTLjwvYXV0aG9yPjxhdXRo
b3I+S2xvaywgRi4gQS48L2F1dGhvcj48YXV0aG9yPlNpZWdlcmluaywgQi48L2F1dGhvcj48L2F1
dGhvcnM+PC9jb250cmlidXRvcnM+PGF1dGgtYWRkcmVzcz5EZXBhcnRtZW50IG9mIE1lZGljaW5l
IC0gVGhyb21ib3NpcyBhbmQgSGVtb3N0YXNpcywgTGVpZGVuIFVuaXZlcnNpdHkgTWVkaWNhbCBD
ZW50ZXIsIExlaWRlbiwgVGhlIE5ldGhlcmxhbmRzLiYjeEQ7RGVwYXJ0bWVudCBvZiBDbGluaWNh
bCBFcGlkZW1pb2xvZ3ksIExlaWRlbiBVbml2ZXJzaXR5IE1lZGljYWwgQ2VudGVyLCBMZWlkZW4s
IFRoZSBOZXRoZXJsYW5kcy4mI3hEO0RlcGFydG1lbnQgb2YgQW5naW9sb2d5LCBVbml2ZXJzaXR5
IEhvc3BpdGFsIFp1cmljaCwgWnVyaWNoLCBTd2l0emVybGFuZC4mI3hEO0NlbnRlciBmb3IgVGhy
b21ib3NpcyBhbmQgSGVtb3N0YXNpcywgVW5pdmVyc2l0eSBIb3NwaXRhbCBNYWlueiwgTWFpbnos
IEdlcm1hbnkuJiN4RDtEZXBhcnRtZW50IG9mIENsaW5pY2FsIEVwaWRlbWlvbG9neSwgTGVpZGVu
IFVuaXZlcnNpdHkgTWVkaWNhbCBDZW50ZXIsIExlaWRlbiwgVGhlIE5ldGhlcmxhbmRzIGIuc2ll
Z2VyaW5rQGx1bWMubi48L2F1dGgtYWRkcmVzcz48dGl0bGVzPjx0aXRsZT5FaWdodCBsZXNzb25z
IGZyb20gMiB5ZWFycyBvZiB1c2Ugb2YgdGhlIFBvc3QtQ09WSUQtMTkgRnVuY3Rpb25hbCBTdGF0
dXMgc2NhbGU8L3RpdGxlPjxzZWNvbmRhcnktdGl0bGU+RXVyIFJlc3BpciBKPC9zZWNvbmRhcnkt
dGl0bGU+PC90aXRsZXM+PHBlcmlvZGljYWw+PGZ1bGwtdGl0bGU+RXVyIFJlc3BpciBKPC9mdWxs
LXRpdGxlPjwvcGVyaW9kaWNhbD48dm9sdW1lPjYxPC92b2x1bWU+PG51bWJlcj41PC9udW1iZXI+
PGVkaXRpb24+MjAyMzA1MTg8L2VkaXRpb24+PGtleXdvcmRzPjxrZXl3b3JkPkh1bWFuczwva2V5
d29yZD48a2V5d29yZD4qY292aWQtMTk8L2tleXdvcmQ+PGtleXdvcmQ+RnVuY3Rpb25hbCBTdGF0
dXM8L2tleXdvcmQ+PC9rZXl3b3Jkcz48ZGF0ZXM+PHllYXI+MjAyMzwveWVhcj48cHViLWRhdGVz
PjxkYXRlPk1heTwvZGF0ZT48L3B1Yi1kYXRlcz48L2RhdGVzPjxpc2JuPjEzOTktMzAwMyAoRWxl
Y3Ryb25pYykmI3hEOzA5MDMtMTkzNiAoUHJpbnQpJiN4RDswOTAzLTE5MzYgKExpbmtpbmcpPC9p
c2JuPjxhY2Nlc3Npb24tbnVtPjM3MDgwNTcwPC9hY2Nlc3Npb24tbnVtPjx1cmxzPjxyZWxhdGVk
LXVybHM+PHVybD5odHRwczovL3d3dy5uY2JpLm5sbS5uaWguZ292L3B1Ym1lZC8zNzA4MDU3MDwv
dXJsPjwvcmVsYXRlZC11cmxzPjwvdXJscz48Y3VzdG9tMT5Db25mbGljdCBvZiBpbnRlcmVzdDog
Uy4gQmFyY28gcmVwb3J0cyBpbnN0aXR1dGlvbmFsIHJlc2VhcmNoIGdyYW50cyBmcm9tIENvbmNl
cHQgTWVkaWNhbCwgQmFyZCwgQmVudGxleSwgQm9zdG9uIFNjaWVudGlmaWMsIElOQVJJLCBTYW5v
ZmkgYW5kIEJheWVyLCBhbmQgcGVyc29uYWwgZmVlcyBmcm9tIENvbmNlcHQgTWVkaWNhbCwgQmF5
ZXIsIEJvc3RvbiBTY2llbnRpZmljIGFuZCBJTkFSSSwgb3V0c2lkZSB0aGUgc3VibWl0dGVkIHdv
cmsuIEYuQS4gS2xvayByZXBvcnRzIGdyYW50cyBmcm9tIEJheWVyLCBCTVMsIEJTQ0ksIE1TRCwg
TGVvIFBoYXJtYSwgQWN0ZWxpb24sIFZhcm1YLCBUaGUgTmV0aGVybGFuZHMgT3JnYW5pc2F0aW9u
IGZvciBIZWFsdGggUmVzZWFyY2ggYW5kIERldmVsb3BtZW50LCBUaGUgRHV0Y2ggVGhyb21ib3Np
cyBBc3NvY2lhdGlvbiwgVGhlIER1dGNoIEhlYXJ0IEZvdW5kYXRpb24gYW5kIHRoZSBIb3Jpem9u
IEV1cm9wZSBQcm9ncmFtLCBvdXRzaWRlIHRoZSBzdWJtaXR0ZWQgd29yay4gQWxsIG90aGVyIGF1
dGhvcnMgaGF2ZSBub3RoaW5nIHRvIGRpc2Nsb3NlLjwvY3VzdG9tMT48Y3VzdG9tMj5QTUMxMDE1
MTQ1NDwvY3VzdG9tMj48ZWxlY3Ryb25pYy1yZXNvdXJjZS1udW0+MTAuMTE4My8xMzk5MzAwMy4w
MDQxNi0yMDIzPC9lbGVjdHJvbmljLXJlc291cmNlLW51bT48cmVtb3RlLWRhdGFiYXNlLW5hbWU+
TWVkbGluZTwvcmVtb3RlLWRhdGFiYXNlLW5hbWU+PHJlbW90ZS1kYXRhYmFzZS1wcm92aWRlcj5O
TE08L3JlbW90ZS1kYXRhYmFzZS1wcm92aWRlcj48L3JlY29yZD48L0NpdGU+PC9FbmROb3RlPgB=
</w:fldData>
        </w:fldChar>
      </w:r>
      <w:r>
        <w:instrText xml:space="preserve"> ADDIN EN.CITE </w:instrText>
      </w:r>
      <w:r>
        <w:fldChar w:fldCharType="begin">
          <w:fldData xml:space="preserve">PEVuZE5vdGU+PENpdGU+PEF1dGhvcj5kZSBKb25nPC9BdXRob3I+PFllYXI+MjAyMzwvWWVhcj48
UmVjTnVtPjI2Mzc8L1JlY051bT48RGlzcGxheVRleHQ+KDIwKTwvRGlzcGxheVRleHQ+PHJlY29y
ZD48cmVjLW51bWJlcj4yNjM3PC9yZWMtbnVtYmVyPjxmb3JlaWduLWtleXM+PGtleSBhcHA9IkVO
IiBkYi1pZD0idHRzcDIwdnpoOWV0dDJlYWQyYXBlZXJ1ZHNyMGE1MjVkd3NlIiB0aW1lc3RhbXA9
IjE3MzQzMDg1NDEiPjI2Mzc8L2tleT48L2ZvcmVpZ24ta2V5cz48cmVmLXR5cGUgbmFtZT0iSm91
cm5hbCBBcnRpY2xlIj4xNzwvcmVmLXR5cGU+PGNvbnRyaWJ1dG9ycz48YXV0aG9ycz48YXV0aG9y
PmRlIEpvbmcsIEMuIE0uIE0uPC9hdXRob3I+PGF1dGhvcj5MZSwgWS4gTi4gSi48L2F1dGhvcj48
YXV0aG9yPkJvb24sIEdqYW08L2F1dGhvcj48YXV0aG9yPkJhcmNvLCBTLjwvYXV0aG9yPjxhdXRo
b3I+S2xvaywgRi4gQS48L2F1dGhvcj48YXV0aG9yPlNpZWdlcmluaywgQi48L2F1dGhvcj48L2F1
dGhvcnM+PC9jb250cmlidXRvcnM+PGF1dGgtYWRkcmVzcz5EZXBhcnRtZW50IG9mIE1lZGljaW5l
IC0gVGhyb21ib3NpcyBhbmQgSGVtb3N0YXNpcywgTGVpZGVuIFVuaXZlcnNpdHkgTWVkaWNhbCBD
ZW50ZXIsIExlaWRlbiwgVGhlIE5ldGhlcmxhbmRzLiYjeEQ7RGVwYXJ0bWVudCBvZiBDbGluaWNh
bCBFcGlkZW1pb2xvZ3ksIExlaWRlbiBVbml2ZXJzaXR5IE1lZGljYWwgQ2VudGVyLCBMZWlkZW4s
IFRoZSBOZXRoZXJsYW5kcy4mI3hEO0RlcGFydG1lbnQgb2YgQW5naW9sb2d5LCBVbml2ZXJzaXR5
IEhvc3BpdGFsIFp1cmljaCwgWnVyaWNoLCBTd2l0emVybGFuZC4mI3hEO0NlbnRlciBmb3IgVGhy
b21ib3NpcyBhbmQgSGVtb3N0YXNpcywgVW5pdmVyc2l0eSBIb3NwaXRhbCBNYWlueiwgTWFpbnos
IEdlcm1hbnkuJiN4RDtEZXBhcnRtZW50IG9mIENsaW5pY2FsIEVwaWRlbWlvbG9neSwgTGVpZGVu
IFVuaXZlcnNpdHkgTWVkaWNhbCBDZW50ZXIsIExlaWRlbiwgVGhlIE5ldGhlcmxhbmRzIGIuc2ll
Z2VyaW5rQGx1bWMubi48L2F1dGgtYWRkcmVzcz48dGl0bGVzPjx0aXRsZT5FaWdodCBsZXNzb25z
IGZyb20gMiB5ZWFycyBvZiB1c2Ugb2YgdGhlIFBvc3QtQ09WSUQtMTkgRnVuY3Rpb25hbCBTdGF0
dXMgc2NhbGU8L3RpdGxlPjxzZWNvbmRhcnktdGl0bGU+RXVyIFJlc3BpciBKPC9zZWNvbmRhcnkt
dGl0bGU+PC90aXRsZXM+PHBlcmlvZGljYWw+PGZ1bGwtdGl0bGU+RXVyIFJlc3BpciBKPC9mdWxs
LXRpdGxlPjwvcGVyaW9kaWNhbD48dm9sdW1lPjYxPC92b2x1bWU+PG51bWJlcj41PC9udW1iZXI+
PGVkaXRpb24+MjAyMzA1MTg8L2VkaXRpb24+PGtleXdvcmRzPjxrZXl3b3JkPkh1bWFuczwva2V5
d29yZD48a2V5d29yZD4qY292aWQtMTk8L2tleXdvcmQ+PGtleXdvcmQ+RnVuY3Rpb25hbCBTdGF0
dXM8L2tleXdvcmQ+PC9rZXl3b3Jkcz48ZGF0ZXM+PHllYXI+MjAyMzwveWVhcj48cHViLWRhdGVz
PjxkYXRlPk1heTwvZGF0ZT48L3B1Yi1kYXRlcz48L2RhdGVzPjxpc2JuPjEzOTktMzAwMyAoRWxl
Y3Ryb25pYykmI3hEOzA5MDMtMTkzNiAoUHJpbnQpJiN4RDswOTAzLTE5MzYgKExpbmtpbmcpPC9p
c2JuPjxhY2Nlc3Npb24tbnVtPjM3MDgwNTcwPC9hY2Nlc3Npb24tbnVtPjx1cmxzPjxyZWxhdGVk
LXVybHM+PHVybD5odHRwczovL3d3dy5uY2JpLm5sbS5uaWguZ292L3B1Ym1lZC8zNzA4MDU3MDwv
dXJsPjwvcmVsYXRlZC11cmxzPjwvdXJscz48Y3VzdG9tMT5Db25mbGljdCBvZiBpbnRlcmVzdDog
Uy4gQmFyY28gcmVwb3J0cyBpbnN0aXR1dGlvbmFsIHJlc2VhcmNoIGdyYW50cyBmcm9tIENvbmNl
cHQgTWVkaWNhbCwgQmFyZCwgQmVudGxleSwgQm9zdG9uIFNjaWVudGlmaWMsIElOQVJJLCBTYW5v
ZmkgYW5kIEJheWVyLCBhbmQgcGVyc29uYWwgZmVlcyBmcm9tIENvbmNlcHQgTWVkaWNhbCwgQmF5
ZXIsIEJvc3RvbiBTY2llbnRpZmljIGFuZCBJTkFSSSwgb3V0c2lkZSB0aGUgc3VibWl0dGVkIHdv
cmsuIEYuQS4gS2xvayByZXBvcnRzIGdyYW50cyBmcm9tIEJheWVyLCBCTVMsIEJTQ0ksIE1TRCwg
TGVvIFBoYXJtYSwgQWN0ZWxpb24sIFZhcm1YLCBUaGUgTmV0aGVybGFuZHMgT3JnYW5pc2F0aW9u
IGZvciBIZWFsdGggUmVzZWFyY2ggYW5kIERldmVsb3BtZW50LCBUaGUgRHV0Y2ggVGhyb21ib3Np
cyBBc3NvY2lhdGlvbiwgVGhlIER1dGNoIEhlYXJ0IEZvdW5kYXRpb24gYW5kIHRoZSBIb3Jpem9u
IEV1cm9wZSBQcm9ncmFtLCBvdXRzaWRlIHRoZSBzdWJtaXR0ZWQgd29yay4gQWxsIG90aGVyIGF1
dGhvcnMgaGF2ZSBub3RoaW5nIHRvIGRpc2Nsb3NlLjwvY3VzdG9tMT48Y3VzdG9tMj5QTUMxMDE1
MTQ1NDwvY3VzdG9tMj48ZWxlY3Ryb25pYy1yZXNvdXJjZS1udW0+MTAuMTE4My8xMzk5MzAwMy4w
MDQxNi0yMDIzPC9lbGVjdHJvbmljLXJlc291cmNlLW51bT48cmVtb3RlLWRhdGFiYXNlLW5hbWU+
TWVkbGluZTwvcmVtb3RlLWRhdGFiYXNlLW5hbWU+PHJlbW90ZS1kYXRhYmFzZS1wcm92aWRlcj5O
TE08L3JlbW90ZS1kYXRhYmFzZS1wcm92aWRlcj48L3JlY29yZD48L0NpdGU+PC9FbmROb3RlPgB=
</w:fldData>
        </w:fldChar>
      </w:r>
      <w:r>
        <w:instrText xml:space="preserve"> ADDIN EN.CITE.DATA </w:instrText>
      </w:r>
      <w:r>
        <w:fldChar w:fldCharType="end"/>
      </w:r>
      <w:r>
        <w:fldChar w:fldCharType="separate"/>
      </w:r>
      <w:r>
        <w:rPr>
          <w:noProof/>
        </w:rPr>
        <w:t>(20)</w:t>
      </w:r>
      <w:r>
        <w:fldChar w:fldCharType="end"/>
      </w:r>
      <w:r>
        <w:t xml:space="preserve"> and the guidelines produced by New South Wales, Australia.</w:t>
      </w:r>
    </w:p>
    <w:p w14:paraId="6F138088" w14:textId="77777777" w:rsidR="00856DAA" w:rsidRDefault="00856DAA" w:rsidP="00856DAA">
      <w:pPr>
        <w:pStyle w:val="Bullet"/>
      </w:pPr>
      <w:r>
        <w:t>The PCFS scale is used in New Zealand by the Taranaki Long COVID Staff Clinic, which is a clinic set up to serve the needs of the staff at Taranaki Hospital with Long COVID. A survey of nine staff members who have used the support services found positive results, as reported by the Public Health Communication Centre Aotearoa.</w:t>
      </w:r>
      <w:r>
        <w:rPr>
          <w:rStyle w:val="FootnoteReference"/>
        </w:rPr>
        <w:footnoteReference w:id="31"/>
      </w:r>
      <w:r>
        <w:t xml:space="preserve"> </w:t>
      </w:r>
      <w:r w:rsidRPr="009006F9">
        <w:t>Eight of the nine respondents agree</w:t>
      </w:r>
      <w:r>
        <w:t>d</w:t>
      </w:r>
      <w:r w:rsidRPr="009006F9">
        <w:t xml:space="preserve"> that the Long COVID clinic for staff was meeting patient needs and all considered that patients had improved because of the service</w:t>
      </w:r>
      <w:r>
        <w:t>. The model of care used in the clinic is not published in the literature and the clinic does not have a public-facing website.</w:t>
      </w:r>
    </w:p>
    <w:p w14:paraId="5A36E50E" w14:textId="77777777" w:rsidR="00856DAA" w:rsidRPr="00856DAA" w:rsidRDefault="00856DAA" w:rsidP="00856DAA">
      <w:pPr>
        <w:pStyle w:val="Heading3"/>
      </w:pPr>
      <w:r w:rsidRPr="00856DAA">
        <w:t>Ethnography of Long COVID clinics in the United Kingdom</w:t>
      </w:r>
    </w:p>
    <w:p w14:paraId="06FE2979" w14:textId="77777777" w:rsidR="00856DAA" w:rsidRDefault="00856DAA" w:rsidP="00856DAA">
      <w:r>
        <w:t xml:space="preserve">The UK study on working knowledge, uncertainty and ontological politics </w:t>
      </w:r>
      <w:r>
        <w:fldChar w:fldCharType="begin"/>
      </w:r>
      <w:r>
        <w:instrText xml:space="preserve"> ADDIN EN.CITE &lt;EndNote&gt;&lt;Cite&gt;&lt;Author&gt;Greenhalgh&lt;/Author&gt;&lt;Year&gt;2024&lt;/Year&gt;&lt;RecNum&gt;2398&lt;/RecNum&gt;&lt;DisplayText&gt;(21)&lt;/DisplayText&gt;&lt;record&gt;&lt;rec-number&gt;2398&lt;/rec-number&gt;&lt;foreign-keys&gt;&lt;key app="EN" db-id="ttsp20vzh9ett2ead2apeerudsr0a525dwse" timestamp="1724805769" guid="7c0d7623-7fdd-42f5-a331-96860d834154"&gt;2398&lt;/key&gt;&lt;/foreign-keys&gt;&lt;ref-type name="Journal Article"&gt;17&lt;/ref-type&gt;&lt;contributors&gt;&lt;authors&gt;&lt;author&gt;Greenhalgh, Trisha&lt;/author&gt;&lt;author&gt;Darbyshire, Julie&lt;/author&gt;&lt;author&gt;Ladds, Emma&lt;/author&gt;&lt;author&gt;Van Dael, Jackie&lt;/author&gt;&lt;author&gt;Rayner, Clare&lt;/author&gt;&lt;/authors&gt;&lt;/contributors&gt;&lt;titles&gt;&lt;title&gt;Working knowledge, uncertainty and ontological politics: An ethnography of UK long covid clinics&lt;/title&gt;&lt;secondary-title&gt;Sociology of health &amp;amp; illness&lt;/secondary-title&gt;&lt;/titles&gt;&lt;periodical&gt;&lt;full-title&gt;Sociology of health &amp;amp; illness&lt;/full-title&gt;&lt;/periodical&gt;&lt;section&gt;Greenhalgh, Trisha. Nuffield Department of Primary Care Health Sciences, University of Oxford, Oxford, UK.&amp;#xD;Darbyshire, Julie. Nuffield Department of Primary Care Health Sciences, University of Oxford, Oxford, UK.&amp;#xD;Ladds, Emma. Nuffield Department of Primary Care Health Sciences, University of Oxford, Oxford, UK.&amp;#xD;Van Dael, Jackie. Nuffield Department of Primary Care Health Sciences, University of Oxford, Oxford, UK.&amp;#xD;Rayner, Clare. Independent Occupational Physician, Manchester, UK.&lt;/section&gt;&lt;dates&gt;&lt;year&gt;2024&lt;/year&gt;&lt;/dates&gt;&lt;pub-location&gt;England&lt;/pub-location&gt;&lt;isbn&gt;1467-9566&amp;#xD;0141-9889&lt;/isbn&gt;&lt;urls&gt;&lt;related-urls&gt;&lt;url&gt;http://ovidsp.ovid.com/ovidweb.cgi?T=JS&amp;amp;PAGE=reference&amp;amp;D=medp&amp;amp;NEWS=N&amp;amp;AN=39031491&lt;/url&gt;&lt;/related-urls&gt;&lt;/urls&gt;&lt;electronic-resource-num&gt;https://dx.doi.org/10.1111/1467-9566.13819&lt;/electronic-resource-num&gt;&lt;remote-database-name&gt;Ovid MEDLINE(R) Epub Ahead of Print&lt;/remote-database-name&gt;&lt;access-date&gt;20240719//&lt;/access-date&gt;&lt;/record&gt;&lt;/Cite&gt;&lt;/EndNote&gt;</w:instrText>
      </w:r>
      <w:r>
        <w:fldChar w:fldCharType="separate"/>
      </w:r>
      <w:r w:rsidRPr="25E9E9F9">
        <w:rPr>
          <w:noProof/>
        </w:rPr>
        <w:t>(21)</w:t>
      </w:r>
      <w:r>
        <w:fldChar w:fldCharType="end"/>
      </w:r>
      <w:r>
        <w:t xml:space="preserve"> is included as it presents a novel approach to understanding how to tailor care delivery based on individuals’ needs and worldviews. This is relevant because, in an environment of uncertainty in terms of condition definition, treatment and prognosis, patients’ preferences and perspectives become even more important in supporting engagement with services and care.</w:t>
      </w:r>
    </w:p>
    <w:p w14:paraId="5F89C333" w14:textId="77777777" w:rsidR="00856DAA" w:rsidRDefault="00856DAA" w:rsidP="00856DAA">
      <w:pPr>
        <w:pStyle w:val="Bullet"/>
      </w:pPr>
      <w:r>
        <w:t xml:space="preserve">This study of 10 Long COVID clinics in the UK revealed how multidisciplinary teams built working knowledge by combining multiple kinds of </w:t>
      </w:r>
      <w:r w:rsidRPr="3F84848F">
        <w:rPr>
          <w:b/>
          <w:bCs/>
        </w:rPr>
        <w:t xml:space="preserve">formal and informal knowledge and harnessing uncertainty </w:t>
      </w:r>
      <w:r>
        <w:t>to open up dialogues with patients. The term ‘working knowledge’ is a way to describe how patients or health care workers frame the problem of Long COVID, or how they understand the problem of Long COVID and its potential treatments. The working knowledge in most teams was ‘</w:t>
      </w:r>
      <w:r w:rsidRPr="3F84848F">
        <w:rPr>
          <w:b/>
          <w:bCs/>
        </w:rPr>
        <w:t>rehabilitation</w:t>
      </w:r>
      <w:r w:rsidRPr="004D43A9">
        <w:t>’</w:t>
      </w:r>
      <w:r w:rsidRPr="00B96126">
        <w:t>,</w:t>
      </w:r>
      <w:r>
        <w:t xml:space="preserve"> supported by physiotherapists, psychologists and generalist clinicians.</w:t>
      </w:r>
      <w:r>
        <w:rPr>
          <w:rStyle w:val="FootnoteReference"/>
        </w:rPr>
        <w:footnoteReference w:id="32"/>
      </w:r>
      <w:r>
        <w:t xml:space="preserve"> When patients showed little or no improvement, the team usually shifted to ‘</w:t>
      </w:r>
      <w:r w:rsidRPr="3F84848F">
        <w:rPr>
          <w:b/>
          <w:bCs/>
        </w:rPr>
        <w:t>microscopic damage</w:t>
      </w:r>
      <w:r w:rsidRPr="004D43A9">
        <w:t>’</w:t>
      </w:r>
      <w:r w:rsidRPr="00B96126">
        <w:t xml:space="preserve"> </w:t>
      </w:r>
      <w:r>
        <w:t>working knowledge,</w:t>
      </w:r>
      <w:r>
        <w:rPr>
          <w:rStyle w:val="FootnoteReference"/>
        </w:rPr>
        <w:footnoteReference w:id="33"/>
      </w:r>
      <w:r>
        <w:t xml:space="preserve"> which invariably featured the consultation of several specialist hospital doctors to justify extensive specialist investigations and pharmacological interventions.</w:t>
      </w:r>
    </w:p>
    <w:p w14:paraId="431256DD" w14:textId="77777777" w:rsidR="00856DAA" w:rsidRDefault="00856DAA" w:rsidP="00856DAA">
      <w:pPr>
        <w:pStyle w:val="Bullet"/>
      </w:pPr>
      <w:r>
        <w:t xml:space="preserve">The </w:t>
      </w:r>
      <w:r w:rsidRPr="008A2B50">
        <w:rPr>
          <w:b/>
          <w:bCs/>
        </w:rPr>
        <w:t>uncertainty</w:t>
      </w:r>
      <w:r>
        <w:t xml:space="preserve"> described above (relating to what Long COVID is) leads to uncertainty (as to how the condition should be researched and investigated), therapeutic uncertainty (as to how it should be treated), temporal uncertainty (as to how long it will last in any patient) and ethical uncertainty (as to what is the right decision in any given case). The authors concluded that in UK clinics, </w:t>
      </w:r>
      <w:r w:rsidRPr="008A2B50">
        <w:rPr>
          <w:b/>
          <w:bCs/>
        </w:rPr>
        <w:t>listening</w:t>
      </w:r>
      <w:r>
        <w:t xml:space="preserve"> to which working knowledge any given patient adheres to offers the best chance of meeting that patient’s needs.</w:t>
      </w:r>
    </w:p>
    <w:p w14:paraId="319B463C" w14:textId="77777777" w:rsidR="00856DAA" w:rsidRDefault="00856DAA" w:rsidP="00856DAA">
      <w:pPr>
        <w:pStyle w:val="Bullet"/>
      </w:pPr>
      <w:r>
        <w:t xml:space="preserve">The novel finding from this study was that </w:t>
      </w:r>
      <w:r w:rsidRPr="004D43A9">
        <w:rPr>
          <w:b/>
          <w:bCs/>
        </w:rPr>
        <w:t>relational</w:t>
      </w:r>
      <w:r w:rsidRPr="25E9E9F9">
        <w:rPr>
          <w:b/>
          <w:bCs/>
        </w:rPr>
        <w:t xml:space="preserve"> knowledge</w:t>
      </w:r>
      <w:r>
        <w:t xml:space="preserve"> of what was at stake for the patient was crucial to drawing out a </w:t>
      </w:r>
      <w:r w:rsidRPr="25E9E9F9">
        <w:rPr>
          <w:b/>
          <w:bCs/>
        </w:rPr>
        <w:t>unique trajectory</w:t>
      </w:r>
      <w:r>
        <w:t xml:space="preserve"> narrative to inform management of Long COVID’s complex and varied manifestations. Without this kind of person-centred approach, the management journey was less clear. </w:t>
      </w:r>
    </w:p>
    <w:p w14:paraId="2CE23F7E" w14:textId="77777777" w:rsidR="00856DAA" w:rsidRDefault="00856DAA" w:rsidP="00856DAA">
      <w:pPr>
        <w:pStyle w:val="Bullet"/>
      </w:pPr>
      <w:r>
        <w:t>The working knowledge of ‘rehabilitation’ does not deny the existence of microscopic damage; it just focuses the work of the team on the whole person rather than the endothelium. The key clinical questions Greenhalgh asks are, ‘In which patients, and to what extent, does the clinical gaze need to shift to a more mechanistic, molecular level of explanation?’ and ‘In which patients does a rehabilitative explanation help better engage the patient?’</w:t>
      </w:r>
    </w:p>
    <w:p w14:paraId="7EAA9A7D" w14:textId="77777777" w:rsidR="00856DAA" w:rsidRDefault="00856DAA" w:rsidP="00856DAA">
      <w:pPr>
        <w:pStyle w:val="Heading3"/>
      </w:pPr>
      <w:r>
        <w:t>Co-designed model of care</w:t>
      </w:r>
    </w:p>
    <w:p w14:paraId="71F5A5D1" w14:textId="55636473" w:rsidR="00856DAA" w:rsidRDefault="00856DAA" w:rsidP="00856DAA">
      <w:r>
        <w:t xml:space="preserve">This study on a co-designed model of care in the context of limited evidence </w:t>
      </w:r>
      <w:r>
        <w:fldChar w:fldCharType="begin"/>
      </w:r>
      <w:r>
        <w:instrText xml:space="preserve"> ADDIN EN.CITE &lt;EndNote&gt;&lt;Cite&gt;&lt;Author&gt;Hitch&lt;/Author&gt;&lt;Year&gt;2022&lt;/Year&gt;&lt;RecNum&gt;2411&lt;/RecNum&gt;&lt;DisplayText&gt;(22)&lt;/DisplayText&gt;&lt;record&gt;&lt;rec-number&gt;2411&lt;/rec-number&gt;&lt;foreign-keys&gt;&lt;key app="EN" db-id="ttsp20vzh9ett2ead2apeerudsr0a525dwse" timestamp="1724805769" guid="8fec8828-0e0b-4882-9ba8-e5651054a656"&gt;2411&lt;/key&gt;&lt;/foreign-keys&gt;&lt;ref-type name="Journal Article"&gt;17&lt;/ref-type&gt;&lt;contributors&gt;&lt;authors&gt;&lt;author&gt;Hitch, Danielle&lt;/author&gt;&lt;author&gt;Holton, Sara&lt;/author&gt;&lt;author&gt;Garnys, Eleanor&lt;/author&gt;&lt;author&gt;Waller, Ian&lt;/author&gt;&lt;author&gt;Said, Cathy&lt;/author&gt;&lt;author&gt;Haines, Kimberley&lt;/author&gt;&lt;author&gt;Hibbert, Elizabeth&lt;/author&gt;&lt;author&gt;Nelson, Helen&lt;/author&gt;&lt;author&gt;Thorpe, Matthew&lt;/author&gt;&lt;author&gt;Barker, Kathryn&lt;/author&gt;&lt;author&gt;Hiley, Courtney&lt;/author&gt;&lt;author&gt;Booth, Sarah&lt;/author&gt;&lt;author&gt;Pepin, Genevieve&lt;/author&gt;&lt;author&gt;Carter, Vanessa&lt;/author&gt;&lt;author&gt;Rasmussen, Bodil&lt;/author&gt;&lt;author&gt;Batchelor, Frances&lt;/author&gt;&lt;author&gt;Karunajeewa, Harin&lt;/author&gt;&lt;/authors&gt;&lt;/contributors&gt;&lt;titles&gt;&lt;title&gt;DisCOVeRY: A co-designed and evidence informed model of care for people with Long Covid&lt;/title&gt;&lt;secondary-title&gt;International Journal of Integrated Care&lt;/secondary-title&gt;&lt;/titles&gt;&lt;periodical&gt;&lt;full-title&gt;International Journal of Integrated Care&lt;/full-title&gt;&lt;/periodical&gt;&lt;dates&gt;&lt;year&gt;2022&lt;/year&gt;&lt;/dates&gt;&lt;urls&gt;&lt;/urls&gt;&lt;electronic-resource-num&gt;10.5334/ijic.ICIC22200&lt;/electronic-resource-num&gt;&lt;/record&gt;&lt;/Cite&gt;&lt;/EndNote&gt;</w:instrText>
      </w:r>
      <w:r>
        <w:fldChar w:fldCharType="separate"/>
      </w:r>
      <w:r>
        <w:rPr>
          <w:noProof/>
        </w:rPr>
        <w:t>(22)</w:t>
      </w:r>
      <w:r>
        <w:fldChar w:fldCharType="end"/>
      </w:r>
      <w:r>
        <w:t xml:space="preserve"> is included as it is a rare example in the literature of a co-designed model of care, which is a patient-centred method to design service delivery when there may be no prior existing model of care.</w:t>
      </w:r>
    </w:p>
    <w:p w14:paraId="61117FCB" w14:textId="77777777" w:rsidR="00856DAA" w:rsidRDefault="00856DAA" w:rsidP="00856DAA"/>
    <w:p w14:paraId="77E73F3B" w14:textId="59C3E659" w:rsidR="00856DAA" w:rsidRDefault="00856DAA" w:rsidP="00856DAA">
      <w:r>
        <w:t xml:space="preserve">The </w:t>
      </w:r>
      <w:r w:rsidRPr="003C4F7A">
        <w:t>22nd International Conference on Integrated Care</w:t>
      </w:r>
      <w:r>
        <w:t xml:space="preserve"> met in </w:t>
      </w:r>
      <w:r w:rsidRPr="003C4F7A">
        <w:t>Denmark</w:t>
      </w:r>
      <w:r>
        <w:t xml:space="preserve"> in </w:t>
      </w:r>
      <w:r w:rsidRPr="003C4F7A">
        <w:t>May 2022</w:t>
      </w:r>
      <w:r>
        <w:t xml:space="preserve"> with t</w:t>
      </w:r>
      <w:r w:rsidRPr="001018B7">
        <w:t>he aim of co-design</w:t>
      </w:r>
      <w:r>
        <w:t>ing</w:t>
      </w:r>
      <w:r w:rsidRPr="001018B7">
        <w:t xml:space="preserve"> a model of care to support recovery from </w:t>
      </w:r>
      <w:r>
        <w:t>COVID</w:t>
      </w:r>
      <w:r w:rsidRPr="001018B7">
        <w:t>-19 infection in both the acute and post-acute phase</w:t>
      </w:r>
      <w:r>
        <w:t xml:space="preserve">s. </w:t>
      </w:r>
      <w:r w:rsidRPr="00525AB1">
        <w:t xml:space="preserve">The </w:t>
      </w:r>
      <w:proofErr w:type="spellStart"/>
      <w:r w:rsidRPr="00525AB1">
        <w:t>DisCOVeRY</w:t>
      </w:r>
      <w:proofErr w:type="spellEnd"/>
      <w:r w:rsidRPr="00525AB1">
        <w:t xml:space="preserve"> model of care was explicitly designed for a practice context where </w:t>
      </w:r>
      <w:r w:rsidRPr="00114EBF">
        <w:rPr>
          <w:b/>
          <w:bCs/>
        </w:rPr>
        <w:t xml:space="preserve">evidence is limited, and patients </w:t>
      </w:r>
      <w:r>
        <w:rPr>
          <w:b/>
          <w:bCs/>
        </w:rPr>
        <w:t xml:space="preserve">hold </w:t>
      </w:r>
      <w:r w:rsidRPr="00114EBF">
        <w:rPr>
          <w:b/>
          <w:bCs/>
        </w:rPr>
        <w:t xml:space="preserve">the majority of expertise. </w:t>
      </w:r>
      <w:r>
        <w:t>The model of care was informed by 67 patients and 85 health care workers.</w:t>
      </w:r>
    </w:p>
    <w:p w14:paraId="4B68C391" w14:textId="77777777" w:rsidR="00856DAA" w:rsidRDefault="00856DAA" w:rsidP="00856DAA"/>
    <w:p w14:paraId="7D71A175" w14:textId="77777777" w:rsidR="00856DAA" w:rsidRDefault="00856DAA" w:rsidP="00856DAA">
      <w:r>
        <w:t>The result of the co-design process was a pathway starting with a c</w:t>
      </w:r>
      <w:r w:rsidRPr="001D58F6">
        <w:t xml:space="preserve">omprehensive assessment using </w:t>
      </w:r>
      <w:r>
        <w:t xml:space="preserve">both </w:t>
      </w:r>
      <w:r w:rsidRPr="001D58F6">
        <w:t>standardised outcome measures and a co</w:t>
      </w:r>
      <w:r>
        <w:t>-</w:t>
      </w:r>
      <w:r w:rsidRPr="001D58F6">
        <w:t>designed</w:t>
      </w:r>
      <w:r>
        <w:t>,</w:t>
      </w:r>
      <w:r w:rsidRPr="001D58F6">
        <w:t xml:space="preserve"> patient</w:t>
      </w:r>
      <w:r>
        <w:t>-</w:t>
      </w:r>
      <w:r w:rsidRPr="001D58F6">
        <w:t xml:space="preserve">rated outcome measure developed in </w:t>
      </w:r>
      <w:r>
        <w:t>the</w:t>
      </w:r>
      <w:r w:rsidRPr="001D58F6">
        <w:t xml:space="preserve"> study. T</w:t>
      </w:r>
      <w:r>
        <w:t>hen patients were placed into one of t</w:t>
      </w:r>
      <w:r w:rsidRPr="001D58F6">
        <w:t>wo streams of care, with the best option for each person determined via shared decision</w:t>
      </w:r>
      <w:r>
        <w:t>-</w:t>
      </w:r>
      <w:r w:rsidRPr="001D58F6">
        <w:t xml:space="preserve">making. </w:t>
      </w:r>
    </w:p>
    <w:p w14:paraId="0B4BFC6B" w14:textId="77777777" w:rsidR="00856DAA" w:rsidRDefault="00856DAA" w:rsidP="00856DAA">
      <w:pPr>
        <w:pStyle w:val="Bullet"/>
      </w:pPr>
      <w:r w:rsidRPr="001D58F6">
        <w:t xml:space="preserve">The </w:t>
      </w:r>
      <w:r w:rsidRPr="001A3E8F">
        <w:rPr>
          <w:b/>
          <w:bCs/>
        </w:rPr>
        <w:t>Supported Recovery stream</w:t>
      </w:r>
      <w:r w:rsidRPr="001D58F6">
        <w:t xml:space="preserve"> provide</w:t>
      </w:r>
      <w:r>
        <w:t>d</w:t>
      </w:r>
      <w:r w:rsidRPr="001D58F6">
        <w:t xml:space="preserve"> intensive multidisciplinary rehabilitation (available face to face and via telerehabilitation) and a designated care coordinator to facilitate transition to longer</w:t>
      </w:r>
      <w:r>
        <w:t>-</w:t>
      </w:r>
      <w:r w:rsidRPr="009879EE">
        <w:t xml:space="preserve">term primary care. </w:t>
      </w:r>
    </w:p>
    <w:p w14:paraId="7D1F5289" w14:textId="77777777" w:rsidR="00856DAA" w:rsidRDefault="00856DAA" w:rsidP="00856DAA">
      <w:pPr>
        <w:pStyle w:val="Bullet"/>
      </w:pPr>
      <w:r w:rsidRPr="009879EE">
        <w:t xml:space="preserve">The </w:t>
      </w:r>
      <w:r w:rsidRPr="001A3E8F">
        <w:rPr>
          <w:b/>
          <w:bCs/>
        </w:rPr>
        <w:t>Self-Managed stream</w:t>
      </w:r>
      <w:r w:rsidRPr="009879EE">
        <w:t xml:space="preserve"> provide</w:t>
      </w:r>
      <w:r>
        <w:t>d</w:t>
      </w:r>
      <w:r w:rsidRPr="009879EE">
        <w:t xml:space="preserve"> a navigator service (via hotline and email) </w:t>
      </w:r>
      <w:r>
        <w:t>that</w:t>
      </w:r>
      <w:r w:rsidRPr="009879EE">
        <w:t xml:space="preserve"> serve</w:t>
      </w:r>
      <w:r>
        <w:t xml:space="preserve">d </w:t>
      </w:r>
      <w:r w:rsidRPr="009879EE">
        <w:t xml:space="preserve">as a single point of information and onward referral. </w:t>
      </w:r>
    </w:p>
    <w:p w14:paraId="221A218D" w14:textId="77777777" w:rsidR="00856DAA" w:rsidRDefault="00856DAA" w:rsidP="00856DAA"/>
    <w:p w14:paraId="35AE3E6B" w14:textId="0D236659" w:rsidR="00856DAA" w:rsidRDefault="00856DAA" w:rsidP="00856DAA">
      <w:r w:rsidRPr="009879EE">
        <w:t>The model is also supported by patient</w:t>
      </w:r>
      <w:r>
        <w:t>-</w:t>
      </w:r>
      <w:r w:rsidRPr="009879EE">
        <w:t xml:space="preserve">centred elements (peer support groups and </w:t>
      </w:r>
      <w:r>
        <w:t xml:space="preserve">a </w:t>
      </w:r>
      <w:r w:rsidRPr="009879EE">
        <w:t>consumer</w:t>
      </w:r>
      <w:r>
        <w:t>-</w:t>
      </w:r>
      <w:r w:rsidRPr="009879EE">
        <w:t>led steering committee) and evidence</w:t>
      </w:r>
      <w:r>
        <w:t>-</w:t>
      </w:r>
      <w:r w:rsidRPr="009879EE">
        <w:t>informed components (community of practice and embedded research)</w:t>
      </w:r>
      <w:r>
        <w:t>.</w:t>
      </w:r>
    </w:p>
    <w:p w14:paraId="789D5108" w14:textId="77777777" w:rsidR="00856DAA" w:rsidRPr="00856DAA" w:rsidRDefault="00856DAA" w:rsidP="00856DAA">
      <w:pPr>
        <w:pStyle w:val="Heading3"/>
      </w:pPr>
      <w:r w:rsidRPr="00856DAA">
        <w:t>Journey mapping of Long COVID in Australia</w:t>
      </w:r>
    </w:p>
    <w:p w14:paraId="463A88A8" w14:textId="5F85E10F" w:rsidR="00856DAA" w:rsidRDefault="00856DAA" w:rsidP="00856DAA">
      <w:r>
        <w:t xml:space="preserve">This study of journey mapping Long COVID </w:t>
      </w:r>
      <w:r>
        <w:fldChar w:fldCharType="begin">
          <w:fldData xml:space="preserve">PEVuZE5vdGU+PENpdGU+PEF1dGhvcj5GaWd1ZWlyZWRvPC9BdXRob3I+PFllYXI+MjAyNDwvWWVh
cj48UmVjTnVtPjQyMjwvUmVjTnVtPjxEaXNwbGF5VGV4dD4oMjMpPC9EaXNwbGF5VGV4dD48cmVj
b3JkPjxyZWMtbnVtYmVyPjQyMjwvcmVjLW51bWJlcj48Zm9yZWlnbi1rZXlzPjxrZXkgYXBwPSJF
TiIgZGItaWQ9InR0c3AyMHZ6aDlldHQyZWFkMmFwZWVydWRzcjBhNTI1ZHdzZSIgdGltZXN0YW1w
PSIxNzE0MzYwNzI3IiBndWlkPSI3YmY2ODdhMS1lOGM1LTQyNDYtYjUyYy1jMTY2YTdmMDBlNDci
PjQyMjwva2V5PjwvZm9yZWlnbi1rZXlzPjxyZWYtdHlwZSBuYW1lPSJKb3VybmFsIEFydGljbGUi
PjE3PC9yZWYtdHlwZT48Y29udHJpYnV0b3JzPjxhdXRob3JzPjxhdXRob3I+RmlndWVpcmVkbywg
QmVybmFyZG88L2F1dGhvcj48YXV0aG9yPlNoZWFoYW4sIEphY29iPC9hdXRob3I+PGF1dGhvcj5M
dW8sIFNoaXFpPC9hdXRob3I+PGF1dGhvcj5CaXJkLCBTdGVwaGVuPC9hdXRob3I+PGF1dGhvcj5X
b25nIExpdCBXYW4sIERhd248L2F1dGhvcj48YXV0aG9yPlhlbm9zLCBTb3BoaWE8L2F1dGhvcj48
YXV0aG9yPkl0c2lvcG91bG9zLCBDYXRoZXJpbmU8L2F1dGhvcj48YXV0aG9yPkplc3N1cCwgUmVi
ZWNjYTwvYXV0aG9yPjxhdXRob3I+WmhlbmcsIFpoZW48L2F1dGhvcj48L2F1dGhvcnM+PC9jb250
cmlidXRvcnM+PHRpdGxlcz48dGl0bGU+Sm91cm5leSBtYXBwaW5nIGxvbmcgQ09WSUQ6IEFnZW5j
eSBhbmQgc29jaWFsIHN1cHBvcnQgZm9yIGxvbmctaGF1bGluZzwvdGl0bGU+PHNlY29uZGFyeS10
aXRsZT5Tb2NpYWwgc2NpZW5jZSAmYW1wOyBtZWRpY2luZSAoMTk4Mik8L3NlY29uZGFyeS10aXRs
ZT48L3RpdGxlcz48cGVyaW9kaWNhbD48ZnVsbC10aXRsZT5Tb2NpYWwgc2NpZW5jZSAmYW1wOyBt
ZWRpY2luZSAoMTk4Mik8L2Z1bGwtdGl0bGU+PC9wZXJpb2RpY2FsPjxwYWdlcz4xMTY0ODU8L3Bh
Z2VzPjx2b2x1bWU+MzQwPC92b2x1bWU+PHNlY3Rpb24+RmlndWVpcmVkbywgQmVybmFyZG8uIFNj
aG9vbCBvZiBFY29ub21pY3MsIEZpbmFuY2UgJmFtcDsgTWFya2V0aW5nLCBSTUlUIFVuaXZlcnNp
dHksIEF1c3RyYWxpYS4gRWxlY3Ryb25pYyBhZGRyZXNzOiBiZXJuYXJkby5maWd1ZWlyZWRvQHJt
aXQuZWR1LmF1LiYjeEQ7U2hlYWhhbiwgSmFjb2IuIEluc3RpdHV0ZSBmb3IgRGVzaWduIEluZm9y
bWF0aWNzLCBVbml2ZXJzaXR5IG9mIEVkaW5idXJnaCwgVW5pdGVkIEtpbmdkb20uIEVsZWN0cm9u
aWMgYWRkcmVzczoganNoZWFoYW5AZWQuYWMudWsuJiN4RDtMdW8sIFNoaXFpLiBTY2hvb2wgb2Yg
SGVhbHRoIGFuZCBCaW9tZWRpY2FsIFNjaWVuY2VzLCBSTUlUIFVuaXZlcnNpdHksIEF1c3RyYWxp
YS4gRWxlY3Ryb25pYyBhZGRyZXNzOiByb3NlLmx1b0BybWl0LmVkdS5hdS4mI3hEO0JpcmQsIFN0
ZXBoZW4uIFNjaG9vbCBvZiBIZWFsdGggYW5kIEJpb3N0YXRpc3RpY3MsIFN3aW5idXJuZSBVbml2
ZXJzaXR5LCBBdXN0cmFsaWEuIEVsZWN0cm9uaWMgYWRkcmVzczogc3JiaXJkQHN3aW4uZWR1LmF1
LiYjeEQ7V29uZyBMaXQgV2FuLCBEYXduLiBTY2hvb2wgb2YgSGVhbHRoIGFuZCBCaW9tZWRpY2Fs
IFNjaWVuY2VzLCBSTUlUIFVuaXZlcnNpdHksIEF1c3RyYWxpYS4gRWxlY3Ryb25pYyBhZGRyZXNz
OiBkYXduLndvbmdsaXR3YW5Acm1pdC5lZHUuYXUuJiN4RDtYZW5vcywgU29waGlhLiBTY2hvb2wg
b2YgSGVhbHRoIGFuZCBCaW9tZWRpY2FsIFNjaWVuY2VzLCBSTUlUIFVuaXZlcnNpdHksIEF1c3Ry
YWxpYS4gRWxlY3Ryb25pYyBhZGRyZXNzOiBzb3BoaWEueGVub3NAcm1pdC5lZHUuYXUuJiN4RDtJ
dHNpb3BvdWxvcywgQ2F0aGVyaW5lLiBTY2hvb2wgb2YgSGVhbHRoIGFuZCBCaW9tZWRpY2FsIFNj
aWVuY2VzLCBSTUlUIFVuaXZlcnNpdHksIEF1c3RyYWxpYS4gRWxlY3Ryb25pYyBhZGRyZXNzOiBj
YXRoZXJpbmUuaXRzaW9wb3Vsb3NAcm1pdC5lZHUuYXUuJiN4RDtKZXNzdXAsIFJlYmVjY2EuIFN0
YXlpbmcgV2VsbCwgTm9ydGhlcm4gSG9zcGl0YWwsIEVwcGluZywgVmljdG9yaWEsIEF1c3RyYWxp
YS4gRWxlY3Ryb25pYyBhZGRyZXNzOiBSZWJlY2NhLkplc3N1cEBuaC5vcmcuYXUuJiN4RDtaaGVu
ZywgWmhlbi4gU2Nob29sIG9mIEhlYWx0aCBhbmQgQmlvbWVkaWNhbCBTY2llbmNlcywgUk1JVCBV
bml2ZXJzaXR5LCBBdXN0cmFsaWEuIEVsZWN0cm9uaWMgYWRkcmVzczogemhlbi56aGVuZ0BybWl0
LmVkdS5hdS48L3NlY3Rpb24+PGtleXdvcmRzPjxrZXl3b3JkPkh1bWFuczwva2V5d29yZD48a2V5
d29yZD4qUG9zdC1BY3V0ZSBDT1ZJRC0xOSBTeW5kcm9tZTwva2V5d29yZD48a2V5d29yZD4qQ09W
SUQtMTk8L2tleXdvcmQ+PGtleXdvcmQ+U0FSUy1Db1YtMjwva2V5d29yZD48a2V5d29yZD5Tb2Np
YWwgU3VwcG9ydDwva2V5d29yZD48a2V5d29yZD5Db3BpbmcgU2tpbGxzPC9rZXl3b3JkPjwva2V5
d29yZHM+PGRhdGVzPjx5ZWFyPjIwMjQ8L3llYXI+PC9kYXRlcz48cHViLWxvY2F0aW9uPkVuZ2xh
bmQ8L3B1Yi1sb2NhdGlvbj48aXNibj4xODczLTUzNDcmI3hEOzAyNzctOTUzNjwvaXNibj48dXJs
cz48cmVsYXRlZC11cmxzPjx1cmw+aHR0cDovL292aWRzcC5vdmlkLmNvbS9vdmlkd2ViLmNnaT9U
PUpTJmFtcDtQQUdFPXJlZmVyZW5jZSZhbXA7RD1tZWRsJmFtcDtORVdTPU4mYW1wO0FOPTM4MDU2
MzA3PC91cmw+PC9yZWxhdGVkLXVybHM+PC91cmxzPjxlbGVjdHJvbmljLXJlc291cmNlLW51bT5o
dHRwczovL2R4LmRvaS5vcmcvMTAuMTAxNi9qLnNvY3NjaW1lZC4yMDIzLjExNjQ4NTwvZWxlY3Ry
b25pYy1yZXNvdXJjZS1udW0+PHJlbW90ZS1kYXRhYmFzZS1uYW1lPk92aWQgTUVETElORShSKTwv
cmVtb3RlLWRhdGFiYXNlLW5hbWU+PGFjY2Vzcy1kYXRlPjIwMjMxMjAzLy88L2FjY2Vzcy1kYXRl
PjwvcmVjb3JkPjwvQ2l0ZT48L0VuZE5vdGU+
</w:fldData>
        </w:fldChar>
      </w:r>
      <w:r>
        <w:instrText xml:space="preserve"> ADDIN EN.CITE </w:instrText>
      </w:r>
      <w:r>
        <w:fldChar w:fldCharType="begin">
          <w:fldData xml:space="preserve">PEVuZE5vdGU+PENpdGU+PEF1dGhvcj5GaWd1ZWlyZWRvPC9BdXRob3I+PFllYXI+MjAyNDwvWWVh
cj48UmVjTnVtPjQyMjwvUmVjTnVtPjxEaXNwbGF5VGV4dD4oMjMpPC9EaXNwbGF5VGV4dD48cmVj
b3JkPjxyZWMtbnVtYmVyPjQyMjwvcmVjLW51bWJlcj48Zm9yZWlnbi1rZXlzPjxrZXkgYXBwPSJF
TiIgZGItaWQ9InR0c3AyMHZ6aDlldHQyZWFkMmFwZWVydWRzcjBhNTI1ZHdzZSIgdGltZXN0YW1w
PSIxNzE0MzYwNzI3IiBndWlkPSI3YmY2ODdhMS1lOGM1LTQyNDYtYjUyYy1jMTY2YTdmMDBlNDci
PjQyMjwva2V5PjwvZm9yZWlnbi1rZXlzPjxyZWYtdHlwZSBuYW1lPSJKb3VybmFsIEFydGljbGUi
PjE3PC9yZWYtdHlwZT48Y29udHJpYnV0b3JzPjxhdXRob3JzPjxhdXRob3I+RmlndWVpcmVkbywg
QmVybmFyZG88L2F1dGhvcj48YXV0aG9yPlNoZWFoYW4sIEphY29iPC9hdXRob3I+PGF1dGhvcj5M
dW8sIFNoaXFpPC9hdXRob3I+PGF1dGhvcj5CaXJkLCBTdGVwaGVuPC9hdXRob3I+PGF1dGhvcj5X
b25nIExpdCBXYW4sIERhd248L2F1dGhvcj48YXV0aG9yPlhlbm9zLCBTb3BoaWE8L2F1dGhvcj48
YXV0aG9yPkl0c2lvcG91bG9zLCBDYXRoZXJpbmU8L2F1dGhvcj48YXV0aG9yPkplc3N1cCwgUmVi
ZWNjYTwvYXV0aG9yPjxhdXRob3I+WmhlbmcsIFpoZW48L2F1dGhvcj48L2F1dGhvcnM+PC9jb250
cmlidXRvcnM+PHRpdGxlcz48dGl0bGU+Sm91cm5leSBtYXBwaW5nIGxvbmcgQ09WSUQ6IEFnZW5j
eSBhbmQgc29jaWFsIHN1cHBvcnQgZm9yIGxvbmctaGF1bGluZzwvdGl0bGU+PHNlY29uZGFyeS10
aXRsZT5Tb2NpYWwgc2NpZW5jZSAmYW1wOyBtZWRpY2luZSAoMTk4Mik8L3NlY29uZGFyeS10aXRs
ZT48L3RpdGxlcz48cGVyaW9kaWNhbD48ZnVsbC10aXRsZT5Tb2NpYWwgc2NpZW5jZSAmYW1wOyBt
ZWRpY2luZSAoMTk4Mik8L2Z1bGwtdGl0bGU+PC9wZXJpb2RpY2FsPjxwYWdlcz4xMTY0ODU8L3Bh
Z2VzPjx2b2x1bWU+MzQwPC92b2x1bWU+PHNlY3Rpb24+RmlndWVpcmVkbywgQmVybmFyZG8uIFNj
aG9vbCBvZiBFY29ub21pY3MsIEZpbmFuY2UgJmFtcDsgTWFya2V0aW5nLCBSTUlUIFVuaXZlcnNp
dHksIEF1c3RyYWxpYS4gRWxlY3Ryb25pYyBhZGRyZXNzOiBiZXJuYXJkby5maWd1ZWlyZWRvQHJt
aXQuZWR1LmF1LiYjeEQ7U2hlYWhhbiwgSmFjb2IuIEluc3RpdHV0ZSBmb3IgRGVzaWduIEluZm9y
bWF0aWNzLCBVbml2ZXJzaXR5IG9mIEVkaW5idXJnaCwgVW5pdGVkIEtpbmdkb20uIEVsZWN0cm9u
aWMgYWRkcmVzczoganNoZWFoYW5AZWQuYWMudWsuJiN4RDtMdW8sIFNoaXFpLiBTY2hvb2wgb2Yg
SGVhbHRoIGFuZCBCaW9tZWRpY2FsIFNjaWVuY2VzLCBSTUlUIFVuaXZlcnNpdHksIEF1c3RyYWxp
YS4gRWxlY3Ryb25pYyBhZGRyZXNzOiByb3NlLmx1b0BybWl0LmVkdS5hdS4mI3hEO0JpcmQsIFN0
ZXBoZW4uIFNjaG9vbCBvZiBIZWFsdGggYW5kIEJpb3N0YXRpc3RpY3MsIFN3aW5idXJuZSBVbml2
ZXJzaXR5LCBBdXN0cmFsaWEuIEVsZWN0cm9uaWMgYWRkcmVzczogc3JiaXJkQHN3aW4uZWR1LmF1
LiYjeEQ7V29uZyBMaXQgV2FuLCBEYXduLiBTY2hvb2wgb2YgSGVhbHRoIGFuZCBCaW9tZWRpY2Fs
IFNjaWVuY2VzLCBSTUlUIFVuaXZlcnNpdHksIEF1c3RyYWxpYS4gRWxlY3Ryb25pYyBhZGRyZXNz
OiBkYXduLndvbmdsaXR3YW5Acm1pdC5lZHUuYXUuJiN4RDtYZW5vcywgU29waGlhLiBTY2hvb2wg
b2YgSGVhbHRoIGFuZCBCaW9tZWRpY2FsIFNjaWVuY2VzLCBSTUlUIFVuaXZlcnNpdHksIEF1c3Ry
YWxpYS4gRWxlY3Ryb25pYyBhZGRyZXNzOiBzb3BoaWEueGVub3NAcm1pdC5lZHUuYXUuJiN4RDtJ
dHNpb3BvdWxvcywgQ2F0aGVyaW5lLiBTY2hvb2wgb2YgSGVhbHRoIGFuZCBCaW9tZWRpY2FsIFNj
aWVuY2VzLCBSTUlUIFVuaXZlcnNpdHksIEF1c3RyYWxpYS4gRWxlY3Ryb25pYyBhZGRyZXNzOiBj
YXRoZXJpbmUuaXRzaW9wb3Vsb3NAcm1pdC5lZHUuYXUuJiN4RDtKZXNzdXAsIFJlYmVjY2EuIFN0
YXlpbmcgV2VsbCwgTm9ydGhlcm4gSG9zcGl0YWwsIEVwcGluZywgVmljdG9yaWEsIEF1c3RyYWxp
YS4gRWxlY3Ryb25pYyBhZGRyZXNzOiBSZWJlY2NhLkplc3N1cEBuaC5vcmcuYXUuJiN4RDtaaGVu
ZywgWmhlbi4gU2Nob29sIG9mIEhlYWx0aCBhbmQgQmlvbWVkaWNhbCBTY2llbmNlcywgUk1JVCBV
bml2ZXJzaXR5LCBBdXN0cmFsaWEuIEVsZWN0cm9uaWMgYWRkcmVzczogemhlbi56aGVuZ0BybWl0
LmVkdS5hdS48L3NlY3Rpb24+PGtleXdvcmRzPjxrZXl3b3JkPkh1bWFuczwva2V5d29yZD48a2V5
d29yZD4qUG9zdC1BY3V0ZSBDT1ZJRC0xOSBTeW5kcm9tZTwva2V5d29yZD48a2V5d29yZD4qQ09W
SUQtMTk8L2tleXdvcmQ+PGtleXdvcmQ+U0FSUy1Db1YtMjwva2V5d29yZD48a2V5d29yZD5Tb2Np
YWwgU3VwcG9ydDwva2V5d29yZD48a2V5d29yZD5Db3BpbmcgU2tpbGxzPC9rZXl3b3JkPjwva2V5
d29yZHM+PGRhdGVzPjx5ZWFyPjIwMjQ8L3llYXI+PC9kYXRlcz48cHViLWxvY2F0aW9uPkVuZ2xh
bmQ8L3B1Yi1sb2NhdGlvbj48aXNibj4xODczLTUzNDcmI3hEOzAyNzctOTUzNjwvaXNibj48dXJs
cz48cmVsYXRlZC11cmxzPjx1cmw+aHR0cDovL292aWRzcC5vdmlkLmNvbS9vdmlkd2ViLmNnaT9U
PUpTJmFtcDtQQUdFPXJlZmVyZW5jZSZhbXA7RD1tZWRsJmFtcDtORVdTPU4mYW1wO0FOPTM4MDU2
MzA3PC91cmw+PC9yZWxhdGVkLXVybHM+PC91cmxzPjxlbGVjdHJvbmljLXJlc291cmNlLW51bT5o
dHRwczovL2R4LmRvaS5vcmcvMTAuMTAxNi9qLnNvY3NjaW1lZC4yMDIzLjExNjQ4NTwvZWxlY3Ry
b25pYy1yZXNvdXJjZS1udW0+PHJlbW90ZS1kYXRhYmFzZS1uYW1lPk92aWQgTUVETElORShSKTwv
cmVtb3RlLWRhdGFiYXNlLW5hbWU+PGFjY2Vzcy1kYXRlPjIwMjMxMjAzLy88L2FjY2Vzcy1kYXRl
PjwvcmVjb3JkPjwvQ2l0ZT48L0VuZE5vdGU+
</w:fldData>
        </w:fldChar>
      </w:r>
      <w:r>
        <w:instrText xml:space="preserve"> ADDIN EN.CITE.DATA </w:instrText>
      </w:r>
      <w:r>
        <w:fldChar w:fldCharType="end"/>
      </w:r>
      <w:r>
        <w:fldChar w:fldCharType="separate"/>
      </w:r>
      <w:r>
        <w:rPr>
          <w:noProof/>
        </w:rPr>
        <w:t>(23)</w:t>
      </w:r>
      <w:r>
        <w:fldChar w:fldCharType="end"/>
      </w:r>
      <w:r>
        <w:t xml:space="preserve"> is included because it considers the social context of care delivery and highlights ways to leverage individual agency in uncertain clinical environments.</w:t>
      </w:r>
    </w:p>
    <w:p w14:paraId="2E17D730" w14:textId="77777777" w:rsidR="00856DAA" w:rsidRDefault="00856DAA" w:rsidP="00856DAA"/>
    <w:p w14:paraId="4E996C79" w14:textId="63A72500" w:rsidR="00856DAA" w:rsidRDefault="00856DAA" w:rsidP="00856DAA">
      <w:r>
        <w:t xml:space="preserve">The Australian study aimed to establish a journey map of 14 people suffering from Long COVID, capturing the personal </w:t>
      </w:r>
      <w:r w:rsidRPr="001350B5">
        <w:rPr>
          <w:b/>
          <w:bCs/>
        </w:rPr>
        <w:t>agency</w:t>
      </w:r>
      <w:r>
        <w:t xml:space="preserve"> and </w:t>
      </w:r>
      <w:r w:rsidRPr="001350B5">
        <w:rPr>
          <w:b/>
          <w:bCs/>
        </w:rPr>
        <w:t>social support forces</w:t>
      </w:r>
      <w:r>
        <w:t xml:space="preserve"> that can enable, or limit, individual empowerment. </w:t>
      </w:r>
      <w:r w:rsidRPr="00E74428">
        <w:t xml:space="preserve">In this context, </w:t>
      </w:r>
      <w:r>
        <w:t>‘</w:t>
      </w:r>
      <w:r w:rsidRPr="004D43A9">
        <w:t>agency</w:t>
      </w:r>
      <w:r>
        <w:t>’</w:t>
      </w:r>
      <w:r w:rsidRPr="00E74428">
        <w:t xml:space="preserve"> refers to the</w:t>
      </w:r>
      <w:r>
        <w:t xml:space="preserve"> individual’s</w:t>
      </w:r>
      <w:r w:rsidRPr="00E74428">
        <w:t xml:space="preserve"> ability to navigate an </w:t>
      </w:r>
      <w:r w:rsidRPr="00D7154C">
        <w:rPr>
          <w:b/>
          <w:bCs/>
        </w:rPr>
        <w:t>uncertain environment</w:t>
      </w:r>
      <w:r w:rsidRPr="00E74428">
        <w:t xml:space="preserve"> and a </w:t>
      </w:r>
      <w:r w:rsidRPr="00D7154C">
        <w:rPr>
          <w:b/>
          <w:bCs/>
        </w:rPr>
        <w:t>complex</w:t>
      </w:r>
      <w:r w:rsidRPr="00E74428">
        <w:t xml:space="preserve"> medical landscape with a range of symptoms and </w:t>
      </w:r>
      <w:r w:rsidRPr="00D7154C">
        <w:rPr>
          <w:b/>
          <w:bCs/>
        </w:rPr>
        <w:t>no known cure</w:t>
      </w:r>
      <w:r>
        <w:t>. ‘</w:t>
      </w:r>
      <w:r w:rsidRPr="004D43A9">
        <w:t>Social</w:t>
      </w:r>
      <w:r w:rsidRPr="00E248C6">
        <w:t xml:space="preserve"> </w:t>
      </w:r>
      <w:r w:rsidRPr="004D43A9">
        <w:t>support</w:t>
      </w:r>
      <w:r>
        <w:t>’</w:t>
      </w:r>
      <w:r w:rsidRPr="00E74428">
        <w:t xml:space="preserve"> refers to the social resources, guidance and assistance </w:t>
      </w:r>
      <w:r>
        <w:t xml:space="preserve">that </w:t>
      </w:r>
      <w:r w:rsidRPr="00E74428">
        <w:t>health</w:t>
      </w:r>
      <w:r>
        <w:t xml:space="preserve"> </w:t>
      </w:r>
      <w:r w:rsidRPr="00E74428">
        <w:t xml:space="preserve">care providers, online groups, families and significant others provide to patients. These supporting resources explain the context and conditions within which </w:t>
      </w:r>
      <w:r>
        <w:t>people with Long COVID</w:t>
      </w:r>
      <w:r w:rsidRPr="00E74428">
        <w:t xml:space="preserve"> operate</w:t>
      </w:r>
      <w:r>
        <w:t xml:space="preserve">. </w:t>
      </w:r>
    </w:p>
    <w:p w14:paraId="1E4365AA" w14:textId="77777777" w:rsidR="00856DAA" w:rsidRDefault="00856DAA" w:rsidP="00856DAA"/>
    <w:p w14:paraId="6EE336D2" w14:textId="1A9FFD7B" w:rsidR="00856DAA" w:rsidRDefault="00856DAA" w:rsidP="00856DAA">
      <w:r w:rsidRPr="000E4938">
        <w:t>The analysis of these journey maps yielded a framework comprising four distinct clusters</w:t>
      </w:r>
      <w:r>
        <w:t xml:space="preserve">: </w:t>
      </w:r>
      <w:r w:rsidRPr="00427536">
        <w:rPr>
          <w:b/>
          <w:bCs/>
        </w:rPr>
        <w:t>high agency</w:t>
      </w:r>
      <w:r>
        <w:rPr>
          <w:b/>
          <w:bCs/>
        </w:rPr>
        <w:t xml:space="preserve"> –</w:t>
      </w:r>
      <w:r w:rsidRPr="00427536">
        <w:rPr>
          <w:b/>
          <w:bCs/>
        </w:rPr>
        <w:t xml:space="preserve"> high support </w:t>
      </w:r>
      <w:r w:rsidRPr="00427536">
        <w:t>network</w:t>
      </w:r>
      <w:r>
        <w:t xml:space="preserve">, </w:t>
      </w:r>
      <w:r w:rsidRPr="00427536">
        <w:rPr>
          <w:b/>
          <w:bCs/>
        </w:rPr>
        <w:t>low agency</w:t>
      </w:r>
      <w:r>
        <w:rPr>
          <w:b/>
          <w:bCs/>
        </w:rPr>
        <w:t xml:space="preserve"> –</w:t>
      </w:r>
      <w:r w:rsidRPr="00427536">
        <w:rPr>
          <w:b/>
          <w:bCs/>
        </w:rPr>
        <w:t xml:space="preserve"> high support</w:t>
      </w:r>
      <w:r>
        <w:t xml:space="preserve"> network, </w:t>
      </w:r>
      <w:r w:rsidRPr="00427536">
        <w:rPr>
          <w:b/>
          <w:bCs/>
        </w:rPr>
        <w:t>high agency</w:t>
      </w:r>
      <w:r>
        <w:rPr>
          <w:b/>
          <w:bCs/>
        </w:rPr>
        <w:t xml:space="preserve"> –</w:t>
      </w:r>
      <w:r w:rsidRPr="00427536">
        <w:rPr>
          <w:b/>
          <w:bCs/>
        </w:rPr>
        <w:t xml:space="preserve"> low support </w:t>
      </w:r>
      <w:r>
        <w:t xml:space="preserve">network, and </w:t>
      </w:r>
      <w:r w:rsidRPr="00427536">
        <w:rPr>
          <w:b/>
          <w:bCs/>
        </w:rPr>
        <w:t>low agency</w:t>
      </w:r>
      <w:r>
        <w:rPr>
          <w:b/>
          <w:bCs/>
        </w:rPr>
        <w:t xml:space="preserve"> –</w:t>
      </w:r>
      <w:r w:rsidRPr="00427536">
        <w:rPr>
          <w:b/>
          <w:bCs/>
        </w:rPr>
        <w:t xml:space="preserve"> low support</w:t>
      </w:r>
      <w:r>
        <w:t xml:space="preserve"> network. </w:t>
      </w:r>
      <w:r w:rsidRPr="00246637">
        <w:t>These clusters highlight</w:t>
      </w:r>
      <w:r>
        <w:t>ed</w:t>
      </w:r>
      <w:r w:rsidRPr="00246637">
        <w:t xml:space="preserve"> the significance of social support and patient agency, and their interaction, in influencing the experiential journey of</w:t>
      </w:r>
      <w:r>
        <w:t xml:space="preserve"> those with Long COVID</w:t>
      </w:r>
      <w:r w:rsidRPr="00246637">
        <w:t xml:space="preserve">. </w:t>
      </w:r>
    </w:p>
    <w:p w14:paraId="06CC1F8B" w14:textId="77777777" w:rsidR="00856DAA" w:rsidRDefault="00856DAA" w:rsidP="00856DAA"/>
    <w:p w14:paraId="1DBB0077" w14:textId="77777777" w:rsidR="00856DAA" w:rsidRPr="00031544" w:rsidRDefault="00856DAA" w:rsidP="00856DAA">
      <w:r w:rsidRPr="00246637">
        <w:t>The health</w:t>
      </w:r>
      <w:r>
        <w:t xml:space="preserve"> </w:t>
      </w:r>
      <w:r w:rsidRPr="00246637">
        <w:t xml:space="preserve">care system can leverage patient agency and social insights by designing screening tools to rapidly assess the clusters </w:t>
      </w:r>
      <w:r>
        <w:t>individuals</w:t>
      </w:r>
      <w:r w:rsidRPr="00246637">
        <w:t xml:space="preserve"> are in and develop tailored support program</w:t>
      </w:r>
      <w:r>
        <w:t>me</w:t>
      </w:r>
      <w:r w:rsidRPr="00246637">
        <w:t>s and resources for each cluster, including patient education, self-care practices and peer support groups. These resources would focus on leveraging agency and social support where the</w:t>
      </w:r>
      <w:r>
        <w:t>se forces</w:t>
      </w:r>
      <w:r w:rsidRPr="00246637">
        <w:t xml:space="preserve"> are high</w:t>
      </w:r>
      <w:r>
        <w:t>, as well as on</w:t>
      </w:r>
      <w:r w:rsidRPr="00246637">
        <w:t xml:space="preserve"> addressing the specific challenges of low agency and </w:t>
      </w:r>
      <w:r>
        <w:t xml:space="preserve">low </w:t>
      </w:r>
      <w:r w:rsidRPr="00246637">
        <w:t>social support</w:t>
      </w:r>
      <w:r>
        <w:t xml:space="preserve"> by</w:t>
      </w:r>
      <w:r w:rsidRPr="00246637">
        <w:t xml:space="preserve"> helping individuals transition to clusters with more agency and/or social support</w:t>
      </w:r>
      <w:r>
        <w:t xml:space="preserve">. </w:t>
      </w:r>
    </w:p>
    <w:p w14:paraId="2A0D978B" w14:textId="77777777" w:rsidR="00856DAA" w:rsidRDefault="00856DAA" w:rsidP="00856DAA">
      <w:pPr>
        <w:pStyle w:val="Heading3"/>
      </w:pPr>
      <w:r w:rsidRPr="00BC7CCD">
        <w:t xml:space="preserve">Learning health system for Long </w:t>
      </w:r>
      <w:r>
        <w:t>COVID</w:t>
      </w:r>
      <w:r w:rsidRPr="00BC7CCD">
        <w:t xml:space="preserve"> care and research in British Columbia</w:t>
      </w:r>
      <w:r>
        <w:t>, Canada</w:t>
      </w:r>
    </w:p>
    <w:p w14:paraId="667B7FD1" w14:textId="5FE2D263" w:rsidR="00856DAA" w:rsidRDefault="00856DAA" w:rsidP="00856DAA">
      <w:r>
        <w:t>This study focused on a</w:t>
      </w:r>
      <w:r w:rsidRPr="00BC7CCD">
        <w:t xml:space="preserve"> </w:t>
      </w:r>
      <w:r>
        <w:t>l</w:t>
      </w:r>
      <w:r w:rsidRPr="00BC7CCD">
        <w:t xml:space="preserve">earning </w:t>
      </w:r>
      <w:r>
        <w:t>h</w:t>
      </w:r>
      <w:r w:rsidRPr="00BC7CCD">
        <w:t xml:space="preserve">ealth </w:t>
      </w:r>
      <w:r>
        <w:t>s</w:t>
      </w:r>
      <w:r w:rsidRPr="00BC7CCD">
        <w:t xml:space="preserve">ystem </w:t>
      </w:r>
      <w:r>
        <w:t xml:space="preserve">(LHS) </w:t>
      </w:r>
      <w:r w:rsidRPr="00BC7CCD">
        <w:t xml:space="preserve">for Long </w:t>
      </w:r>
      <w:r>
        <w:t>COVID</w:t>
      </w:r>
      <w:r w:rsidRPr="00BC7CCD">
        <w:t xml:space="preserve"> </w:t>
      </w:r>
      <w:r>
        <w:t>c</w:t>
      </w:r>
      <w:r w:rsidRPr="00BC7CCD">
        <w:t xml:space="preserve">are and </w:t>
      </w:r>
      <w:r>
        <w:t>r</w:t>
      </w:r>
      <w:r w:rsidRPr="00BC7CCD">
        <w:t>esearch in British Columbia</w:t>
      </w:r>
      <w:r>
        <w:t xml:space="preserve"> </w:t>
      </w:r>
      <w:r>
        <w:fldChar w:fldCharType="begin"/>
      </w:r>
      <w:r>
        <w:instrText xml:space="preserve"> ADDIN EN.CITE &lt;EndNote&gt;&lt;Cite&gt;&lt;Author&gt;Naik&lt;/Author&gt;&lt;Year&gt;2023&lt;/Year&gt;&lt;RecNum&gt;2440&lt;/RecNum&gt;&lt;DisplayText&gt;(24)&lt;/DisplayText&gt;&lt;record&gt;&lt;rec-number&gt;2440&lt;/rec-number&gt;&lt;foreign-keys&gt;&lt;key app="EN" db-id="ttsp20vzh9ett2ead2apeerudsr0a525dwse" timestamp="1724805769" guid="59f83293-2096-4466-ad52-a8298742e7c6"&gt;2440&lt;/key&gt;&lt;/foreign-keys&gt;&lt;ref-type name="Journal Article"&gt;17&lt;/ref-type&gt;&lt;contributors&gt;&lt;authors&gt;&lt;author&gt;Naik, H.&lt;/author&gt;&lt;author&gt;Malbeuf, M.&lt;/author&gt;&lt;author&gt;Shao, S.&lt;/author&gt;&lt;author&gt;Wong, A. W.&lt;/author&gt;&lt;author&gt;Tran, K. C.&lt;/author&gt;&lt;author&gt;Russell, J. A.&lt;/author&gt;&lt;author&gt;Lavallee, D.&lt;/author&gt;&lt;author&gt;Carlsten, C.&lt;/author&gt;&lt;author&gt;Ryerson, C. J.&lt;/author&gt;&lt;author&gt;Levin, A.&lt;/author&gt;&lt;/authors&gt;&lt;/contributors&gt;&lt;titles&gt;&lt;title&gt;A Learning Health System for Long Covid Care and Research in British Columbia&lt;/title&gt;&lt;secondary-title&gt;NEJM Catalyst Innovations in Care Delivery&lt;/secondary-title&gt;&lt;/titles&gt;&lt;periodical&gt;&lt;full-title&gt;NEJM Catalyst Innovations in Care Delivery&lt;/full-title&gt;&lt;/periodical&gt;&lt;volume&gt;4&lt;/volume&gt;&lt;number&gt;9&lt;/number&gt;&lt;dates&gt;&lt;year&gt;2023&lt;/year&gt;&lt;/dates&gt;&lt;work-type&gt;Article&lt;/work-type&gt;&lt;urls&gt;&lt;related-urls&gt;&lt;url&gt;https://www.scopus.com/inward/record.uri?eid=2-s2.0-85171797670&amp;amp;doi=10.1056%2fCAT.23.0120&amp;amp;partnerID=40&amp;amp;md5=3ab35e83ab0965a50a7541a31b817d7e&lt;/url&gt;&lt;/related-urls&gt;&lt;/urls&gt;&lt;custom7&gt;Cat.23.0120&lt;/custom7&gt;&lt;electronic-resource-num&gt;10.1056/CAT.23.0120&lt;/electronic-resource-num&gt;&lt;remote-database-name&gt;Scopus&lt;/remote-database-name&gt;&lt;/record&gt;&lt;/Cite&gt;&lt;/EndNote&gt;</w:instrText>
      </w:r>
      <w:r>
        <w:fldChar w:fldCharType="separate"/>
      </w:r>
      <w:r>
        <w:rPr>
          <w:noProof/>
        </w:rPr>
        <w:t>(24)</w:t>
      </w:r>
      <w:r>
        <w:fldChar w:fldCharType="end"/>
      </w:r>
      <w:r>
        <w:t>. Given growing interest in and support for using an LHS approach to health care delivery and improvement,</w:t>
      </w:r>
      <w:r>
        <w:rPr>
          <w:rStyle w:val="FootnoteReference"/>
        </w:rPr>
        <w:footnoteReference w:id="34"/>
      </w:r>
      <w:r>
        <w:t xml:space="preserve"> examples of using an LHS to develop Long COVID services can inform a similar process in New Zealand. This study is particularly relevant given British Columbia has a population size that similar to New Zealand’s, as well as a public health care system and a large rural population.</w:t>
      </w:r>
    </w:p>
    <w:p w14:paraId="1BAE1754" w14:textId="77777777" w:rsidR="00856DAA" w:rsidRDefault="00856DAA" w:rsidP="00856DAA"/>
    <w:p w14:paraId="2AE36A57" w14:textId="00C1B28F" w:rsidR="00856DAA" w:rsidRDefault="00856DAA" w:rsidP="00856DAA">
      <w:r w:rsidRPr="007F3EEB">
        <w:t>In British Columbia, the Post–</w:t>
      </w:r>
      <w:r>
        <w:t>COVID</w:t>
      </w:r>
      <w:r w:rsidRPr="007F3EEB">
        <w:t>-19 Interdisciplinary Clinical Care Network (</w:t>
      </w:r>
      <w:r>
        <w:t>the network</w:t>
      </w:r>
      <w:r w:rsidRPr="007F3EEB">
        <w:t xml:space="preserve">) was established in June 2020 as a partnership </w:t>
      </w:r>
      <w:r>
        <w:t>involving</w:t>
      </w:r>
      <w:r w:rsidRPr="007F3EEB">
        <w:t xml:space="preserve"> the Provincial Health Services Authority, British Columbia’s health authorities, patients and research organi</w:t>
      </w:r>
      <w:r>
        <w:t>s</w:t>
      </w:r>
      <w:r w:rsidRPr="007F3EEB">
        <w:t>ations</w:t>
      </w:r>
      <w:r>
        <w:t>. The aim was</w:t>
      </w:r>
      <w:r w:rsidRPr="007F3EEB">
        <w:t xml:space="preserve"> to support patients throughout the province, which has a population of nearly </w:t>
      </w:r>
      <w:r w:rsidRPr="00B74D2A">
        <w:rPr>
          <w:b/>
          <w:bCs/>
        </w:rPr>
        <w:t>5.4 million</w:t>
      </w:r>
      <w:r>
        <w:t xml:space="preserve"> spread over 945,000 square kilometres. </w:t>
      </w:r>
      <w:r w:rsidRPr="00B416F6">
        <w:t xml:space="preserve">The network was developed based on the </w:t>
      </w:r>
      <w:r>
        <w:rPr>
          <w:b/>
          <w:bCs/>
        </w:rPr>
        <w:t>l</w:t>
      </w:r>
      <w:r w:rsidRPr="00CC581F">
        <w:rPr>
          <w:b/>
          <w:bCs/>
        </w:rPr>
        <w:t xml:space="preserve">earning </w:t>
      </w:r>
      <w:r>
        <w:rPr>
          <w:b/>
          <w:bCs/>
        </w:rPr>
        <w:t>h</w:t>
      </w:r>
      <w:r w:rsidRPr="00CC581F">
        <w:rPr>
          <w:b/>
          <w:bCs/>
        </w:rPr>
        <w:t xml:space="preserve">ealth </w:t>
      </w:r>
      <w:r>
        <w:rPr>
          <w:b/>
          <w:bCs/>
        </w:rPr>
        <w:t>s</w:t>
      </w:r>
      <w:r w:rsidRPr="00CC581F">
        <w:rPr>
          <w:b/>
          <w:bCs/>
        </w:rPr>
        <w:t xml:space="preserve">ystem </w:t>
      </w:r>
      <w:r w:rsidRPr="00B416F6">
        <w:t>model, which emphasi</w:t>
      </w:r>
      <w:r>
        <w:t>s</w:t>
      </w:r>
      <w:r w:rsidRPr="00B416F6">
        <w:t>es the integration of research into clinical care to foster discovery, innovation, rapid learning cycles and knowledge mobili</w:t>
      </w:r>
      <w:r>
        <w:t>s</w:t>
      </w:r>
      <w:r w:rsidRPr="00B416F6">
        <w:t xml:space="preserve">ation. </w:t>
      </w:r>
    </w:p>
    <w:p w14:paraId="21EBBE8A" w14:textId="77777777" w:rsidR="00856DAA" w:rsidRDefault="00856DAA" w:rsidP="00856DAA"/>
    <w:p w14:paraId="71735748" w14:textId="6BF97C83" w:rsidR="00856DAA" w:rsidRDefault="00856DAA" w:rsidP="00856DAA">
      <w:r w:rsidRPr="00B416F6">
        <w:t>The network’s clinical program</w:t>
      </w:r>
      <w:r>
        <w:t>me</w:t>
      </w:r>
      <w:r w:rsidRPr="00B416F6">
        <w:t xml:space="preserve"> </w:t>
      </w:r>
      <w:r>
        <w:t>was</w:t>
      </w:r>
      <w:r w:rsidRPr="00B416F6">
        <w:t xml:space="preserve"> anchored to Post–</w:t>
      </w:r>
      <w:r>
        <w:t>COVID</w:t>
      </w:r>
      <w:r w:rsidRPr="00B416F6">
        <w:t xml:space="preserve">-19 Recovery Clinics (PCRCs), which </w:t>
      </w:r>
      <w:r>
        <w:t>were</w:t>
      </w:r>
      <w:r w:rsidRPr="00B416F6">
        <w:t xml:space="preserve"> staffed by an interdisciplinary team of nurses, allied health professionals and internal medicine physicians</w:t>
      </w:r>
      <w:r>
        <w:t xml:space="preserve"> (general practitioners for adults only)</w:t>
      </w:r>
      <w:r w:rsidRPr="00B416F6">
        <w:t xml:space="preserve">. In parallel, the network </w:t>
      </w:r>
      <w:r>
        <w:t>had</w:t>
      </w:r>
      <w:r w:rsidRPr="00B416F6">
        <w:t xml:space="preserve"> a research team that u</w:t>
      </w:r>
      <w:r>
        <w:t>sed</w:t>
      </w:r>
      <w:r w:rsidRPr="00B416F6">
        <w:t xml:space="preserve"> clinically ordered laboratory and patient-reported outcome measure data captured in its central Patient Records and Outcome Management Information System </w:t>
      </w:r>
      <w:r>
        <w:t xml:space="preserve">(PROMIS) </w:t>
      </w:r>
      <w:r w:rsidRPr="00B416F6">
        <w:t xml:space="preserve">database. </w:t>
      </w:r>
    </w:p>
    <w:p w14:paraId="5D2AA4C3" w14:textId="77777777" w:rsidR="00856DAA" w:rsidRDefault="00856DAA" w:rsidP="00856DAA"/>
    <w:p w14:paraId="70E85087" w14:textId="47FFB61D" w:rsidR="00856DAA" w:rsidRDefault="00856DAA" w:rsidP="00856DAA">
      <w:r w:rsidRPr="00B416F6">
        <w:t xml:space="preserve">Over the first </w:t>
      </w:r>
      <w:r>
        <w:t>two</w:t>
      </w:r>
      <w:r w:rsidRPr="00B416F6">
        <w:t xml:space="preserve"> years, the network adjusted strategies as its members learned more about </w:t>
      </w:r>
      <w:r>
        <w:t>L</w:t>
      </w:r>
      <w:r w:rsidRPr="00B416F6">
        <w:t xml:space="preserve">ong </w:t>
      </w:r>
      <w:r>
        <w:t>COVID</w:t>
      </w:r>
      <w:r w:rsidRPr="00B416F6">
        <w:t xml:space="preserve"> and faced administrative hurdles. The team used a variety of</w:t>
      </w:r>
      <w:r>
        <w:t xml:space="preserve"> </w:t>
      </w:r>
      <w:r w:rsidRPr="00B416F6">
        <w:t>metrics to monitor trends and</w:t>
      </w:r>
      <w:r>
        <w:t xml:space="preserve"> </w:t>
      </w:r>
      <w:r w:rsidRPr="00591FC4">
        <w:t xml:space="preserve">inform operational decisions. In the first </w:t>
      </w:r>
      <w:r>
        <w:t>two</w:t>
      </w:r>
      <w:r w:rsidRPr="00591FC4">
        <w:t xml:space="preserve"> years, the network had 6,439 referrals to the program</w:t>
      </w:r>
      <w:r>
        <w:t>me</w:t>
      </w:r>
      <w:r w:rsidRPr="00591FC4">
        <w:t xml:space="preserve">. In total, there were 7,116 PCRC assessments, of which 59.6% were virtual. The network gradually increased the number of virtual group education sessions per month. Among the subset of </w:t>
      </w:r>
      <w:r>
        <w:t>the network’s</w:t>
      </w:r>
      <w:r w:rsidRPr="00591FC4">
        <w:t xml:space="preserve"> patients who completed at least two </w:t>
      </w:r>
      <w:r w:rsidRPr="00B416F6">
        <w:t xml:space="preserve">patient-reported outcome measure </w:t>
      </w:r>
      <w:r w:rsidRPr="00591FC4">
        <w:t>questionnaires and either completed the group’s 18-month pathway or were discharged earlier by a physician, 40% had improve</w:t>
      </w:r>
      <w:r>
        <w:t>d</w:t>
      </w:r>
      <w:r w:rsidRPr="00591FC4">
        <w:t xml:space="preserve"> health-related quality of life, with scores beyond the minimum important difference</w:t>
      </w:r>
      <w:r>
        <w:t xml:space="preserve">. </w:t>
      </w:r>
    </w:p>
    <w:p w14:paraId="37FA583E" w14:textId="77777777" w:rsidR="00856DAA" w:rsidRDefault="00856DAA" w:rsidP="00856DAA"/>
    <w:p w14:paraId="1B663020" w14:textId="77777777" w:rsidR="00856DAA" w:rsidRDefault="00856DAA" w:rsidP="00856DAA">
      <w:r>
        <w:t>The following were key takeaways from the study.</w:t>
      </w:r>
    </w:p>
    <w:p w14:paraId="3A50F073" w14:textId="77777777" w:rsidR="00856DAA" w:rsidRDefault="00856DAA" w:rsidP="00856DAA">
      <w:pPr>
        <w:pStyle w:val="Bullet"/>
      </w:pPr>
      <w:r>
        <w:t xml:space="preserve">An </w:t>
      </w:r>
      <w:r w:rsidRPr="00C630F7">
        <w:rPr>
          <w:b/>
          <w:bCs/>
        </w:rPr>
        <w:t xml:space="preserve">LHS model allowed synchronous support of clinical care, research, and knowledge dissemination </w:t>
      </w:r>
      <w:r>
        <w:t>on</w:t>
      </w:r>
      <w:r w:rsidRPr="00957006">
        <w:t xml:space="preserve"> </w:t>
      </w:r>
      <w:r>
        <w:t>L</w:t>
      </w:r>
      <w:r w:rsidRPr="00957006">
        <w:t xml:space="preserve">ong </w:t>
      </w:r>
      <w:r>
        <w:t>COVID</w:t>
      </w:r>
      <w:r w:rsidRPr="00957006">
        <w:t xml:space="preserve"> throughout the province</w:t>
      </w:r>
      <w:r>
        <w:t xml:space="preserve"> (which has five regional health authorities that typically function as independent health systems).</w:t>
      </w:r>
    </w:p>
    <w:p w14:paraId="4E2547CA" w14:textId="77777777" w:rsidR="00856DAA" w:rsidRDefault="00856DAA" w:rsidP="00856DAA">
      <w:pPr>
        <w:pStyle w:val="Bullet"/>
      </w:pPr>
      <w:r w:rsidRPr="00C630F7">
        <w:rPr>
          <w:b/>
          <w:bCs/>
        </w:rPr>
        <w:t>Telemedicine</w:t>
      </w:r>
      <w:r w:rsidRPr="00331E11">
        <w:t xml:space="preserve"> </w:t>
      </w:r>
      <w:r>
        <w:t>enabled expansion</w:t>
      </w:r>
      <w:r w:rsidRPr="00331E11">
        <w:t xml:space="preserve"> </w:t>
      </w:r>
      <w:r>
        <w:t xml:space="preserve">of </w:t>
      </w:r>
      <w:r w:rsidRPr="00331E11">
        <w:t xml:space="preserve">the LHS beyond academic health centres to reach </w:t>
      </w:r>
      <w:r>
        <w:t>L</w:t>
      </w:r>
      <w:r w:rsidRPr="00331E11">
        <w:t xml:space="preserve">ong </w:t>
      </w:r>
      <w:r>
        <w:t>COVID</w:t>
      </w:r>
      <w:r w:rsidRPr="00331E11">
        <w:t xml:space="preserve"> patients throughout the province.</w:t>
      </w:r>
    </w:p>
    <w:p w14:paraId="073FEC53" w14:textId="77777777" w:rsidR="00856DAA" w:rsidRDefault="00856DAA" w:rsidP="00856DAA">
      <w:pPr>
        <w:pStyle w:val="Bullet"/>
      </w:pPr>
      <w:r w:rsidRPr="00202B5C">
        <w:t xml:space="preserve">An </w:t>
      </w:r>
      <w:r w:rsidRPr="00987CF3">
        <w:rPr>
          <w:b/>
          <w:bCs/>
        </w:rPr>
        <w:t>interdisciplinary</w:t>
      </w:r>
      <w:r w:rsidRPr="00202B5C">
        <w:t xml:space="preserve"> team of nurses and allied health professionals </w:t>
      </w:r>
      <w:r>
        <w:t>played</w:t>
      </w:r>
      <w:r w:rsidRPr="00202B5C">
        <w:t xml:space="preserve"> an essential role in </w:t>
      </w:r>
      <w:r>
        <w:t>L</w:t>
      </w:r>
      <w:r w:rsidRPr="00202B5C">
        <w:t xml:space="preserve">ong </w:t>
      </w:r>
      <w:r>
        <w:t>COVID</w:t>
      </w:r>
      <w:r w:rsidRPr="00202B5C">
        <w:t xml:space="preserve"> care by running small- and large-group virtual education sessions to coach patients on self-management strategies</w:t>
      </w:r>
      <w:r>
        <w:t>.</w:t>
      </w:r>
    </w:p>
    <w:p w14:paraId="3A59DAC2" w14:textId="77777777" w:rsidR="00856DAA" w:rsidRDefault="00856DAA" w:rsidP="00856DAA">
      <w:pPr>
        <w:pStyle w:val="Bullet"/>
      </w:pPr>
      <w:r w:rsidRPr="00987CF3">
        <w:rPr>
          <w:b/>
          <w:bCs/>
        </w:rPr>
        <w:t>Efficient change management</w:t>
      </w:r>
      <w:r w:rsidRPr="00996301">
        <w:t xml:space="preserve"> is essential to adapt to the evolving demands of the </w:t>
      </w:r>
      <w:r>
        <w:t>COVID</w:t>
      </w:r>
      <w:r w:rsidRPr="00996301">
        <w:t xml:space="preserve">-19 pandemic and the needs of </w:t>
      </w:r>
      <w:r>
        <w:t>L</w:t>
      </w:r>
      <w:r w:rsidRPr="00996301">
        <w:t xml:space="preserve">ong </w:t>
      </w:r>
      <w:r>
        <w:t>COVID</w:t>
      </w:r>
      <w:r w:rsidRPr="00996301">
        <w:t xml:space="preserve"> patients.</w:t>
      </w:r>
    </w:p>
    <w:p w14:paraId="242A1D91" w14:textId="77777777" w:rsidR="00856DAA" w:rsidRDefault="00856DAA" w:rsidP="00856DAA">
      <w:pPr>
        <w:pStyle w:val="Bullet"/>
      </w:pPr>
      <w:r>
        <w:t xml:space="preserve">The </w:t>
      </w:r>
      <w:r w:rsidRPr="00FB577A">
        <w:rPr>
          <w:b/>
          <w:bCs/>
        </w:rPr>
        <w:t xml:space="preserve">robust electronic medical record </w:t>
      </w:r>
      <w:r>
        <w:t>(</w:t>
      </w:r>
      <w:r w:rsidRPr="002473BC">
        <w:t>PROMIS</w:t>
      </w:r>
      <w:r>
        <w:t>)</w:t>
      </w:r>
      <w:r w:rsidRPr="002473BC">
        <w:t xml:space="preserve"> served as the </w:t>
      </w:r>
      <w:r>
        <w:t>medical record</w:t>
      </w:r>
      <w:r w:rsidRPr="002473BC">
        <w:t>, a data repository and a patient registry. Patients at all PCRCs complete</w:t>
      </w:r>
      <w:r>
        <w:t>d</w:t>
      </w:r>
      <w:r w:rsidRPr="002473BC">
        <w:t xml:space="preserve"> a standardi</w:t>
      </w:r>
      <w:r>
        <w:t>s</w:t>
      </w:r>
      <w:r w:rsidRPr="002473BC">
        <w:t xml:space="preserve">ed panel of blood work and questionnaires containing patient-reported outcome measure instruments. </w:t>
      </w:r>
      <w:r>
        <w:t>The network’s</w:t>
      </w:r>
      <w:r w:rsidRPr="002473BC">
        <w:t xml:space="preserve"> data ha</w:t>
      </w:r>
      <w:r>
        <w:t>s</w:t>
      </w:r>
      <w:r w:rsidRPr="002473BC">
        <w:t xml:space="preserve"> been used to validate the instruments, investigate possible biomarkers and examine symptom patterns of patients.</w:t>
      </w:r>
      <w:r>
        <w:t xml:space="preserve"> </w:t>
      </w:r>
      <w:r w:rsidRPr="002473BC">
        <w:t xml:space="preserve">Additionally, the PCRCs </w:t>
      </w:r>
      <w:r>
        <w:t>were</w:t>
      </w:r>
      <w:r w:rsidRPr="002473BC">
        <w:t xml:space="preserve"> a platform to collect samples for biobanking</w:t>
      </w:r>
      <w:r>
        <w:t>. R</w:t>
      </w:r>
      <w:r w:rsidRPr="002473BC">
        <w:t>esearch includes long-term follow-up with patients who were enrolled in trials while hospitali</w:t>
      </w:r>
      <w:r>
        <w:t>s</w:t>
      </w:r>
      <w:r w:rsidRPr="002473BC">
        <w:t xml:space="preserve">ed for </w:t>
      </w:r>
      <w:r>
        <w:t>COVID</w:t>
      </w:r>
      <w:r w:rsidRPr="002473BC">
        <w:t>-19 (</w:t>
      </w:r>
      <w:proofErr w:type="spellStart"/>
      <w:r w:rsidRPr="002473BC">
        <w:t>eg</w:t>
      </w:r>
      <w:proofErr w:type="spellEnd"/>
      <w:r w:rsidRPr="002473BC">
        <w:t>, NCT04510623) and a recruitment platform for upcoming trials (</w:t>
      </w:r>
      <w:proofErr w:type="spellStart"/>
      <w:r w:rsidRPr="002473BC">
        <w:t>eg</w:t>
      </w:r>
      <w:proofErr w:type="spellEnd"/>
      <w:r w:rsidRPr="002473BC">
        <w:t>, NCT05430152, NCT05513560)</w:t>
      </w:r>
      <w:r>
        <w:t>.</w:t>
      </w:r>
    </w:p>
    <w:p w14:paraId="7EBD1C63" w14:textId="77777777" w:rsidR="00856DAA" w:rsidRDefault="00856DAA" w:rsidP="00856DAA">
      <w:pPr>
        <w:pStyle w:val="Bullet"/>
      </w:pPr>
      <w:r>
        <w:t xml:space="preserve">Hurdles to implementation were limited </w:t>
      </w:r>
      <w:r w:rsidRPr="00F75FD4">
        <w:rPr>
          <w:b/>
          <w:bCs/>
        </w:rPr>
        <w:t>human resources</w:t>
      </w:r>
      <w:r>
        <w:t xml:space="preserve">, and difficulties with </w:t>
      </w:r>
      <w:r w:rsidRPr="00F75FD4">
        <w:rPr>
          <w:b/>
          <w:bCs/>
        </w:rPr>
        <w:t>forecasting</w:t>
      </w:r>
      <w:r>
        <w:t xml:space="preserve"> demand and with </w:t>
      </w:r>
      <w:r w:rsidRPr="00F75FD4">
        <w:rPr>
          <w:b/>
          <w:bCs/>
        </w:rPr>
        <w:t>integrati</w:t>
      </w:r>
      <w:r>
        <w:rPr>
          <w:b/>
          <w:bCs/>
        </w:rPr>
        <w:t>ng</w:t>
      </w:r>
      <w:r>
        <w:t xml:space="preserve"> technology and research.</w:t>
      </w:r>
    </w:p>
    <w:p w14:paraId="37F70491" w14:textId="77777777" w:rsidR="00856DAA" w:rsidRPr="00927499" w:rsidRDefault="00856DAA" w:rsidP="00856DAA">
      <w:pPr>
        <w:pStyle w:val="Bullet"/>
      </w:pPr>
      <w:r>
        <w:t xml:space="preserve">On the question of </w:t>
      </w:r>
      <w:r>
        <w:rPr>
          <w:b/>
          <w:bCs/>
        </w:rPr>
        <w:t>w</w:t>
      </w:r>
      <w:r w:rsidRPr="000128A4">
        <w:rPr>
          <w:b/>
          <w:bCs/>
        </w:rPr>
        <w:t>here to start</w:t>
      </w:r>
      <w:r>
        <w:t xml:space="preserve"> in establishing a Long COVID LHS, the authors recommend expecting the need to adapt often, ensuring the right infrastructure is in place to build on and repurpose existing resources to fill gaps.</w:t>
      </w:r>
    </w:p>
    <w:p w14:paraId="718DE4E0" w14:textId="77777777" w:rsidR="00AC721C" w:rsidRDefault="00AC721C" w:rsidP="0008437D">
      <w:pPr>
        <w:pStyle w:val="Introductoryparagraph"/>
        <w:rPr>
          <w:rFonts w:eastAsia="Arial Unicode MS"/>
        </w:rPr>
        <w:sectPr w:rsidR="00AC721C" w:rsidSect="002643CC">
          <w:pgSz w:w="11907" w:h="16834" w:code="9"/>
          <w:pgMar w:top="1418" w:right="1701" w:bottom="1134" w:left="1843" w:header="284" w:footer="425" w:gutter="284"/>
          <w:cols w:space="720"/>
        </w:sectPr>
      </w:pPr>
    </w:p>
    <w:p w14:paraId="401E0FAE" w14:textId="77777777" w:rsidR="00AC721C" w:rsidRPr="00AC721C" w:rsidRDefault="00AC721C" w:rsidP="00AC721C">
      <w:pPr>
        <w:pStyle w:val="Heading1"/>
        <w:spacing w:before="0"/>
      </w:pPr>
      <w:bookmarkStart w:id="30" w:name="_Toc196724037"/>
      <w:bookmarkStart w:id="31" w:name="_Toc199231074"/>
      <w:r w:rsidRPr="00AC721C">
        <w:t>Discussion</w:t>
      </w:r>
      <w:bookmarkEnd w:id="30"/>
      <w:bookmarkEnd w:id="31"/>
    </w:p>
    <w:p w14:paraId="5C4C5A94" w14:textId="301E651D" w:rsidR="00AC721C" w:rsidRDefault="00AC721C" w:rsidP="00AC721C">
      <w:r>
        <w:t>A review of the literature on models of care for those suffering from Long COVID reveals a large number of studies have been published in recent years. However, most of them are descriptive; controlled trials, evaluation studies and patient outcome studies are scant. The systematic review that offers the most robust summary of existing models of care is the 2024 review by Chou et al. That study is informative in its distillation of existing models into categories that might be referenced by those looking to set up new models of care. The corresponding representative clinics or services are useful for selecting matching parameters of any health care setting interested in new Long COVID services (</w:t>
      </w:r>
      <w:r w:rsidRPr="00AE287A">
        <w:t>Appendix C</w:t>
      </w:r>
      <w:r>
        <w:t xml:space="preserve">). </w:t>
      </w:r>
    </w:p>
    <w:p w14:paraId="1919E912" w14:textId="77777777" w:rsidR="00AC721C" w:rsidRDefault="00AC721C" w:rsidP="00AC721C"/>
    <w:p w14:paraId="783BCDD5" w14:textId="120F21B9" w:rsidR="00AC721C" w:rsidRDefault="00AC721C" w:rsidP="00AC721C">
      <w:r>
        <w:t>The three RCTs of models of care that do exist support the conclusion that a dedicated Long COVID model of care</w:t>
      </w:r>
      <w:r w:rsidRPr="00BA700A">
        <w:t xml:space="preserve"> </w:t>
      </w:r>
      <w:r>
        <w:t>is superior to usual care where it offers access to multidisciplinary services, is evidence informed and is flexible in the use of telehealth. All three studies are of moderate to high quality, and demonstrate that dedicated services lead to improved outcomes.</w:t>
      </w:r>
    </w:p>
    <w:p w14:paraId="698D62F0" w14:textId="77777777" w:rsidR="00AC721C" w:rsidRDefault="00AC721C" w:rsidP="00AC721C"/>
    <w:p w14:paraId="29545E10" w14:textId="70197BE2" w:rsidR="00AC721C" w:rsidRDefault="00AC721C" w:rsidP="00AC721C">
      <w:r>
        <w:t xml:space="preserve">The studies published since Chou et </w:t>
      </w:r>
      <w:proofErr w:type="spellStart"/>
      <w:r>
        <w:t>al’s</w:t>
      </w:r>
      <w:proofErr w:type="spellEnd"/>
      <w:r>
        <w:t xml:space="preserve"> systematic review do not add significant new models of care. However, several selected for this review do highlight important ways of thinking about Long COVID care that can inform service delivery in New Zealand.</w:t>
      </w:r>
    </w:p>
    <w:p w14:paraId="1CB2801E" w14:textId="77777777" w:rsidR="00AC721C" w:rsidRDefault="00AC721C" w:rsidP="00AC721C"/>
    <w:p w14:paraId="24A9650E" w14:textId="06E9D1D9" w:rsidR="00AC721C" w:rsidRDefault="00AC721C" w:rsidP="00AC721C">
      <w:r>
        <w:t>The Alberta pathway is an example of an approach in a jurisdiction where the demographics and geography are similar to New Zealand’s. Although not based on an evaluation study, the Alberta model of care was developed as a considered process involving over 100 stakeholders and people with lived experience. It culminated in a unique screening tool (PCFS scale) that has been adopted by other countries. The researchers’ comments about equity being a concern for those living in rural and remote areas, as well as for the indigenous population, are pertinent to the New Zealand context. For those looking to set up models of care, many of the study’s recommendations are relevant to the New Zealand context. Among them are the need for: continuity across the population; standardised tools; culturally appropriate educational material; treatment guidelines and communication pathways; community of practice between geographically disparate locations; access to centralised specialists; and dissemination of self-management resources, especially to primary care.</w:t>
      </w:r>
    </w:p>
    <w:p w14:paraId="5324283B" w14:textId="77777777" w:rsidR="00AC721C" w:rsidRDefault="00AC721C" w:rsidP="00AC721C"/>
    <w:p w14:paraId="11968A61" w14:textId="2D283454" w:rsidR="00AC721C" w:rsidRDefault="00AC721C" w:rsidP="00AC721C">
      <w:r>
        <w:t>Greenhalgh’s study on working knowledge in multidisciplinary care teams is an innovative paradigm in which to consider the care of patients with Long COVID. It emphasises the importance of listening to the patient and formulating an approach to care that aligns with their preferred understanding of their condition, whether that involves a rehabilitation-type working knowledge or a microscopic damage-type working knowledge. In the case of a condition without universal definition, with no definitive diagnostic test and no definitive treatment, keeping the patient at the centre of their own recovery journey yields the best chance of success.</w:t>
      </w:r>
    </w:p>
    <w:p w14:paraId="7A6C4CA2" w14:textId="77777777" w:rsidR="00AC721C" w:rsidRDefault="00AC721C" w:rsidP="00AC721C"/>
    <w:p w14:paraId="574758DE" w14:textId="27C4E60E" w:rsidR="00AC721C" w:rsidRDefault="00AC721C" w:rsidP="00AC721C">
      <w:r>
        <w:t xml:space="preserve">This concept of patient-centred care is taken one step further in Hitch’s study that came out of the </w:t>
      </w:r>
      <w:r w:rsidRPr="00F64EFD">
        <w:t>22</w:t>
      </w:r>
      <w:r w:rsidRPr="004D43A9">
        <w:t>nd</w:t>
      </w:r>
      <w:r>
        <w:t xml:space="preserve"> International Conference on Integrated Care in Denmark. The conference produced a model of care that patients and health care providers co-designed. The process resulted in patient-designed outcome measures as well, </w:t>
      </w:r>
      <w:r w:rsidRPr="001B5892">
        <w:t xml:space="preserve">which is an innovative approach to novel pathway development that resonates with </w:t>
      </w:r>
      <w:proofErr w:type="spellStart"/>
      <w:r w:rsidRPr="001B5892">
        <w:t>kaupapa</w:t>
      </w:r>
      <w:proofErr w:type="spellEnd"/>
      <w:r w:rsidRPr="001B5892">
        <w:t xml:space="preserve"> Māori approaches in the New Zealand context</w:t>
      </w:r>
      <w:r>
        <w:t>.</w:t>
      </w:r>
    </w:p>
    <w:p w14:paraId="47BA5CA9" w14:textId="77777777" w:rsidR="00AC721C" w:rsidRDefault="00AC721C" w:rsidP="00AC721C"/>
    <w:p w14:paraId="67292E3D" w14:textId="5381945D" w:rsidR="00AC721C" w:rsidRDefault="00AC721C" w:rsidP="00AC721C">
      <w:r>
        <w:t xml:space="preserve">Figueiredo et </w:t>
      </w:r>
      <w:proofErr w:type="spellStart"/>
      <w:r>
        <w:t>al’s</w:t>
      </w:r>
      <w:proofErr w:type="spellEnd"/>
      <w:r>
        <w:t xml:space="preserve"> Australian study on individual agency and social support highlights the need for an approach to Long COVID care based on </w:t>
      </w:r>
      <w:proofErr w:type="spellStart"/>
      <w:r w:rsidRPr="00070063">
        <w:t>Te</w:t>
      </w:r>
      <w:proofErr w:type="spellEnd"/>
      <w:r w:rsidRPr="00070063">
        <w:t xml:space="preserve"> Whare Tapa </w:t>
      </w:r>
      <w:proofErr w:type="spellStart"/>
      <w:r w:rsidRPr="00070063">
        <w:t>Whā</w:t>
      </w:r>
      <w:proofErr w:type="spellEnd"/>
      <w:r>
        <w:t xml:space="preserve"> – one that considers social support, health literacy, and wh</w:t>
      </w:r>
      <w:r w:rsidRPr="00070063">
        <w:t>ā</w:t>
      </w:r>
      <w:r>
        <w:t>nau in designing the multiple pathways that might be available to any one individual. It reminds the health sector that screening tools would benefit from assessing not just physical needs, but emotional, spiritual and social needs as well. The study findings reinforce those expressed in the Long COVID registry Aotearoa report, highlighting the experience of those suffering from a nebulous condition in a complex health care environment.</w:t>
      </w:r>
    </w:p>
    <w:p w14:paraId="2D258CE0" w14:textId="77777777" w:rsidR="00AC721C" w:rsidRDefault="00AC721C" w:rsidP="00AC721C"/>
    <w:p w14:paraId="31DFC216" w14:textId="149A4618" w:rsidR="00AC721C" w:rsidRDefault="00AC721C" w:rsidP="00AC721C">
      <w:r>
        <w:t>Finally, British Columbia’s experience with using a learning health system approach to developing Long COVID care is an innovative, systems-thinking approach that resulted in improved patient outcomes. Although the study had no control group, so that it was not possible to attribute causation, the process serves as a strong example of how research, evaluation, data, service provision and lived experience can participate in an iterative process that results in a model of care that is fit for purpose. British Columbia’s experience of setting up Long COVID services aligns well with the work that the Ministry’s Evidence, Research, and Innovation Directorate is currently doing to embed an LHS approach to system stewardship.</w:t>
      </w:r>
    </w:p>
    <w:p w14:paraId="7D7FBC97" w14:textId="77777777" w:rsidR="00AC721C" w:rsidRDefault="00AC721C" w:rsidP="00AC721C"/>
    <w:p w14:paraId="70259D5B" w14:textId="77777777" w:rsidR="00AC721C" w:rsidRPr="00517654" w:rsidRDefault="00AC721C" w:rsidP="00AC721C">
      <w:r>
        <w:t>An ongoing</w:t>
      </w:r>
      <w:r w:rsidRPr="00292207">
        <w:t xml:space="preserve"> </w:t>
      </w:r>
      <w:r>
        <w:t>three</w:t>
      </w:r>
      <w:r w:rsidRPr="00292207">
        <w:t>-year project funded by the Health Research Council</w:t>
      </w:r>
      <w:r>
        <w:t xml:space="preserve"> aims</w:t>
      </w:r>
      <w:r w:rsidRPr="00292207">
        <w:t xml:space="preserve"> to provide an evidence platform for deliver</w:t>
      </w:r>
      <w:r>
        <w:t>ing</w:t>
      </w:r>
      <w:r w:rsidRPr="00292207">
        <w:t xml:space="preserve"> health services to manage Long COVID</w:t>
      </w:r>
      <w:r>
        <w:t xml:space="preserve"> in New Zealand. The project proposes</w:t>
      </w:r>
      <w:r w:rsidRPr="00517654">
        <w:t xml:space="preserve"> a multidisciplinary study, co-led in a </w:t>
      </w:r>
      <w:proofErr w:type="spellStart"/>
      <w:r w:rsidRPr="00517654">
        <w:t>Tiriti</w:t>
      </w:r>
      <w:proofErr w:type="spellEnd"/>
      <w:r w:rsidRPr="00517654">
        <w:t xml:space="preserve">-based partnership, that integrates the disciplines of immunology, </w:t>
      </w:r>
      <w:proofErr w:type="spellStart"/>
      <w:r w:rsidRPr="00517654">
        <w:t>kaupapa</w:t>
      </w:r>
      <w:proofErr w:type="spellEnd"/>
      <w:r w:rsidRPr="00517654">
        <w:t xml:space="preserve"> Māori evaluation, co-design methodology, epidemiology and health services research with the clinical interface.</w:t>
      </w:r>
      <w:r>
        <w:t xml:space="preserve"> The project outcomes proposed are:</w:t>
      </w:r>
    </w:p>
    <w:p w14:paraId="6E12A451" w14:textId="77777777" w:rsidR="00AC721C" w:rsidRPr="00517654" w:rsidRDefault="00AC721C" w:rsidP="00AC721C">
      <w:pPr>
        <w:pStyle w:val="Bullet"/>
      </w:pPr>
      <w:r w:rsidRPr="00517654">
        <w:t>a set of bio-markers of immune dysfunction to contribute to the accurate diagnosis of Long COVID</w:t>
      </w:r>
    </w:p>
    <w:p w14:paraId="5C36A5CB" w14:textId="77777777" w:rsidR="00AC721C" w:rsidRPr="00517654" w:rsidRDefault="00AC721C" w:rsidP="00AC721C">
      <w:pPr>
        <w:pStyle w:val="Bullet"/>
      </w:pPr>
      <w:r w:rsidRPr="00517654">
        <w:t>a template for evidence-based primary care service, co-designed with people with Long COVID</w:t>
      </w:r>
    </w:p>
    <w:p w14:paraId="37834C04" w14:textId="77777777" w:rsidR="00AC721C" w:rsidRPr="00517654" w:rsidRDefault="00AC721C" w:rsidP="00AC721C">
      <w:pPr>
        <w:pStyle w:val="Bullet"/>
      </w:pPr>
      <w:r w:rsidRPr="00517654">
        <w:t>recommendations for improv</w:t>
      </w:r>
      <w:r>
        <w:t>ing</w:t>
      </w:r>
      <w:r w:rsidRPr="00517654">
        <w:t xml:space="preserve"> existing and develop</w:t>
      </w:r>
      <w:r>
        <w:t>ing</w:t>
      </w:r>
      <w:r w:rsidRPr="00517654">
        <w:t xml:space="preserve"> future Long COVID services to further meet the needs of patients.</w:t>
      </w:r>
    </w:p>
    <w:p w14:paraId="59AFE4C8" w14:textId="77777777" w:rsidR="00AC721C" w:rsidRDefault="00AC721C" w:rsidP="00AC721C"/>
    <w:p w14:paraId="4308052D" w14:textId="2872DDB3" w:rsidR="00AC721C" w:rsidRPr="00517654" w:rsidRDefault="00AC721C" w:rsidP="00AC721C">
      <w:r w:rsidRPr="00517654">
        <w:t>The work will be supported by Long COVID stakeholders, including people with lived experience of Long COVID, Māori health experts, health professionals, health service researchers and design experts</w:t>
      </w:r>
      <w:r>
        <w:t>.</w:t>
      </w:r>
      <w:r>
        <w:rPr>
          <w:rStyle w:val="FootnoteReference"/>
        </w:rPr>
        <w:footnoteReference w:id="35"/>
      </w:r>
    </w:p>
    <w:p w14:paraId="7603D29F" w14:textId="77777777" w:rsidR="00AC721C" w:rsidRDefault="00AC721C" w:rsidP="00AC721C">
      <w:pPr>
        <w:rPr>
          <w:rFonts w:eastAsia="Arial Unicode MS"/>
        </w:rPr>
        <w:sectPr w:rsidR="00AC721C" w:rsidSect="00AC721C">
          <w:pgSz w:w="11907" w:h="16834" w:code="9"/>
          <w:pgMar w:top="1418" w:right="1701" w:bottom="1134" w:left="1843" w:header="284" w:footer="425" w:gutter="284"/>
          <w:cols w:space="720"/>
        </w:sectPr>
      </w:pPr>
    </w:p>
    <w:p w14:paraId="0BB4222A" w14:textId="77777777" w:rsidR="00AC721C" w:rsidRDefault="00AC721C" w:rsidP="00AC721C">
      <w:pPr>
        <w:pStyle w:val="Heading1"/>
        <w:spacing w:before="0"/>
      </w:pPr>
      <w:bookmarkStart w:id="32" w:name="_Toc196724038"/>
      <w:bookmarkStart w:id="33" w:name="_Toc199231075"/>
      <w:r>
        <w:t>Limitations of this evidence review</w:t>
      </w:r>
      <w:bookmarkEnd w:id="32"/>
      <w:bookmarkEnd w:id="33"/>
    </w:p>
    <w:p w14:paraId="188F573D" w14:textId="25244021" w:rsidR="00AC721C" w:rsidRDefault="00AC721C" w:rsidP="00AC721C">
      <w:r>
        <w:t>Limitations of this evidence review are similar to those in other evidence reviews involving Long COVID, including the first review in this series on prevalence of prolonged symptoms attributable to infection with COVID-19</w:t>
      </w:r>
      <w:r>
        <w:rPr>
          <w:rStyle w:val="FootnoteReference"/>
        </w:rPr>
        <w:footnoteReference w:id="36"/>
      </w:r>
      <w:r>
        <w:t xml:space="preserve"> and the Ministry’s 2022 Long COVID Guidelines</w:t>
      </w:r>
      <w:r>
        <w:rPr>
          <w:rStyle w:val="FootnoteReference"/>
        </w:rPr>
        <w:footnoteReference w:id="37"/>
      </w:r>
      <w:r>
        <w:t>. The model of care recommended in the Ministry’s Long COVID guidelines was given a level of evidence of grade B. This grade was defined as being supported by ‘</w:t>
      </w:r>
      <w:r w:rsidRPr="000B2101">
        <w:t>fair</w:t>
      </w:r>
      <w:r>
        <w:t>’</w:t>
      </w:r>
      <w:r w:rsidRPr="000B2101">
        <w:t xml:space="preserve"> evidence (based on studies that are mostly valid and not likely to be overturned by other evidence), but </w:t>
      </w:r>
      <w:r>
        <w:t>with</w:t>
      </w:r>
      <w:r w:rsidRPr="000B2101">
        <w:t xml:space="preserve"> some concerns about the volume, consistency, applicability and/or clinical relevance of the evidence that may cause some uncertainty</w:t>
      </w:r>
      <w:r>
        <w:t xml:space="preserve">. </w:t>
      </w:r>
    </w:p>
    <w:p w14:paraId="7ABCF8CB" w14:textId="77777777" w:rsidR="00AC721C" w:rsidRDefault="00AC721C" w:rsidP="00AC721C"/>
    <w:p w14:paraId="4E12788E" w14:textId="3EA17689" w:rsidR="00AC721C" w:rsidRDefault="00AC721C" w:rsidP="00AC721C">
      <w:r>
        <w:t xml:space="preserve">Little has changed in the models of care literature landscape since then. That landscape continues to have no universal definition, no definitive biomarker or diagnostic test, and no definitive treatment, while the number of controlled trials of models of care also remains limited. In this context, there can be no gold standard model of care. The studies in this literature review used heterogenous definitions, used a combination of self-diagnosis and professional diagnosis (or did not mention method of diagnosis), and did not routinely address the issue of attributability of symptoms to prior infection. </w:t>
      </w:r>
    </w:p>
    <w:p w14:paraId="534D4A19" w14:textId="77777777" w:rsidR="00AC721C" w:rsidRDefault="00AC721C" w:rsidP="00AC721C"/>
    <w:p w14:paraId="35A7BEAC" w14:textId="77777777" w:rsidR="00AC721C" w:rsidRDefault="00AC721C" w:rsidP="00AC721C">
      <w:r>
        <w:t>The Long COVID care models described in the literature have been implemented primarily in large health systems with access to multidisciplinary expertise. The applicability of models outside these settings is uncertain. Only a few models implemented in the United States, or in provincial Canada or Australia, focused on providing care to medically under-served or rural populations. Applicability to New Zealand is therefore uncertain. There are, however, valuable lessons to be learned from international experiences of establishing Long COVID services that are pertinent to the New Zealand context and the unique needs of the population.</w:t>
      </w:r>
    </w:p>
    <w:p w14:paraId="1557930E" w14:textId="77777777" w:rsidR="00AC721C" w:rsidRDefault="00AC721C" w:rsidP="00AC721C">
      <w:pPr>
        <w:rPr>
          <w:rFonts w:eastAsia="Arial Unicode MS"/>
        </w:rPr>
        <w:sectPr w:rsidR="00AC721C" w:rsidSect="00AC721C">
          <w:pgSz w:w="11907" w:h="16834" w:code="9"/>
          <w:pgMar w:top="1418" w:right="1701" w:bottom="1134" w:left="1843" w:header="284" w:footer="425" w:gutter="284"/>
          <w:cols w:space="720"/>
        </w:sectPr>
      </w:pPr>
    </w:p>
    <w:p w14:paraId="0A08E1F7" w14:textId="77777777" w:rsidR="00AC721C" w:rsidRPr="00AC721C" w:rsidRDefault="00AC721C" w:rsidP="00AC721C">
      <w:pPr>
        <w:pStyle w:val="Heading1"/>
        <w:spacing w:before="0"/>
      </w:pPr>
      <w:bookmarkStart w:id="34" w:name="_Toc196724039"/>
      <w:bookmarkStart w:id="35" w:name="_Toc199231076"/>
      <w:r w:rsidRPr="00AC721C">
        <w:t>Conclusions and recommendation</w:t>
      </w:r>
      <w:bookmarkStart w:id="36" w:name="_Appendix_A"/>
      <w:bookmarkEnd w:id="36"/>
      <w:r w:rsidRPr="00AC721C">
        <w:t>s</w:t>
      </w:r>
      <w:bookmarkEnd w:id="34"/>
      <w:bookmarkEnd w:id="35"/>
    </w:p>
    <w:p w14:paraId="11D180B9" w14:textId="77777777" w:rsidR="00AC721C" w:rsidRPr="00065FEB" w:rsidRDefault="00AC721C" w:rsidP="00AC721C">
      <w:r w:rsidRPr="00065FEB">
        <w:t>The international literature on models of care for Long COVID provides critical insights that can guide the development of services in New Zealand, where formalised Long COVID care pathways remain underdeveloped. The evidence synthesi</w:t>
      </w:r>
      <w:r>
        <w:t>s</w:t>
      </w:r>
      <w:r w:rsidRPr="00065FEB">
        <w:t xml:space="preserve">ed in Chou et </w:t>
      </w:r>
      <w:proofErr w:type="spellStart"/>
      <w:r w:rsidRPr="00065FEB">
        <w:t>al</w:t>
      </w:r>
      <w:r>
        <w:t>’</w:t>
      </w:r>
      <w:r w:rsidRPr="00065FEB">
        <w:t>s</w:t>
      </w:r>
      <w:proofErr w:type="spellEnd"/>
      <w:r w:rsidRPr="00065FEB">
        <w:t xml:space="preserve"> systematic review, alongside findings from robust randomised controlled trials (RCTs), highlights essential components of successful models of care that can inform the establishment of equitable and effective services in New Zealand.</w:t>
      </w:r>
    </w:p>
    <w:p w14:paraId="2D43F154" w14:textId="77777777" w:rsidR="00AC721C" w:rsidRPr="00AC721C" w:rsidRDefault="00AC721C" w:rsidP="00AC721C">
      <w:pPr>
        <w:pStyle w:val="Heading2"/>
      </w:pPr>
      <w:bookmarkStart w:id="37" w:name="_Toc196724040"/>
      <w:bookmarkStart w:id="38" w:name="_Toc199231077"/>
      <w:r w:rsidRPr="00AC721C">
        <w:t>Leveraging international evidence for Long COVID services in New Zealand</w:t>
      </w:r>
      <w:bookmarkEnd w:id="37"/>
      <w:bookmarkEnd w:id="38"/>
    </w:p>
    <w:p w14:paraId="228DFF3B" w14:textId="2DD4C9B0" w:rsidR="00AC721C" w:rsidRDefault="00AC721C" w:rsidP="00AC721C">
      <w:r w:rsidRPr="00065FEB">
        <w:t>Chou et al identified five key principles for Long COVID care: the need for multidisciplinary expertise</w:t>
      </w:r>
      <w:r>
        <w:t xml:space="preserve">; </w:t>
      </w:r>
      <w:r w:rsidRPr="00065FEB">
        <w:t>patient-centred and individualised care</w:t>
      </w:r>
      <w:r>
        <w:t>;</w:t>
      </w:r>
      <w:r w:rsidRPr="00065FEB">
        <w:t xml:space="preserve"> equitable access</w:t>
      </w:r>
      <w:r>
        <w:t>;</w:t>
      </w:r>
      <w:r w:rsidRPr="00065FEB">
        <w:t xml:space="preserve"> evidence-based diagnostic and therapeutic services</w:t>
      </w:r>
      <w:r>
        <w:t>;</w:t>
      </w:r>
      <w:r w:rsidRPr="00065FEB">
        <w:t xml:space="preserve"> and capacity to meet demand. </w:t>
      </w:r>
    </w:p>
    <w:p w14:paraId="574A2826" w14:textId="77777777" w:rsidR="00AC721C" w:rsidRDefault="00AC721C" w:rsidP="00AC721C"/>
    <w:p w14:paraId="3C853A7F" w14:textId="77777777" w:rsidR="00AC721C" w:rsidRPr="00065FEB" w:rsidRDefault="00AC721C" w:rsidP="00AC721C">
      <w:r w:rsidRPr="00065FEB">
        <w:t xml:space="preserve">These principles align with the outcomes of high-quality RCTs, such as the REGAIN trial, which demonstrated significant improvements </w:t>
      </w:r>
      <w:r>
        <w:t xml:space="preserve">in </w:t>
      </w:r>
      <w:r w:rsidRPr="00065FEB">
        <w:t>health-related quality</w:t>
      </w:r>
      <w:r>
        <w:t xml:space="preserve"> </w:t>
      </w:r>
      <w:r w:rsidRPr="00065FEB">
        <w:t>of</w:t>
      </w:r>
      <w:r>
        <w:t xml:space="preserve"> </w:t>
      </w:r>
      <w:r w:rsidRPr="00065FEB">
        <w:t xml:space="preserve">life through a structured, multidisciplinary rehabilitation model. Furthermore, the Alberta </w:t>
      </w:r>
      <w:r>
        <w:t>t</w:t>
      </w:r>
      <w:r w:rsidRPr="00065FEB">
        <w:t xml:space="preserve">iered </w:t>
      </w:r>
      <w:r>
        <w:t>c</w:t>
      </w:r>
      <w:r w:rsidRPr="00065FEB">
        <w:t xml:space="preserve">are </w:t>
      </w:r>
      <w:r>
        <w:t>m</w:t>
      </w:r>
      <w:r w:rsidRPr="00065FEB">
        <w:t>odel and British Columbia</w:t>
      </w:r>
      <w:r>
        <w:t>’</w:t>
      </w:r>
      <w:r w:rsidRPr="00065FEB">
        <w:t xml:space="preserve">s </w:t>
      </w:r>
      <w:r>
        <w:t>l</w:t>
      </w:r>
      <w:r w:rsidRPr="00065FEB">
        <w:t xml:space="preserve">earning </w:t>
      </w:r>
      <w:r>
        <w:t>h</w:t>
      </w:r>
      <w:r w:rsidRPr="00065FEB">
        <w:t xml:space="preserve">ealth </w:t>
      </w:r>
      <w:r>
        <w:t>s</w:t>
      </w:r>
      <w:r w:rsidRPr="00065FEB">
        <w:t>ystem</w:t>
      </w:r>
      <w:r>
        <w:t xml:space="preserve"> model of care development</w:t>
      </w:r>
      <w:r w:rsidRPr="00065FEB">
        <w:t xml:space="preserve"> underscore the importance of </w:t>
      </w:r>
      <w:r>
        <w:t xml:space="preserve">having </w:t>
      </w:r>
      <w:r w:rsidRPr="00065FEB">
        <w:t>scalable and adaptive care pathways, integrating standardised assessment tools</w:t>
      </w:r>
      <w:r>
        <w:t>,</w:t>
      </w:r>
      <w:r w:rsidRPr="00065FEB">
        <w:t xml:space="preserve"> and telehealth capabilities.</w:t>
      </w:r>
    </w:p>
    <w:p w14:paraId="5E21FF97" w14:textId="77777777" w:rsidR="00AC721C" w:rsidRPr="00AC721C" w:rsidRDefault="00AC721C" w:rsidP="00AC721C">
      <w:pPr>
        <w:pStyle w:val="Heading2"/>
      </w:pPr>
      <w:bookmarkStart w:id="39" w:name="_Toc196724041"/>
      <w:bookmarkStart w:id="40" w:name="_Toc199231078"/>
      <w:r w:rsidRPr="00AC721C">
        <w:t>Key recommendations for New Zealand</w:t>
      </w:r>
      <w:bookmarkEnd w:id="39"/>
      <w:bookmarkEnd w:id="40"/>
    </w:p>
    <w:p w14:paraId="59571B72" w14:textId="77777777" w:rsidR="00AC721C" w:rsidRPr="00AC721C" w:rsidRDefault="00AC721C" w:rsidP="00AC721C">
      <w:pPr>
        <w:pStyle w:val="ListNumber"/>
        <w:numPr>
          <w:ilvl w:val="0"/>
          <w:numId w:val="50"/>
        </w:numPr>
        <w:spacing w:before="90"/>
        <w:ind w:left="357" w:hanging="357"/>
        <w:contextualSpacing w:val="0"/>
      </w:pPr>
      <w:r w:rsidRPr="00AC721C">
        <w:rPr>
          <w:b/>
          <w:bCs/>
        </w:rPr>
        <w:t>Develop a cohesive national community of practice</w:t>
      </w:r>
      <w:r w:rsidRPr="00AC721C">
        <w:t>: Connect specialists and subject matter experts with community-based primary care. The evidence supports a comprehensive national strategy to connect community primary care with centralised centres that have the specialisation and expertise necessary to inform personalised care.</w:t>
      </w:r>
    </w:p>
    <w:p w14:paraId="7DC4CB36" w14:textId="77777777" w:rsidR="00AC721C" w:rsidRPr="00AC721C" w:rsidRDefault="00AC721C" w:rsidP="00AC721C">
      <w:pPr>
        <w:pStyle w:val="ListNumber"/>
        <w:spacing w:before="90"/>
        <w:contextualSpacing w:val="0"/>
      </w:pPr>
      <w:r w:rsidRPr="00AC721C">
        <w:rPr>
          <w:b/>
          <w:bCs/>
        </w:rPr>
        <w:t>Develop a dedicated communication strategy</w:t>
      </w:r>
      <w:r w:rsidRPr="00AC721C">
        <w:t>: Develop clear pathways for dissemination of resources and up-to-date evidence, in a rapidly changing evidence landscape. Aetiology, biomarkers and therapeutics for Long COVID are an evolving space and clear lines of information dissemination are necessary to keep local practitioners up to date.</w:t>
      </w:r>
    </w:p>
    <w:p w14:paraId="01B4DEEA" w14:textId="77777777" w:rsidR="00AC721C" w:rsidRPr="00AC721C" w:rsidRDefault="00AC721C" w:rsidP="00AC721C">
      <w:pPr>
        <w:pStyle w:val="ListNumber"/>
        <w:spacing w:before="90"/>
        <w:contextualSpacing w:val="0"/>
      </w:pPr>
      <w:r w:rsidRPr="00AC721C">
        <w:rPr>
          <w:b/>
          <w:bCs/>
        </w:rPr>
        <w:t>Improve data collection, diagnostic code utilisation and/or formal registry</w:t>
      </w:r>
      <w:r w:rsidRPr="00AC721C">
        <w:t>: Employ standardised assessment tools, such as the PCFS scale,</w:t>
      </w:r>
      <w:r w:rsidRPr="00AC721C">
        <w:rPr>
          <w:rStyle w:val="FootnoteReference"/>
          <w:vertAlign w:val="baseline"/>
        </w:rPr>
        <w:footnoteReference w:id="38"/>
      </w:r>
      <w:r w:rsidRPr="00AC721C">
        <w:t xml:space="preserve"> to diagnose and assess each individual’s level of functional impairment to inform the provision of care and facilitate data collection. The evidence supports utilising a standardised assessment tool, of which PCFS scale is only one. As new tools may be developed in a New Zealand context, use should be flexible to respond to new evidence as it emerges.</w:t>
      </w:r>
    </w:p>
    <w:p w14:paraId="12D87A12" w14:textId="77777777" w:rsidR="00AC721C" w:rsidRPr="00AC721C" w:rsidRDefault="00AC721C" w:rsidP="00AC721C">
      <w:pPr>
        <w:pStyle w:val="ListNumber"/>
        <w:spacing w:before="90" w:after="0"/>
        <w:contextualSpacing w:val="0"/>
      </w:pPr>
      <w:r w:rsidRPr="00AC721C">
        <w:rPr>
          <w:b/>
          <w:bCs/>
        </w:rPr>
        <w:t>Develop a national programme of interventions</w:t>
      </w:r>
      <w:r w:rsidRPr="00AC721C">
        <w:t>: Develop an iterative co-design process deployed at the local level to meet the specific needs, and address the specific constraints, of the populations served. Evidence supports the idea that both in-person and virtual programmes of multidisciplinary Long-COVID care can be effective, and both are better than usual care. The evidence does not support any definitive conclusions about which mode of delivery is superior. The co-design process will enable consideration of each individual’s cultural context, working knowledge, level of agency and level of social support – all of which evidence shows are crucial to successful interventions.</w:t>
      </w:r>
    </w:p>
    <w:p w14:paraId="64AF7199" w14:textId="77777777" w:rsidR="00AC721C" w:rsidRDefault="00AC721C" w:rsidP="00AC721C"/>
    <w:p w14:paraId="15CFCDD3" w14:textId="2AF3C3E8" w:rsidR="00AC721C" w:rsidRPr="00065FEB" w:rsidRDefault="00AC721C" w:rsidP="00AC721C">
      <w:r>
        <w:t>By combining insights from Chou’s systematic review, international RCTs, and successful case studies such as those in Alberta and British Columbia, New Zealand has an opportunity to develop a Long COVID service that is evidence-informed, culturally responsive, and equitable. These recommendations offer a practical roadmap for addressing the complex needs of individuals living with Long COVID, while building capacity and resilience within the health care system.</w:t>
      </w:r>
    </w:p>
    <w:p w14:paraId="1F788449" w14:textId="39A5DE03" w:rsidR="00856DAA" w:rsidRDefault="00856DAA" w:rsidP="00AC721C">
      <w:pPr>
        <w:rPr>
          <w:rFonts w:eastAsia="Arial Unicode MS"/>
        </w:rPr>
      </w:pPr>
    </w:p>
    <w:p w14:paraId="20C0ECD3" w14:textId="77777777" w:rsidR="00AC721C" w:rsidRDefault="00AC721C" w:rsidP="00AC721C">
      <w:pPr>
        <w:rPr>
          <w:rFonts w:eastAsia="Arial Unicode MS"/>
        </w:rPr>
        <w:sectPr w:rsidR="00AC721C" w:rsidSect="00AC721C">
          <w:pgSz w:w="11907" w:h="16834" w:code="9"/>
          <w:pgMar w:top="1418" w:right="1701" w:bottom="1134" w:left="1843" w:header="284" w:footer="425" w:gutter="284"/>
          <w:cols w:space="720"/>
        </w:sectPr>
      </w:pPr>
    </w:p>
    <w:p w14:paraId="4934EC57" w14:textId="23CFC5A6" w:rsidR="00AC721C" w:rsidRDefault="00AC721C" w:rsidP="00AC721C">
      <w:pPr>
        <w:pStyle w:val="Heading1"/>
        <w:spacing w:before="0"/>
      </w:pPr>
      <w:bookmarkStart w:id="41" w:name="_Toc196724042"/>
      <w:bookmarkStart w:id="42" w:name="_Toc199231079"/>
      <w:r w:rsidRPr="00AC721C">
        <w:t>References</w:t>
      </w:r>
      <w:bookmarkEnd w:id="41"/>
      <w:bookmarkEnd w:id="42"/>
    </w:p>
    <w:sdt>
      <w:sdtPr>
        <w:rPr>
          <w:rFonts w:asciiTheme="majorHAnsi" w:eastAsiaTheme="majorEastAsia" w:hAnsiTheme="majorHAnsi" w:cstheme="majorBidi"/>
          <w:b/>
          <w:bCs/>
          <w:color w:val="365F91" w:themeColor="accent1" w:themeShade="BF"/>
          <w:sz w:val="32"/>
          <w:szCs w:val="32"/>
        </w:rPr>
        <w:id w:val="-1027715922"/>
        <w:docPartObj>
          <w:docPartGallery w:val="Bibliographies"/>
          <w:docPartUnique/>
        </w:docPartObj>
      </w:sdtPr>
      <w:sdtEndPr>
        <w:rPr>
          <w:rFonts w:eastAsia="Times New Roman" w:cs="Times New Roman"/>
          <w:b w:val="0"/>
          <w:color w:val="auto"/>
          <w:sz w:val="21"/>
          <w:szCs w:val="64"/>
        </w:rPr>
      </w:sdtEndPr>
      <w:sdtContent>
        <w:p w14:paraId="3A93D8F3" w14:textId="77777777" w:rsidR="00AC721C" w:rsidRPr="00AC721C" w:rsidRDefault="00AC721C" w:rsidP="00AC721C">
          <w:pPr>
            <w:pStyle w:val="References"/>
            <w:rPr>
              <w:rFonts w:cs="Segoe UI"/>
            </w:rPr>
          </w:pPr>
          <w:r w:rsidRPr="00AC721C">
            <w:rPr>
              <w:rFonts w:cs="Segoe UI"/>
            </w:rPr>
            <w:t>1.</w:t>
          </w:r>
          <w:r w:rsidRPr="00AC721C">
            <w:rPr>
              <w:rFonts w:cs="Segoe UI"/>
            </w:rPr>
            <w:tab/>
            <w:t xml:space="preserve">Chou R, Herman E, Ahmed A, et al. 2024. Long COVID definitions and models of care: a scoping review. </w:t>
          </w:r>
          <w:r w:rsidRPr="00AC721C">
            <w:rPr>
              <w:rFonts w:cs="Segoe UI"/>
              <w:i/>
              <w:iCs/>
            </w:rPr>
            <w:t>Annals of Internal Medicine</w:t>
          </w:r>
          <w:r w:rsidRPr="00AC721C">
            <w:rPr>
              <w:rFonts w:cs="Segoe UI"/>
            </w:rPr>
            <w:t xml:space="preserve"> 177(7): 929–40.</w:t>
          </w:r>
        </w:p>
        <w:p w14:paraId="54F6C721" w14:textId="2DE034B4" w:rsidR="00AC721C" w:rsidRPr="00AC721C" w:rsidRDefault="00AC721C" w:rsidP="00AC721C">
          <w:pPr>
            <w:pStyle w:val="EndNoteBibliography"/>
            <w:spacing w:after="180"/>
            <w:rPr>
              <w:rFonts w:ascii="Segoe UI" w:hAnsi="Segoe UI" w:cs="Segoe UI"/>
            </w:rPr>
          </w:pPr>
          <w:r w:rsidRPr="00AC721C">
            <w:rPr>
              <w:rFonts w:ascii="Segoe UI" w:hAnsi="Segoe UI" w:cs="Segoe UI"/>
            </w:rPr>
            <w:t>2.</w:t>
          </w:r>
          <w:r w:rsidRPr="00AC721C">
            <w:rPr>
              <w:rFonts w:ascii="Segoe UI" w:hAnsi="Segoe UI" w:cs="Segoe UI"/>
            </w:rPr>
            <w:tab/>
            <w:t>Russell L, Jeffreys M, Churchward M, et al. 2023. Cohort profile: Ngā Kawekawe o Mate Korona | Impacts of COVID-19 in Aotearoa – a prospective, national cohort study of people with COVID-19 in New Zealand.</w:t>
          </w:r>
          <w:r w:rsidRPr="00AC721C">
            <w:rPr>
              <w:rFonts w:ascii="Segoe UI" w:hAnsi="Segoe UI" w:cs="Segoe UI"/>
              <w:i/>
              <w:iCs/>
            </w:rPr>
            <w:t xml:space="preserve"> BMJ Open</w:t>
          </w:r>
          <w:r w:rsidRPr="00AC721C">
            <w:rPr>
              <w:rFonts w:ascii="Segoe UI" w:hAnsi="Segoe UI" w:cs="Segoe UI"/>
            </w:rPr>
            <w:t xml:space="preserve"> 13(7): e071083.</w:t>
          </w:r>
        </w:p>
        <w:p w14:paraId="1A422990" w14:textId="77777777" w:rsidR="00AC721C" w:rsidRPr="00AC721C" w:rsidRDefault="00AC721C" w:rsidP="00AC721C">
          <w:pPr>
            <w:pStyle w:val="EndNoteBibliography"/>
            <w:spacing w:after="180"/>
            <w:rPr>
              <w:rFonts w:ascii="Segoe UI" w:hAnsi="Segoe UI" w:cs="Segoe UI"/>
            </w:rPr>
          </w:pPr>
          <w:r w:rsidRPr="00AC721C">
            <w:rPr>
              <w:rFonts w:ascii="Segoe UI" w:hAnsi="Segoe UI" w:cs="Segoe UI"/>
            </w:rPr>
            <w:t>3.</w:t>
          </w:r>
          <w:r w:rsidRPr="00AC721C">
            <w:rPr>
              <w:rFonts w:ascii="Segoe UI" w:hAnsi="Segoe UI" w:cs="Segoe UI"/>
            </w:rPr>
            <w:tab/>
            <w:t xml:space="preserve">Lorgelly P, Crossan J, Exeter DJ, et al. 2024. </w:t>
          </w:r>
          <w:r w:rsidRPr="00AC721C">
            <w:rPr>
              <w:rFonts w:ascii="Segoe UI" w:hAnsi="Segoe UI" w:cs="Segoe UI"/>
              <w:i/>
              <w:iCs/>
            </w:rPr>
            <w:t>The Burden of Long COVID in Aotearoa New Zealand: Establishing a Registry. Final Report</w:t>
          </w:r>
          <w:r w:rsidRPr="00AC721C">
            <w:rPr>
              <w:rFonts w:ascii="Segoe UI" w:hAnsi="Segoe UI" w:cs="Segoe UI"/>
            </w:rPr>
            <w:t xml:space="preserve">. Auckland: University of Auckland &amp; Long Covid Support Aotearoa&gt; URL: </w:t>
          </w:r>
          <w:hyperlink r:id="rId33" w:history="1">
            <w:r w:rsidRPr="00AC721C">
              <w:rPr>
                <w:rStyle w:val="Hyperlink"/>
                <w:rFonts w:ascii="Segoe UI" w:hAnsi="Segoe UI" w:cs="Segoe UI"/>
              </w:rPr>
              <w:t>https://lcregistry.auckland.ac.nz/files/2024/06/report_to_MoH.pdf</w:t>
            </w:r>
          </w:hyperlink>
          <w:r w:rsidRPr="00AC721C">
            <w:rPr>
              <w:rFonts w:ascii="Segoe UI" w:hAnsi="Segoe UI" w:cs="Segoe UI"/>
            </w:rPr>
            <w:t xml:space="preserve"> (accessed 26 April 2025).</w:t>
          </w:r>
          <w:r w:rsidRPr="00AC721C" w:rsidDel="00A4461D">
            <w:rPr>
              <w:rFonts w:ascii="Segoe UI" w:hAnsi="Segoe UI" w:cs="Segoe UI"/>
            </w:rPr>
            <w:t xml:space="preserve"> </w:t>
          </w:r>
        </w:p>
        <w:p w14:paraId="7741345A" w14:textId="77777777" w:rsidR="00AC721C" w:rsidRPr="00AC721C" w:rsidRDefault="00AC721C" w:rsidP="00AC721C">
          <w:pPr>
            <w:pStyle w:val="EndNoteBibliography"/>
            <w:spacing w:after="180"/>
            <w:rPr>
              <w:rFonts w:ascii="Segoe UI" w:hAnsi="Segoe UI" w:cs="Segoe UI"/>
            </w:rPr>
          </w:pPr>
          <w:r w:rsidRPr="00AC721C">
            <w:rPr>
              <w:rFonts w:ascii="Segoe UI" w:hAnsi="Segoe UI" w:cs="Segoe UI"/>
            </w:rPr>
            <w:t>4.</w:t>
          </w:r>
          <w:r w:rsidRPr="00AC721C">
            <w:rPr>
              <w:rFonts w:ascii="Segoe UI" w:hAnsi="Segoe UI" w:cs="Segoe UI"/>
            </w:rPr>
            <w:tab/>
            <w:t xml:space="preserve">Fang C, Baz SA, Sheard L, et al. 2024. ‘They seemed to be like cogs working in different directions’: a longitudinal qualitative study on Long COVID healthcare services in the United Kingdom from a person-centred lens. </w:t>
          </w:r>
          <w:r w:rsidRPr="00AC721C">
            <w:rPr>
              <w:rFonts w:ascii="Segoe UI" w:hAnsi="Segoe UI" w:cs="Segoe UI"/>
              <w:i/>
              <w:iCs/>
            </w:rPr>
            <w:t>BMC Health Services Research</w:t>
          </w:r>
          <w:r w:rsidRPr="00AC721C">
            <w:rPr>
              <w:rFonts w:ascii="Segoe UI" w:hAnsi="Segoe UI" w:cs="Segoe UI"/>
            </w:rPr>
            <w:t xml:space="preserve"> 24(1).</w:t>
          </w:r>
        </w:p>
        <w:p w14:paraId="1B8265FF" w14:textId="77777777" w:rsidR="00AC721C" w:rsidRPr="00AC721C" w:rsidRDefault="00AC721C" w:rsidP="00AC721C">
          <w:pPr>
            <w:pStyle w:val="EndNoteBibliography"/>
            <w:spacing w:after="180"/>
            <w:rPr>
              <w:rFonts w:ascii="Segoe UI" w:hAnsi="Segoe UI" w:cs="Segoe UI"/>
            </w:rPr>
          </w:pPr>
          <w:r w:rsidRPr="00AC721C">
            <w:rPr>
              <w:rFonts w:ascii="Segoe UI" w:hAnsi="Segoe UI" w:cs="Segoe UI"/>
            </w:rPr>
            <w:t>5.</w:t>
          </w:r>
          <w:r w:rsidRPr="00AC721C">
            <w:rPr>
              <w:rFonts w:ascii="Segoe UI" w:hAnsi="Segoe UI" w:cs="Segoe UI"/>
            </w:rPr>
            <w:tab/>
            <w:t xml:space="preserve">Schmachtenberg T, Konigs G, Dragaqina A, et al. 2023. ‘There is no one who helps you with it’: experiences of people with long COVID regarding medical care, therapeutic measures, and barriers in the German healthcare system: results of a qualitative study with four focus groups. </w:t>
          </w:r>
          <w:r w:rsidRPr="00AC721C">
            <w:rPr>
              <w:rFonts w:ascii="Segoe UI" w:hAnsi="Segoe UI" w:cs="Segoe UI"/>
              <w:i/>
              <w:iCs/>
            </w:rPr>
            <w:t>BMC Health Services Research</w:t>
          </w:r>
          <w:r w:rsidRPr="00AC721C">
            <w:rPr>
              <w:rFonts w:ascii="Segoe UI" w:hAnsi="Segoe UI" w:cs="Segoe UI"/>
            </w:rPr>
            <w:t xml:space="preserve"> 23(1): 1160.</w:t>
          </w:r>
        </w:p>
        <w:p w14:paraId="748FA081" w14:textId="77777777" w:rsidR="00AC721C" w:rsidRPr="00AC721C" w:rsidRDefault="00AC721C" w:rsidP="00AC721C">
          <w:pPr>
            <w:pStyle w:val="EndNoteBibliography"/>
            <w:spacing w:after="180"/>
            <w:rPr>
              <w:rFonts w:ascii="Segoe UI" w:hAnsi="Segoe UI" w:cs="Segoe UI"/>
            </w:rPr>
          </w:pPr>
          <w:r w:rsidRPr="00AC721C">
            <w:rPr>
              <w:rFonts w:ascii="Segoe UI" w:hAnsi="Segoe UI" w:cs="Segoe UI"/>
            </w:rPr>
            <w:t>6.</w:t>
          </w:r>
          <w:r w:rsidRPr="00AC721C">
            <w:rPr>
              <w:rFonts w:ascii="Segoe UI" w:hAnsi="Segoe UI" w:cs="Segoe UI"/>
            </w:rPr>
            <w:tab/>
            <w:t xml:space="preserve">Pavlic DR, Maksuti A, Mihevc M, et al. 2023. Long COVID as a never-ending puzzle: the experience of primary care physicians. A qualitative interview study. </w:t>
          </w:r>
          <w:r w:rsidRPr="00AC721C">
            <w:rPr>
              <w:rFonts w:ascii="Segoe UI" w:hAnsi="Segoe UI" w:cs="Segoe UI"/>
              <w:i/>
              <w:iCs/>
            </w:rPr>
            <w:t>BJGP Open</w:t>
          </w:r>
          <w:r w:rsidRPr="00AC721C">
            <w:rPr>
              <w:rFonts w:ascii="Segoe UI" w:hAnsi="Segoe UI" w:cs="Segoe UI"/>
            </w:rPr>
            <w:t xml:space="preserve"> 7(4).</w:t>
          </w:r>
        </w:p>
        <w:p w14:paraId="450D6FE5" w14:textId="77777777" w:rsidR="00AC721C" w:rsidRPr="00AC721C" w:rsidRDefault="00AC721C" w:rsidP="00AC721C">
          <w:pPr>
            <w:pStyle w:val="EndNoteBibliography"/>
            <w:spacing w:after="180"/>
            <w:rPr>
              <w:rFonts w:ascii="Segoe UI" w:hAnsi="Segoe UI" w:cs="Segoe UI"/>
            </w:rPr>
          </w:pPr>
          <w:r w:rsidRPr="00AC721C">
            <w:rPr>
              <w:rFonts w:ascii="Segoe UI" w:hAnsi="Segoe UI" w:cs="Segoe UI"/>
            </w:rPr>
            <w:t>7.</w:t>
          </w:r>
          <w:r w:rsidRPr="00AC721C">
            <w:rPr>
              <w:rFonts w:ascii="Segoe UI" w:hAnsi="Segoe UI" w:cs="Segoe UI"/>
            </w:rPr>
            <w:tab/>
            <w:t xml:space="preserve">Turk F, Sweetman J, Chew-Graham CA, et al. 2024. Accessing care for Long Covid from the perspectives of patients and healthcare practitioners: a qualitative study. </w:t>
          </w:r>
          <w:r w:rsidRPr="00AC721C">
            <w:rPr>
              <w:rFonts w:ascii="Segoe UI" w:hAnsi="Segoe UI" w:cs="Segoe UI"/>
              <w:i/>
              <w:iCs/>
            </w:rPr>
            <w:t>Health Expectations: An international journal of public participation in health care and health policy</w:t>
          </w:r>
          <w:r w:rsidRPr="00AC721C">
            <w:rPr>
              <w:rFonts w:ascii="Segoe UI" w:hAnsi="Segoe UI" w:cs="Segoe UI"/>
            </w:rPr>
            <w:t xml:space="preserve"> 27(2): e14008.</w:t>
          </w:r>
        </w:p>
        <w:p w14:paraId="2F8A87EC" w14:textId="77777777" w:rsidR="00AC721C" w:rsidRPr="00AC721C" w:rsidRDefault="00AC721C" w:rsidP="00AC721C">
          <w:pPr>
            <w:pStyle w:val="EndNoteBibliography"/>
            <w:spacing w:after="180"/>
            <w:rPr>
              <w:rFonts w:ascii="Segoe UI" w:hAnsi="Segoe UI" w:cs="Segoe UI"/>
            </w:rPr>
          </w:pPr>
          <w:r w:rsidRPr="00AC721C">
            <w:rPr>
              <w:rFonts w:ascii="Segoe UI" w:hAnsi="Segoe UI" w:cs="Segoe UI"/>
            </w:rPr>
            <w:t>8.</w:t>
          </w:r>
          <w:r w:rsidRPr="00AC721C">
            <w:rPr>
              <w:rFonts w:ascii="Segoe UI" w:hAnsi="Segoe UI" w:cs="Segoe UI"/>
            </w:rPr>
            <w:tab/>
            <w:t xml:space="preserve">Luo S, Zheng Z, Bird SR, et al. 2023. An overview of Long COVID support services in Australia and international clinical guidelines, with a proposed care model in a global context. </w:t>
          </w:r>
          <w:r w:rsidRPr="00AC721C">
            <w:rPr>
              <w:rFonts w:ascii="Segoe UI" w:hAnsi="Segoe UI" w:cs="Segoe UI"/>
              <w:i/>
              <w:iCs/>
            </w:rPr>
            <w:t>Public Health Reviews</w:t>
          </w:r>
          <w:r w:rsidRPr="00AC721C">
            <w:rPr>
              <w:rFonts w:ascii="Segoe UI" w:hAnsi="Segoe UI" w:cs="Segoe UI"/>
            </w:rPr>
            <w:t xml:space="preserve"> 44: 1606084.</w:t>
          </w:r>
        </w:p>
        <w:p w14:paraId="708D3981" w14:textId="77777777" w:rsidR="00AC721C" w:rsidRPr="00AC721C" w:rsidRDefault="00AC721C" w:rsidP="00AC721C">
          <w:pPr>
            <w:pStyle w:val="EndNoteBibliography"/>
            <w:spacing w:after="180"/>
            <w:rPr>
              <w:rFonts w:ascii="Segoe UI" w:hAnsi="Segoe UI" w:cs="Segoe UI"/>
            </w:rPr>
          </w:pPr>
          <w:r w:rsidRPr="00AC721C">
            <w:rPr>
              <w:rFonts w:ascii="Segoe UI" w:hAnsi="Segoe UI" w:cs="Segoe UI"/>
            </w:rPr>
            <w:t>9.</w:t>
          </w:r>
          <w:r w:rsidRPr="00AC721C">
            <w:rPr>
              <w:rFonts w:ascii="Segoe UI" w:hAnsi="Segoe UI" w:cs="Segoe UI"/>
            </w:rPr>
            <w:tab/>
            <w:t xml:space="preserve">Dundumalla S, Barshikar S, Niehaus WN, et al. 2022. A survey of dedicated PASC clinics: characteristics, barriers and spirit of collaboration. </w:t>
          </w:r>
          <w:r w:rsidRPr="00AC721C">
            <w:rPr>
              <w:rFonts w:ascii="Segoe UI" w:hAnsi="Segoe UI" w:cs="Segoe UI"/>
              <w:i/>
              <w:iCs/>
            </w:rPr>
            <w:t>PM &amp; R</w:t>
          </w:r>
          <w:r w:rsidRPr="00AC721C">
            <w:rPr>
              <w:rFonts w:ascii="Segoe UI" w:hAnsi="Segoe UI" w:cs="Segoe UI"/>
            </w:rPr>
            <w:t xml:space="preserve"> 14(3): 348–56.</w:t>
          </w:r>
        </w:p>
        <w:p w14:paraId="74E402B8" w14:textId="77777777" w:rsidR="00AC721C" w:rsidRPr="00AC721C" w:rsidRDefault="00AC721C" w:rsidP="00AC721C">
          <w:pPr>
            <w:pStyle w:val="EndNoteBibliography"/>
            <w:spacing w:after="180"/>
            <w:rPr>
              <w:rFonts w:ascii="Segoe UI" w:hAnsi="Segoe UI" w:cs="Segoe UI"/>
            </w:rPr>
          </w:pPr>
          <w:r w:rsidRPr="00AC721C">
            <w:rPr>
              <w:rFonts w:ascii="Segoe UI" w:hAnsi="Segoe UI" w:cs="Segoe UI"/>
            </w:rPr>
            <w:t>10.</w:t>
          </w:r>
          <w:r w:rsidRPr="00AC721C">
            <w:rPr>
              <w:rFonts w:ascii="Segoe UI" w:hAnsi="Segoe UI" w:cs="Segoe UI"/>
            </w:rPr>
            <w:tab/>
            <w:t>World Health Organization. 2023.</w:t>
          </w:r>
          <w:r w:rsidRPr="00AC721C">
            <w:rPr>
              <w:rFonts w:ascii="Segoe UI" w:hAnsi="Segoe UI" w:cs="Segoe UI"/>
              <w:i/>
              <w:iCs/>
            </w:rPr>
            <w:t xml:space="preserve"> Clinical Management of COVID-19: Living guideline</w:t>
          </w:r>
          <w:r w:rsidRPr="00AC721C">
            <w:rPr>
              <w:rFonts w:ascii="Segoe UI" w:hAnsi="Segoe UI" w:cs="Segoe UI"/>
            </w:rPr>
            <w:t>. Geneva: World Health Organization.</w:t>
          </w:r>
        </w:p>
        <w:p w14:paraId="6A494C98" w14:textId="77777777" w:rsidR="00AC721C" w:rsidRPr="00AC721C" w:rsidRDefault="00AC721C" w:rsidP="00AC721C">
          <w:pPr>
            <w:pStyle w:val="EndNoteBibliography"/>
            <w:spacing w:after="180"/>
            <w:rPr>
              <w:rFonts w:ascii="Segoe UI" w:hAnsi="Segoe UI" w:cs="Segoe UI"/>
            </w:rPr>
          </w:pPr>
          <w:r w:rsidRPr="00AC721C">
            <w:rPr>
              <w:rFonts w:ascii="Segoe UI" w:hAnsi="Segoe UI" w:cs="Segoe UI"/>
            </w:rPr>
            <w:t>11.</w:t>
          </w:r>
          <w:r w:rsidRPr="00AC721C">
            <w:rPr>
              <w:rFonts w:ascii="Segoe UI" w:hAnsi="Segoe UI" w:cs="Segoe UI"/>
            </w:rPr>
            <w:tab/>
            <w:t xml:space="preserve">Décary S, De Groote W, Arienti C, et al. 2022. Scoping review of rehabilitation care models for post COVID-19 condition. </w:t>
          </w:r>
          <w:r w:rsidRPr="00AC721C">
            <w:rPr>
              <w:rFonts w:ascii="Segoe UI" w:hAnsi="Segoe UI" w:cs="Segoe UI"/>
              <w:i/>
              <w:iCs/>
            </w:rPr>
            <w:t>Bulletin of the World Health Organization</w:t>
          </w:r>
          <w:r w:rsidRPr="00AC721C">
            <w:rPr>
              <w:rFonts w:ascii="Segoe UI" w:hAnsi="Segoe UI" w:cs="Segoe UI"/>
            </w:rPr>
            <w:t xml:space="preserve"> 100(11): 676–88.</w:t>
          </w:r>
        </w:p>
        <w:p w14:paraId="190C57E3" w14:textId="77777777" w:rsidR="00AC721C" w:rsidRPr="00AC721C" w:rsidRDefault="00AC721C" w:rsidP="00AC721C">
          <w:pPr>
            <w:pStyle w:val="EndNoteBibliography"/>
            <w:spacing w:after="180"/>
            <w:rPr>
              <w:rFonts w:ascii="Segoe UI" w:hAnsi="Segoe UI" w:cs="Segoe UI"/>
            </w:rPr>
          </w:pPr>
          <w:r w:rsidRPr="00AC721C">
            <w:rPr>
              <w:rFonts w:ascii="Segoe UI" w:hAnsi="Segoe UI" w:cs="Segoe UI"/>
            </w:rPr>
            <w:t>12.</w:t>
          </w:r>
          <w:r w:rsidRPr="00AC721C">
            <w:rPr>
              <w:rFonts w:ascii="Segoe UI" w:hAnsi="Segoe UI" w:cs="Segoe UI"/>
            </w:rPr>
            <w:tab/>
            <w:t>Health Information and Quality Authority. 2022.</w:t>
          </w:r>
          <w:r w:rsidRPr="00AC721C">
            <w:rPr>
              <w:rFonts w:ascii="Segoe UI" w:hAnsi="Segoe UI" w:cs="Segoe UI"/>
              <w:i/>
              <w:iCs/>
            </w:rPr>
            <w:t xml:space="preserve"> International Review of Clinical Guidelines and Models of Care for Long COVID</w:t>
          </w:r>
          <w:r w:rsidRPr="00AC721C">
            <w:rPr>
              <w:rFonts w:ascii="Segoe UI" w:hAnsi="Segoe UI" w:cs="Segoe UI"/>
            </w:rPr>
            <w:t xml:space="preserve">. Dublin: Health Information and Quality Authority. URL: </w:t>
          </w:r>
          <w:hyperlink r:id="rId34" w:history="1">
            <w:r w:rsidRPr="00AC721C">
              <w:rPr>
                <w:rStyle w:val="Hyperlink"/>
                <w:rFonts w:ascii="Segoe UI" w:hAnsi="Segoe UI" w:cs="Segoe UI"/>
              </w:rPr>
              <w:t>www.hiqa.ie/sites/default/files/2022-12/Long-COVID-guidelines.pdf</w:t>
            </w:r>
          </w:hyperlink>
          <w:r w:rsidRPr="00AC721C">
            <w:rPr>
              <w:rFonts w:ascii="Segoe UI" w:hAnsi="Segoe UI" w:cs="Segoe UI"/>
            </w:rPr>
            <w:t xml:space="preserve"> (accessed 26 April 2025).</w:t>
          </w:r>
        </w:p>
        <w:p w14:paraId="09944BD3" w14:textId="77777777" w:rsidR="00AC721C" w:rsidRPr="00AC721C" w:rsidRDefault="00AC721C" w:rsidP="00AC721C">
          <w:pPr>
            <w:pStyle w:val="EndNoteBibliography"/>
            <w:spacing w:after="180"/>
            <w:rPr>
              <w:rFonts w:ascii="Segoe UI" w:hAnsi="Segoe UI" w:cs="Segoe UI"/>
            </w:rPr>
          </w:pPr>
          <w:r w:rsidRPr="00AC721C">
            <w:rPr>
              <w:rFonts w:ascii="Segoe UI" w:hAnsi="Segoe UI" w:cs="Segoe UI"/>
            </w:rPr>
            <w:t>13.</w:t>
          </w:r>
          <w:r w:rsidRPr="00AC721C">
            <w:rPr>
              <w:rFonts w:ascii="Segoe UI" w:hAnsi="Segoe UI" w:cs="Segoe UI"/>
            </w:rPr>
            <w:tab/>
            <w:t xml:space="preserve">Haas R, Walter M. 2023. Specialized clinics and health care professional resources for post-COVID-19 condition in Canada. </w:t>
          </w:r>
          <w:r w:rsidRPr="00AC721C">
            <w:rPr>
              <w:rFonts w:ascii="Segoe UI" w:hAnsi="Segoe UI" w:cs="Segoe UI"/>
              <w:i/>
              <w:iCs/>
            </w:rPr>
            <w:t>Canadian Journal of Health Technologies</w:t>
          </w:r>
          <w:r w:rsidRPr="00AC721C">
            <w:rPr>
              <w:rFonts w:ascii="Segoe UI" w:hAnsi="Segoe UI" w:cs="Segoe UI"/>
            </w:rPr>
            <w:t xml:space="preserve"> 3(2).</w:t>
          </w:r>
        </w:p>
        <w:p w14:paraId="192DA583" w14:textId="77777777" w:rsidR="00AC721C" w:rsidRPr="00AC721C" w:rsidRDefault="00AC721C" w:rsidP="00AC721C">
          <w:pPr>
            <w:pStyle w:val="EndNoteBibliography"/>
            <w:spacing w:after="180"/>
            <w:rPr>
              <w:rFonts w:ascii="Segoe UI" w:hAnsi="Segoe UI" w:cs="Segoe UI"/>
            </w:rPr>
          </w:pPr>
          <w:r w:rsidRPr="00AC721C">
            <w:rPr>
              <w:rFonts w:ascii="Segoe UI" w:hAnsi="Segoe UI" w:cs="Segoe UI"/>
            </w:rPr>
            <w:t>14.</w:t>
          </w:r>
          <w:r w:rsidRPr="00AC721C">
            <w:rPr>
              <w:rFonts w:ascii="Segoe UI" w:hAnsi="Segoe UI" w:cs="Segoe UI"/>
            </w:rPr>
            <w:tab/>
            <w:t xml:space="preserve">Derksen C, Rinn R, Gao L, et al. 2023. Longitudinal evaluation of an integrated post-COVID-19/Long COVID management program consisting of digital interventions and personal support: randomized controlled trial. </w:t>
          </w:r>
          <w:r w:rsidRPr="00AC721C">
            <w:rPr>
              <w:rFonts w:ascii="Segoe UI" w:hAnsi="Segoe UI" w:cs="Segoe UI"/>
              <w:i/>
              <w:iCs/>
            </w:rPr>
            <w:t>Journal of Medical Internet Research</w:t>
          </w:r>
          <w:r w:rsidRPr="00AC721C">
            <w:rPr>
              <w:rFonts w:ascii="Segoe UI" w:hAnsi="Segoe UI" w:cs="Segoe UI"/>
            </w:rPr>
            <w:t xml:space="preserve"> 25(1).</w:t>
          </w:r>
        </w:p>
        <w:p w14:paraId="07334D7D" w14:textId="77777777" w:rsidR="00AC721C" w:rsidRPr="00AC721C" w:rsidRDefault="00AC721C" w:rsidP="00AC721C">
          <w:pPr>
            <w:pStyle w:val="EndNoteBibliography"/>
            <w:spacing w:after="180"/>
            <w:rPr>
              <w:rFonts w:ascii="Segoe UI" w:hAnsi="Segoe UI" w:cs="Segoe UI"/>
            </w:rPr>
          </w:pPr>
          <w:r w:rsidRPr="00AC721C">
            <w:rPr>
              <w:rFonts w:ascii="Segoe UI" w:hAnsi="Segoe UI" w:cs="Segoe UI"/>
            </w:rPr>
            <w:t>15.</w:t>
          </w:r>
          <w:r w:rsidRPr="00AC721C">
            <w:rPr>
              <w:rFonts w:ascii="Segoe UI" w:hAnsi="Segoe UI" w:cs="Segoe UI"/>
            </w:rPr>
            <w:tab/>
            <w:t xml:space="preserve">Barker TH, Stone JC, Sears K, et al. 2023. The revised JBI critical appraisal tool for the assessment of risk of bias for randomized controlled trials. </w:t>
          </w:r>
          <w:r w:rsidRPr="00AC721C">
            <w:rPr>
              <w:rFonts w:ascii="Segoe UI" w:hAnsi="Segoe UI" w:cs="Segoe UI"/>
              <w:i/>
              <w:iCs/>
            </w:rPr>
            <w:t>JBI Evidence Synthesis</w:t>
          </w:r>
          <w:r w:rsidRPr="00AC721C">
            <w:rPr>
              <w:rFonts w:ascii="Segoe UI" w:hAnsi="Segoe UI" w:cs="Segoe UI"/>
            </w:rPr>
            <w:t xml:space="preserve"> 21(3): 494–506.</w:t>
          </w:r>
        </w:p>
        <w:p w14:paraId="56305F0B" w14:textId="77777777" w:rsidR="00AC721C" w:rsidRPr="00AC721C" w:rsidRDefault="00AC721C" w:rsidP="00AC721C">
          <w:pPr>
            <w:pStyle w:val="EndNoteBibliography"/>
            <w:spacing w:after="180"/>
            <w:rPr>
              <w:rFonts w:ascii="Segoe UI" w:hAnsi="Segoe UI" w:cs="Segoe UI"/>
            </w:rPr>
          </w:pPr>
          <w:r w:rsidRPr="00AC721C">
            <w:rPr>
              <w:rFonts w:ascii="Segoe UI" w:hAnsi="Segoe UI" w:cs="Segoe UI"/>
            </w:rPr>
            <w:t>16.</w:t>
          </w:r>
          <w:r w:rsidRPr="00AC721C">
            <w:rPr>
              <w:rFonts w:ascii="Segoe UI" w:hAnsi="Segoe UI" w:cs="Segoe UI"/>
            </w:rPr>
            <w:tab/>
            <w:t xml:space="preserve">Lai C-Y, Lin C-H, Chao T-C, et al. 2024. Effectiveness of a 12-week telerehabilitation training in people with long COVID: a randomized controlled trial. </w:t>
          </w:r>
          <w:r w:rsidRPr="00AC721C">
            <w:rPr>
              <w:rFonts w:ascii="Segoe UI" w:hAnsi="Segoe UI" w:cs="Segoe UI"/>
              <w:i/>
              <w:iCs/>
            </w:rPr>
            <w:t>Annals of Physical and Rehabilitation Medicine</w:t>
          </w:r>
          <w:r w:rsidRPr="00AC721C">
            <w:rPr>
              <w:rFonts w:ascii="Segoe UI" w:hAnsi="Segoe UI" w:cs="Segoe UI"/>
            </w:rPr>
            <w:t xml:space="preserve"> 67(5): 101853.</w:t>
          </w:r>
        </w:p>
        <w:p w14:paraId="18BB1066" w14:textId="77777777" w:rsidR="00AC721C" w:rsidRPr="00AC721C" w:rsidRDefault="00AC721C" w:rsidP="00AC721C">
          <w:pPr>
            <w:pStyle w:val="EndNoteBibliography"/>
            <w:spacing w:after="180"/>
            <w:rPr>
              <w:rFonts w:ascii="Segoe UI" w:hAnsi="Segoe UI" w:cs="Segoe UI"/>
            </w:rPr>
          </w:pPr>
          <w:r w:rsidRPr="00AC721C">
            <w:rPr>
              <w:rFonts w:ascii="Segoe UI" w:hAnsi="Segoe UI" w:cs="Segoe UI"/>
            </w:rPr>
            <w:t>17.</w:t>
          </w:r>
          <w:r w:rsidRPr="00AC721C">
            <w:rPr>
              <w:rFonts w:ascii="Segoe UI" w:hAnsi="Segoe UI" w:cs="Segoe UI"/>
            </w:rPr>
            <w:tab/>
            <w:t xml:space="preserve">McGregor G, Sandhu H, Bruce J, et al. 2024. Clinical effectiveness of an online supervised group physical and mental health rehabilitation programme for adults with post-covid-19 condition (REGAIN study): multicentre randomised controlled trial. </w:t>
          </w:r>
          <w:r w:rsidRPr="00AC721C">
            <w:rPr>
              <w:rFonts w:ascii="Segoe UI" w:hAnsi="Segoe UI" w:cs="Segoe UI"/>
              <w:i/>
              <w:iCs/>
            </w:rPr>
            <w:t xml:space="preserve">BMJ </w:t>
          </w:r>
          <w:r w:rsidRPr="00AC721C">
            <w:rPr>
              <w:rFonts w:ascii="Segoe UI" w:hAnsi="Segoe UI" w:cs="Segoe UI"/>
            </w:rPr>
            <w:t>384: e076506.</w:t>
          </w:r>
        </w:p>
        <w:p w14:paraId="5B70E601" w14:textId="77777777" w:rsidR="00AC721C" w:rsidRPr="00AC721C" w:rsidRDefault="00AC721C" w:rsidP="00AC721C">
          <w:pPr>
            <w:pStyle w:val="EndNoteBibliography"/>
            <w:spacing w:after="180"/>
            <w:rPr>
              <w:rFonts w:ascii="Segoe UI" w:hAnsi="Segoe UI" w:cs="Segoe UI"/>
            </w:rPr>
          </w:pPr>
          <w:r w:rsidRPr="00AC721C">
            <w:rPr>
              <w:rFonts w:ascii="Segoe UI" w:hAnsi="Segoe UI" w:cs="Segoe UI"/>
            </w:rPr>
            <w:t>18.</w:t>
          </w:r>
          <w:r w:rsidRPr="00AC721C">
            <w:rPr>
              <w:rFonts w:ascii="Segoe UI" w:hAnsi="Segoe UI" w:cs="Segoe UI"/>
            </w:rPr>
            <w:tab/>
            <w:t xml:space="preserve">Manhas KP, Horlick S, Krysa J, et al. 2024. Implementation of a provincial Long COVID care pathway in Alberta, Canada: provider perceptions. </w:t>
          </w:r>
          <w:r w:rsidRPr="00AC721C">
            <w:rPr>
              <w:rFonts w:ascii="Segoe UI" w:hAnsi="Segoe UI" w:cs="Segoe UI"/>
              <w:i/>
              <w:iCs/>
            </w:rPr>
            <w:t>Healthcare (Basel, Switzerland)</w:t>
          </w:r>
          <w:r w:rsidRPr="00AC721C">
            <w:rPr>
              <w:rFonts w:ascii="Segoe UI" w:hAnsi="Segoe UI" w:cs="Segoe UI"/>
            </w:rPr>
            <w:t xml:space="preserve"> 12(7): 730.</w:t>
          </w:r>
        </w:p>
        <w:p w14:paraId="1534A31C" w14:textId="77777777" w:rsidR="00AC721C" w:rsidRPr="00AC721C" w:rsidRDefault="00AC721C" w:rsidP="00AC721C">
          <w:pPr>
            <w:pStyle w:val="EndNoteBibliography"/>
            <w:spacing w:after="180"/>
            <w:rPr>
              <w:rFonts w:ascii="Segoe UI" w:hAnsi="Segoe UI" w:cs="Segoe UI"/>
            </w:rPr>
          </w:pPr>
          <w:r w:rsidRPr="00AC721C">
            <w:rPr>
              <w:rFonts w:ascii="Segoe UI" w:hAnsi="Segoe UI" w:cs="Segoe UI"/>
            </w:rPr>
            <w:t>19.</w:t>
          </w:r>
          <w:r w:rsidRPr="00AC721C">
            <w:rPr>
              <w:rFonts w:ascii="Segoe UI" w:hAnsi="Segoe UI" w:cs="Segoe UI"/>
            </w:rPr>
            <w:tab/>
            <w:t xml:space="preserve">Klok FA, Boon GJAM, Barco S, et al. 2020. The Post-COVID-19 Functional Status scale: a tool to measure functional status over time after COVID-19. </w:t>
          </w:r>
          <w:r w:rsidRPr="00AC721C">
            <w:rPr>
              <w:rFonts w:ascii="Segoe UI" w:hAnsi="Segoe UI" w:cs="Segoe UI"/>
              <w:i/>
              <w:iCs/>
            </w:rPr>
            <w:t>European Respiratory Journal</w:t>
          </w:r>
          <w:r w:rsidRPr="00AC721C">
            <w:rPr>
              <w:rFonts w:ascii="Segoe UI" w:hAnsi="Segoe UI" w:cs="Segoe UI"/>
            </w:rPr>
            <w:t xml:space="preserve"> 56(1): 2001494.</w:t>
          </w:r>
        </w:p>
        <w:p w14:paraId="1F622E7C" w14:textId="77777777" w:rsidR="00AC721C" w:rsidRPr="00AC721C" w:rsidRDefault="00AC721C" w:rsidP="00AC721C">
          <w:pPr>
            <w:pStyle w:val="EndNoteBibliography"/>
            <w:spacing w:after="180"/>
            <w:rPr>
              <w:rFonts w:ascii="Segoe UI" w:hAnsi="Segoe UI" w:cs="Segoe UI"/>
            </w:rPr>
          </w:pPr>
          <w:r w:rsidRPr="00AC721C">
            <w:rPr>
              <w:rFonts w:ascii="Segoe UI" w:hAnsi="Segoe UI" w:cs="Segoe UI"/>
            </w:rPr>
            <w:t>20.</w:t>
          </w:r>
          <w:r w:rsidRPr="00AC721C">
            <w:rPr>
              <w:rFonts w:ascii="Segoe UI" w:hAnsi="Segoe UI" w:cs="Segoe UI"/>
            </w:rPr>
            <w:tab/>
            <w:t xml:space="preserve">de Jong CMM, Le YNJ, Boon G, et al. 2023. Eight lessons from 2 years of use of the Post-COVID-19 Functional Status scale. </w:t>
          </w:r>
          <w:r w:rsidRPr="00AC721C">
            <w:rPr>
              <w:rFonts w:ascii="Segoe UI" w:hAnsi="Segoe UI" w:cs="Segoe UI"/>
              <w:i/>
              <w:iCs/>
            </w:rPr>
            <w:t>European Respiratory Journal</w:t>
          </w:r>
          <w:r w:rsidRPr="00AC721C">
            <w:rPr>
              <w:rFonts w:ascii="Segoe UI" w:hAnsi="Segoe UI" w:cs="Segoe UI"/>
            </w:rPr>
            <w:t xml:space="preserve"> 61(5).</w:t>
          </w:r>
        </w:p>
        <w:p w14:paraId="149DFF33" w14:textId="77777777" w:rsidR="00AC721C" w:rsidRPr="00AC721C" w:rsidRDefault="00AC721C" w:rsidP="00AC721C">
          <w:pPr>
            <w:pStyle w:val="EndNoteBibliography"/>
            <w:spacing w:after="180"/>
            <w:rPr>
              <w:rFonts w:ascii="Segoe UI" w:hAnsi="Segoe UI" w:cs="Segoe UI"/>
            </w:rPr>
          </w:pPr>
          <w:r w:rsidRPr="00AC721C">
            <w:rPr>
              <w:rFonts w:ascii="Segoe UI" w:hAnsi="Segoe UI" w:cs="Segoe UI"/>
            </w:rPr>
            <w:t>21.</w:t>
          </w:r>
          <w:r w:rsidRPr="00AC721C">
            <w:rPr>
              <w:rFonts w:ascii="Segoe UI" w:hAnsi="Segoe UI" w:cs="Segoe UI"/>
            </w:rPr>
            <w:tab/>
            <w:t>Greenhalgh T, Darbyshire J, Ladds E, et al. 2024. Working knowledge, uncertainty and ontological politics: an ethnography of UK long covid clinics.</w:t>
          </w:r>
          <w:r w:rsidRPr="00AC721C">
            <w:rPr>
              <w:rFonts w:ascii="Segoe UI" w:hAnsi="Segoe UI" w:cs="Segoe UI"/>
              <w:i/>
              <w:iCs/>
            </w:rPr>
            <w:t xml:space="preserve"> Sociology of Health &amp; Illness </w:t>
          </w:r>
          <w:r w:rsidRPr="00AC721C">
            <w:rPr>
              <w:rFonts w:ascii="Segoe UI" w:hAnsi="Segoe UI" w:cs="Segoe UI"/>
            </w:rPr>
            <w:t>46(8): 1881–900.</w:t>
          </w:r>
        </w:p>
        <w:p w14:paraId="0C540B31" w14:textId="77777777" w:rsidR="00AC721C" w:rsidRPr="00AC721C" w:rsidRDefault="00AC721C" w:rsidP="00AC721C">
          <w:pPr>
            <w:pStyle w:val="EndNoteBibliography"/>
            <w:spacing w:after="180"/>
            <w:rPr>
              <w:rFonts w:ascii="Segoe UI" w:hAnsi="Segoe UI" w:cs="Segoe UI"/>
            </w:rPr>
          </w:pPr>
          <w:r w:rsidRPr="00AC721C">
            <w:rPr>
              <w:rFonts w:ascii="Segoe UI" w:hAnsi="Segoe UI" w:cs="Segoe UI"/>
            </w:rPr>
            <w:t>22.</w:t>
          </w:r>
          <w:r w:rsidRPr="00AC721C">
            <w:rPr>
              <w:rFonts w:ascii="Segoe UI" w:hAnsi="Segoe UI" w:cs="Segoe UI"/>
            </w:rPr>
            <w:tab/>
            <w:t xml:space="preserve">Hitch D, Holton S, Garnys E, et al. 2022. DisCOVeRY: a co-designed and evidence informed model of care for people with Long Covid. </w:t>
          </w:r>
          <w:r w:rsidRPr="00AC721C">
            <w:rPr>
              <w:rFonts w:ascii="Segoe UI" w:hAnsi="Segoe UI" w:cs="Segoe UI"/>
              <w:i/>
              <w:iCs/>
            </w:rPr>
            <w:t>International Journal of Integrated Care</w:t>
          </w:r>
          <w:r w:rsidRPr="00AC721C">
            <w:rPr>
              <w:rFonts w:ascii="Segoe UI" w:hAnsi="Segoe UI" w:cs="Segoe UI"/>
            </w:rPr>
            <w:t xml:space="preserve"> 22: art 392. </w:t>
          </w:r>
        </w:p>
        <w:p w14:paraId="0F3E0B1B" w14:textId="77777777" w:rsidR="00AC721C" w:rsidRPr="00AC721C" w:rsidRDefault="00AC721C" w:rsidP="00AC721C">
          <w:pPr>
            <w:pStyle w:val="EndNoteBibliography"/>
            <w:spacing w:after="180"/>
            <w:rPr>
              <w:rFonts w:ascii="Segoe UI" w:hAnsi="Segoe UI" w:cs="Segoe UI"/>
            </w:rPr>
          </w:pPr>
          <w:r w:rsidRPr="00AC721C">
            <w:rPr>
              <w:rFonts w:ascii="Segoe UI" w:hAnsi="Segoe UI" w:cs="Segoe UI"/>
            </w:rPr>
            <w:t>23.</w:t>
          </w:r>
          <w:r w:rsidRPr="00AC721C">
            <w:rPr>
              <w:rFonts w:ascii="Segoe UI" w:hAnsi="Segoe UI" w:cs="Segoe UI"/>
            </w:rPr>
            <w:tab/>
            <w:t xml:space="preserve">Figueiredo B, Sheahan J, Luo S, et al. 1982. Journey mapping long COVID: agency and social support for long-hauling. </w:t>
          </w:r>
          <w:r w:rsidRPr="00AC721C">
            <w:rPr>
              <w:rFonts w:ascii="Segoe UI" w:hAnsi="Segoe UI" w:cs="Segoe UI"/>
              <w:i/>
              <w:iCs/>
            </w:rPr>
            <w:t>Social Science &amp; Medicine</w:t>
          </w:r>
          <w:r w:rsidRPr="00AC721C">
            <w:rPr>
              <w:rFonts w:ascii="Segoe UI" w:hAnsi="Segoe UI" w:cs="Segoe UI"/>
            </w:rPr>
            <w:t>. 340: 116485.</w:t>
          </w:r>
        </w:p>
        <w:p w14:paraId="5A3CB60A" w14:textId="77777777" w:rsidR="00AC721C" w:rsidRPr="00AC721C" w:rsidRDefault="00AC721C" w:rsidP="00AC721C">
          <w:pPr>
            <w:pStyle w:val="EndNoteBibliography"/>
            <w:spacing w:after="180"/>
            <w:rPr>
              <w:rFonts w:ascii="Segoe UI" w:hAnsi="Segoe UI" w:cs="Segoe UI"/>
            </w:rPr>
          </w:pPr>
          <w:r w:rsidRPr="00AC721C">
            <w:rPr>
              <w:rFonts w:ascii="Segoe UI" w:hAnsi="Segoe UI" w:cs="Segoe UI"/>
            </w:rPr>
            <w:t>24.</w:t>
          </w:r>
          <w:r w:rsidRPr="00AC721C">
            <w:rPr>
              <w:rFonts w:ascii="Segoe UI" w:hAnsi="Segoe UI" w:cs="Segoe UI"/>
            </w:rPr>
            <w:tab/>
            <w:t xml:space="preserve">Naik H, Malbeuf M, Shao S, et al. 2023. A learning health system for Long Covid care and research in British Columbia. </w:t>
          </w:r>
          <w:r w:rsidRPr="00AC721C">
            <w:rPr>
              <w:rFonts w:ascii="Segoe UI" w:hAnsi="Segoe UI" w:cs="Segoe UI"/>
              <w:i/>
              <w:iCs/>
            </w:rPr>
            <w:t>NEJM Catalyst Innovations in Care Delivery</w:t>
          </w:r>
          <w:r w:rsidRPr="00AC721C">
            <w:rPr>
              <w:rFonts w:ascii="Segoe UI" w:hAnsi="Segoe UI" w:cs="Segoe UI"/>
            </w:rPr>
            <w:t xml:space="preserve"> 4(9).</w:t>
          </w:r>
        </w:p>
        <w:p w14:paraId="6620966A" w14:textId="450E40BF" w:rsidR="00AC721C" w:rsidRDefault="00F1321A" w:rsidP="00AC721C">
          <w:pPr>
            <w:rPr>
              <w:rFonts w:asciiTheme="majorHAnsi" w:hAnsiTheme="majorHAnsi"/>
              <w:bCs/>
              <w:szCs w:val="64"/>
            </w:rPr>
          </w:pPr>
        </w:p>
      </w:sdtContent>
    </w:sdt>
    <w:p w14:paraId="74DE3111" w14:textId="77777777" w:rsidR="00AC721C" w:rsidRPr="00AC721C" w:rsidRDefault="00AC721C" w:rsidP="00AC721C"/>
    <w:p w14:paraId="3F4AEBE1" w14:textId="77777777" w:rsidR="00AC721C" w:rsidRDefault="00AC721C" w:rsidP="00AC721C">
      <w:pPr>
        <w:rPr>
          <w:rFonts w:eastAsia="Arial Unicode MS"/>
        </w:rPr>
        <w:sectPr w:rsidR="00AC721C" w:rsidSect="00AC721C">
          <w:pgSz w:w="11907" w:h="16834" w:code="9"/>
          <w:pgMar w:top="1418" w:right="1701" w:bottom="1134" w:left="1843" w:header="284" w:footer="425" w:gutter="284"/>
          <w:cols w:space="720"/>
        </w:sectPr>
      </w:pPr>
    </w:p>
    <w:p w14:paraId="3847DE98" w14:textId="77777777" w:rsidR="00AC721C" w:rsidRPr="00AC721C" w:rsidRDefault="00AC721C" w:rsidP="00AC721C">
      <w:pPr>
        <w:pStyle w:val="Heading1"/>
        <w:spacing w:before="0"/>
        <w:rPr>
          <w:sz w:val="64"/>
          <w:szCs w:val="64"/>
        </w:rPr>
      </w:pPr>
      <w:bookmarkStart w:id="43" w:name="_Toc199231080"/>
      <w:r w:rsidRPr="00AC721C">
        <w:rPr>
          <w:sz w:val="64"/>
          <w:szCs w:val="64"/>
        </w:rPr>
        <w:t>Appendix A: Inclusion and exclusion criteria for Chou et al (2024)</w:t>
      </w:r>
      <w:bookmarkEnd w:id="43"/>
    </w:p>
    <w:p w14:paraId="38334E7A" w14:textId="519383D3" w:rsidR="00AC721C" w:rsidRPr="00AC721C" w:rsidRDefault="00AC721C" w:rsidP="00AC721C">
      <w:pPr>
        <w:pStyle w:val="Figure"/>
      </w:pPr>
      <w:bookmarkStart w:id="44" w:name="_Toc199221640"/>
      <w:r w:rsidRPr="00AC721C">
        <w:t xml:space="preserve">Figure </w:t>
      </w:r>
      <w:r w:rsidRPr="00AC721C">
        <w:fldChar w:fldCharType="begin"/>
      </w:r>
      <w:r w:rsidRPr="00AC721C">
        <w:instrText xml:space="preserve"> SEQ Figure \* ARABIC </w:instrText>
      </w:r>
      <w:r w:rsidRPr="00AC721C">
        <w:fldChar w:fldCharType="separate"/>
      </w:r>
      <w:r w:rsidR="00F1321A">
        <w:rPr>
          <w:noProof/>
        </w:rPr>
        <w:t>3</w:t>
      </w:r>
      <w:r w:rsidRPr="00AC721C">
        <w:fldChar w:fldCharType="end"/>
      </w:r>
      <w:r w:rsidRPr="00AC721C">
        <w:t>: Inclusion and exclusion criteria for Chou et al (2024)</w:t>
      </w:r>
      <w:bookmarkEnd w:id="44"/>
    </w:p>
    <w:p w14:paraId="23566F52" w14:textId="77777777" w:rsidR="00AC721C" w:rsidRDefault="00AC721C" w:rsidP="00AC721C">
      <w:pPr>
        <w:pStyle w:val="NormalWeb"/>
      </w:pPr>
      <w:r>
        <w:rPr>
          <w:noProof/>
        </w:rPr>
        <w:drawing>
          <wp:inline distT="0" distB="0" distL="0" distR="0" wp14:anchorId="0A915AF8" wp14:editId="02A25504">
            <wp:extent cx="5135880" cy="2028519"/>
            <wp:effectExtent l="0" t="0" r="7620" b="0"/>
            <wp:docPr id="1773476054" name="Picture 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73476054" name="Picture 1">
                      <a:extLst>
                        <a:ext uri="{C183D7F6-B498-43B3-948B-1728B52AA6E4}">
                          <adec:decorative xmlns:adec="http://schemas.microsoft.com/office/drawing/2017/decorative" val="1"/>
                        </a:ext>
                      </a:extLst>
                    </pic:cNvPr>
                    <pic:cNvPicPr>
                      <a:picLocks noChangeAspect="1" noChangeArrowheads="1"/>
                    </pic:cNvPicPr>
                  </pic:nvPicPr>
                  <pic:blipFill>
                    <a:blip r:embed="rId35">
                      <a:extLst>
                        <a:ext uri="{28A0092B-C50C-407E-A947-70E740481C1C}">
                          <a14:useLocalDpi xmlns:a14="http://schemas.microsoft.com/office/drawing/2010/main" val="0"/>
                        </a:ext>
                      </a:extLst>
                    </a:blip>
                    <a:srcRect/>
                    <a:stretch>
                      <a:fillRect/>
                    </a:stretch>
                  </pic:blipFill>
                  <pic:spPr bwMode="auto">
                    <a:xfrm>
                      <a:off x="0" y="0"/>
                      <a:ext cx="5154702" cy="2035953"/>
                    </a:xfrm>
                    <a:prstGeom prst="rect">
                      <a:avLst/>
                    </a:prstGeom>
                    <a:noFill/>
                    <a:ln>
                      <a:noFill/>
                    </a:ln>
                  </pic:spPr>
                </pic:pic>
              </a:graphicData>
            </a:graphic>
          </wp:inline>
        </w:drawing>
      </w:r>
    </w:p>
    <w:p w14:paraId="0A8B2D5C" w14:textId="77777777" w:rsidR="00AC721C" w:rsidRDefault="00AC721C" w:rsidP="00AC721C">
      <w:pPr>
        <w:sectPr w:rsidR="00AC721C" w:rsidSect="00AC721C">
          <w:pgSz w:w="11907" w:h="16834" w:code="9"/>
          <w:pgMar w:top="1418" w:right="1701" w:bottom="1134" w:left="1843" w:header="284" w:footer="425" w:gutter="284"/>
          <w:cols w:space="720"/>
        </w:sectPr>
      </w:pPr>
      <w:bookmarkStart w:id="45" w:name="_Appendix_B"/>
      <w:bookmarkEnd w:id="45"/>
      <w:r>
        <w:br w:type="page"/>
      </w:r>
    </w:p>
    <w:p w14:paraId="385D18D2" w14:textId="77777777" w:rsidR="00AC721C" w:rsidRPr="00AC721C" w:rsidRDefault="00AC721C" w:rsidP="00AC721C">
      <w:pPr>
        <w:pStyle w:val="Heading1"/>
        <w:spacing w:before="0"/>
        <w:rPr>
          <w:sz w:val="64"/>
          <w:szCs w:val="64"/>
        </w:rPr>
      </w:pPr>
      <w:bookmarkStart w:id="46" w:name="_Toc199231081"/>
      <w:r w:rsidRPr="00AC721C">
        <w:rPr>
          <w:sz w:val="64"/>
          <w:szCs w:val="64"/>
        </w:rPr>
        <w:t>Appendix B: Characteristics of Long COVID models of care from Chou et al (2024)</w:t>
      </w:r>
      <w:bookmarkEnd w:id="46"/>
    </w:p>
    <w:p w14:paraId="668E0854" w14:textId="75E7B082" w:rsidR="00AC721C" w:rsidRPr="00AA1FA6" w:rsidRDefault="00AC721C" w:rsidP="00AC721C">
      <w:pPr>
        <w:pStyle w:val="Figure"/>
      </w:pPr>
      <w:bookmarkStart w:id="47" w:name="_Toc199221641"/>
      <w:r>
        <w:t xml:space="preserve">Figure </w:t>
      </w:r>
      <w:r>
        <w:fldChar w:fldCharType="begin"/>
      </w:r>
      <w:r>
        <w:instrText xml:space="preserve"> SEQ Figure \* ARABIC </w:instrText>
      </w:r>
      <w:r>
        <w:fldChar w:fldCharType="separate"/>
      </w:r>
      <w:r w:rsidR="00F1321A">
        <w:rPr>
          <w:noProof/>
        </w:rPr>
        <w:t>4</w:t>
      </w:r>
      <w:r>
        <w:fldChar w:fldCharType="end"/>
      </w:r>
      <w:r>
        <w:t xml:space="preserve">: </w:t>
      </w:r>
      <w:r w:rsidRPr="00AA1FA6">
        <w:t>Characteristics of Long COVID models of care from Chou et al (2024)</w:t>
      </w:r>
      <w:bookmarkEnd w:id="47"/>
    </w:p>
    <w:p w14:paraId="71E268C3" w14:textId="77777777" w:rsidR="00AC721C" w:rsidRPr="002203A4" w:rsidRDefault="00AC721C" w:rsidP="00805515">
      <w:pPr>
        <w:spacing w:before="100" w:beforeAutospacing="1" w:after="100" w:afterAutospacing="1"/>
        <w:rPr>
          <w:rFonts w:ascii="Times New Roman" w:hAnsi="Times New Roman"/>
          <w:sz w:val="24"/>
          <w:szCs w:val="24"/>
          <w:lang w:eastAsia="en-NZ"/>
        </w:rPr>
      </w:pPr>
      <w:r w:rsidRPr="002203A4">
        <w:rPr>
          <w:rFonts w:ascii="Times New Roman" w:hAnsi="Times New Roman"/>
          <w:noProof/>
          <w:sz w:val="24"/>
          <w:szCs w:val="24"/>
          <w:lang w:eastAsia="en-NZ"/>
        </w:rPr>
        <w:drawing>
          <wp:inline distT="0" distB="0" distL="0" distR="0" wp14:anchorId="64E8B174" wp14:editId="24511601">
            <wp:extent cx="5156618" cy="4833257"/>
            <wp:effectExtent l="0" t="0" r="6350" b="5715"/>
            <wp:docPr id="1484819520" name="Picture 2">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84819520" name="Picture 2">
                      <a:extLst>
                        <a:ext uri="{C183D7F6-B498-43B3-948B-1728B52AA6E4}">
                          <adec:decorative xmlns:adec="http://schemas.microsoft.com/office/drawing/2017/decorative" val="1"/>
                        </a:ext>
                      </a:extLst>
                    </pic:cNvPr>
                    <pic:cNvPicPr>
                      <a:picLocks noChangeAspect="1" noChangeArrowheads="1"/>
                    </pic:cNvPicPr>
                  </pic:nvPicPr>
                  <pic:blipFill>
                    <a:blip r:embed="rId36" cstate="print">
                      <a:extLst>
                        <a:ext uri="{28A0092B-C50C-407E-A947-70E740481C1C}">
                          <a14:useLocalDpi xmlns:a14="http://schemas.microsoft.com/office/drawing/2010/main" val="0"/>
                        </a:ext>
                      </a:extLst>
                    </a:blip>
                    <a:srcRect/>
                    <a:stretch>
                      <a:fillRect/>
                    </a:stretch>
                  </pic:blipFill>
                  <pic:spPr bwMode="auto">
                    <a:xfrm>
                      <a:off x="0" y="0"/>
                      <a:ext cx="5163240" cy="4839463"/>
                    </a:xfrm>
                    <a:prstGeom prst="rect">
                      <a:avLst/>
                    </a:prstGeom>
                    <a:noFill/>
                    <a:ln>
                      <a:noFill/>
                    </a:ln>
                  </pic:spPr>
                </pic:pic>
              </a:graphicData>
            </a:graphic>
          </wp:inline>
        </w:drawing>
      </w:r>
    </w:p>
    <w:p w14:paraId="59412E57" w14:textId="77777777" w:rsidR="00AC721C" w:rsidRDefault="00AC721C" w:rsidP="00AC721C">
      <w:pPr>
        <w:sectPr w:rsidR="00AC721C" w:rsidSect="00AC721C">
          <w:pgSz w:w="11907" w:h="16834" w:code="9"/>
          <w:pgMar w:top="1418" w:right="1701" w:bottom="1134" w:left="1843" w:header="284" w:footer="425" w:gutter="284"/>
          <w:cols w:space="720"/>
        </w:sectPr>
      </w:pPr>
      <w:bookmarkStart w:id="48" w:name="_Appendix_C"/>
      <w:bookmarkEnd w:id="48"/>
    </w:p>
    <w:p w14:paraId="14427276" w14:textId="6530359B" w:rsidR="00AC721C" w:rsidRDefault="00AC721C" w:rsidP="00AC721C">
      <w:pPr>
        <w:pStyle w:val="Heading1"/>
        <w:spacing w:before="0"/>
        <w:rPr>
          <w:sz w:val="64"/>
          <w:szCs w:val="64"/>
        </w:rPr>
      </w:pPr>
      <w:bookmarkStart w:id="49" w:name="_Toc196724045"/>
      <w:bookmarkStart w:id="50" w:name="_Toc199231082"/>
      <w:r w:rsidRPr="00AC721C">
        <w:rPr>
          <w:sz w:val="64"/>
          <w:szCs w:val="64"/>
        </w:rPr>
        <w:t>Appendix C: 10 practice-based and 3 system-based representative Long COVID models of care</w:t>
      </w:r>
      <w:bookmarkEnd w:id="49"/>
      <w:bookmarkEnd w:id="50"/>
      <w:r w:rsidRPr="00AC721C">
        <w:rPr>
          <w:sz w:val="64"/>
          <w:szCs w:val="64"/>
        </w:rPr>
        <w:t xml:space="preserve"> </w:t>
      </w:r>
    </w:p>
    <w:p w14:paraId="05855AB2" w14:textId="77777777" w:rsidR="00D51A98" w:rsidRPr="00D51A98" w:rsidRDefault="00D51A98" w:rsidP="00D51A98"/>
    <w:p w14:paraId="13A045C6" w14:textId="77777777" w:rsidR="00D51A98" w:rsidRDefault="00D51A98" w:rsidP="00AC721C">
      <w:pPr>
        <w:rPr>
          <w:b/>
          <w:bCs/>
        </w:rPr>
        <w:sectPr w:rsidR="00D51A98" w:rsidSect="00AC721C">
          <w:pgSz w:w="11907" w:h="16834" w:code="9"/>
          <w:pgMar w:top="1418" w:right="1701" w:bottom="1134" w:left="1843" w:header="284" w:footer="425" w:gutter="284"/>
          <w:cols w:space="720"/>
        </w:sectPr>
      </w:pPr>
    </w:p>
    <w:p w14:paraId="612B660C" w14:textId="322FD218" w:rsidR="00AC721C" w:rsidRDefault="00D51A98" w:rsidP="00D51A98">
      <w:pPr>
        <w:pStyle w:val="Figure"/>
      </w:pPr>
      <w:bookmarkStart w:id="51" w:name="_Toc199221642"/>
      <w:r>
        <w:t xml:space="preserve">Figure </w:t>
      </w:r>
      <w:r>
        <w:fldChar w:fldCharType="begin"/>
      </w:r>
      <w:r>
        <w:instrText xml:space="preserve"> SEQ Figure \* ARABIC </w:instrText>
      </w:r>
      <w:r>
        <w:fldChar w:fldCharType="separate"/>
      </w:r>
      <w:r w:rsidR="00F1321A">
        <w:rPr>
          <w:noProof/>
        </w:rPr>
        <w:t>5</w:t>
      </w:r>
      <w:r>
        <w:fldChar w:fldCharType="end"/>
      </w:r>
      <w:r>
        <w:t xml:space="preserve">: </w:t>
      </w:r>
      <w:r w:rsidR="00AC721C" w:rsidRPr="00400FCA">
        <w:t>10 practice-based and 3 system-based representative Long COVID models of care</w:t>
      </w:r>
      <w:bookmarkEnd w:id="51"/>
    </w:p>
    <w:p w14:paraId="23C4C463" w14:textId="63729369" w:rsidR="00D51A98" w:rsidRPr="00400FCA" w:rsidRDefault="00D51A98" w:rsidP="00AC721C">
      <w:pPr>
        <w:rPr>
          <w:b/>
          <w:bCs/>
        </w:rPr>
      </w:pPr>
      <w:r w:rsidRPr="00BA7F8B">
        <w:rPr>
          <w:noProof/>
          <w:lang w:eastAsia="en-NZ"/>
        </w:rPr>
        <w:drawing>
          <wp:inline distT="0" distB="0" distL="0" distR="0" wp14:anchorId="3D8E03E1" wp14:editId="6270982E">
            <wp:extent cx="5123876" cy="8382000"/>
            <wp:effectExtent l="0" t="0" r="635" b="0"/>
            <wp:docPr id="1998723349" name="Picture 3">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98723349" name="Picture 3">
                      <a:extLst>
                        <a:ext uri="{C183D7F6-B498-43B3-948B-1728B52AA6E4}">
                          <adec:decorative xmlns:adec="http://schemas.microsoft.com/office/drawing/2017/decorative" val="1"/>
                        </a:ext>
                      </a:extLst>
                    </pic:cNvPr>
                    <pic:cNvPicPr>
                      <a:picLocks noChangeAspect="1" noChangeArrowheads="1"/>
                    </pic:cNvPicPr>
                  </pic:nvPicPr>
                  <pic:blipFill>
                    <a:blip r:embed="rId37">
                      <a:extLst>
                        <a:ext uri="{28A0092B-C50C-407E-A947-70E740481C1C}">
                          <a14:useLocalDpi xmlns:a14="http://schemas.microsoft.com/office/drawing/2010/main" val="0"/>
                        </a:ext>
                      </a:extLst>
                    </a:blip>
                    <a:srcRect/>
                    <a:stretch>
                      <a:fillRect/>
                    </a:stretch>
                  </pic:blipFill>
                  <pic:spPr bwMode="auto">
                    <a:xfrm>
                      <a:off x="0" y="0"/>
                      <a:ext cx="5145861" cy="8417965"/>
                    </a:xfrm>
                    <a:prstGeom prst="rect">
                      <a:avLst/>
                    </a:prstGeom>
                    <a:noFill/>
                    <a:ln>
                      <a:noFill/>
                    </a:ln>
                  </pic:spPr>
                </pic:pic>
              </a:graphicData>
            </a:graphic>
          </wp:inline>
        </w:drawing>
      </w:r>
    </w:p>
    <w:p w14:paraId="6DA0CE1D" w14:textId="77777777" w:rsidR="00D51A98" w:rsidRPr="00D51A98" w:rsidRDefault="00D51A98" w:rsidP="00D51A98">
      <w:pPr>
        <w:pStyle w:val="Heading1"/>
        <w:spacing w:before="0"/>
        <w:rPr>
          <w:sz w:val="64"/>
          <w:szCs w:val="64"/>
        </w:rPr>
      </w:pPr>
      <w:bookmarkStart w:id="52" w:name="_Toc196724046"/>
      <w:bookmarkStart w:id="53" w:name="_Toc199231083"/>
      <w:r w:rsidRPr="00D51A98">
        <w:rPr>
          <w:sz w:val="64"/>
          <w:szCs w:val="64"/>
        </w:rPr>
        <w:t>Appendix D: Post COVID-19 Functional Status (PCFS) scale</w:t>
      </w:r>
      <w:bookmarkEnd w:id="52"/>
      <w:bookmarkEnd w:id="53"/>
      <w:r w:rsidRPr="00D51A98">
        <w:rPr>
          <w:sz w:val="64"/>
          <w:szCs w:val="64"/>
        </w:rPr>
        <w:t xml:space="preserve"> </w:t>
      </w:r>
    </w:p>
    <w:p w14:paraId="7E9374C9" w14:textId="368D4F6B" w:rsidR="00D51A98" w:rsidRPr="00DA242A" w:rsidRDefault="00D51A98" w:rsidP="00D51A98">
      <w:pPr>
        <w:pStyle w:val="Figure"/>
      </w:pPr>
      <w:bookmarkStart w:id="54" w:name="_Toc199221643"/>
      <w:r>
        <w:t xml:space="preserve">Figure </w:t>
      </w:r>
      <w:r>
        <w:fldChar w:fldCharType="begin"/>
      </w:r>
      <w:r>
        <w:instrText xml:space="preserve"> SEQ Figure \* ARABIC </w:instrText>
      </w:r>
      <w:r>
        <w:fldChar w:fldCharType="separate"/>
      </w:r>
      <w:r w:rsidR="00F1321A">
        <w:rPr>
          <w:noProof/>
        </w:rPr>
        <w:t>6</w:t>
      </w:r>
      <w:r>
        <w:fldChar w:fldCharType="end"/>
      </w:r>
      <w:r>
        <w:t xml:space="preserve">: </w:t>
      </w:r>
      <w:r w:rsidRPr="00DA242A">
        <w:t>Post COVID-19 Functional Status (PCFS) scale</w:t>
      </w:r>
      <w:r>
        <w:t xml:space="preserve"> (19)</w:t>
      </w:r>
      <w:bookmarkEnd w:id="54"/>
    </w:p>
    <w:p w14:paraId="2B42F45B" w14:textId="044438C5" w:rsidR="00AC721C" w:rsidRDefault="00D51A98" w:rsidP="00AC721C">
      <w:pPr>
        <w:rPr>
          <w:rFonts w:eastAsia="Arial Unicode MS"/>
        </w:rPr>
      </w:pPr>
      <w:r>
        <w:rPr>
          <w:rFonts w:eastAsia="Arial Unicode MS"/>
          <w:noProof/>
        </w:rPr>
        <w:drawing>
          <wp:inline distT="0" distB="0" distL="0" distR="0" wp14:anchorId="5051DE54" wp14:editId="148B0B62">
            <wp:extent cx="5139690" cy="2938780"/>
            <wp:effectExtent l="0" t="0" r="3810" b="0"/>
            <wp:docPr id="2" name="Picture 2">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Picture 2">
                      <a:extLst>
                        <a:ext uri="{C183D7F6-B498-43B3-948B-1728B52AA6E4}">
                          <adec:decorative xmlns:adec="http://schemas.microsoft.com/office/drawing/2017/decorative" val="1"/>
                        </a:ext>
                      </a:extLst>
                    </pic:cNvPr>
                    <pic:cNvPicPr>
                      <a:picLocks noChangeAspect="1" noChangeArrowheads="1"/>
                    </pic:cNvPicPr>
                  </pic:nvPicPr>
                  <pic:blipFill>
                    <a:blip r:embed="rId38">
                      <a:extLst>
                        <a:ext uri="{28A0092B-C50C-407E-A947-70E740481C1C}">
                          <a14:useLocalDpi xmlns:a14="http://schemas.microsoft.com/office/drawing/2010/main" val="0"/>
                        </a:ext>
                      </a:extLst>
                    </a:blip>
                    <a:srcRect/>
                    <a:stretch>
                      <a:fillRect/>
                    </a:stretch>
                  </pic:blipFill>
                  <pic:spPr bwMode="auto">
                    <a:xfrm>
                      <a:off x="0" y="0"/>
                      <a:ext cx="5139690" cy="2938780"/>
                    </a:xfrm>
                    <a:prstGeom prst="rect">
                      <a:avLst/>
                    </a:prstGeom>
                    <a:noFill/>
                  </pic:spPr>
                </pic:pic>
              </a:graphicData>
            </a:graphic>
          </wp:inline>
        </w:drawing>
      </w:r>
    </w:p>
    <w:p w14:paraId="5854CA37" w14:textId="77777777" w:rsidR="00D51A98" w:rsidRDefault="00D51A98" w:rsidP="00AC721C">
      <w:pPr>
        <w:rPr>
          <w:rFonts w:eastAsia="Arial Unicode MS"/>
        </w:rPr>
        <w:sectPr w:rsidR="00D51A98" w:rsidSect="00AC721C">
          <w:pgSz w:w="11907" w:h="16834" w:code="9"/>
          <w:pgMar w:top="1418" w:right="1701" w:bottom="1134" w:left="1843" w:header="284" w:footer="425" w:gutter="284"/>
          <w:cols w:space="720"/>
        </w:sectPr>
      </w:pPr>
    </w:p>
    <w:p w14:paraId="7E9DC728" w14:textId="2A8915CB" w:rsidR="00D51A98" w:rsidRDefault="00D51A98" w:rsidP="002643CC">
      <w:pPr>
        <w:pStyle w:val="Heading1"/>
        <w:spacing w:before="0" w:after="240"/>
        <w:rPr>
          <w:sz w:val="64"/>
          <w:szCs w:val="64"/>
        </w:rPr>
      </w:pPr>
      <w:bookmarkStart w:id="55" w:name="_Toc196724047"/>
      <w:bookmarkStart w:id="56" w:name="_Toc199231084"/>
      <w:r w:rsidRPr="00D51A98">
        <w:rPr>
          <w:sz w:val="64"/>
          <w:szCs w:val="64"/>
        </w:rPr>
        <w:t>Appendix E: Literature search</w:t>
      </w:r>
      <w:bookmarkEnd w:id="55"/>
      <w:bookmarkEnd w:id="56"/>
    </w:p>
    <w:p w14:paraId="28141E82" w14:textId="77777777" w:rsidR="00D51A98" w:rsidRPr="00E42589" w:rsidRDefault="00D51A98" w:rsidP="0049650F">
      <w:pPr>
        <w:suppressLineNumbers/>
        <w:spacing w:after="100" w:afterAutospacing="1" w:line="320" w:lineRule="exact"/>
      </w:pPr>
      <w:r>
        <w:rPr>
          <w:rFonts w:ascii="Arial Unicode MS" w:eastAsia="Arial Unicode MS" w:hAnsi="Arial Unicode MS" w:cs="Arial Unicode MS"/>
          <w:b/>
          <w:sz w:val="20"/>
        </w:rPr>
        <w:t xml:space="preserve">Database: Ovid MEDLINE(R) and </w:t>
      </w:r>
      <w:proofErr w:type="spellStart"/>
      <w:r>
        <w:rPr>
          <w:rFonts w:ascii="Arial Unicode MS" w:eastAsia="Arial Unicode MS" w:hAnsi="Arial Unicode MS" w:cs="Arial Unicode MS"/>
          <w:b/>
          <w:sz w:val="20"/>
        </w:rPr>
        <w:t>Epub</w:t>
      </w:r>
      <w:proofErr w:type="spellEnd"/>
      <w:r>
        <w:rPr>
          <w:rFonts w:ascii="Arial Unicode MS" w:eastAsia="Arial Unicode MS" w:hAnsi="Arial Unicode MS" w:cs="Arial Unicode MS"/>
          <w:b/>
          <w:sz w:val="20"/>
        </w:rPr>
        <w:t xml:space="preserve"> Ahead of Print, In-Process, In-Data-Review &amp; Other Non-Indexed Citations, Daily and Versions &lt;1946 to September 25, 2024&gt;, adapted for Scopus, Embase </w:t>
      </w:r>
      <w:r>
        <w:rPr>
          <w:rFonts w:ascii="Arial Unicode MS" w:eastAsia="Arial Unicode MS" w:hAnsi="Arial Unicode MS" w:cs="Arial Unicode MS"/>
          <w:sz w:val="20"/>
        </w:rPr>
        <w:br/>
      </w:r>
      <w:r>
        <w:rPr>
          <w:rFonts w:ascii="Arial Unicode MS" w:eastAsia="Arial Unicode MS" w:hAnsi="Arial Unicode MS" w:cs="Arial Unicode MS"/>
          <w:b/>
          <w:sz w:val="20"/>
        </w:rPr>
        <w:t xml:space="preserve">Search Strategy: </w:t>
      </w:r>
      <w:r>
        <w:rPr>
          <w:rFonts w:ascii="Arial Unicode MS" w:eastAsia="Arial Unicode MS" w:hAnsi="Arial Unicode MS" w:cs="Arial Unicode MS"/>
          <w:sz w:val="20"/>
        </w:rPr>
        <w:br/>
      </w:r>
      <w:r>
        <w:rPr>
          <w:rFonts w:ascii="Arial Unicode MS" w:eastAsia="Arial Unicode MS" w:hAnsi="Arial Unicode MS" w:cs="Arial Unicode MS"/>
          <w:b/>
          <w:sz w:val="20"/>
        </w:rPr>
        <w:t>1</w:t>
      </w:r>
      <w:r>
        <w:rPr>
          <w:rFonts w:ascii="Arial Unicode MS" w:eastAsia="Arial Unicode MS" w:hAnsi="Arial Unicode MS" w:cs="Arial Unicode MS"/>
          <w:sz w:val="20"/>
        </w:rPr>
        <w:t xml:space="preserve">  (long-COVID or "long COVID" or </w:t>
      </w:r>
      <w:proofErr w:type="spellStart"/>
      <w:r>
        <w:rPr>
          <w:rFonts w:ascii="Arial Unicode MS" w:eastAsia="Arial Unicode MS" w:hAnsi="Arial Unicode MS" w:cs="Arial Unicode MS"/>
          <w:sz w:val="20"/>
        </w:rPr>
        <w:t>longCOVID</w:t>
      </w:r>
      <w:proofErr w:type="spellEnd"/>
      <w:r>
        <w:rPr>
          <w:rFonts w:ascii="Arial Unicode MS" w:eastAsia="Arial Unicode MS" w:hAnsi="Arial Unicode MS" w:cs="Arial Unicode MS"/>
          <w:sz w:val="20"/>
        </w:rPr>
        <w:t>*).</w:t>
      </w:r>
      <w:proofErr w:type="spellStart"/>
      <w:r>
        <w:rPr>
          <w:rFonts w:ascii="Arial Unicode MS" w:eastAsia="Arial Unicode MS" w:hAnsi="Arial Unicode MS" w:cs="Arial Unicode MS"/>
          <w:sz w:val="20"/>
        </w:rPr>
        <w:t>mp</w:t>
      </w:r>
      <w:proofErr w:type="spellEnd"/>
      <w:r>
        <w:rPr>
          <w:rFonts w:ascii="Arial Unicode MS" w:eastAsia="Arial Unicode MS" w:hAnsi="Arial Unicode MS" w:cs="Arial Unicode MS"/>
          <w:sz w:val="20"/>
        </w:rPr>
        <w:t xml:space="preserve">. </w:t>
      </w:r>
      <w:r>
        <w:rPr>
          <w:rFonts w:ascii="Arial Unicode MS" w:eastAsia="Arial Unicode MS" w:hAnsi="Arial Unicode MS" w:cs="Arial Unicode MS"/>
          <w:sz w:val="20"/>
        </w:rPr>
        <w:br/>
      </w:r>
      <w:r>
        <w:rPr>
          <w:rFonts w:ascii="Arial Unicode MS" w:eastAsia="Arial Unicode MS" w:hAnsi="Arial Unicode MS" w:cs="Arial Unicode MS"/>
          <w:b/>
          <w:sz w:val="20"/>
        </w:rPr>
        <w:t>2</w:t>
      </w:r>
      <w:r>
        <w:rPr>
          <w:rFonts w:ascii="Arial Unicode MS" w:eastAsia="Arial Unicode MS" w:hAnsi="Arial Unicode MS" w:cs="Arial Unicode MS"/>
          <w:sz w:val="20"/>
        </w:rPr>
        <w:t>  ("post-COVID condition*" or "</w:t>
      </w:r>
      <w:proofErr w:type="spellStart"/>
      <w:r>
        <w:rPr>
          <w:rFonts w:ascii="Arial Unicode MS" w:eastAsia="Arial Unicode MS" w:hAnsi="Arial Unicode MS" w:cs="Arial Unicode MS"/>
          <w:sz w:val="20"/>
        </w:rPr>
        <w:t>postCOVID</w:t>
      </w:r>
      <w:proofErr w:type="spellEnd"/>
      <w:r>
        <w:rPr>
          <w:rFonts w:ascii="Arial Unicode MS" w:eastAsia="Arial Unicode MS" w:hAnsi="Arial Unicode MS" w:cs="Arial Unicode MS"/>
          <w:sz w:val="20"/>
        </w:rPr>
        <w:t xml:space="preserve"> condition*").</w:t>
      </w:r>
      <w:proofErr w:type="spellStart"/>
      <w:r>
        <w:rPr>
          <w:rFonts w:ascii="Arial Unicode MS" w:eastAsia="Arial Unicode MS" w:hAnsi="Arial Unicode MS" w:cs="Arial Unicode MS"/>
          <w:sz w:val="20"/>
        </w:rPr>
        <w:t>mp</w:t>
      </w:r>
      <w:proofErr w:type="spellEnd"/>
      <w:r>
        <w:rPr>
          <w:rFonts w:ascii="Arial Unicode MS" w:eastAsia="Arial Unicode MS" w:hAnsi="Arial Unicode MS" w:cs="Arial Unicode MS"/>
          <w:sz w:val="20"/>
        </w:rPr>
        <w:t xml:space="preserve">. </w:t>
      </w:r>
      <w:r>
        <w:rPr>
          <w:rFonts w:ascii="Arial Unicode MS" w:eastAsia="Arial Unicode MS" w:hAnsi="Arial Unicode MS" w:cs="Arial Unicode MS"/>
          <w:sz w:val="20"/>
        </w:rPr>
        <w:br/>
      </w:r>
      <w:r>
        <w:rPr>
          <w:rFonts w:ascii="Arial Unicode MS" w:eastAsia="Arial Unicode MS" w:hAnsi="Arial Unicode MS" w:cs="Arial Unicode MS"/>
          <w:b/>
          <w:sz w:val="20"/>
        </w:rPr>
        <w:t>3</w:t>
      </w:r>
      <w:r>
        <w:rPr>
          <w:rFonts w:ascii="Arial Unicode MS" w:eastAsia="Arial Unicode MS" w:hAnsi="Arial Unicode MS" w:cs="Arial Unicode MS"/>
          <w:sz w:val="20"/>
        </w:rPr>
        <w:t xml:space="preserve">  (("2019-ncov" or "ncov19" or "ncov-19" or "2019-novel </w:t>
      </w:r>
      <w:proofErr w:type="spellStart"/>
      <w:r>
        <w:rPr>
          <w:rFonts w:ascii="Arial Unicode MS" w:eastAsia="Arial Unicode MS" w:hAnsi="Arial Unicode MS" w:cs="Arial Unicode MS"/>
          <w:sz w:val="20"/>
        </w:rPr>
        <w:t>CoV</w:t>
      </w:r>
      <w:proofErr w:type="spellEnd"/>
      <w:r>
        <w:rPr>
          <w:rFonts w:ascii="Arial Unicode MS" w:eastAsia="Arial Unicode MS" w:hAnsi="Arial Unicode MS" w:cs="Arial Unicode MS"/>
          <w:sz w:val="20"/>
        </w:rPr>
        <w:t xml:space="preserve">" or "sars-cov2" or "sars-cov-2" or "sarscov2" or "sarscov-2" or "Sars-cORonavirus2" or "Sars-cORonavirus-2" or "SARS-like </w:t>
      </w:r>
      <w:proofErr w:type="spellStart"/>
      <w:r>
        <w:rPr>
          <w:rFonts w:ascii="Arial Unicode MS" w:eastAsia="Arial Unicode MS" w:hAnsi="Arial Unicode MS" w:cs="Arial Unicode MS"/>
          <w:sz w:val="20"/>
        </w:rPr>
        <w:t>cORonavirus</w:t>
      </w:r>
      <w:proofErr w:type="spellEnd"/>
      <w:r>
        <w:rPr>
          <w:rFonts w:ascii="Arial Unicode MS" w:eastAsia="Arial Unicode MS" w:hAnsi="Arial Unicode MS" w:cs="Arial Unicode MS"/>
          <w:sz w:val="20"/>
        </w:rPr>
        <w:t>*" or "cORonavirus-19" or "COVID19" or "COVID-19" or "COVID 2019" or "novel coronavirus" or COVID*) and (</w:t>
      </w:r>
      <w:proofErr w:type="spellStart"/>
      <w:r>
        <w:rPr>
          <w:rFonts w:ascii="Arial Unicode MS" w:eastAsia="Arial Unicode MS" w:hAnsi="Arial Unicode MS" w:cs="Arial Unicode MS"/>
          <w:sz w:val="20"/>
        </w:rPr>
        <w:t>longhaul</w:t>
      </w:r>
      <w:proofErr w:type="spellEnd"/>
      <w:r>
        <w:rPr>
          <w:rFonts w:ascii="Arial Unicode MS" w:eastAsia="Arial Unicode MS" w:hAnsi="Arial Unicode MS" w:cs="Arial Unicode MS"/>
          <w:sz w:val="20"/>
        </w:rPr>
        <w:t>* or long-haul*)).</w:t>
      </w:r>
      <w:proofErr w:type="spellStart"/>
      <w:r>
        <w:rPr>
          <w:rFonts w:ascii="Arial Unicode MS" w:eastAsia="Arial Unicode MS" w:hAnsi="Arial Unicode MS" w:cs="Arial Unicode MS"/>
          <w:sz w:val="20"/>
        </w:rPr>
        <w:t>mp</w:t>
      </w:r>
      <w:proofErr w:type="spellEnd"/>
      <w:r>
        <w:rPr>
          <w:rFonts w:ascii="Arial Unicode MS" w:eastAsia="Arial Unicode MS" w:hAnsi="Arial Unicode MS" w:cs="Arial Unicode MS"/>
          <w:sz w:val="20"/>
        </w:rPr>
        <w:t xml:space="preserve">. </w:t>
      </w:r>
      <w:r>
        <w:rPr>
          <w:rFonts w:ascii="Arial Unicode MS" w:eastAsia="Arial Unicode MS" w:hAnsi="Arial Unicode MS" w:cs="Arial Unicode MS"/>
          <w:sz w:val="20"/>
        </w:rPr>
        <w:br/>
      </w:r>
      <w:r>
        <w:rPr>
          <w:rFonts w:ascii="Arial Unicode MS" w:eastAsia="Arial Unicode MS" w:hAnsi="Arial Unicode MS" w:cs="Arial Unicode MS"/>
          <w:b/>
          <w:sz w:val="20"/>
        </w:rPr>
        <w:t>4</w:t>
      </w:r>
      <w:r>
        <w:rPr>
          <w:rFonts w:ascii="Arial Unicode MS" w:eastAsia="Arial Unicode MS" w:hAnsi="Arial Unicode MS" w:cs="Arial Unicode MS"/>
          <w:sz w:val="20"/>
        </w:rPr>
        <w:t xml:space="preserve">  *Post-Acute COVID-19 Syndrome/ </w:t>
      </w:r>
      <w:r>
        <w:rPr>
          <w:rFonts w:ascii="Arial Unicode MS" w:eastAsia="Arial Unicode MS" w:hAnsi="Arial Unicode MS" w:cs="Arial Unicode MS"/>
          <w:sz w:val="20"/>
        </w:rPr>
        <w:br/>
      </w:r>
      <w:r>
        <w:rPr>
          <w:rFonts w:ascii="Arial Unicode MS" w:eastAsia="Arial Unicode MS" w:hAnsi="Arial Unicode MS" w:cs="Arial Unicode MS"/>
          <w:b/>
          <w:sz w:val="20"/>
        </w:rPr>
        <w:t>5</w:t>
      </w:r>
      <w:r>
        <w:rPr>
          <w:rFonts w:ascii="Arial Unicode MS" w:eastAsia="Arial Unicode MS" w:hAnsi="Arial Unicode MS" w:cs="Arial Unicode MS"/>
          <w:sz w:val="20"/>
        </w:rPr>
        <w:t>  "Post-Acute COVID-19 Syndrome".</w:t>
      </w:r>
      <w:proofErr w:type="spellStart"/>
      <w:r>
        <w:rPr>
          <w:rFonts w:ascii="Arial Unicode MS" w:eastAsia="Arial Unicode MS" w:hAnsi="Arial Unicode MS" w:cs="Arial Unicode MS"/>
          <w:sz w:val="20"/>
        </w:rPr>
        <w:t>mp</w:t>
      </w:r>
      <w:proofErr w:type="spellEnd"/>
      <w:r>
        <w:rPr>
          <w:rFonts w:ascii="Arial Unicode MS" w:eastAsia="Arial Unicode MS" w:hAnsi="Arial Unicode MS" w:cs="Arial Unicode MS"/>
          <w:sz w:val="20"/>
        </w:rPr>
        <w:t xml:space="preserve">. </w:t>
      </w:r>
      <w:r>
        <w:rPr>
          <w:rFonts w:ascii="Arial Unicode MS" w:eastAsia="Arial Unicode MS" w:hAnsi="Arial Unicode MS" w:cs="Arial Unicode MS"/>
          <w:sz w:val="20"/>
        </w:rPr>
        <w:br/>
      </w:r>
      <w:r>
        <w:rPr>
          <w:rFonts w:ascii="Arial Unicode MS" w:eastAsia="Arial Unicode MS" w:hAnsi="Arial Unicode MS" w:cs="Arial Unicode MS"/>
          <w:b/>
          <w:sz w:val="20"/>
        </w:rPr>
        <w:t>6</w:t>
      </w:r>
      <w:r>
        <w:rPr>
          <w:rFonts w:ascii="Arial Unicode MS" w:eastAsia="Arial Unicode MS" w:hAnsi="Arial Unicode MS" w:cs="Arial Unicode MS"/>
          <w:sz w:val="20"/>
        </w:rPr>
        <w:t xml:space="preserve">  (("2019-ncov" or "ncov19" or "ncov-19" or "2019-novel </w:t>
      </w:r>
      <w:proofErr w:type="spellStart"/>
      <w:r>
        <w:rPr>
          <w:rFonts w:ascii="Arial Unicode MS" w:eastAsia="Arial Unicode MS" w:hAnsi="Arial Unicode MS" w:cs="Arial Unicode MS"/>
          <w:sz w:val="20"/>
        </w:rPr>
        <w:t>CoV</w:t>
      </w:r>
      <w:proofErr w:type="spellEnd"/>
      <w:r>
        <w:rPr>
          <w:rFonts w:ascii="Arial Unicode MS" w:eastAsia="Arial Unicode MS" w:hAnsi="Arial Unicode MS" w:cs="Arial Unicode MS"/>
          <w:sz w:val="20"/>
        </w:rPr>
        <w:t xml:space="preserve">" or "sars-cov2" or "sars-cov-2" or "sarscov2" or "sarscov-2" or "Sars-cORonavirus2" or "Sars-cORonavirus-2" or "SARS-like </w:t>
      </w:r>
      <w:proofErr w:type="spellStart"/>
      <w:r>
        <w:rPr>
          <w:rFonts w:ascii="Arial Unicode MS" w:eastAsia="Arial Unicode MS" w:hAnsi="Arial Unicode MS" w:cs="Arial Unicode MS"/>
          <w:sz w:val="20"/>
        </w:rPr>
        <w:t>cORonavirus</w:t>
      </w:r>
      <w:proofErr w:type="spellEnd"/>
      <w:r>
        <w:rPr>
          <w:rFonts w:ascii="Arial Unicode MS" w:eastAsia="Arial Unicode MS" w:hAnsi="Arial Unicode MS" w:cs="Arial Unicode MS"/>
          <w:sz w:val="20"/>
        </w:rPr>
        <w:t>*" or "cORonavirus-19" or "COVID19" or "COVID-19" or "COVID 2019" or "novel coronavirus" or COVID*) adj5 sequelae).</w:t>
      </w:r>
      <w:proofErr w:type="spellStart"/>
      <w:r>
        <w:rPr>
          <w:rFonts w:ascii="Arial Unicode MS" w:eastAsia="Arial Unicode MS" w:hAnsi="Arial Unicode MS" w:cs="Arial Unicode MS"/>
          <w:sz w:val="20"/>
        </w:rPr>
        <w:t>mp</w:t>
      </w:r>
      <w:proofErr w:type="spellEnd"/>
      <w:r>
        <w:rPr>
          <w:rFonts w:ascii="Arial Unicode MS" w:eastAsia="Arial Unicode MS" w:hAnsi="Arial Unicode MS" w:cs="Arial Unicode MS"/>
          <w:sz w:val="20"/>
        </w:rPr>
        <w:t xml:space="preserve">. </w:t>
      </w:r>
      <w:r>
        <w:rPr>
          <w:rFonts w:ascii="Arial Unicode MS" w:eastAsia="Arial Unicode MS" w:hAnsi="Arial Unicode MS" w:cs="Arial Unicode MS"/>
          <w:sz w:val="20"/>
        </w:rPr>
        <w:br/>
      </w:r>
      <w:r>
        <w:rPr>
          <w:rFonts w:ascii="Arial Unicode MS" w:eastAsia="Arial Unicode MS" w:hAnsi="Arial Unicode MS" w:cs="Arial Unicode MS"/>
          <w:b/>
          <w:sz w:val="20"/>
        </w:rPr>
        <w:t>7</w:t>
      </w:r>
      <w:r>
        <w:rPr>
          <w:rFonts w:ascii="Arial Unicode MS" w:eastAsia="Arial Unicode MS" w:hAnsi="Arial Unicode MS" w:cs="Arial Unicode MS"/>
          <w:sz w:val="20"/>
        </w:rPr>
        <w:t xml:space="preserve">  1 or 2 or 3 or 4 or 5 or 6 </w:t>
      </w:r>
      <w:r>
        <w:rPr>
          <w:rFonts w:ascii="Arial Unicode MS" w:eastAsia="Arial Unicode MS" w:hAnsi="Arial Unicode MS" w:cs="Arial Unicode MS"/>
          <w:sz w:val="20"/>
        </w:rPr>
        <w:br/>
      </w:r>
      <w:r>
        <w:rPr>
          <w:rFonts w:ascii="Arial Unicode MS" w:eastAsia="Arial Unicode MS" w:hAnsi="Arial Unicode MS" w:cs="Arial Unicode MS"/>
          <w:b/>
          <w:sz w:val="20"/>
        </w:rPr>
        <w:t>8</w:t>
      </w:r>
      <w:r>
        <w:rPr>
          <w:rFonts w:ascii="Arial Unicode MS" w:eastAsia="Arial Unicode MS" w:hAnsi="Arial Unicode MS" w:cs="Arial Unicode MS"/>
          <w:sz w:val="20"/>
        </w:rPr>
        <w:t>  (model* adj3 care).</w:t>
      </w:r>
      <w:proofErr w:type="spellStart"/>
      <w:r>
        <w:rPr>
          <w:rFonts w:ascii="Arial Unicode MS" w:eastAsia="Arial Unicode MS" w:hAnsi="Arial Unicode MS" w:cs="Arial Unicode MS"/>
          <w:sz w:val="20"/>
        </w:rPr>
        <w:t>mp</w:t>
      </w:r>
      <w:proofErr w:type="spellEnd"/>
      <w:r>
        <w:rPr>
          <w:rFonts w:ascii="Arial Unicode MS" w:eastAsia="Arial Unicode MS" w:hAnsi="Arial Unicode MS" w:cs="Arial Unicode MS"/>
          <w:sz w:val="20"/>
        </w:rPr>
        <w:t xml:space="preserve">. </w:t>
      </w:r>
      <w:r>
        <w:rPr>
          <w:rFonts w:ascii="Arial Unicode MS" w:eastAsia="Arial Unicode MS" w:hAnsi="Arial Unicode MS" w:cs="Arial Unicode MS"/>
          <w:sz w:val="20"/>
        </w:rPr>
        <w:br/>
      </w:r>
      <w:r>
        <w:rPr>
          <w:rFonts w:ascii="Arial Unicode MS" w:eastAsia="Arial Unicode MS" w:hAnsi="Arial Unicode MS" w:cs="Arial Unicode MS"/>
          <w:b/>
          <w:sz w:val="20"/>
        </w:rPr>
        <w:t>9</w:t>
      </w:r>
      <w:r>
        <w:rPr>
          <w:rFonts w:ascii="Arial Unicode MS" w:eastAsia="Arial Unicode MS" w:hAnsi="Arial Unicode MS" w:cs="Arial Unicode MS"/>
          <w:sz w:val="20"/>
        </w:rPr>
        <w:t>  (care adj3 pathway*).</w:t>
      </w:r>
      <w:proofErr w:type="spellStart"/>
      <w:r>
        <w:rPr>
          <w:rFonts w:ascii="Arial Unicode MS" w:eastAsia="Arial Unicode MS" w:hAnsi="Arial Unicode MS" w:cs="Arial Unicode MS"/>
          <w:sz w:val="20"/>
        </w:rPr>
        <w:t>mp</w:t>
      </w:r>
      <w:proofErr w:type="spellEnd"/>
      <w:r>
        <w:rPr>
          <w:rFonts w:ascii="Arial Unicode MS" w:eastAsia="Arial Unicode MS" w:hAnsi="Arial Unicode MS" w:cs="Arial Unicode MS"/>
          <w:sz w:val="20"/>
        </w:rPr>
        <w:t xml:space="preserve">. </w:t>
      </w:r>
      <w:r>
        <w:rPr>
          <w:rFonts w:ascii="Arial Unicode MS" w:eastAsia="Arial Unicode MS" w:hAnsi="Arial Unicode MS" w:cs="Arial Unicode MS"/>
          <w:sz w:val="20"/>
        </w:rPr>
        <w:br/>
      </w:r>
      <w:r>
        <w:rPr>
          <w:rFonts w:ascii="Arial Unicode MS" w:eastAsia="Arial Unicode MS" w:hAnsi="Arial Unicode MS" w:cs="Arial Unicode MS"/>
          <w:b/>
          <w:sz w:val="20"/>
        </w:rPr>
        <w:t>10</w:t>
      </w:r>
      <w:r>
        <w:rPr>
          <w:rFonts w:ascii="Arial Unicode MS" w:eastAsia="Arial Unicode MS" w:hAnsi="Arial Unicode MS" w:cs="Arial Unicode MS"/>
          <w:sz w:val="20"/>
        </w:rPr>
        <w:t xml:space="preserve">  "Delivery of Health Care"/ </w:t>
      </w:r>
      <w:r>
        <w:rPr>
          <w:rFonts w:ascii="Arial Unicode MS" w:eastAsia="Arial Unicode MS" w:hAnsi="Arial Unicode MS" w:cs="Arial Unicode MS"/>
          <w:sz w:val="20"/>
        </w:rPr>
        <w:br/>
      </w:r>
      <w:r>
        <w:rPr>
          <w:rFonts w:ascii="Arial Unicode MS" w:eastAsia="Arial Unicode MS" w:hAnsi="Arial Unicode MS" w:cs="Arial Unicode MS"/>
          <w:b/>
          <w:sz w:val="20"/>
        </w:rPr>
        <w:t>11</w:t>
      </w:r>
      <w:r>
        <w:rPr>
          <w:rFonts w:ascii="Arial Unicode MS" w:eastAsia="Arial Unicode MS" w:hAnsi="Arial Unicode MS" w:cs="Arial Unicode MS"/>
          <w:sz w:val="20"/>
        </w:rPr>
        <w:t>  (supportive adj3 care).</w:t>
      </w:r>
      <w:proofErr w:type="spellStart"/>
      <w:r>
        <w:rPr>
          <w:rFonts w:ascii="Arial Unicode MS" w:eastAsia="Arial Unicode MS" w:hAnsi="Arial Unicode MS" w:cs="Arial Unicode MS"/>
          <w:sz w:val="20"/>
        </w:rPr>
        <w:t>mp</w:t>
      </w:r>
      <w:proofErr w:type="spellEnd"/>
      <w:r>
        <w:rPr>
          <w:rFonts w:ascii="Arial Unicode MS" w:eastAsia="Arial Unicode MS" w:hAnsi="Arial Unicode MS" w:cs="Arial Unicode MS"/>
          <w:sz w:val="20"/>
        </w:rPr>
        <w:t xml:space="preserve">. </w:t>
      </w:r>
      <w:r>
        <w:rPr>
          <w:rFonts w:ascii="Arial Unicode MS" w:eastAsia="Arial Unicode MS" w:hAnsi="Arial Unicode MS" w:cs="Arial Unicode MS"/>
          <w:sz w:val="20"/>
        </w:rPr>
        <w:br/>
      </w:r>
      <w:r>
        <w:rPr>
          <w:rFonts w:ascii="Arial Unicode MS" w:eastAsia="Arial Unicode MS" w:hAnsi="Arial Unicode MS" w:cs="Arial Unicode MS"/>
          <w:b/>
          <w:sz w:val="20"/>
        </w:rPr>
        <w:t>12</w:t>
      </w:r>
      <w:r>
        <w:rPr>
          <w:rFonts w:ascii="Arial Unicode MS" w:eastAsia="Arial Unicode MS" w:hAnsi="Arial Unicode MS" w:cs="Arial Unicode MS"/>
          <w:sz w:val="20"/>
        </w:rPr>
        <w:t>  (care adj3 program*).</w:t>
      </w:r>
      <w:proofErr w:type="spellStart"/>
      <w:r>
        <w:rPr>
          <w:rFonts w:ascii="Arial Unicode MS" w:eastAsia="Arial Unicode MS" w:hAnsi="Arial Unicode MS" w:cs="Arial Unicode MS"/>
          <w:sz w:val="20"/>
        </w:rPr>
        <w:t>mp</w:t>
      </w:r>
      <w:proofErr w:type="spellEnd"/>
      <w:r>
        <w:rPr>
          <w:rFonts w:ascii="Arial Unicode MS" w:eastAsia="Arial Unicode MS" w:hAnsi="Arial Unicode MS" w:cs="Arial Unicode MS"/>
          <w:sz w:val="20"/>
        </w:rPr>
        <w:t xml:space="preserve">. </w:t>
      </w:r>
      <w:r>
        <w:rPr>
          <w:rFonts w:ascii="Arial Unicode MS" w:eastAsia="Arial Unicode MS" w:hAnsi="Arial Unicode MS" w:cs="Arial Unicode MS"/>
          <w:sz w:val="20"/>
        </w:rPr>
        <w:br/>
      </w:r>
      <w:r>
        <w:rPr>
          <w:rFonts w:ascii="Arial Unicode MS" w:eastAsia="Arial Unicode MS" w:hAnsi="Arial Unicode MS" w:cs="Arial Unicode MS"/>
          <w:b/>
          <w:sz w:val="20"/>
        </w:rPr>
        <w:t>13</w:t>
      </w:r>
      <w:r>
        <w:rPr>
          <w:rFonts w:ascii="Arial Unicode MS" w:eastAsia="Arial Unicode MS" w:hAnsi="Arial Unicode MS" w:cs="Arial Unicode MS"/>
          <w:sz w:val="20"/>
        </w:rPr>
        <w:t xml:space="preserve">  (("2019-ncov" or "ncov19" or "ncov-19" or "2019-novel </w:t>
      </w:r>
      <w:proofErr w:type="spellStart"/>
      <w:r>
        <w:rPr>
          <w:rFonts w:ascii="Arial Unicode MS" w:eastAsia="Arial Unicode MS" w:hAnsi="Arial Unicode MS" w:cs="Arial Unicode MS"/>
          <w:sz w:val="20"/>
        </w:rPr>
        <w:t>CoV</w:t>
      </w:r>
      <w:proofErr w:type="spellEnd"/>
      <w:r>
        <w:rPr>
          <w:rFonts w:ascii="Arial Unicode MS" w:eastAsia="Arial Unicode MS" w:hAnsi="Arial Unicode MS" w:cs="Arial Unicode MS"/>
          <w:sz w:val="20"/>
        </w:rPr>
        <w:t xml:space="preserve">" or "sars-cov2" or "sars-cov-2" or "sarscov2" or "sarscov-2" or "Sars-cORonavirus2" or "Sars-cORonavirus-2" or "SARS-like </w:t>
      </w:r>
      <w:proofErr w:type="spellStart"/>
      <w:r>
        <w:rPr>
          <w:rFonts w:ascii="Arial Unicode MS" w:eastAsia="Arial Unicode MS" w:hAnsi="Arial Unicode MS" w:cs="Arial Unicode MS"/>
          <w:sz w:val="20"/>
        </w:rPr>
        <w:t>cORonavirus</w:t>
      </w:r>
      <w:proofErr w:type="spellEnd"/>
      <w:r>
        <w:rPr>
          <w:rFonts w:ascii="Arial Unicode MS" w:eastAsia="Arial Unicode MS" w:hAnsi="Arial Unicode MS" w:cs="Arial Unicode MS"/>
          <w:sz w:val="20"/>
        </w:rPr>
        <w:t>*" or "cORonavirus-19" or "COVID19" or "COVID-19" or "COVID 2019" or "novel coronavirus" or COVID*) and (long* or post*) and clinic*1).</w:t>
      </w:r>
      <w:proofErr w:type="spellStart"/>
      <w:r>
        <w:rPr>
          <w:rFonts w:ascii="Arial Unicode MS" w:eastAsia="Arial Unicode MS" w:hAnsi="Arial Unicode MS" w:cs="Arial Unicode MS"/>
          <w:sz w:val="20"/>
        </w:rPr>
        <w:t>mp</w:t>
      </w:r>
      <w:proofErr w:type="spellEnd"/>
      <w:r>
        <w:rPr>
          <w:rFonts w:ascii="Arial Unicode MS" w:eastAsia="Arial Unicode MS" w:hAnsi="Arial Unicode MS" w:cs="Arial Unicode MS"/>
          <w:sz w:val="20"/>
        </w:rPr>
        <w:t xml:space="preserve">. </w:t>
      </w:r>
      <w:r>
        <w:rPr>
          <w:rFonts w:ascii="Arial Unicode MS" w:eastAsia="Arial Unicode MS" w:hAnsi="Arial Unicode MS" w:cs="Arial Unicode MS"/>
          <w:sz w:val="20"/>
        </w:rPr>
        <w:br/>
      </w:r>
      <w:r>
        <w:rPr>
          <w:rFonts w:ascii="Arial Unicode MS" w:eastAsia="Arial Unicode MS" w:hAnsi="Arial Unicode MS" w:cs="Arial Unicode MS"/>
          <w:b/>
          <w:sz w:val="20"/>
        </w:rPr>
        <w:t>14</w:t>
      </w:r>
      <w:r>
        <w:rPr>
          <w:rFonts w:ascii="Arial Unicode MS" w:eastAsia="Arial Unicode MS" w:hAnsi="Arial Unicode MS" w:cs="Arial Unicode MS"/>
          <w:sz w:val="20"/>
        </w:rPr>
        <w:t>  ((outpatient* adj3 rehab*) or (out-patient* adj3 rehab*)).</w:t>
      </w:r>
      <w:proofErr w:type="spellStart"/>
      <w:r>
        <w:rPr>
          <w:rFonts w:ascii="Arial Unicode MS" w:eastAsia="Arial Unicode MS" w:hAnsi="Arial Unicode MS" w:cs="Arial Unicode MS"/>
          <w:sz w:val="20"/>
        </w:rPr>
        <w:t>mp</w:t>
      </w:r>
      <w:proofErr w:type="spellEnd"/>
      <w:r>
        <w:rPr>
          <w:rFonts w:ascii="Arial Unicode MS" w:eastAsia="Arial Unicode MS" w:hAnsi="Arial Unicode MS" w:cs="Arial Unicode MS"/>
          <w:sz w:val="20"/>
        </w:rPr>
        <w:t xml:space="preserve">. </w:t>
      </w:r>
      <w:r>
        <w:rPr>
          <w:rFonts w:ascii="Arial Unicode MS" w:eastAsia="Arial Unicode MS" w:hAnsi="Arial Unicode MS" w:cs="Arial Unicode MS"/>
          <w:sz w:val="20"/>
        </w:rPr>
        <w:br/>
      </w:r>
      <w:r>
        <w:rPr>
          <w:rFonts w:ascii="Arial Unicode MS" w:eastAsia="Arial Unicode MS" w:hAnsi="Arial Unicode MS" w:cs="Arial Unicode MS"/>
          <w:b/>
          <w:sz w:val="20"/>
        </w:rPr>
        <w:t>15</w:t>
      </w:r>
      <w:r>
        <w:rPr>
          <w:rFonts w:ascii="Arial Unicode MS" w:eastAsia="Arial Unicode MS" w:hAnsi="Arial Unicode MS" w:cs="Arial Unicode MS"/>
          <w:sz w:val="20"/>
        </w:rPr>
        <w:t xml:space="preserve">  ((model* or plan* or deliver* or framework* or </w:t>
      </w:r>
      <w:proofErr w:type="spellStart"/>
      <w:r>
        <w:rPr>
          <w:rFonts w:ascii="Arial Unicode MS" w:eastAsia="Arial Unicode MS" w:hAnsi="Arial Unicode MS" w:cs="Arial Unicode MS"/>
          <w:sz w:val="20"/>
        </w:rPr>
        <w:t>multidisciplin</w:t>
      </w:r>
      <w:proofErr w:type="spellEnd"/>
      <w:r>
        <w:rPr>
          <w:rFonts w:ascii="Arial Unicode MS" w:eastAsia="Arial Unicode MS" w:hAnsi="Arial Unicode MS" w:cs="Arial Unicode MS"/>
          <w:sz w:val="20"/>
        </w:rPr>
        <w:t xml:space="preserve">* or </w:t>
      </w:r>
      <w:proofErr w:type="spellStart"/>
      <w:r>
        <w:rPr>
          <w:rFonts w:ascii="Arial Unicode MS" w:eastAsia="Arial Unicode MS" w:hAnsi="Arial Unicode MS" w:cs="Arial Unicode MS"/>
          <w:sz w:val="20"/>
        </w:rPr>
        <w:t>interdisciplin</w:t>
      </w:r>
      <w:proofErr w:type="spellEnd"/>
      <w:r>
        <w:rPr>
          <w:rFonts w:ascii="Arial Unicode MS" w:eastAsia="Arial Unicode MS" w:hAnsi="Arial Unicode MS" w:cs="Arial Unicode MS"/>
          <w:sz w:val="20"/>
        </w:rPr>
        <w:t>* or network or pathway* or protocol*) adj3 (care or healthcare or service*)).</w:t>
      </w:r>
      <w:proofErr w:type="spellStart"/>
      <w:r>
        <w:rPr>
          <w:rFonts w:ascii="Arial Unicode MS" w:eastAsia="Arial Unicode MS" w:hAnsi="Arial Unicode MS" w:cs="Arial Unicode MS"/>
          <w:sz w:val="20"/>
        </w:rPr>
        <w:t>mp</w:t>
      </w:r>
      <w:proofErr w:type="spellEnd"/>
      <w:r>
        <w:rPr>
          <w:rFonts w:ascii="Arial Unicode MS" w:eastAsia="Arial Unicode MS" w:hAnsi="Arial Unicode MS" w:cs="Arial Unicode MS"/>
          <w:sz w:val="20"/>
        </w:rPr>
        <w:t xml:space="preserve">. </w:t>
      </w:r>
      <w:r>
        <w:rPr>
          <w:rFonts w:ascii="Arial Unicode MS" w:eastAsia="Arial Unicode MS" w:hAnsi="Arial Unicode MS" w:cs="Arial Unicode MS"/>
          <w:sz w:val="20"/>
        </w:rPr>
        <w:br/>
      </w:r>
      <w:r>
        <w:rPr>
          <w:rFonts w:ascii="Arial Unicode MS" w:eastAsia="Arial Unicode MS" w:hAnsi="Arial Unicode MS" w:cs="Arial Unicode MS"/>
          <w:b/>
          <w:sz w:val="20"/>
        </w:rPr>
        <w:t>16</w:t>
      </w:r>
      <w:r>
        <w:rPr>
          <w:rFonts w:ascii="Arial Unicode MS" w:eastAsia="Arial Unicode MS" w:hAnsi="Arial Unicode MS" w:cs="Arial Unicode MS"/>
          <w:sz w:val="20"/>
        </w:rPr>
        <w:t xml:space="preserve">  Models, Organizational/ </w:t>
      </w:r>
      <w:r>
        <w:rPr>
          <w:rFonts w:ascii="Arial Unicode MS" w:eastAsia="Arial Unicode MS" w:hAnsi="Arial Unicode MS" w:cs="Arial Unicode MS"/>
          <w:sz w:val="20"/>
        </w:rPr>
        <w:br/>
      </w:r>
      <w:r>
        <w:rPr>
          <w:rFonts w:ascii="Arial Unicode MS" w:eastAsia="Arial Unicode MS" w:hAnsi="Arial Unicode MS" w:cs="Arial Unicode MS"/>
          <w:b/>
          <w:sz w:val="20"/>
        </w:rPr>
        <w:t>17</w:t>
      </w:r>
      <w:r>
        <w:rPr>
          <w:rFonts w:ascii="Arial Unicode MS" w:eastAsia="Arial Unicode MS" w:hAnsi="Arial Unicode MS" w:cs="Arial Unicode MS"/>
          <w:sz w:val="20"/>
        </w:rPr>
        <w:t xml:space="preserve">  exp "Continuity of Patient Care"/ </w:t>
      </w:r>
      <w:r>
        <w:rPr>
          <w:rFonts w:ascii="Arial Unicode MS" w:eastAsia="Arial Unicode MS" w:hAnsi="Arial Unicode MS" w:cs="Arial Unicode MS"/>
          <w:sz w:val="20"/>
        </w:rPr>
        <w:br/>
      </w:r>
      <w:r>
        <w:rPr>
          <w:rFonts w:ascii="Arial Unicode MS" w:eastAsia="Arial Unicode MS" w:hAnsi="Arial Unicode MS" w:cs="Arial Unicode MS"/>
          <w:b/>
          <w:sz w:val="20"/>
        </w:rPr>
        <w:t>18</w:t>
      </w:r>
      <w:r>
        <w:rPr>
          <w:rFonts w:ascii="Arial Unicode MS" w:eastAsia="Arial Unicode MS" w:hAnsi="Arial Unicode MS" w:cs="Arial Unicode MS"/>
          <w:sz w:val="20"/>
        </w:rPr>
        <w:t xml:space="preserve">  exp Patient Care Management/ </w:t>
      </w:r>
      <w:r>
        <w:rPr>
          <w:rFonts w:ascii="Arial Unicode MS" w:eastAsia="Arial Unicode MS" w:hAnsi="Arial Unicode MS" w:cs="Arial Unicode MS"/>
          <w:sz w:val="20"/>
        </w:rPr>
        <w:br/>
      </w:r>
      <w:r>
        <w:rPr>
          <w:rFonts w:ascii="Arial Unicode MS" w:eastAsia="Arial Unicode MS" w:hAnsi="Arial Unicode MS" w:cs="Arial Unicode MS"/>
          <w:b/>
          <w:sz w:val="20"/>
        </w:rPr>
        <w:t>19</w:t>
      </w:r>
      <w:r>
        <w:rPr>
          <w:rFonts w:ascii="Arial Unicode MS" w:eastAsia="Arial Unicode MS" w:hAnsi="Arial Unicode MS" w:cs="Arial Unicode MS"/>
          <w:sz w:val="20"/>
        </w:rPr>
        <w:t xml:space="preserve">  8 or 9 or 10 or 11 or 12 or 13 or 14 or 15 or 16 or 17 or 18 </w:t>
      </w:r>
      <w:r>
        <w:rPr>
          <w:rFonts w:ascii="Arial Unicode MS" w:eastAsia="Arial Unicode MS" w:hAnsi="Arial Unicode MS" w:cs="Arial Unicode MS"/>
          <w:sz w:val="20"/>
        </w:rPr>
        <w:br/>
      </w:r>
      <w:r>
        <w:rPr>
          <w:rFonts w:ascii="Arial Unicode MS" w:eastAsia="Arial Unicode MS" w:hAnsi="Arial Unicode MS" w:cs="Arial Unicode MS"/>
          <w:b/>
          <w:sz w:val="20"/>
        </w:rPr>
        <w:t>20</w:t>
      </w:r>
      <w:r>
        <w:rPr>
          <w:rFonts w:ascii="Arial Unicode MS" w:eastAsia="Arial Unicode MS" w:hAnsi="Arial Unicode MS" w:cs="Arial Unicode MS"/>
          <w:sz w:val="20"/>
        </w:rPr>
        <w:t xml:space="preserve">  7 and 19 </w:t>
      </w:r>
      <w:r>
        <w:rPr>
          <w:rFonts w:ascii="Arial Unicode MS" w:eastAsia="Arial Unicode MS" w:hAnsi="Arial Unicode MS" w:cs="Arial Unicode MS"/>
          <w:sz w:val="20"/>
        </w:rPr>
        <w:br/>
      </w:r>
      <w:r>
        <w:rPr>
          <w:rFonts w:ascii="Arial Unicode MS" w:eastAsia="Arial Unicode MS" w:hAnsi="Arial Unicode MS" w:cs="Arial Unicode MS"/>
          <w:b/>
          <w:sz w:val="20"/>
        </w:rPr>
        <w:t>21</w:t>
      </w:r>
      <w:r>
        <w:rPr>
          <w:rFonts w:ascii="Arial Unicode MS" w:eastAsia="Arial Unicode MS" w:hAnsi="Arial Unicode MS" w:cs="Arial Unicode MS"/>
          <w:sz w:val="20"/>
        </w:rPr>
        <w:t>  (long* or post*).</w:t>
      </w:r>
      <w:proofErr w:type="spellStart"/>
      <w:r>
        <w:rPr>
          <w:rFonts w:ascii="Arial Unicode MS" w:eastAsia="Arial Unicode MS" w:hAnsi="Arial Unicode MS" w:cs="Arial Unicode MS"/>
          <w:sz w:val="20"/>
        </w:rPr>
        <w:t>ti</w:t>
      </w:r>
      <w:proofErr w:type="spellEnd"/>
      <w:r>
        <w:rPr>
          <w:rFonts w:ascii="Arial Unicode MS" w:eastAsia="Arial Unicode MS" w:hAnsi="Arial Unicode MS" w:cs="Arial Unicode MS"/>
          <w:sz w:val="20"/>
        </w:rPr>
        <w:t xml:space="preserve">. </w:t>
      </w:r>
      <w:r>
        <w:rPr>
          <w:rFonts w:ascii="Arial Unicode MS" w:eastAsia="Arial Unicode MS" w:hAnsi="Arial Unicode MS" w:cs="Arial Unicode MS"/>
          <w:sz w:val="20"/>
        </w:rPr>
        <w:br/>
      </w:r>
      <w:r>
        <w:rPr>
          <w:rFonts w:ascii="Arial Unicode MS" w:eastAsia="Arial Unicode MS" w:hAnsi="Arial Unicode MS" w:cs="Arial Unicode MS"/>
          <w:b/>
          <w:sz w:val="20"/>
        </w:rPr>
        <w:t>22</w:t>
      </w:r>
      <w:r>
        <w:rPr>
          <w:rFonts w:ascii="Arial Unicode MS" w:eastAsia="Arial Unicode MS" w:hAnsi="Arial Unicode MS" w:cs="Arial Unicode MS"/>
          <w:sz w:val="20"/>
        </w:rPr>
        <w:t xml:space="preserve">  20 and 21 </w:t>
      </w:r>
      <w:r>
        <w:rPr>
          <w:rFonts w:ascii="Arial Unicode MS" w:eastAsia="Arial Unicode MS" w:hAnsi="Arial Unicode MS" w:cs="Arial Unicode MS"/>
          <w:sz w:val="20"/>
        </w:rPr>
        <w:br/>
      </w:r>
      <w:r>
        <w:rPr>
          <w:rFonts w:ascii="Arial Unicode MS" w:eastAsia="Arial Unicode MS" w:hAnsi="Arial Unicode MS" w:cs="Arial Unicode MS"/>
          <w:b/>
          <w:sz w:val="20"/>
        </w:rPr>
        <w:t>23</w:t>
      </w:r>
      <w:r>
        <w:rPr>
          <w:rFonts w:ascii="Arial Unicode MS" w:eastAsia="Arial Unicode MS" w:hAnsi="Arial Unicode MS" w:cs="Arial Unicode MS"/>
          <w:sz w:val="20"/>
        </w:rPr>
        <w:t xml:space="preserve">  limit 22 to dt=20240701-20240927 </w:t>
      </w:r>
    </w:p>
    <w:p w14:paraId="26E31B5F" w14:textId="77777777" w:rsidR="00D51A98" w:rsidRPr="007C2BFD" w:rsidRDefault="00D51A98" w:rsidP="00D51A98">
      <w:pPr>
        <w:rPr>
          <w:sz w:val="16"/>
          <w:szCs w:val="16"/>
        </w:rPr>
      </w:pPr>
    </w:p>
    <w:sectPr w:rsidR="00D51A98" w:rsidRPr="007C2BFD" w:rsidSect="00AC721C">
      <w:pgSz w:w="11907" w:h="16834" w:code="9"/>
      <w:pgMar w:top="1418" w:right="1701" w:bottom="1134" w:left="1843" w:header="284" w:footer="425" w:gutter="284"/>
      <w:cols w:space="72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7FD4408E" w14:textId="77777777" w:rsidR="00E82F42" w:rsidRDefault="00E82F42">
      <w:r>
        <w:separator/>
      </w:r>
    </w:p>
    <w:p w14:paraId="0CBD8146" w14:textId="77777777" w:rsidR="00E82F42" w:rsidRDefault="00E82F42"/>
  </w:endnote>
  <w:endnote w:type="continuationSeparator" w:id="0">
    <w:p w14:paraId="0BAC4FFE" w14:textId="77777777" w:rsidR="00E82F42" w:rsidRDefault="00E82F42">
      <w:r>
        <w:continuationSeparator/>
      </w:r>
    </w:p>
    <w:p w14:paraId="6C8570E7" w14:textId="77777777" w:rsidR="00E82F42" w:rsidRDefault="00E82F42"/>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Arial Mäori">
    <w:altName w:val="Arial"/>
    <w:panose1 w:val="00000000000000000000"/>
    <w:charset w:val="00"/>
    <w:family w:val="swiss"/>
    <w:notTrueType/>
    <w:pitch w:val="variable"/>
    <w:sig w:usb0="00000003" w:usb1="00000000" w:usb2="00000000" w:usb3="00000000" w:csb0="00000001" w:csb1="00000000"/>
  </w:font>
  <w:font w:name="Segoe UI">
    <w:panose1 w:val="020B0502040204020203"/>
    <w:charset w:val="00"/>
    <w:family w:val="swiss"/>
    <w:pitch w:val="variable"/>
    <w:sig w:usb0="E4002EFF" w:usb1="C000E47F" w:usb2="00000009" w:usb3="00000000" w:csb0="000001FF" w:csb1="00000000"/>
  </w:font>
  <w:font w:name="Calibri">
    <w:panose1 w:val="020F0502020204030204"/>
    <w:charset w:val="00"/>
    <w:family w:val="swiss"/>
    <w:pitch w:val="variable"/>
    <w:sig w:usb0="E4002EFF" w:usb1="C000247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Segoe UI Semibold">
    <w:panose1 w:val="020B0702040204020203"/>
    <w:charset w:val="00"/>
    <w:family w:val="swiss"/>
    <w:pitch w:val="variable"/>
    <w:sig w:usb0="E4002EFF" w:usb1="C000E47F" w:usb2="00000009" w:usb3="00000000" w:csb0="000001FF" w:csb1="00000000"/>
  </w:font>
  <w:font w:name="Segoe UI Black">
    <w:panose1 w:val="020B0A02040204020203"/>
    <w:charset w:val="00"/>
    <w:family w:val="swiss"/>
    <w:pitch w:val="variable"/>
    <w:sig w:usb0="E00002FF" w:usb1="4000E47F" w:usb2="00000021" w:usb3="00000000" w:csb0="0000019F" w:csb1="00000000"/>
  </w:font>
  <w:font w:name="Lucida Sans Unicode">
    <w:panose1 w:val="020B0602030504020204"/>
    <w:charset w:val="00"/>
    <w:family w:val="swiss"/>
    <w:pitch w:val="variable"/>
    <w:sig w:usb0="80000AFF" w:usb1="0000396B" w:usb2="00000000" w:usb3="00000000" w:csb0="000000BF" w:csb1="00000000"/>
  </w:font>
  <w:font w:name="Georgia">
    <w:panose1 w:val="02040502050405020303"/>
    <w:charset w:val="00"/>
    <w:family w:val="roman"/>
    <w:pitch w:val="variable"/>
    <w:sig w:usb0="00000287" w:usb1="00000000" w:usb2="00000000" w:usb3="00000000" w:csb0="0000009F" w:csb1="00000000"/>
  </w:font>
  <w:font w:name="Segoe UI Light">
    <w:panose1 w:val="020B0502040204020203"/>
    <w:charset w:val="00"/>
    <w:family w:val="swiss"/>
    <w:pitch w:val="variable"/>
    <w:sig w:usb0="E4002EFF" w:usb1="C000E47F" w:usb2="00000009" w:usb3="00000000" w:csb0="000001FF" w:csb1="00000000"/>
  </w:font>
  <w:font w:name="Arial Unicode MS">
    <w:altName w:val="Yu Gothic"/>
    <w:panose1 w:val="020B0604020202020204"/>
    <w:charset w:val="80"/>
    <w:family w:val="swiss"/>
    <w:pitch w:val="variable"/>
    <w:sig w:usb0="F7FFAFFF" w:usb1="E9DFFFFF" w:usb2="0000003F" w:usb3="00000000" w:csb0="003F01FF" w:csb1="00000000"/>
  </w:font>
  <w:font w:name="Cambria">
    <w:panose1 w:val="02040503050406030204"/>
    <w:charset w:val="00"/>
    <w:family w:val="roman"/>
    <w:pitch w:val="variable"/>
    <w:sig w:usb0="E00006FF" w:usb1="420024FF" w:usb2="02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EF18357" w14:textId="33C4AFA1" w:rsidR="002643CC" w:rsidRPr="00581136" w:rsidRDefault="002643CC" w:rsidP="005A79E5">
    <w:pPr>
      <w:pStyle w:val="Footer"/>
      <w:pBdr>
        <w:bottom w:val="single" w:sz="4" w:space="1" w:color="auto"/>
      </w:pBdr>
      <w:tabs>
        <w:tab w:val="right" w:pos="9639"/>
      </w:tabs>
      <w:rPr>
        <w:b/>
      </w:rPr>
    </w:pPr>
    <w:r w:rsidRPr="00581136">
      <w:rPr>
        <w:b/>
      </w:rPr>
      <w:t>Released 20</w:t>
    </w:r>
    <w:r>
      <w:rPr>
        <w:b/>
      </w:rPr>
      <w:t>25</w:t>
    </w:r>
    <w:r w:rsidRPr="00581136">
      <w:rPr>
        <w:b/>
      </w:rPr>
      <w:tab/>
      <w:t>health.govt.nz</w:t>
    </w:r>
  </w:p>
  <w:p w14:paraId="524869F6" w14:textId="77777777" w:rsidR="002643CC" w:rsidRPr="005A79E5" w:rsidRDefault="002643CC">
    <w:pPr>
      <w:pStyle w:val="Footer"/>
      <w:rPr>
        <w:sz w:val="2"/>
        <w:szCs w:val="2"/>
      </w:rP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3ADDA70" w14:textId="77777777" w:rsidR="002643CC" w:rsidRDefault="002643CC" w:rsidP="004D6689">
    <w:pPr>
      <w:pStyle w:val="Footer"/>
      <w:ind w:right="360" w:firstLine="360"/>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BCB0E96" w14:textId="77777777" w:rsidR="002643CC" w:rsidRDefault="002643CC">
    <w:pPr>
      <w:pStyle w:val="Footer"/>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TableGrid"/>
      <w:tblW w:w="1146" w:type="dxa"/>
      <w:tblInd w:w="-1310"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1146"/>
    </w:tblGrid>
    <w:tr w:rsidR="002643CC" w14:paraId="41B9FD17" w14:textId="77777777" w:rsidTr="00571223">
      <w:tc>
        <w:tcPr>
          <w:tcW w:w="1146" w:type="dxa"/>
          <w:vAlign w:val="center"/>
        </w:tcPr>
        <w:p w14:paraId="392E5685" w14:textId="77777777" w:rsidR="002643CC" w:rsidRPr="00931466" w:rsidRDefault="002643CC" w:rsidP="00571223">
          <w:pPr>
            <w:pStyle w:val="Footer"/>
            <w:rPr>
              <w:sz w:val="15"/>
              <w:szCs w:val="15"/>
            </w:rPr>
          </w:pPr>
          <w:r w:rsidRPr="00931466">
            <w:rPr>
              <w:rFonts w:eastAsia="Arial Unicode MS"/>
              <w:noProof/>
              <w:sz w:val="15"/>
              <w:szCs w:val="15"/>
              <w:lang w:eastAsia="en-NZ"/>
            </w:rPr>
            <w:drawing>
              <wp:inline distT="0" distB="0" distL="0" distR="0" wp14:anchorId="075272BC" wp14:editId="47DEF622">
                <wp:extent cx="582612" cy="117475"/>
                <wp:effectExtent l="0" t="0" r="8255" b="0"/>
                <wp:docPr id="10" name="Picture 2">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 name="Picture 2">
                          <a:extLst>
                            <a:ext uri="{C183D7F6-B498-43B3-948B-1728B52AA6E4}">
                              <adec:decorative xmlns:adec="http://schemas.microsoft.com/office/drawing/2017/decorative" val="1"/>
                            </a:ext>
                          </a:extLst>
                        </pic:cNvPr>
                        <pic:cNvPicPr>
                          <a:picLocks noChangeAspect="1" noChangeArrowheads="1"/>
                        </pic:cNvPicPr>
                      </pic:nvPicPr>
                      <pic:blipFill>
                        <a:blip r:embed="rId1">
                          <a:grayscl/>
                          <a:extLst>
                            <a:ext uri="{28A0092B-C50C-407E-A947-70E740481C1C}">
                              <a14:useLocalDpi xmlns:a14="http://schemas.microsoft.com/office/drawing/2010/main" val="0"/>
                            </a:ext>
                          </a:extLst>
                        </a:blip>
                        <a:srcRect/>
                        <a:stretch>
                          <a:fillRect/>
                        </a:stretch>
                      </pic:blipFill>
                      <pic:spPr bwMode="auto">
                        <a:xfrm>
                          <a:off x="0" y="0"/>
                          <a:ext cx="582612" cy="117475"/>
                        </a:xfrm>
                        <a:prstGeom prst="rect">
                          <a:avLst/>
                        </a:prstGeom>
                        <a:noFill/>
                      </pic:spPr>
                    </pic:pic>
                  </a:graphicData>
                </a:graphic>
              </wp:inline>
            </w:drawing>
          </w:r>
        </w:p>
      </w:tc>
    </w:tr>
  </w:tbl>
  <w:p w14:paraId="172F2DDB" w14:textId="77777777" w:rsidR="002643CC" w:rsidRPr="00571223" w:rsidRDefault="002643CC" w:rsidP="00571223">
    <w:pPr>
      <w:pStyle w:val="VersoFooter"/>
      <w:rPr>
        <w:sz w:val="2"/>
        <w:szCs w:val="2"/>
      </w:rPr>
    </w:pP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TableGrid"/>
      <w:tblW w:w="8789"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0" w:type="dxa"/>
        <w:right w:w="0" w:type="dxa"/>
      </w:tblCellMar>
      <w:tblLook w:val="04A0" w:firstRow="1" w:lastRow="0" w:firstColumn="1" w:lastColumn="0" w:noHBand="0" w:noVBand="1"/>
    </w:tblPr>
    <w:tblGrid>
      <w:gridCol w:w="8080"/>
      <w:gridCol w:w="709"/>
    </w:tblGrid>
    <w:tr w:rsidR="002643CC" w14:paraId="71F3685B" w14:textId="77777777" w:rsidTr="00D662F8">
      <w:trPr>
        <w:cantSplit/>
      </w:trPr>
      <w:tc>
        <w:tcPr>
          <w:tcW w:w="8080" w:type="dxa"/>
          <w:vAlign w:val="center"/>
        </w:tcPr>
        <w:p w14:paraId="5784B1D8" w14:textId="574D7ED4" w:rsidR="002643CC" w:rsidRDefault="002643CC" w:rsidP="00926083">
          <w:pPr>
            <w:pStyle w:val="RectoFooter"/>
          </w:pPr>
          <w:r w:rsidRPr="000212E8">
            <w:t>Models of Care for People Living with Long COVID: Evidence brief</w:t>
          </w:r>
        </w:p>
      </w:tc>
      <w:tc>
        <w:tcPr>
          <w:tcW w:w="709" w:type="dxa"/>
          <w:vAlign w:val="center"/>
        </w:tcPr>
        <w:p w14:paraId="18A7A1B5" w14:textId="77777777" w:rsidR="002643CC" w:rsidRPr="00931466" w:rsidRDefault="002643CC" w:rsidP="00931466">
          <w:pPr>
            <w:pStyle w:val="Footer"/>
            <w:jc w:val="right"/>
            <w:rPr>
              <w:rStyle w:val="PageNumber"/>
            </w:rPr>
          </w:pPr>
          <w:r w:rsidRPr="00931466">
            <w:rPr>
              <w:rStyle w:val="PageNumber"/>
            </w:rPr>
            <w:fldChar w:fldCharType="begin"/>
          </w:r>
          <w:r w:rsidRPr="00931466">
            <w:rPr>
              <w:rStyle w:val="PageNumber"/>
            </w:rPr>
            <w:instrText xml:space="preserve"> PAGE   \* MERGEFORMAT </w:instrText>
          </w:r>
          <w:r w:rsidRPr="00931466">
            <w:rPr>
              <w:rStyle w:val="PageNumber"/>
            </w:rPr>
            <w:fldChar w:fldCharType="separate"/>
          </w:r>
          <w:r>
            <w:rPr>
              <w:rStyle w:val="PageNumber"/>
              <w:noProof/>
            </w:rPr>
            <w:t>iii</w:t>
          </w:r>
          <w:r w:rsidRPr="00931466">
            <w:rPr>
              <w:rStyle w:val="PageNumber"/>
            </w:rPr>
            <w:fldChar w:fldCharType="end"/>
          </w:r>
        </w:p>
      </w:tc>
    </w:tr>
  </w:tbl>
  <w:p w14:paraId="21F74F77" w14:textId="77777777" w:rsidR="002643CC" w:rsidRPr="00581EB8" w:rsidRDefault="002643CC" w:rsidP="00581EB8">
    <w:pPr>
      <w:pStyle w:val="Footer"/>
      <w:rPr>
        <w:sz w:val="2"/>
        <w:szCs w:val="2"/>
      </w:rPr>
    </w:pP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TableGrid"/>
      <w:tblW w:w="8789" w:type="dxa"/>
      <w:tblInd w:w="-709"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0" w:type="dxa"/>
        <w:right w:w="0" w:type="dxa"/>
      </w:tblCellMar>
      <w:tblLook w:val="04A0" w:firstRow="1" w:lastRow="0" w:firstColumn="1" w:lastColumn="0" w:noHBand="0" w:noVBand="1"/>
    </w:tblPr>
    <w:tblGrid>
      <w:gridCol w:w="709"/>
      <w:gridCol w:w="8080"/>
    </w:tblGrid>
    <w:tr w:rsidR="002643CC" w14:paraId="4C3A3BF7" w14:textId="77777777" w:rsidTr="00D662F8">
      <w:trPr>
        <w:cantSplit/>
      </w:trPr>
      <w:tc>
        <w:tcPr>
          <w:tcW w:w="709" w:type="dxa"/>
          <w:vAlign w:val="center"/>
        </w:tcPr>
        <w:p w14:paraId="28F87ED7" w14:textId="77777777" w:rsidR="002643CC" w:rsidRPr="00931466" w:rsidRDefault="002643CC" w:rsidP="0043478F">
          <w:pPr>
            <w:pStyle w:val="Footer"/>
            <w:rPr>
              <w:rStyle w:val="PageNumber"/>
            </w:rPr>
          </w:pPr>
          <w:r w:rsidRPr="00931466">
            <w:rPr>
              <w:rStyle w:val="PageNumber"/>
            </w:rPr>
            <w:fldChar w:fldCharType="begin"/>
          </w:r>
          <w:r w:rsidRPr="00931466">
            <w:rPr>
              <w:rStyle w:val="PageNumber"/>
            </w:rPr>
            <w:instrText xml:space="preserve"> PAGE   \* MERGEFORMAT </w:instrText>
          </w:r>
          <w:r w:rsidRPr="00931466">
            <w:rPr>
              <w:rStyle w:val="PageNumber"/>
            </w:rPr>
            <w:fldChar w:fldCharType="separate"/>
          </w:r>
          <w:r>
            <w:rPr>
              <w:rStyle w:val="PageNumber"/>
              <w:noProof/>
            </w:rPr>
            <w:t>vi</w:t>
          </w:r>
          <w:r w:rsidRPr="00931466">
            <w:rPr>
              <w:rStyle w:val="PageNumber"/>
            </w:rPr>
            <w:fldChar w:fldCharType="end"/>
          </w:r>
        </w:p>
      </w:tc>
      <w:tc>
        <w:tcPr>
          <w:tcW w:w="8080" w:type="dxa"/>
          <w:vAlign w:val="center"/>
        </w:tcPr>
        <w:p w14:paraId="6026D159" w14:textId="3D0FC9DB" w:rsidR="002643CC" w:rsidRDefault="002643CC" w:rsidP="00926083">
          <w:pPr>
            <w:pStyle w:val="RectoFooter"/>
            <w:jc w:val="left"/>
          </w:pPr>
          <w:r w:rsidRPr="000212E8">
            <w:t>MODELS OF CARE FOR PEOPLE LIVING WITH LONG COVID: EVIDENCE BRIEF</w:t>
          </w:r>
        </w:p>
      </w:tc>
    </w:tr>
  </w:tbl>
  <w:p w14:paraId="711B5D80" w14:textId="77777777" w:rsidR="002643CC" w:rsidRPr="00571223" w:rsidRDefault="002643CC" w:rsidP="00571223">
    <w:pPr>
      <w:pStyle w:val="VersoFooter"/>
      <w:rPr>
        <w:sz w:val="2"/>
        <w:szCs w:val="2"/>
      </w:rPr>
    </w:pP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TableGrid"/>
      <w:tblW w:w="8789"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0" w:type="dxa"/>
        <w:right w:w="0" w:type="dxa"/>
      </w:tblCellMar>
      <w:tblLook w:val="04A0" w:firstRow="1" w:lastRow="0" w:firstColumn="1" w:lastColumn="0" w:noHBand="0" w:noVBand="1"/>
    </w:tblPr>
    <w:tblGrid>
      <w:gridCol w:w="8080"/>
      <w:gridCol w:w="709"/>
    </w:tblGrid>
    <w:tr w:rsidR="002643CC" w14:paraId="58AAB149" w14:textId="77777777" w:rsidTr="00D662F8">
      <w:trPr>
        <w:cantSplit/>
      </w:trPr>
      <w:tc>
        <w:tcPr>
          <w:tcW w:w="8080" w:type="dxa"/>
          <w:vAlign w:val="center"/>
        </w:tcPr>
        <w:p w14:paraId="20E2F0CC" w14:textId="1BDFC424" w:rsidR="002643CC" w:rsidRDefault="002643CC" w:rsidP="00926083">
          <w:pPr>
            <w:pStyle w:val="RectoFooter"/>
          </w:pPr>
          <w:r w:rsidRPr="000212E8">
            <w:t>Models of Care for People Living with Long COVID: Evidence brief</w:t>
          </w:r>
        </w:p>
      </w:tc>
      <w:tc>
        <w:tcPr>
          <w:tcW w:w="709" w:type="dxa"/>
          <w:vAlign w:val="center"/>
        </w:tcPr>
        <w:p w14:paraId="3D3C9847" w14:textId="77777777" w:rsidR="002643CC" w:rsidRPr="00931466" w:rsidRDefault="002643CC" w:rsidP="00931466">
          <w:pPr>
            <w:pStyle w:val="Footer"/>
            <w:jc w:val="right"/>
            <w:rPr>
              <w:rStyle w:val="PageNumber"/>
            </w:rPr>
          </w:pPr>
          <w:r w:rsidRPr="00931466">
            <w:rPr>
              <w:rStyle w:val="PageNumber"/>
            </w:rPr>
            <w:fldChar w:fldCharType="begin"/>
          </w:r>
          <w:r w:rsidRPr="00931466">
            <w:rPr>
              <w:rStyle w:val="PageNumber"/>
            </w:rPr>
            <w:instrText xml:space="preserve"> PAGE   \* MERGEFORMAT </w:instrText>
          </w:r>
          <w:r w:rsidRPr="00931466">
            <w:rPr>
              <w:rStyle w:val="PageNumber"/>
            </w:rPr>
            <w:fldChar w:fldCharType="separate"/>
          </w:r>
          <w:r>
            <w:rPr>
              <w:rStyle w:val="PageNumber"/>
              <w:noProof/>
            </w:rPr>
            <w:t>v</w:t>
          </w:r>
          <w:r w:rsidRPr="00931466">
            <w:rPr>
              <w:rStyle w:val="PageNumber"/>
            </w:rPr>
            <w:fldChar w:fldCharType="end"/>
          </w:r>
        </w:p>
      </w:tc>
    </w:tr>
  </w:tbl>
  <w:p w14:paraId="27602107" w14:textId="77777777" w:rsidR="002643CC" w:rsidRPr="00581EB8" w:rsidRDefault="002643CC" w:rsidP="00581EB8">
    <w:pPr>
      <w:pStyle w:val="Footer"/>
      <w:rPr>
        <w:sz w:val="2"/>
        <w:szCs w:val="2"/>
      </w:rPr>
    </w:pP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TableGrid"/>
      <w:tblW w:w="9747" w:type="dxa"/>
      <w:tblInd w:w="-567"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Look w:val="04A0" w:firstRow="1" w:lastRow="0" w:firstColumn="1" w:lastColumn="0" w:noHBand="0" w:noVBand="1"/>
    </w:tblPr>
    <w:tblGrid>
      <w:gridCol w:w="675"/>
      <w:gridCol w:w="9072"/>
    </w:tblGrid>
    <w:tr w:rsidR="002643CC" w14:paraId="7E34FA6B" w14:textId="77777777" w:rsidTr="00D662F8">
      <w:trPr>
        <w:cantSplit/>
      </w:trPr>
      <w:tc>
        <w:tcPr>
          <w:tcW w:w="675" w:type="dxa"/>
          <w:vAlign w:val="center"/>
        </w:tcPr>
        <w:p w14:paraId="6281C317" w14:textId="77777777" w:rsidR="002643CC" w:rsidRPr="00931466" w:rsidRDefault="002643CC" w:rsidP="0043478F">
          <w:pPr>
            <w:pStyle w:val="Footer"/>
            <w:rPr>
              <w:rStyle w:val="PageNumber"/>
            </w:rPr>
          </w:pPr>
          <w:r w:rsidRPr="00931466">
            <w:rPr>
              <w:rStyle w:val="PageNumber"/>
            </w:rPr>
            <w:fldChar w:fldCharType="begin"/>
          </w:r>
          <w:r w:rsidRPr="00931466">
            <w:rPr>
              <w:rStyle w:val="PageNumber"/>
            </w:rPr>
            <w:instrText xml:space="preserve"> PAGE   \* MERGEFORMAT </w:instrText>
          </w:r>
          <w:r w:rsidRPr="00931466">
            <w:rPr>
              <w:rStyle w:val="PageNumber"/>
            </w:rPr>
            <w:fldChar w:fldCharType="separate"/>
          </w:r>
          <w:r>
            <w:rPr>
              <w:rStyle w:val="PageNumber"/>
              <w:noProof/>
            </w:rPr>
            <w:t>2</w:t>
          </w:r>
          <w:r w:rsidRPr="00931466">
            <w:rPr>
              <w:rStyle w:val="PageNumber"/>
            </w:rPr>
            <w:fldChar w:fldCharType="end"/>
          </w:r>
        </w:p>
      </w:tc>
      <w:tc>
        <w:tcPr>
          <w:tcW w:w="9072" w:type="dxa"/>
          <w:vAlign w:val="center"/>
        </w:tcPr>
        <w:p w14:paraId="27262A64" w14:textId="162FB326" w:rsidR="002643CC" w:rsidRDefault="002643CC" w:rsidP="000D58DD">
          <w:pPr>
            <w:pStyle w:val="RectoFooter"/>
            <w:jc w:val="left"/>
          </w:pPr>
          <w:r w:rsidRPr="000212E8">
            <w:t>Models of Care for People Living with Long COVID: Evidence brief</w:t>
          </w:r>
        </w:p>
      </w:tc>
    </w:tr>
  </w:tbl>
  <w:p w14:paraId="5177CEA2" w14:textId="77777777" w:rsidR="002643CC" w:rsidRPr="00571223" w:rsidRDefault="002643CC" w:rsidP="00571223">
    <w:pPr>
      <w:pStyle w:val="VersoFooter"/>
      <w:rPr>
        <w:sz w:val="2"/>
        <w:szCs w:val="2"/>
      </w:rPr>
    </w:pP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TableGrid"/>
      <w:tblW w:w="8789"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0" w:type="dxa"/>
        <w:right w:w="0" w:type="dxa"/>
      </w:tblCellMar>
      <w:tblLook w:val="04A0" w:firstRow="1" w:lastRow="0" w:firstColumn="1" w:lastColumn="0" w:noHBand="0" w:noVBand="1"/>
    </w:tblPr>
    <w:tblGrid>
      <w:gridCol w:w="8080"/>
      <w:gridCol w:w="709"/>
    </w:tblGrid>
    <w:tr w:rsidR="002643CC" w14:paraId="47337729" w14:textId="77777777" w:rsidTr="00D662F8">
      <w:trPr>
        <w:cantSplit/>
      </w:trPr>
      <w:tc>
        <w:tcPr>
          <w:tcW w:w="8080" w:type="dxa"/>
          <w:vAlign w:val="center"/>
        </w:tcPr>
        <w:p w14:paraId="1A33CBD1" w14:textId="5AA0AC5C" w:rsidR="002643CC" w:rsidRDefault="002643CC" w:rsidP="00931466">
          <w:pPr>
            <w:pStyle w:val="RectoFooter"/>
          </w:pPr>
          <w:r w:rsidRPr="000212E8">
            <w:t>Models of Care for People Living with Long COVID: Evidence brief</w:t>
          </w:r>
        </w:p>
      </w:tc>
      <w:tc>
        <w:tcPr>
          <w:tcW w:w="709" w:type="dxa"/>
          <w:vAlign w:val="center"/>
        </w:tcPr>
        <w:p w14:paraId="501EC334" w14:textId="77777777" w:rsidR="002643CC" w:rsidRPr="00931466" w:rsidRDefault="002643CC" w:rsidP="00931466">
          <w:pPr>
            <w:pStyle w:val="Footer"/>
            <w:jc w:val="right"/>
            <w:rPr>
              <w:rStyle w:val="PageNumber"/>
            </w:rPr>
          </w:pPr>
          <w:r w:rsidRPr="00931466">
            <w:rPr>
              <w:rStyle w:val="PageNumber"/>
            </w:rPr>
            <w:fldChar w:fldCharType="begin"/>
          </w:r>
          <w:r w:rsidRPr="00931466">
            <w:rPr>
              <w:rStyle w:val="PageNumber"/>
            </w:rPr>
            <w:instrText xml:space="preserve"> PAGE   \* MERGEFORMAT </w:instrText>
          </w:r>
          <w:r w:rsidRPr="00931466">
            <w:rPr>
              <w:rStyle w:val="PageNumber"/>
            </w:rPr>
            <w:fldChar w:fldCharType="separate"/>
          </w:r>
          <w:r>
            <w:rPr>
              <w:rStyle w:val="PageNumber"/>
              <w:noProof/>
            </w:rPr>
            <w:t>1</w:t>
          </w:r>
          <w:r w:rsidRPr="00931466">
            <w:rPr>
              <w:rStyle w:val="PageNumber"/>
            </w:rPr>
            <w:fldChar w:fldCharType="end"/>
          </w:r>
        </w:p>
      </w:tc>
    </w:tr>
  </w:tbl>
  <w:p w14:paraId="1C6F2E7F" w14:textId="77777777" w:rsidR="002643CC" w:rsidRPr="00581EB8" w:rsidRDefault="002643CC" w:rsidP="00581EB8">
    <w:pPr>
      <w:pStyle w:val="Footer"/>
      <w:rPr>
        <w:sz w:val="2"/>
        <w:szCs w:val="2"/>
      </w:rPr>
    </w:pPr>
  </w:p>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TableGrid"/>
      <w:tblW w:w="14743"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0" w:type="dxa"/>
        <w:right w:w="0" w:type="dxa"/>
      </w:tblCellMar>
      <w:tblLook w:val="04A0" w:firstRow="1" w:lastRow="0" w:firstColumn="1" w:lastColumn="0" w:noHBand="0" w:noVBand="1"/>
    </w:tblPr>
    <w:tblGrid>
      <w:gridCol w:w="14034"/>
      <w:gridCol w:w="709"/>
    </w:tblGrid>
    <w:tr w:rsidR="0049650F" w14:paraId="117DAFC0" w14:textId="77777777" w:rsidTr="0049650F">
      <w:trPr>
        <w:cantSplit/>
      </w:trPr>
      <w:tc>
        <w:tcPr>
          <w:tcW w:w="14034" w:type="dxa"/>
          <w:vAlign w:val="center"/>
        </w:tcPr>
        <w:p w14:paraId="4FBB9DDD" w14:textId="77777777" w:rsidR="0049650F" w:rsidRDefault="0049650F" w:rsidP="00931466">
          <w:pPr>
            <w:pStyle w:val="RectoFooter"/>
          </w:pPr>
          <w:r w:rsidRPr="000212E8">
            <w:t>Models of Care for People Living with Long COVID: Evidence brief</w:t>
          </w:r>
        </w:p>
      </w:tc>
      <w:tc>
        <w:tcPr>
          <w:tcW w:w="709" w:type="dxa"/>
          <w:vAlign w:val="center"/>
        </w:tcPr>
        <w:p w14:paraId="6BA419C6" w14:textId="77777777" w:rsidR="0049650F" w:rsidRPr="00931466" w:rsidRDefault="0049650F" w:rsidP="00931466">
          <w:pPr>
            <w:pStyle w:val="Footer"/>
            <w:jc w:val="right"/>
            <w:rPr>
              <w:rStyle w:val="PageNumber"/>
            </w:rPr>
          </w:pPr>
          <w:r w:rsidRPr="00931466">
            <w:rPr>
              <w:rStyle w:val="PageNumber"/>
            </w:rPr>
            <w:fldChar w:fldCharType="begin"/>
          </w:r>
          <w:r w:rsidRPr="00931466">
            <w:rPr>
              <w:rStyle w:val="PageNumber"/>
            </w:rPr>
            <w:instrText xml:space="preserve"> PAGE   \* MERGEFORMAT </w:instrText>
          </w:r>
          <w:r w:rsidRPr="00931466">
            <w:rPr>
              <w:rStyle w:val="PageNumber"/>
            </w:rPr>
            <w:fldChar w:fldCharType="separate"/>
          </w:r>
          <w:r>
            <w:rPr>
              <w:rStyle w:val="PageNumber"/>
              <w:noProof/>
            </w:rPr>
            <w:t>1</w:t>
          </w:r>
          <w:r w:rsidRPr="00931466">
            <w:rPr>
              <w:rStyle w:val="PageNumber"/>
            </w:rPr>
            <w:fldChar w:fldCharType="end"/>
          </w:r>
        </w:p>
      </w:tc>
    </w:tr>
  </w:tbl>
  <w:p w14:paraId="1DCC251B" w14:textId="77777777" w:rsidR="0049650F" w:rsidRPr="00581EB8" w:rsidRDefault="0049650F" w:rsidP="00581EB8">
    <w:pPr>
      <w:pStyle w:val="Footer"/>
      <w:rPr>
        <w:sz w:val="2"/>
        <w:szCs w:val="2"/>
      </w:rPr>
    </w:pPr>
  </w:p>
</w:ftr>
</file>

<file path=word/footer1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TableGrid"/>
      <w:tblW w:w="8789"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0" w:type="dxa"/>
        <w:right w:w="0" w:type="dxa"/>
      </w:tblCellMar>
      <w:tblLook w:val="04A0" w:firstRow="1" w:lastRow="0" w:firstColumn="1" w:lastColumn="0" w:noHBand="0" w:noVBand="1"/>
    </w:tblPr>
    <w:tblGrid>
      <w:gridCol w:w="8080"/>
      <w:gridCol w:w="709"/>
    </w:tblGrid>
    <w:tr w:rsidR="0049650F" w14:paraId="625C7801" w14:textId="77777777" w:rsidTr="00D662F8">
      <w:trPr>
        <w:cantSplit/>
      </w:trPr>
      <w:tc>
        <w:tcPr>
          <w:tcW w:w="8080" w:type="dxa"/>
          <w:vAlign w:val="center"/>
        </w:tcPr>
        <w:p w14:paraId="322EB91C" w14:textId="77777777" w:rsidR="0049650F" w:rsidRDefault="0049650F" w:rsidP="00931466">
          <w:pPr>
            <w:pStyle w:val="RectoFooter"/>
          </w:pPr>
          <w:r w:rsidRPr="000212E8">
            <w:t>Models of Care for People Living with Long COVID: Evidence brief</w:t>
          </w:r>
        </w:p>
      </w:tc>
      <w:tc>
        <w:tcPr>
          <w:tcW w:w="709" w:type="dxa"/>
          <w:vAlign w:val="center"/>
        </w:tcPr>
        <w:p w14:paraId="45803420" w14:textId="77777777" w:rsidR="0049650F" w:rsidRPr="00931466" w:rsidRDefault="0049650F" w:rsidP="00931466">
          <w:pPr>
            <w:pStyle w:val="Footer"/>
            <w:jc w:val="right"/>
            <w:rPr>
              <w:rStyle w:val="PageNumber"/>
            </w:rPr>
          </w:pPr>
          <w:r w:rsidRPr="00931466">
            <w:rPr>
              <w:rStyle w:val="PageNumber"/>
            </w:rPr>
            <w:fldChar w:fldCharType="begin"/>
          </w:r>
          <w:r w:rsidRPr="00931466">
            <w:rPr>
              <w:rStyle w:val="PageNumber"/>
            </w:rPr>
            <w:instrText xml:space="preserve"> PAGE   \* MERGEFORMAT </w:instrText>
          </w:r>
          <w:r w:rsidRPr="00931466">
            <w:rPr>
              <w:rStyle w:val="PageNumber"/>
            </w:rPr>
            <w:fldChar w:fldCharType="separate"/>
          </w:r>
          <w:r>
            <w:rPr>
              <w:rStyle w:val="PageNumber"/>
              <w:noProof/>
            </w:rPr>
            <w:t>1</w:t>
          </w:r>
          <w:r w:rsidRPr="00931466">
            <w:rPr>
              <w:rStyle w:val="PageNumber"/>
            </w:rPr>
            <w:fldChar w:fldCharType="end"/>
          </w:r>
        </w:p>
      </w:tc>
    </w:tr>
  </w:tbl>
  <w:p w14:paraId="1074AA0A" w14:textId="77777777" w:rsidR="0049650F" w:rsidRPr="00581EB8" w:rsidRDefault="0049650F" w:rsidP="00581EB8">
    <w:pPr>
      <w:pStyle w:val="Footer"/>
      <w:rPr>
        <w:sz w:val="2"/>
        <w:szCs w:val="2"/>
      </w:rP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2A118935" w14:textId="77777777" w:rsidR="00E82F42" w:rsidRPr="00A26E6B" w:rsidRDefault="00E82F42" w:rsidP="00A26E6B"/>
  </w:footnote>
  <w:footnote w:type="continuationSeparator" w:id="0">
    <w:p w14:paraId="37B28583" w14:textId="77777777" w:rsidR="00E82F42" w:rsidRDefault="00E82F42">
      <w:r>
        <w:continuationSeparator/>
      </w:r>
    </w:p>
    <w:p w14:paraId="56B8D51F" w14:textId="77777777" w:rsidR="00E82F42" w:rsidRDefault="00E82F42"/>
  </w:footnote>
  <w:footnote w:id="1">
    <w:p w14:paraId="61B72F49" w14:textId="77777777" w:rsidR="002643CC" w:rsidRPr="00D34E8F" w:rsidRDefault="002643CC" w:rsidP="000212E8">
      <w:pPr>
        <w:pStyle w:val="FootnoteText"/>
      </w:pPr>
      <w:r>
        <w:rPr>
          <w:rStyle w:val="FootnoteReference"/>
        </w:rPr>
        <w:footnoteRef/>
      </w:r>
      <w:r>
        <w:t xml:space="preserve"> See reference 19 and </w:t>
      </w:r>
      <w:r w:rsidRPr="00061D0E">
        <w:t>Appendix D</w:t>
      </w:r>
      <w:r>
        <w:t>.</w:t>
      </w:r>
    </w:p>
  </w:footnote>
  <w:footnote w:id="2">
    <w:p w14:paraId="4B9DEF0B" w14:textId="3D46B366" w:rsidR="002643CC" w:rsidRDefault="002643CC" w:rsidP="000212E8">
      <w:pPr>
        <w:pStyle w:val="FootnoteText"/>
      </w:pPr>
      <w:r w:rsidRPr="00794767">
        <w:rPr>
          <w:rStyle w:val="FootnoteReference"/>
          <w:color w:val="000000" w:themeColor="text1"/>
        </w:rPr>
        <w:footnoteRef/>
      </w:r>
      <w:r>
        <w:t xml:space="preserve"> URL: </w:t>
      </w:r>
      <w:hyperlink r:id="rId1" w:history="1">
        <w:r w:rsidRPr="00A80BA1">
          <w:rPr>
            <w:rStyle w:val="Hyperlink"/>
          </w:rPr>
          <w:t>phcc.org.nz/briefing/long-covid-aotearoa-nz-risk-assessment-and-preventive-action-urgently-needed</w:t>
        </w:r>
      </w:hyperlink>
    </w:p>
  </w:footnote>
  <w:footnote w:id="3">
    <w:p w14:paraId="34080EF5" w14:textId="77777777" w:rsidR="002643CC" w:rsidRPr="009F1BD0" w:rsidRDefault="002643CC" w:rsidP="00131D37">
      <w:pPr>
        <w:pStyle w:val="FootnoteText"/>
      </w:pPr>
      <w:r>
        <w:rPr>
          <w:rStyle w:val="FootnoteReference"/>
        </w:rPr>
        <w:footnoteRef/>
      </w:r>
      <w:r>
        <w:t xml:space="preserve"> URL: </w:t>
      </w:r>
      <w:hyperlink r:id="rId2" w:history="1">
        <w:r>
          <w:rPr>
            <w:rStyle w:val="Hyperlink"/>
            <w:sz w:val="16"/>
            <w:szCs w:val="16"/>
          </w:rPr>
          <w:t>health.govt.nz/publications/clinical-rehabilitation-guideline-for-people-with-long-covid-coronavirus-disease-in-aotearoa-new</w:t>
        </w:r>
      </w:hyperlink>
    </w:p>
  </w:footnote>
  <w:footnote w:id="4">
    <w:p w14:paraId="37E8CF62" w14:textId="77777777" w:rsidR="002643CC" w:rsidRDefault="002643CC" w:rsidP="00131D37">
      <w:pPr>
        <w:pStyle w:val="FootnoteText"/>
      </w:pPr>
      <w:r>
        <w:rPr>
          <w:rStyle w:val="FootnoteReference"/>
        </w:rPr>
        <w:footnoteRef/>
      </w:r>
      <w:r>
        <w:t xml:space="preserve"> </w:t>
      </w:r>
      <w:r w:rsidRPr="004D43A9">
        <w:rPr>
          <w:sz w:val="16"/>
          <w:szCs w:val="16"/>
        </w:rPr>
        <w:t>The GRADE approach (Grading of Recommendations Assessment, Development and Evaluation) is a method of assessing the certainty in evidence (also known as quality of evidence or confidence in effect estimates) and the strength of recommendations in</w:t>
      </w:r>
      <w:r>
        <w:rPr>
          <w:sz w:val="16"/>
          <w:szCs w:val="16"/>
        </w:rPr>
        <w:t xml:space="preserve"> health care.URL: </w:t>
      </w:r>
      <w:hyperlink r:id="rId3" w:history="1">
        <w:r w:rsidRPr="00F07601">
          <w:rPr>
            <w:rStyle w:val="Hyperlink"/>
            <w:sz w:val="16"/>
            <w:szCs w:val="16"/>
          </w:rPr>
          <w:t>www.gradeworkinggroup.org</w:t>
        </w:r>
      </w:hyperlink>
      <w:r>
        <w:t xml:space="preserve"> </w:t>
      </w:r>
    </w:p>
  </w:footnote>
  <w:footnote w:id="5">
    <w:p w14:paraId="7968A9DB" w14:textId="68FF720C" w:rsidR="002643CC" w:rsidRPr="00556628" w:rsidRDefault="002643CC" w:rsidP="008F2C48">
      <w:pPr>
        <w:pStyle w:val="FootnoteText"/>
        <w:spacing w:before="40" w:after="40"/>
      </w:pPr>
      <w:r w:rsidRPr="00556628">
        <w:rPr>
          <w:rStyle w:val="FootnoteReference"/>
        </w:rPr>
        <w:footnoteRef/>
      </w:r>
      <w:r w:rsidRPr="00556628">
        <w:t xml:space="preserve"> </w:t>
      </w:r>
      <w:r>
        <w:t xml:space="preserve">URL: </w:t>
      </w:r>
      <w:hyperlink r:id="rId4" w:history="1">
        <w:r w:rsidR="00FA4E4A">
          <w:rPr>
            <w:rStyle w:val="Hyperlink"/>
            <w:sz w:val="16"/>
            <w:szCs w:val="16"/>
          </w:rPr>
          <w:t>aci.health.nsw.gov.au/networks/rehabilitation/resources/covid</w:t>
        </w:r>
      </w:hyperlink>
      <w:r w:rsidRPr="00556628">
        <w:t xml:space="preserve"> </w:t>
      </w:r>
      <w:r>
        <w:t>(a</w:t>
      </w:r>
      <w:r w:rsidRPr="00556628">
        <w:t>ccessed 18 November 2024</w:t>
      </w:r>
      <w:r>
        <w:t>)</w:t>
      </w:r>
      <w:r w:rsidRPr="00556628">
        <w:t>.</w:t>
      </w:r>
    </w:p>
  </w:footnote>
  <w:footnote w:id="6">
    <w:p w14:paraId="3F492CCC" w14:textId="77777777" w:rsidR="002643CC" w:rsidRPr="00556628" w:rsidRDefault="002643CC" w:rsidP="008F2C48">
      <w:pPr>
        <w:pStyle w:val="FootnoteText"/>
        <w:spacing w:before="40" w:after="40"/>
      </w:pPr>
      <w:r w:rsidRPr="00556628">
        <w:rPr>
          <w:rStyle w:val="FootnoteReference"/>
        </w:rPr>
        <w:footnoteRef/>
      </w:r>
      <w:r w:rsidRPr="00556628">
        <w:t xml:space="preserve"> The continuation or development of new symptoms </w:t>
      </w:r>
      <w:r>
        <w:t>three</w:t>
      </w:r>
      <w:r w:rsidRPr="00556628">
        <w:t xml:space="preserve"> months after the initial SARS-</w:t>
      </w:r>
      <w:r w:rsidRPr="008F2C48">
        <w:t>CoV</w:t>
      </w:r>
      <w:r w:rsidRPr="00556628">
        <w:t xml:space="preserve">-2 infection, </w:t>
      </w:r>
      <w:r>
        <w:t>and</w:t>
      </w:r>
      <w:r w:rsidRPr="00556628">
        <w:t xml:space="preserve"> these symptoms last for at least </w:t>
      </w:r>
      <w:r>
        <w:t>two</w:t>
      </w:r>
      <w:r w:rsidRPr="00556628">
        <w:t xml:space="preserve"> months with no other explanation.</w:t>
      </w:r>
      <w:r>
        <w:t xml:space="preserve"> URL:</w:t>
      </w:r>
      <w:r w:rsidRPr="00556628">
        <w:t xml:space="preserve"> </w:t>
      </w:r>
      <w:hyperlink r:id="rId5" w:history="1">
        <w:r w:rsidRPr="008B7522">
          <w:rPr>
            <w:rStyle w:val="Hyperlink"/>
            <w:sz w:val="16"/>
            <w:szCs w:val="16"/>
          </w:rPr>
          <w:t>www.who.int/europe/news-room/fact-sheets/item/post-COVID-19-condition</w:t>
        </w:r>
      </w:hyperlink>
      <w:r w:rsidRPr="00556628">
        <w:t xml:space="preserve"> </w:t>
      </w:r>
      <w:r>
        <w:t>(a</w:t>
      </w:r>
      <w:r w:rsidRPr="00556628">
        <w:t>ccessed 18 November 2024</w:t>
      </w:r>
      <w:r>
        <w:t>).</w:t>
      </w:r>
    </w:p>
  </w:footnote>
  <w:footnote w:id="7">
    <w:p w14:paraId="754859DC" w14:textId="77777777" w:rsidR="002643CC" w:rsidRPr="00556628" w:rsidRDefault="002643CC" w:rsidP="008F2C48">
      <w:pPr>
        <w:pStyle w:val="FootnoteText"/>
        <w:spacing w:before="40" w:after="40"/>
        <w:rPr>
          <w:sz w:val="16"/>
          <w:szCs w:val="16"/>
        </w:rPr>
      </w:pPr>
      <w:r w:rsidRPr="00556628">
        <w:rPr>
          <w:rStyle w:val="FootnoteReference"/>
        </w:rPr>
        <w:footnoteRef/>
      </w:r>
      <w:r w:rsidRPr="00556628">
        <w:t xml:space="preserve"> </w:t>
      </w:r>
      <w:r w:rsidRPr="004D43A9">
        <w:t>URL:</w:t>
      </w:r>
      <w:r>
        <w:t xml:space="preserve"> </w:t>
      </w:r>
      <w:hyperlink r:id="rId6" w:history="1">
        <w:r w:rsidRPr="004D43A9">
          <w:rPr>
            <w:rStyle w:val="Hyperlink"/>
            <w:sz w:val="16"/>
            <w:szCs w:val="16"/>
          </w:rPr>
          <w:t>www.ciap.health.nsw.gov.au/specialty-guides/nsw-healthpathways.html</w:t>
        </w:r>
      </w:hyperlink>
      <w:r w:rsidRPr="004D43A9">
        <w:rPr>
          <w:sz w:val="16"/>
          <w:szCs w:val="16"/>
        </w:rPr>
        <w:t xml:space="preserve"> </w:t>
      </w:r>
      <w:r w:rsidRPr="008343D7">
        <w:rPr>
          <w:sz w:val="16"/>
          <w:szCs w:val="16"/>
        </w:rPr>
        <w:t>(accessed 19 November 2024).</w:t>
      </w:r>
    </w:p>
  </w:footnote>
  <w:footnote w:id="8">
    <w:p w14:paraId="73AC3F42" w14:textId="47791ABF" w:rsidR="002643CC" w:rsidRPr="00556628" w:rsidRDefault="002643CC" w:rsidP="008F2C48">
      <w:pPr>
        <w:pStyle w:val="FootnoteText"/>
        <w:spacing w:before="40" w:after="40"/>
        <w:rPr>
          <w:sz w:val="16"/>
          <w:szCs w:val="16"/>
        </w:rPr>
      </w:pPr>
      <w:r w:rsidRPr="00556628">
        <w:rPr>
          <w:rStyle w:val="FootnoteReference"/>
        </w:rPr>
        <w:footnoteRef/>
      </w:r>
      <w:r w:rsidRPr="00556628">
        <w:rPr>
          <w:sz w:val="16"/>
          <w:szCs w:val="16"/>
        </w:rPr>
        <w:t xml:space="preserve"> </w:t>
      </w:r>
      <w:r w:rsidRPr="00506320">
        <w:rPr>
          <w:bCs/>
          <w:sz w:val="16"/>
          <w:szCs w:val="16"/>
        </w:rPr>
        <w:t>Post COVID-19 Functional Status</w:t>
      </w:r>
      <w:r w:rsidRPr="00556628">
        <w:rPr>
          <w:sz w:val="16"/>
          <w:szCs w:val="16"/>
        </w:rPr>
        <w:t xml:space="preserve"> (PCFS) </w:t>
      </w:r>
      <w:r>
        <w:rPr>
          <w:sz w:val="16"/>
          <w:szCs w:val="16"/>
        </w:rPr>
        <w:t>scale</w:t>
      </w:r>
      <w:r w:rsidR="000E2DE0">
        <w:rPr>
          <w:sz w:val="16"/>
          <w:szCs w:val="16"/>
        </w:rPr>
        <w:t>.</w:t>
      </w:r>
      <w:r w:rsidR="00AD3288">
        <w:rPr>
          <w:sz w:val="16"/>
          <w:szCs w:val="16"/>
        </w:rPr>
        <w:t xml:space="preserve"> URL: </w:t>
      </w:r>
      <w:hyperlink r:id="rId7" w:history="1">
        <w:r w:rsidR="00FB301B">
          <w:rPr>
            <w:rStyle w:val="Hyperlink"/>
            <w:sz w:val="16"/>
            <w:szCs w:val="16"/>
          </w:rPr>
          <w:t>aci.health.nsw.gov.au/</w:t>
        </w:r>
        <w:proofErr w:type="gramStart"/>
        <w:r w:rsidR="00FB301B">
          <w:rPr>
            <w:rStyle w:val="Hyperlink"/>
            <w:sz w:val="16"/>
            <w:szCs w:val="16"/>
          </w:rPr>
          <w:t>statewide-programs</w:t>
        </w:r>
        <w:proofErr w:type="gramEnd"/>
        <w:r w:rsidR="00FB301B">
          <w:rPr>
            <w:rStyle w:val="Hyperlink"/>
            <w:sz w:val="16"/>
            <w:szCs w:val="16"/>
          </w:rPr>
          <w:t>/</w:t>
        </w:r>
        <w:proofErr w:type="spellStart"/>
        <w:r w:rsidR="00FB301B">
          <w:rPr>
            <w:rStyle w:val="Hyperlink"/>
            <w:sz w:val="16"/>
            <w:szCs w:val="16"/>
          </w:rPr>
          <w:t>prms</w:t>
        </w:r>
        <w:proofErr w:type="spellEnd"/>
        <w:r w:rsidR="00FB301B">
          <w:rPr>
            <w:rStyle w:val="Hyperlink"/>
            <w:sz w:val="16"/>
            <w:szCs w:val="16"/>
          </w:rPr>
          <w:t>/resources</w:t>
        </w:r>
      </w:hyperlink>
      <w:r w:rsidR="00A06E00">
        <w:rPr>
          <w:sz w:val="16"/>
          <w:szCs w:val="16"/>
        </w:rPr>
        <w:t xml:space="preserve"> (accessed </w:t>
      </w:r>
      <w:r w:rsidR="0036727B">
        <w:rPr>
          <w:sz w:val="16"/>
          <w:szCs w:val="16"/>
        </w:rPr>
        <w:t>28 May 2025</w:t>
      </w:r>
      <w:r w:rsidR="00A06E00">
        <w:rPr>
          <w:sz w:val="16"/>
          <w:szCs w:val="16"/>
        </w:rPr>
        <w:t>)</w:t>
      </w:r>
      <w:r w:rsidR="00B75B43">
        <w:rPr>
          <w:sz w:val="16"/>
          <w:szCs w:val="16"/>
        </w:rPr>
        <w:t xml:space="preserve">. </w:t>
      </w:r>
      <w:r w:rsidRPr="00112547">
        <w:rPr>
          <w:bCs/>
          <w:sz w:val="16"/>
          <w:szCs w:val="16"/>
        </w:rPr>
        <w:t>C</w:t>
      </w:r>
      <w:r w:rsidRPr="00C42DC8">
        <w:rPr>
          <w:bCs/>
          <w:sz w:val="16"/>
          <w:szCs w:val="16"/>
        </w:rPr>
        <w:t>OVID-19 Yorkshire Rehabilitation Screen</w:t>
      </w:r>
      <w:r w:rsidRPr="00556628">
        <w:rPr>
          <w:sz w:val="16"/>
          <w:szCs w:val="16"/>
        </w:rPr>
        <w:t xml:space="preserve"> (C19-YRS</w:t>
      </w:r>
      <w:r w:rsidR="000E2DE0">
        <w:rPr>
          <w:sz w:val="16"/>
          <w:szCs w:val="16"/>
        </w:rPr>
        <w:t>)</w:t>
      </w:r>
      <w:r w:rsidR="0036727B">
        <w:rPr>
          <w:sz w:val="16"/>
          <w:szCs w:val="16"/>
        </w:rPr>
        <w:t>.</w:t>
      </w:r>
      <w:r w:rsidR="00C42DC8">
        <w:rPr>
          <w:sz w:val="16"/>
          <w:szCs w:val="16"/>
        </w:rPr>
        <w:t xml:space="preserve"> URL: </w:t>
      </w:r>
      <w:hyperlink r:id="rId8" w:history="1">
        <w:r w:rsidR="005416C2">
          <w:rPr>
            <w:rStyle w:val="Hyperlink"/>
            <w:sz w:val="16"/>
            <w:szCs w:val="16"/>
          </w:rPr>
          <w:t>c19-yrs.com/the-c19-yrs/</w:t>
        </w:r>
      </w:hyperlink>
      <w:r w:rsidR="00C42DC8">
        <w:rPr>
          <w:sz w:val="16"/>
          <w:szCs w:val="16"/>
        </w:rPr>
        <w:t xml:space="preserve"> </w:t>
      </w:r>
      <w:r w:rsidR="00024431">
        <w:rPr>
          <w:sz w:val="16"/>
          <w:szCs w:val="16"/>
        </w:rPr>
        <w:t>(a</w:t>
      </w:r>
      <w:r w:rsidRPr="00556628">
        <w:rPr>
          <w:sz w:val="16"/>
          <w:szCs w:val="16"/>
        </w:rPr>
        <w:t xml:space="preserve">ccessed </w:t>
      </w:r>
      <w:r w:rsidR="00024431">
        <w:rPr>
          <w:sz w:val="16"/>
          <w:szCs w:val="16"/>
        </w:rPr>
        <w:t>27 May 2025)</w:t>
      </w:r>
      <w:r w:rsidRPr="00556628">
        <w:rPr>
          <w:sz w:val="16"/>
          <w:szCs w:val="16"/>
        </w:rPr>
        <w:t>.</w:t>
      </w:r>
    </w:p>
  </w:footnote>
  <w:footnote w:id="9">
    <w:p w14:paraId="3203CE60" w14:textId="77777777" w:rsidR="002643CC" w:rsidRPr="00CC2895" w:rsidRDefault="002643CC" w:rsidP="008F2C48">
      <w:pPr>
        <w:pStyle w:val="FootnoteText"/>
        <w:spacing w:before="40" w:after="40"/>
        <w:rPr>
          <w:sz w:val="16"/>
          <w:szCs w:val="16"/>
        </w:rPr>
      </w:pPr>
      <w:r w:rsidRPr="00CC2895">
        <w:rPr>
          <w:rStyle w:val="FootnoteReference"/>
          <w:sz w:val="16"/>
          <w:szCs w:val="16"/>
        </w:rPr>
        <w:footnoteRef/>
      </w:r>
      <w:r>
        <w:rPr>
          <w:sz w:val="16"/>
          <w:szCs w:val="16"/>
        </w:rPr>
        <w:t xml:space="preserve"> </w:t>
      </w:r>
      <w:r w:rsidRPr="004D43A9">
        <w:t>URL:</w:t>
      </w:r>
      <w:r>
        <w:rPr>
          <w:sz w:val="16"/>
          <w:szCs w:val="16"/>
        </w:rPr>
        <w:t xml:space="preserve"> </w:t>
      </w:r>
      <w:hyperlink r:id="rId9" w:history="1">
        <w:r w:rsidRPr="008343D7">
          <w:rPr>
            <w:rStyle w:val="Hyperlink"/>
            <w:sz w:val="16"/>
            <w:szCs w:val="16"/>
          </w:rPr>
          <w:t>www.racgp.org.au/clinical-resources/covid-19-resources/clinical-care/covid-19-home-care-guidelines/background</w:t>
        </w:r>
      </w:hyperlink>
      <w:r w:rsidRPr="00CC2895">
        <w:rPr>
          <w:sz w:val="16"/>
          <w:szCs w:val="16"/>
        </w:rPr>
        <w:t xml:space="preserve"> </w:t>
      </w:r>
      <w:r>
        <w:rPr>
          <w:sz w:val="16"/>
          <w:szCs w:val="16"/>
        </w:rPr>
        <w:t>(accessed 17 December 2024).</w:t>
      </w:r>
    </w:p>
  </w:footnote>
  <w:footnote w:id="10">
    <w:p w14:paraId="5710F50B" w14:textId="77777777" w:rsidR="002643CC" w:rsidRPr="002128C4" w:rsidRDefault="002643CC" w:rsidP="008F2C48">
      <w:pPr>
        <w:pStyle w:val="FootnoteText"/>
        <w:spacing w:before="40" w:after="40"/>
      </w:pPr>
      <w:r w:rsidRPr="002128C4">
        <w:rPr>
          <w:rStyle w:val="FootnoteReference"/>
          <w:sz w:val="16"/>
          <w:szCs w:val="16"/>
        </w:rPr>
        <w:footnoteRef/>
      </w:r>
      <w:r w:rsidRPr="002128C4">
        <w:t xml:space="preserve"> </w:t>
      </w:r>
      <w:r>
        <w:t xml:space="preserve">URL: </w:t>
      </w:r>
      <w:hyperlink r:id="rId10" w:history="1">
        <w:r w:rsidRPr="00573007">
          <w:rPr>
            <w:rStyle w:val="Hyperlink"/>
            <w:sz w:val="16"/>
            <w:szCs w:val="16"/>
          </w:rPr>
          <w:t>www.nhs.uk/conditions/covid-19/long-term-effects-of-covid-19-long-covid/</w:t>
        </w:r>
      </w:hyperlink>
      <w:r w:rsidRPr="002128C4">
        <w:t xml:space="preserve"> </w:t>
      </w:r>
      <w:r>
        <w:t>(accessed 17 December 2024).</w:t>
      </w:r>
    </w:p>
  </w:footnote>
  <w:footnote w:id="11">
    <w:p w14:paraId="40957B5E" w14:textId="77777777" w:rsidR="002643CC" w:rsidRPr="00545864" w:rsidRDefault="002643CC" w:rsidP="008F2C48">
      <w:pPr>
        <w:pStyle w:val="FootnoteText"/>
        <w:spacing w:before="40" w:after="40"/>
        <w:rPr>
          <w:rStyle w:val="FootnoteReference"/>
          <w:sz w:val="16"/>
          <w:szCs w:val="16"/>
        </w:rPr>
      </w:pPr>
      <w:r w:rsidRPr="002D6A54">
        <w:rPr>
          <w:rStyle w:val="FootnoteReference"/>
          <w:sz w:val="16"/>
          <w:szCs w:val="16"/>
        </w:rPr>
        <w:footnoteRef/>
      </w:r>
      <w:r>
        <w:t xml:space="preserve"> URL:</w:t>
      </w:r>
      <w:r w:rsidRPr="002D6A54">
        <w:t xml:space="preserve"> </w:t>
      </w:r>
      <w:hyperlink r:id="rId11" w:history="1">
        <w:r w:rsidRPr="00294B7A">
          <w:rPr>
            <w:rStyle w:val="Hyperlink"/>
            <w:sz w:val="16"/>
            <w:szCs w:val="16"/>
          </w:rPr>
          <w:t>www.who.int/publications/m/item/support-for-rehabilitation-self-management-after-covid-19-related-illness</w:t>
        </w:r>
      </w:hyperlink>
      <w:r>
        <w:t xml:space="preserve"> (accessed 17 December 2024).</w:t>
      </w:r>
    </w:p>
  </w:footnote>
  <w:footnote w:id="12">
    <w:p w14:paraId="41AA8CDB" w14:textId="77777777" w:rsidR="002643CC" w:rsidRPr="00556628" w:rsidRDefault="002643CC" w:rsidP="008F2C48">
      <w:pPr>
        <w:pStyle w:val="FootnoteText"/>
        <w:spacing w:before="40" w:after="40"/>
      </w:pPr>
      <w:r w:rsidRPr="00556628">
        <w:rPr>
          <w:rStyle w:val="FootnoteReference"/>
          <w:sz w:val="16"/>
          <w:szCs w:val="16"/>
        </w:rPr>
        <w:footnoteRef/>
      </w:r>
      <w:r w:rsidRPr="00556628">
        <w:t xml:space="preserve"> </w:t>
      </w:r>
      <w:r>
        <w:t xml:space="preserve">URL: </w:t>
      </w:r>
      <w:hyperlink r:id="rId12" w:history="1">
        <w:r w:rsidRPr="00294B7A">
          <w:rPr>
            <w:rStyle w:val="Hyperlink"/>
            <w:sz w:val="16"/>
            <w:szCs w:val="16"/>
          </w:rPr>
          <w:t>www.racgp.org.au/clinical-resources/COVID-19-resources/clinical-care/caring-for-patients-with-post-COVID-19-conditions/introduction</w:t>
        </w:r>
      </w:hyperlink>
      <w:r w:rsidRPr="00556628">
        <w:t xml:space="preserve"> </w:t>
      </w:r>
      <w:r>
        <w:t>(a</w:t>
      </w:r>
      <w:r w:rsidRPr="00556628">
        <w:t>ccessed 18 November 2024</w:t>
      </w:r>
      <w:r>
        <w:t>).</w:t>
      </w:r>
    </w:p>
  </w:footnote>
  <w:footnote w:id="13">
    <w:p w14:paraId="46EA80E1" w14:textId="77777777" w:rsidR="002643CC" w:rsidRDefault="002643CC" w:rsidP="008F2C48">
      <w:pPr>
        <w:pStyle w:val="FootnoteText"/>
        <w:spacing w:before="40" w:after="40"/>
      </w:pPr>
      <w:r w:rsidRPr="00556628">
        <w:rPr>
          <w:rStyle w:val="FootnoteReference"/>
        </w:rPr>
        <w:footnoteRef/>
      </w:r>
      <w:r w:rsidRPr="00556628">
        <w:t xml:space="preserve"> </w:t>
      </w:r>
      <w:r>
        <w:t>URL:</w:t>
      </w:r>
      <w:r w:rsidRPr="00A34833">
        <w:t xml:space="preserve"> </w:t>
      </w:r>
      <w:hyperlink r:id="rId13" w:history="1">
        <w:r w:rsidRPr="00BF2C99">
          <w:rPr>
            <w:rStyle w:val="Hyperlink"/>
            <w:sz w:val="16"/>
            <w:szCs w:val="16"/>
          </w:rPr>
          <w:t>www.cdc.gov/COVID/long-term-effects/index.html</w:t>
        </w:r>
      </w:hyperlink>
      <w:r w:rsidRPr="00556628">
        <w:t xml:space="preserve"> </w:t>
      </w:r>
      <w:r>
        <w:t>(a</w:t>
      </w:r>
      <w:r w:rsidRPr="00556628">
        <w:t xml:space="preserve">ccessed </w:t>
      </w:r>
      <w:r>
        <w:t>21 April</w:t>
      </w:r>
      <w:r w:rsidRPr="00556628">
        <w:t xml:space="preserve"> 202</w:t>
      </w:r>
      <w:r>
        <w:t>5)</w:t>
      </w:r>
      <w:r w:rsidRPr="00A34833">
        <w:t>.</w:t>
      </w:r>
      <w:r>
        <w:t xml:space="preserve"> </w:t>
      </w:r>
    </w:p>
  </w:footnote>
  <w:footnote w:id="14">
    <w:p w14:paraId="2D5F10FB" w14:textId="77777777" w:rsidR="002643CC" w:rsidRPr="00A34833" w:rsidRDefault="002643CC" w:rsidP="008F2C48">
      <w:pPr>
        <w:pStyle w:val="FootnoteText"/>
        <w:spacing w:before="40" w:after="40"/>
        <w:rPr>
          <w:sz w:val="16"/>
          <w:szCs w:val="16"/>
        </w:rPr>
      </w:pPr>
      <w:r>
        <w:rPr>
          <w:rStyle w:val="FootnoteReference"/>
        </w:rPr>
        <w:footnoteRef/>
      </w:r>
      <w:r>
        <w:t xml:space="preserve"> URL: </w:t>
      </w:r>
      <w:hyperlink r:id="rId14" w:history="1">
        <w:r>
          <w:rPr>
            <w:rStyle w:val="Hyperlink"/>
            <w:sz w:val="16"/>
            <w:szCs w:val="16"/>
          </w:rPr>
          <w:t>nap.nationalacademies.org/catalog/27768/a-long-COVID-definition-a-chronic-systemic-disease-state-with</w:t>
        </w:r>
      </w:hyperlink>
      <w:r w:rsidRPr="00A34833">
        <w:rPr>
          <w:sz w:val="16"/>
          <w:szCs w:val="16"/>
        </w:rPr>
        <w:t xml:space="preserve"> </w:t>
      </w:r>
      <w:r>
        <w:rPr>
          <w:sz w:val="16"/>
          <w:szCs w:val="16"/>
        </w:rPr>
        <w:t>(a</w:t>
      </w:r>
      <w:r w:rsidRPr="00A34833">
        <w:rPr>
          <w:sz w:val="16"/>
          <w:szCs w:val="16"/>
        </w:rPr>
        <w:t>ccessed 18 November 2024</w:t>
      </w:r>
      <w:r>
        <w:rPr>
          <w:sz w:val="16"/>
          <w:szCs w:val="16"/>
        </w:rPr>
        <w:t>)</w:t>
      </w:r>
      <w:r w:rsidRPr="00A34833">
        <w:rPr>
          <w:sz w:val="16"/>
          <w:szCs w:val="16"/>
        </w:rPr>
        <w:t>.</w:t>
      </w:r>
    </w:p>
  </w:footnote>
  <w:footnote w:id="15">
    <w:p w14:paraId="331B2D79" w14:textId="77777777" w:rsidR="002643CC" w:rsidRDefault="002643CC" w:rsidP="008F2C48">
      <w:pPr>
        <w:pStyle w:val="FootnoteText"/>
        <w:spacing w:before="40" w:after="40"/>
      </w:pPr>
      <w:r w:rsidRPr="00556628">
        <w:rPr>
          <w:rStyle w:val="FootnoteReference"/>
        </w:rPr>
        <w:footnoteRef/>
      </w:r>
      <w:r>
        <w:t xml:space="preserve"> URL:</w:t>
      </w:r>
      <w:r w:rsidRPr="00556628">
        <w:t xml:space="preserve"> </w:t>
      </w:r>
      <w:hyperlink r:id="rId15" w:anchor="cdc_clinical_overview_treat_pat-treatment-and-symptom-management" w:history="1">
        <w:r w:rsidRPr="00081FD0">
          <w:rPr>
            <w:rStyle w:val="Hyperlink"/>
            <w:sz w:val="16"/>
            <w:szCs w:val="16"/>
          </w:rPr>
          <w:t>www.cdc.gov/COVID/hcp/clinical-overview/?CDC_AAref_Val=https://www.cdc.gov/coronavirus/2019-ncov/hcp/clinical-care/post-COVID-conditions.html#cdc_clinical_overview_treat_pat-treatment-and-symptom-management</w:t>
        </w:r>
      </w:hyperlink>
      <w:r w:rsidRPr="00A34833">
        <w:rPr>
          <w:sz w:val="16"/>
          <w:szCs w:val="16"/>
        </w:rPr>
        <w:t xml:space="preserve"> </w:t>
      </w:r>
      <w:r>
        <w:rPr>
          <w:sz w:val="16"/>
          <w:szCs w:val="16"/>
        </w:rPr>
        <w:t>(a</w:t>
      </w:r>
      <w:r w:rsidRPr="00A34833">
        <w:rPr>
          <w:sz w:val="16"/>
          <w:szCs w:val="16"/>
        </w:rPr>
        <w:t>ccessed 18 November 2024</w:t>
      </w:r>
      <w:r>
        <w:rPr>
          <w:sz w:val="16"/>
          <w:szCs w:val="16"/>
        </w:rPr>
        <w:t>)</w:t>
      </w:r>
      <w:r w:rsidRPr="00A34833">
        <w:rPr>
          <w:sz w:val="16"/>
          <w:szCs w:val="16"/>
        </w:rPr>
        <w:t>.</w:t>
      </w:r>
    </w:p>
  </w:footnote>
  <w:footnote w:id="16">
    <w:p w14:paraId="34AC4EF4" w14:textId="77777777" w:rsidR="002643CC" w:rsidRPr="00A34833" w:rsidRDefault="002643CC" w:rsidP="008F2C48">
      <w:pPr>
        <w:pStyle w:val="FootnoteText"/>
        <w:spacing w:before="40" w:after="40"/>
      </w:pPr>
      <w:r>
        <w:rPr>
          <w:rStyle w:val="FootnoteReference"/>
        </w:rPr>
        <w:footnoteRef/>
      </w:r>
      <w:r>
        <w:t xml:space="preserve"> URL: </w:t>
      </w:r>
      <w:hyperlink r:id="rId16" w:history="1">
        <w:r w:rsidRPr="00BF2C99">
          <w:rPr>
            <w:rStyle w:val="Hyperlink"/>
            <w:sz w:val="16"/>
            <w:szCs w:val="16"/>
          </w:rPr>
          <w:t>www.cdc.gov/COVID/hcp/clinical-overview/?CDC_AAref_Val=https://www.cdc.gov/coronavirus/2019-ncov/hcp/clinical-care/post-COVID-conditions.html</w:t>
        </w:r>
      </w:hyperlink>
      <w:r w:rsidRPr="00A34833">
        <w:t xml:space="preserve"> </w:t>
      </w:r>
      <w:r>
        <w:t>(a</w:t>
      </w:r>
      <w:r w:rsidRPr="00A34833">
        <w:t>ccessed 18 November 2024</w:t>
      </w:r>
      <w:r>
        <w:t>)</w:t>
      </w:r>
      <w:r w:rsidRPr="00A34833">
        <w:t>.</w:t>
      </w:r>
    </w:p>
  </w:footnote>
  <w:footnote w:id="17">
    <w:p w14:paraId="515DB1DE" w14:textId="77777777" w:rsidR="002643CC" w:rsidRPr="00A34833" w:rsidRDefault="002643CC" w:rsidP="008F2C48">
      <w:pPr>
        <w:pStyle w:val="FootnoteText"/>
        <w:spacing w:before="40" w:after="40"/>
        <w:rPr>
          <w:sz w:val="16"/>
          <w:szCs w:val="16"/>
        </w:rPr>
      </w:pPr>
      <w:r w:rsidRPr="00556628">
        <w:rPr>
          <w:rStyle w:val="FootnoteReference"/>
        </w:rPr>
        <w:footnoteRef/>
      </w:r>
      <w:r>
        <w:t xml:space="preserve"> URL:</w:t>
      </w:r>
      <w:r w:rsidRPr="00A34833">
        <w:rPr>
          <w:sz w:val="16"/>
          <w:szCs w:val="16"/>
        </w:rPr>
        <w:t xml:space="preserve"> </w:t>
      </w:r>
      <w:hyperlink r:id="rId17" w:history="1">
        <w:r>
          <w:rPr>
            <w:rStyle w:val="Hyperlink"/>
            <w:sz w:val="16"/>
            <w:szCs w:val="16"/>
          </w:rPr>
          <w:t>iecho.org/public/program/PRGM1699044218879IERCAXHJ8Y</w:t>
        </w:r>
      </w:hyperlink>
      <w:r w:rsidRPr="00A34833">
        <w:rPr>
          <w:sz w:val="16"/>
          <w:szCs w:val="16"/>
        </w:rPr>
        <w:t xml:space="preserve"> </w:t>
      </w:r>
      <w:r>
        <w:rPr>
          <w:sz w:val="16"/>
          <w:szCs w:val="16"/>
        </w:rPr>
        <w:t>(a</w:t>
      </w:r>
      <w:r w:rsidRPr="00A34833">
        <w:rPr>
          <w:sz w:val="16"/>
          <w:szCs w:val="16"/>
        </w:rPr>
        <w:t>ccessed 18 November 2024</w:t>
      </w:r>
      <w:r>
        <w:rPr>
          <w:sz w:val="16"/>
          <w:szCs w:val="16"/>
        </w:rPr>
        <w:t>)</w:t>
      </w:r>
      <w:r w:rsidRPr="00A34833">
        <w:rPr>
          <w:sz w:val="16"/>
          <w:szCs w:val="16"/>
        </w:rPr>
        <w:t>.</w:t>
      </w:r>
    </w:p>
  </w:footnote>
  <w:footnote w:id="18">
    <w:p w14:paraId="127D7994" w14:textId="77777777" w:rsidR="002643CC" w:rsidRPr="00A34833" w:rsidRDefault="002643CC" w:rsidP="008F2C48">
      <w:pPr>
        <w:pStyle w:val="FootnoteText"/>
        <w:spacing w:before="40" w:after="40"/>
        <w:rPr>
          <w:sz w:val="16"/>
          <w:szCs w:val="16"/>
        </w:rPr>
      </w:pPr>
      <w:r w:rsidRPr="00556628">
        <w:rPr>
          <w:rStyle w:val="FootnoteReference"/>
        </w:rPr>
        <w:footnoteRef/>
      </w:r>
      <w:r w:rsidRPr="00556628">
        <w:t xml:space="preserve"> </w:t>
      </w:r>
      <w:r>
        <w:t>URL:</w:t>
      </w:r>
      <w:r w:rsidRPr="00556628">
        <w:t xml:space="preserve"> </w:t>
      </w:r>
      <w:hyperlink r:id="rId18" w:history="1">
        <w:r w:rsidRPr="00F73784">
          <w:rPr>
            <w:rStyle w:val="Hyperlink"/>
            <w:sz w:val="16"/>
            <w:szCs w:val="16"/>
          </w:rPr>
          <w:t>www.nice.org.uk/guidance/ng188/chapter/5-Management</w:t>
        </w:r>
      </w:hyperlink>
      <w:r w:rsidRPr="00A34833">
        <w:rPr>
          <w:sz w:val="16"/>
          <w:szCs w:val="16"/>
        </w:rPr>
        <w:t xml:space="preserve"> </w:t>
      </w:r>
      <w:r>
        <w:rPr>
          <w:sz w:val="16"/>
          <w:szCs w:val="16"/>
        </w:rPr>
        <w:t>(a</w:t>
      </w:r>
      <w:r w:rsidRPr="00A34833">
        <w:rPr>
          <w:sz w:val="16"/>
          <w:szCs w:val="16"/>
        </w:rPr>
        <w:t>ccessed 18 November 2024</w:t>
      </w:r>
      <w:r>
        <w:rPr>
          <w:sz w:val="16"/>
          <w:szCs w:val="16"/>
        </w:rPr>
        <w:t>)</w:t>
      </w:r>
      <w:r w:rsidRPr="00A34833">
        <w:rPr>
          <w:sz w:val="16"/>
          <w:szCs w:val="16"/>
        </w:rPr>
        <w:t xml:space="preserve">. </w:t>
      </w:r>
    </w:p>
  </w:footnote>
  <w:footnote w:id="19">
    <w:p w14:paraId="72ADD3C4" w14:textId="77777777" w:rsidR="002643CC" w:rsidRPr="00A34833" w:rsidRDefault="002643CC" w:rsidP="008F2C48">
      <w:pPr>
        <w:pStyle w:val="FootnoteText"/>
        <w:spacing w:before="40" w:after="40"/>
        <w:rPr>
          <w:sz w:val="16"/>
          <w:szCs w:val="16"/>
        </w:rPr>
      </w:pPr>
      <w:r w:rsidRPr="00556628">
        <w:rPr>
          <w:rStyle w:val="FootnoteReference"/>
        </w:rPr>
        <w:footnoteRef/>
      </w:r>
      <w:r w:rsidRPr="00556628">
        <w:t xml:space="preserve"> </w:t>
      </w:r>
      <w:r w:rsidRPr="00A34833">
        <w:rPr>
          <w:sz w:val="16"/>
          <w:szCs w:val="16"/>
        </w:rPr>
        <w:t>NICE definition breaks prolonged symptoms down into two categories</w:t>
      </w:r>
      <w:r>
        <w:rPr>
          <w:sz w:val="16"/>
          <w:szCs w:val="16"/>
        </w:rPr>
        <w:t>.</w:t>
      </w:r>
    </w:p>
    <w:p w14:paraId="11A1FE77" w14:textId="77777777" w:rsidR="002643CC" w:rsidRPr="00A34833" w:rsidRDefault="002643CC" w:rsidP="008F2C48">
      <w:pPr>
        <w:pStyle w:val="FootnoteText"/>
        <w:numPr>
          <w:ilvl w:val="0"/>
          <w:numId w:val="8"/>
        </w:numPr>
        <w:spacing w:before="40" w:after="40" w:line="240" w:lineRule="auto"/>
        <w:rPr>
          <w:sz w:val="16"/>
          <w:szCs w:val="16"/>
        </w:rPr>
      </w:pPr>
      <w:r w:rsidRPr="004D43A9">
        <w:rPr>
          <w:b/>
          <w:bCs/>
          <w:sz w:val="16"/>
          <w:szCs w:val="16"/>
        </w:rPr>
        <w:t>Ongoing symptomatic COVID-19</w:t>
      </w:r>
      <w:r>
        <w:rPr>
          <w:sz w:val="16"/>
          <w:szCs w:val="16"/>
        </w:rPr>
        <w:t xml:space="preserve"> involves s</w:t>
      </w:r>
      <w:r w:rsidRPr="00A34833">
        <w:rPr>
          <w:sz w:val="16"/>
          <w:szCs w:val="16"/>
        </w:rPr>
        <w:t>igns and symptoms of COVID</w:t>
      </w:r>
      <w:r w:rsidRPr="00A34833">
        <w:rPr>
          <w:sz w:val="16"/>
          <w:szCs w:val="16"/>
        </w:rPr>
        <w:noBreakHyphen/>
        <w:t>19 from 4 weeks up to 12 weeks.</w:t>
      </w:r>
    </w:p>
    <w:p w14:paraId="0EABE33D" w14:textId="77777777" w:rsidR="002643CC" w:rsidRPr="00A34833" w:rsidRDefault="002643CC" w:rsidP="008F2C48">
      <w:pPr>
        <w:pStyle w:val="FootnoteText"/>
        <w:numPr>
          <w:ilvl w:val="0"/>
          <w:numId w:val="8"/>
        </w:numPr>
        <w:spacing w:before="40" w:after="40" w:line="240" w:lineRule="auto"/>
        <w:rPr>
          <w:sz w:val="16"/>
          <w:szCs w:val="16"/>
        </w:rPr>
      </w:pPr>
      <w:r w:rsidRPr="004D43A9">
        <w:rPr>
          <w:b/>
          <w:bCs/>
          <w:sz w:val="16"/>
          <w:szCs w:val="16"/>
        </w:rPr>
        <w:t>Post-COVID-19 syndrome</w:t>
      </w:r>
      <w:r>
        <w:rPr>
          <w:sz w:val="16"/>
          <w:szCs w:val="16"/>
        </w:rPr>
        <w:t xml:space="preserve"> involves s</w:t>
      </w:r>
      <w:r w:rsidRPr="00A34833">
        <w:rPr>
          <w:sz w:val="16"/>
          <w:szCs w:val="16"/>
        </w:rPr>
        <w:t>igns and symptoms that develop during or after an infection consistent with COVID</w:t>
      </w:r>
      <w:r w:rsidRPr="00A34833">
        <w:rPr>
          <w:sz w:val="16"/>
          <w:szCs w:val="16"/>
        </w:rPr>
        <w:noBreakHyphen/>
        <w:t>19, continue for more than 12 weeks and are not explained by an alternative diagnosis. It usually presents with clusters of symptoms, often overlapping, which can fluctuate and change over time and can affect any system in the body. Post</w:t>
      </w:r>
      <w:r w:rsidRPr="00A34833">
        <w:rPr>
          <w:sz w:val="16"/>
          <w:szCs w:val="16"/>
        </w:rPr>
        <w:noBreakHyphen/>
        <w:t>COVID</w:t>
      </w:r>
      <w:r w:rsidRPr="00A34833">
        <w:rPr>
          <w:sz w:val="16"/>
          <w:szCs w:val="16"/>
        </w:rPr>
        <w:noBreakHyphen/>
        <w:t>19 syndrome may be considered before 12 weeks while the possibility of an alternative underlying disease is also being assessed.</w:t>
      </w:r>
      <w:r w:rsidRPr="00A34833">
        <w:rPr>
          <w:sz w:val="16"/>
          <w:szCs w:val="16"/>
        </w:rPr>
        <w:br/>
        <w:t>In addition to the clinical case definitions, the term '</w:t>
      </w:r>
      <w:r>
        <w:rPr>
          <w:sz w:val="16"/>
          <w:szCs w:val="16"/>
        </w:rPr>
        <w:t>L</w:t>
      </w:r>
      <w:r w:rsidRPr="00A34833">
        <w:rPr>
          <w:sz w:val="16"/>
          <w:szCs w:val="16"/>
        </w:rPr>
        <w:t>ong COVID' is commonly used to describe signs and symptoms that continue or develop after acute COVID</w:t>
      </w:r>
      <w:r w:rsidRPr="00A34833">
        <w:rPr>
          <w:sz w:val="16"/>
          <w:szCs w:val="16"/>
        </w:rPr>
        <w:noBreakHyphen/>
        <w:t>19. It includes both ongoing symptomatic COVID</w:t>
      </w:r>
      <w:r w:rsidRPr="00A34833">
        <w:rPr>
          <w:sz w:val="16"/>
          <w:szCs w:val="16"/>
        </w:rPr>
        <w:noBreakHyphen/>
        <w:t>19 (from 4 to 12 weeks) and post</w:t>
      </w:r>
      <w:r w:rsidRPr="00A34833">
        <w:rPr>
          <w:sz w:val="16"/>
          <w:szCs w:val="16"/>
        </w:rPr>
        <w:noBreakHyphen/>
        <w:t>COVID</w:t>
      </w:r>
      <w:r w:rsidRPr="00A34833">
        <w:rPr>
          <w:sz w:val="16"/>
          <w:szCs w:val="16"/>
        </w:rPr>
        <w:noBreakHyphen/>
        <w:t>19 syndrome (12 weeks or more)</w:t>
      </w:r>
      <w:r>
        <w:rPr>
          <w:sz w:val="16"/>
          <w:szCs w:val="16"/>
        </w:rPr>
        <w:t>.</w:t>
      </w:r>
    </w:p>
  </w:footnote>
  <w:footnote w:id="20">
    <w:p w14:paraId="733963FD" w14:textId="77777777" w:rsidR="002643CC" w:rsidRPr="00A34833" w:rsidRDefault="002643CC" w:rsidP="008F2C48">
      <w:pPr>
        <w:pStyle w:val="FootnoteText"/>
        <w:spacing w:before="40" w:after="40"/>
        <w:rPr>
          <w:sz w:val="16"/>
          <w:szCs w:val="16"/>
        </w:rPr>
      </w:pPr>
      <w:r w:rsidRPr="00556628">
        <w:rPr>
          <w:rStyle w:val="FootnoteReference"/>
        </w:rPr>
        <w:footnoteRef/>
      </w:r>
      <w:r w:rsidRPr="00A34833">
        <w:rPr>
          <w:sz w:val="16"/>
          <w:szCs w:val="16"/>
        </w:rPr>
        <w:t xml:space="preserve"> </w:t>
      </w:r>
      <w:r>
        <w:rPr>
          <w:sz w:val="16"/>
          <w:szCs w:val="16"/>
        </w:rPr>
        <w:t xml:space="preserve">URL: </w:t>
      </w:r>
      <w:hyperlink r:id="rId19" w:history="1">
        <w:r w:rsidRPr="00B96084">
          <w:rPr>
            <w:rStyle w:val="Hyperlink"/>
            <w:sz w:val="16"/>
            <w:szCs w:val="16"/>
          </w:rPr>
          <w:t>www.nhsinform.scot/long-term-effects-of-COVID-19-long-COVID/</w:t>
        </w:r>
      </w:hyperlink>
      <w:r w:rsidRPr="00A34833">
        <w:rPr>
          <w:sz w:val="16"/>
          <w:szCs w:val="16"/>
        </w:rPr>
        <w:t xml:space="preserve"> </w:t>
      </w:r>
      <w:r>
        <w:rPr>
          <w:sz w:val="16"/>
          <w:szCs w:val="16"/>
        </w:rPr>
        <w:t>(a</w:t>
      </w:r>
      <w:r w:rsidRPr="00A34833">
        <w:rPr>
          <w:sz w:val="16"/>
          <w:szCs w:val="16"/>
        </w:rPr>
        <w:t>ccessed 19 November 2024</w:t>
      </w:r>
      <w:r>
        <w:rPr>
          <w:sz w:val="16"/>
          <w:szCs w:val="16"/>
        </w:rPr>
        <w:t>)</w:t>
      </w:r>
      <w:r w:rsidRPr="00A34833">
        <w:rPr>
          <w:sz w:val="16"/>
          <w:szCs w:val="16"/>
        </w:rPr>
        <w:t>.</w:t>
      </w:r>
    </w:p>
  </w:footnote>
  <w:footnote w:id="21">
    <w:p w14:paraId="7BBDD007" w14:textId="77777777" w:rsidR="002643CC" w:rsidRPr="00BF0E52" w:rsidRDefault="002643CC" w:rsidP="008F2C48">
      <w:pPr>
        <w:pStyle w:val="FootnoteText"/>
        <w:spacing w:before="40" w:after="40"/>
        <w:rPr>
          <w:sz w:val="16"/>
          <w:szCs w:val="16"/>
        </w:rPr>
      </w:pPr>
      <w:r w:rsidRPr="00556628">
        <w:rPr>
          <w:rStyle w:val="FootnoteReference"/>
        </w:rPr>
        <w:footnoteRef/>
      </w:r>
      <w:r w:rsidRPr="00556628">
        <w:t xml:space="preserve"> </w:t>
      </w:r>
      <w:r>
        <w:t xml:space="preserve">URL: </w:t>
      </w:r>
      <w:hyperlink r:id="rId20" w:history="1">
        <w:r w:rsidRPr="00B96084">
          <w:rPr>
            <w:rStyle w:val="Hyperlink"/>
            <w:sz w:val="16"/>
            <w:szCs w:val="16"/>
          </w:rPr>
          <w:t>www.albertahealthservices.ca/assets/info/ppih/if-ppih-COVID-19-post-COVID-rehab-response-framework-summary.pdf</w:t>
        </w:r>
      </w:hyperlink>
      <w:r>
        <w:rPr>
          <w:rStyle w:val="Hyperlink"/>
          <w:sz w:val="16"/>
          <w:szCs w:val="16"/>
        </w:rPr>
        <w:t xml:space="preserve"> (accessed 18 November 2024).</w:t>
      </w:r>
    </w:p>
  </w:footnote>
  <w:footnote w:id="22">
    <w:p w14:paraId="3BE284C5" w14:textId="77777777" w:rsidR="002643CC" w:rsidRPr="00A34833" w:rsidRDefault="002643CC" w:rsidP="008F2C48">
      <w:pPr>
        <w:pStyle w:val="FootnoteText"/>
        <w:spacing w:before="40" w:after="40"/>
        <w:rPr>
          <w:sz w:val="16"/>
          <w:szCs w:val="16"/>
        </w:rPr>
      </w:pPr>
      <w:r w:rsidRPr="00556628">
        <w:rPr>
          <w:rStyle w:val="FootnoteReference"/>
        </w:rPr>
        <w:footnoteRef/>
      </w:r>
      <w:r>
        <w:t>URL:</w:t>
      </w:r>
      <w:r w:rsidRPr="00A34833">
        <w:rPr>
          <w:sz w:val="16"/>
          <w:szCs w:val="16"/>
        </w:rPr>
        <w:t xml:space="preserve"> </w:t>
      </w:r>
      <w:hyperlink r:id="rId21" w:history="1">
        <w:r>
          <w:rPr>
            <w:rStyle w:val="Hyperlink"/>
            <w:sz w:val="16"/>
            <w:szCs w:val="16"/>
          </w:rPr>
          <w:t>myhealth.alberta.ca/</w:t>
        </w:r>
        <w:proofErr w:type="spellStart"/>
        <w:r>
          <w:rPr>
            <w:rStyle w:val="Hyperlink"/>
            <w:sz w:val="16"/>
            <w:szCs w:val="16"/>
          </w:rPr>
          <w:t>HealthTopics</w:t>
        </w:r>
        <w:proofErr w:type="spellEnd"/>
        <w:r>
          <w:rPr>
            <w:rStyle w:val="Hyperlink"/>
            <w:sz w:val="16"/>
            <w:szCs w:val="16"/>
          </w:rPr>
          <w:t>/After-COVID</w:t>
        </w:r>
      </w:hyperlink>
      <w:r w:rsidRPr="00A34833">
        <w:rPr>
          <w:sz w:val="16"/>
          <w:szCs w:val="16"/>
        </w:rPr>
        <w:t xml:space="preserve"> </w:t>
      </w:r>
      <w:r>
        <w:rPr>
          <w:sz w:val="16"/>
          <w:szCs w:val="16"/>
        </w:rPr>
        <w:t>(a</w:t>
      </w:r>
      <w:r w:rsidRPr="00A34833">
        <w:rPr>
          <w:sz w:val="16"/>
          <w:szCs w:val="16"/>
        </w:rPr>
        <w:t>ccessed 19 November 2024</w:t>
      </w:r>
      <w:r>
        <w:rPr>
          <w:sz w:val="16"/>
          <w:szCs w:val="16"/>
        </w:rPr>
        <w:t>)</w:t>
      </w:r>
      <w:r w:rsidRPr="00A34833">
        <w:rPr>
          <w:sz w:val="16"/>
          <w:szCs w:val="16"/>
        </w:rPr>
        <w:t>.</w:t>
      </w:r>
    </w:p>
  </w:footnote>
  <w:footnote w:id="23">
    <w:p w14:paraId="7C0C4684" w14:textId="77777777" w:rsidR="002643CC" w:rsidRDefault="002643CC" w:rsidP="008F2C48">
      <w:pPr>
        <w:pStyle w:val="FootnoteText"/>
        <w:spacing w:before="40" w:after="40"/>
      </w:pPr>
      <w:r w:rsidRPr="00556628">
        <w:rPr>
          <w:rStyle w:val="FootnoteReference"/>
        </w:rPr>
        <w:footnoteRef/>
      </w:r>
      <w:r w:rsidRPr="00A34833">
        <w:rPr>
          <w:sz w:val="16"/>
          <w:szCs w:val="16"/>
        </w:rPr>
        <w:t xml:space="preserve"> </w:t>
      </w:r>
      <w:r>
        <w:rPr>
          <w:sz w:val="16"/>
          <w:szCs w:val="16"/>
        </w:rPr>
        <w:t xml:space="preserve">URL: </w:t>
      </w:r>
      <w:hyperlink r:id="rId22" w:history="1">
        <w:r>
          <w:rPr>
            <w:rStyle w:val="Hyperlink"/>
            <w:sz w:val="16"/>
            <w:szCs w:val="16"/>
          </w:rPr>
          <w:t>rmsanz.net/publications/</w:t>
        </w:r>
      </w:hyperlink>
      <w:r w:rsidRPr="00A34833">
        <w:rPr>
          <w:sz w:val="16"/>
          <w:szCs w:val="16"/>
        </w:rPr>
        <w:t xml:space="preserve"> </w:t>
      </w:r>
      <w:r>
        <w:rPr>
          <w:sz w:val="16"/>
          <w:szCs w:val="16"/>
        </w:rPr>
        <w:t>(a</w:t>
      </w:r>
      <w:r w:rsidRPr="00A34833">
        <w:rPr>
          <w:sz w:val="16"/>
          <w:szCs w:val="16"/>
        </w:rPr>
        <w:t>ccessed 19 November 2024</w:t>
      </w:r>
      <w:r>
        <w:rPr>
          <w:sz w:val="16"/>
          <w:szCs w:val="16"/>
        </w:rPr>
        <w:t>)</w:t>
      </w:r>
      <w:r w:rsidRPr="00A34833">
        <w:rPr>
          <w:sz w:val="16"/>
          <w:szCs w:val="16"/>
        </w:rPr>
        <w:t>.</w:t>
      </w:r>
    </w:p>
  </w:footnote>
  <w:footnote w:id="24">
    <w:p w14:paraId="6B5392E6" w14:textId="77777777" w:rsidR="002643CC" w:rsidRPr="00A34833" w:rsidRDefault="002643CC" w:rsidP="00856DAA">
      <w:pPr>
        <w:pStyle w:val="FootnoteText"/>
        <w:rPr>
          <w:sz w:val="16"/>
          <w:szCs w:val="16"/>
        </w:rPr>
      </w:pPr>
      <w:r w:rsidRPr="00556628">
        <w:rPr>
          <w:rStyle w:val="FootnoteReference"/>
        </w:rPr>
        <w:footnoteRef/>
      </w:r>
      <w:r w:rsidRPr="00556628">
        <w:t xml:space="preserve"> </w:t>
      </w:r>
      <w:r>
        <w:rPr>
          <w:sz w:val="16"/>
          <w:szCs w:val="16"/>
        </w:rPr>
        <w:t>T</w:t>
      </w:r>
      <w:r w:rsidRPr="00A34833">
        <w:rPr>
          <w:sz w:val="16"/>
          <w:szCs w:val="16"/>
        </w:rPr>
        <w:t xml:space="preserve">he continuation or development of new symptoms </w:t>
      </w:r>
      <w:r>
        <w:rPr>
          <w:sz w:val="16"/>
          <w:szCs w:val="16"/>
        </w:rPr>
        <w:t>three</w:t>
      </w:r>
      <w:r w:rsidRPr="00A34833">
        <w:rPr>
          <w:sz w:val="16"/>
          <w:szCs w:val="16"/>
        </w:rPr>
        <w:t xml:space="preserve"> months after the initial SARS-CoV-2 infection, with these symptoms lasting for at least </w:t>
      </w:r>
      <w:r>
        <w:rPr>
          <w:sz w:val="16"/>
          <w:szCs w:val="16"/>
        </w:rPr>
        <w:t>two</w:t>
      </w:r>
      <w:r w:rsidRPr="00A34833">
        <w:rPr>
          <w:sz w:val="16"/>
          <w:szCs w:val="16"/>
        </w:rPr>
        <w:t xml:space="preserve"> months with no other explanation. </w:t>
      </w:r>
      <w:r>
        <w:rPr>
          <w:sz w:val="16"/>
          <w:szCs w:val="16"/>
        </w:rPr>
        <w:t xml:space="preserve">URL: </w:t>
      </w:r>
      <w:hyperlink r:id="rId23" w:history="1">
        <w:r w:rsidRPr="00242B1D">
          <w:rPr>
            <w:rStyle w:val="Hyperlink"/>
            <w:sz w:val="16"/>
            <w:szCs w:val="16"/>
          </w:rPr>
          <w:t>www.who.int/europe/news-room/fact-sheets/item/post-COVID-19-condition</w:t>
        </w:r>
      </w:hyperlink>
      <w:r>
        <w:rPr>
          <w:sz w:val="16"/>
          <w:szCs w:val="16"/>
        </w:rPr>
        <w:t xml:space="preserve"> (accessed 22 April 2025).</w:t>
      </w:r>
    </w:p>
  </w:footnote>
  <w:footnote w:id="25">
    <w:p w14:paraId="00378129" w14:textId="77777777" w:rsidR="002643CC" w:rsidRDefault="002643CC" w:rsidP="00856DAA">
      <w:pPr>
        <w:pStyle w:val="FootnoteText"/>
      </w:pPr>
      <w:r>
        <w:rPr>
          <w:rStyle w:val="FootnoteReference"/>
        </w:rPr>
        <w:footnoteRef/>
      </w:r>
      <w:r>
        <w:t xml:space="preserve"> </w:t>
      </w:r>
      <w:r w:rsidRPr="005D655E">
        <w:rPr>
          <w:sz w:val="16"/>
          <w:szCs w:val="16"/>
        </w:rPr>
        <w:t>Covidence systematic review software, Veritas Health Innovation, Melbourne, Australia. </w:t>
      </w:r>
      <w:r>
        <w:rPr>
          <w:sz w:val="16"/>
          <w:szCs w:val="16"/>
        </w:rPr>
        <w:t>URL:</w:t>
      </w:r>
      <w:r w:rsidRPr="005D655E">
        <w:rPr>
          <w:sz w:val="16"/>
          <w:szCs w:val="16"/>
        </w:rPr>
        <w:t xml:space="preserve"> </w:t>
      </w:r>
      <w:hyperlink r:id="rId24" w:history="1">
        <w:r w:rsidRPr="005D655E">
          <w:rPr>
            <w:rStyle w:val="Hyperlink"/>
            <w:sz w:val="16"/>
            <w:szCs w:val="16"/>
          </w:rPr>
          <w:t>www.covidence.org</w:t>
        </w:r>
      </w:hyperlink>
      <w:r>
        <w:rPr>
          <w:sz w:val="16"/>
          <w:szCs w:val="16"/>
        </w:rPr>
        <w:t xml:space="preserve"> (accessed 22 April 2025).</w:t>
      </w:r>
    </w:p>
  </w:footnote>
  <w:footnote w:id="26">
    <w:p w14:paraId="7DECE1E0" w14:textId="77777777" w:rsidR="002643CC" w:rsidRPr="00A34833" w:rsidRDefault="002643CC" w:rsidP="00856DAA">
      <w:pPr>
        <w:pStyle w:val="FootnoteText"/>
        <w:rPr>
          <w:sz w:val="16"/>
          <w:szCs w:val="16"/>
        </w:rPr>
      </w:pPr>
      <w:r w:rsidRPr="00556628">
        <w:rPr>
          <w:rStyle w:val="FootnoteReference"/>
        </w:rPr>
        <w:footnoteRef/>
      </w:r>
      <w:r w:rsidRPr="00A34833">
        <w:rPr>
          <w:sz w:val="16"/>
          <w:szCs w:val="16"/>
        </w:rPr>
        <w:t xml:space="preserve"> Other countries included </w:t>
      </w:r>
      <w:r>
        <w:rPr>
          <w:sz w:val="16"/>
          <w:szCs w:val="16"/>
        </w:rPr>
        <w:t xml:space="preserve">the </w:t>
      </w:r>
      <w:r w:rsidRPr="00A34833">
        <w:rPr>
          <w:sz w:val="16"/>
          <w:szCs w:val="16"/>
        </w:rPr>
        <w:t>U</w:t>
      </w:r>
      <w:r>
        <w:rPr>
          <w:sz w:val="16"/>
          <w:szCs w:val="16"/>
        </w:rPr>
        <w:t>nited Kingdom</w:t>
      </w:r>
      <w:r w:rsidRPr="00A34833">
        <w:rPr>
          <w:sz w:val="16"/>
          <w:szCs w:val="16"/>
        </w:rPr>
        <w:t xml:space="preserve"> (</w:t>
      </w:r>
      <w:r>
        <w:rPr>
          <w:sz w:val="16"/>
          <w:szCs w:val="16"/>
        </w:rPr>
        <w:t>three</w:t>
      </w:r>
      <w:r w:rsidRPr="00A34833">
        <w:rPr>
          <w:sz w:val="16"/>
          <w:szCs w:val="16"/>
        </w:rPr>
        <w:t xml:space="preserve"> studies), Canada (</w:t>
      </w:r>
      <w:r>
        <w:rPr>
          <w:sz w:val="16"/>
          <w:szCs w:val="16"/>
        </w:rPr>
        <w:t>two</w:t>
      </w:r>
      <w:r w:rsidRPr="00A34833">
        <w:rPr>
          <w:sz w:val="16"/>
          <w:szCs w:val="16"/>
        </w:rPr>
        <w:t xml:space="preserve"> studies), </w:t>
      </w:r>
      <w:r>
        <w:rPr>
          <w:sz w:val="16"/>
          <w:szCs w:val="16"/>
        </w:rPr>
        <w:t xml:space="preserve">and </w:t>
      </w:r>
      <w:r w:rsidRPr="00A34833">
        <w:rPr>
          <w:sz w:val="16"/>
          <w:szCs w:val="16"/>
        </w:rPr>
        <w:t>Ireland, Australia, France, Taiwan, Germany and Egypt (</w:t>
      </w:r>
      <w:r>
        <w:rPr>
          <w:sz w:val="16"/>
          <w:szCs w:val="16"/>
        </w:rPr>
        <w:t>one</w:t>
      </w:r>
      <w:r w:rsidRPr="00A34833">
        <w:rPr>
          <w:sz w:val="16"/>
          <w:szCs w:val="16"/>
        </w:rPr>
        <w:t xml:space="preserve"> study each).</w:t>
      </w:r>
    </w:p>
  </w:footnote>
  <w:footnote w:id="27">
    <w:p w14:paraId="03A2382E" w14:textId="77777777" w:rsidR="002643CC" w:rsidRDefault="002643CC" w:rsidP="00856DAA">
      <w:pPr>
        <w:pStyle w:val="FootnoteText"/>
      </w:pPr>
      <w:r w:rsidRPr="00556628">
        <w:rPr>
          <w:rStyle w:val="FootnoteReference"/>
        </w:rPr>
        <w:footnoteRef/>
      </w:r>
      <w:r w:rsidRPr="00A34833">
        <w:rPr>
          <w:sz w:val="16"/>
          <w:szCs w:val="16"/>
        </w:rPr>
        <w:t xml:space="preserve"> The key informants included people with experience in developing and implementing models of care, developing guidelines on evaluation and management of long COVID, implementing </w:t>
      </w:r>
      <w:proofErr w:type="spellStart"/>
      <w:r w:rsidRPr="00A34833">
        <w:rPr>
          <w:sz w:val="16"/>
          <w:szCs w:val="16"/>
        </w:rPr>
        <w:t>myalgic</w:t>
      </w:r>
      <w:proofErr w:type="spellEnd"/>
      <w:r w:rsidRPr="00A34833">
        <w:rPr>
          <w:sz w:val="16"/>
          <w:szCs w:val="16"/>
        </w:rPr>
        <w:t xml:space="preserve"> encephalomyelitis/chronic fatigue syndrome (ME/CFS) care models (given similarities to long COVID), the patient perspective, and developing long COVID policy. Key informants included researchers, clinicians, policymakers, patient advocates, and health care system representatives and were selected to provide multidisciplinary representation, including expertise in adult and child/adolescent COVID-19, various clinical disciplines, and primary care.</w:t>
      </w:r>
    </w:p>
  </w:footnote>
  <w:footnote w:id="28">
    <w:p w14:paraId="0151DC1C" w14:textId="77777777" w:rsidR="002643CC" w:rsidRDefault="002643CC" w:rsidP="00856DAA">
      <w:pPr>
        <w:pStyle w:val="FootnoteText"/>
      </w:pPr>
      <w:r>
        <w:rPr>
          <w:rStyle w:val="FootnoteReference"/>
        </w:rPr>
        <w:footnoteRef/>
      </w:r>
      <w:r>
        <w:t xml:space="preserve"> </w:t>
      </w:r>
      <w:r w:rsidRPr="00FD01D3">
        <w:rPr>
          <w:sz w:val="16"/>
          <w:szCs w:val="16"/>
        </w:rPr>
        <w:t>Definitions used</w:t>
      </w:r>
      <w:r>
        <w:t xml:space="preserve"> </w:t>
      </w:r>
      <w:r w:rsidRPr="00FD01D3">
        <w:rPr>
          <w:sz w:val="16"/>
          <w:szCs w:val="16"/>
        </w:rPr>
        <w:t xml:space="preserve">included </w:t>
      </w:r>
      <w:r>
        <w:rPr>
          <w:sz w:val="16"/>
          <w:szCs w:val="16"/>
        </w:rPr>
        <w:t>the NICE definition</w:t>
      </w:r>
      <w:r w:rsidRPr="00FD01D3">
        <w:rPr>
          <w:sz w:val="16"/>
          <w:szCs w:val="16"/>
        </w:rPr>
        <w:t xml:space="preserve"> </w:t>
      </w:r>
      <w:r>
        <w:rPr>
          <w:sz w:val="16"/>
          <w:szCs w:val="16"/>
        </w:rPr>
        <w:t xml:space="preserve">(see Table 1) </w:t>
      </w:r>
      <w:r w:rsidRPr="00FD01D3">
        <w:rPr>
          <w:sz w:val="16"/>
          <w:szCs w:val="16"/>
        </w:rPr>
        <w:t xml:space="preserve">(1 study), ‘duration &gt;4 weeks or &gt;30 days with no description of a specific definition’ (7), or ‘no description of definition or criteria for Long </w:t>
      </w:r>
      <w:r>
        <w:rPr>
          <w:sz w:val="16"/>
          <w:szCs w:val="16"/>
        </w:rPr>
        <w:t>COVID</w:t>
      </w:r>
      <w:r w:rsidRPr="00FD01D3">
        <w:rPr>
          <w:sz w:val="16"/>
          <w:szCs w:val="16"/>
        </w:rPr>
        <w:t>’ (23 studies).</w:t>
      </w:r>
      <w:r>
        <w:rPr>
          <w:sz w:val="16"/>
          <w:szCs w:val="16"/>
        </w:rPr>
        <w:t xml:space="preserve"> For more on Long COVID definitions, see </w:t>
      </w:r>
      <w:hyperlink r:id="rId25" w:history="1">
        <w:r>
          <w:rPr>
            <w:rStyle w:val="Hyperlink"/>
            <w:sz w:val="16"/>
            <w:szCs w:val="16"/>
          </w:rPr>
          <w:t>health.govt.nz/publications/prolonged-symptoms-attributable-to-infection-with-covid-19</w:t>
        </w:r>
      </w:hyperlink>
    </w:p>
  </w:footnote>
  <w:footnote w:id="29">
    <w:p w14:paraId="3C75D5C5" w14:textId="77777777" w:rsidR="002643CC" w:rsidRDefault="002643CC" w:rsidP="00856DAA">
      <w:pPr>
        <w:pStyle w:val="FootnoteText"/>
      </w:pPr>
      <w:r>
        <w:rPr>
          <w:rStyle w:val="FootnoteReference"/>
        </w:rPr>
        <w:footnoteRef/>
      </w:r>
      <w:r>
        <w:t xml:space="preserve"> Physiatry is a term more commonly used in the United States. </w:t>
      </w:r>
      <w:r w:rsidRPr="00033E27">
        <w:t>Physiatry, also known as physical medicine and rehabilitation, is a medical specialty that focuses on improving the quality of life and functional ability of people with physical disabilities or impairments</w:t>
      </w:r>
      <w:r>
        <w:t>.</w:t>
      </w:r>
    </w:p>
  </w:footnote>
  <w:footnote w:id="30">
    <w:p w14:paraId="1A76F93B" w14:textId="77777777" w:rsidR="002643CC" w:rsidRDefault="002643CC" w:rsidP="00856DAA">
      <w:pPr>
        <w:pStyle w:val="FootnoteText"/>
      </w:pPr>
      <w:r>
        <w:rPr>
          <w:rStyle w:val="FootnoteReference"/>
        </w:rPr>
        <w:footnoteRef/>
      </w:r>
      <w:r>
        <w:t xml:space="preserve"> An </w:t>
      </w:r>
      <w:proofErr w:type="spellStart"/>
      <w:r>
        <w:t>Altmetric</w:t>
      </w:r>
      <w:proofErr w:type="spellEnd"/>
      <w:r>
        <w:t xml:space="preserve"> score is a tool</w:t>
      </w:r>
      <w:r w:rsidRPr="00581142">
        <w:t xml:space="preserve"> </w:t>
      </w:r>
      <w:r>
        <w:t xml:space="preserve">used to </w:t>
      </w:r>
      <w:r w:rsidRPr="00581142">
        <w:t>identify how much and what type of attention a research output has received</w:t>
      </w:r>
      <w:r>
        <w:t xml:space="preserve">. </w:t>
      </w:r>
      <w:proofErr w:type="spellStart"/>
      <w:r w:rsidRPr="00581142">
        <w:t>Altmetric</w:t>
      </w:r>
      <w:proofErr w:type="spellEnd"/>
      <w:r w:rsidRPr="007D3612">
        <w:t xml:space="preserve"> tracks and captures </w:t>
      </w:r>
      <w:r>
        <w:t xml:space="preserve">how much attention </w:t>
      </w:r>
      <w:r w:rsidRPr="007D3612">
        <w:t>a range of online sources</w:t>
      </w:r>
      <w:r>
        <w:t xml:space="preserve"> have paid</w:t>
      </w:r>
      <w:r w:rsidRPr="007D3612">
        <w:t xml:space="preserve"> to published research across social media, news outlets, </w:t>
      </w:r>
      <w:r>
        <w:t xml:space="preserve">and </w:t>
      </w:r>
      <w:r w:rsidRPr="007D3612">
        <w:t>policy</w:t>
      </w:r>
      <w:r>
        <w:t xml:space="preserve">. URL: </w:t>
      </w:r>
      <w:hyperlink r:id="rId26" w:history="1">
        <w:r w:rsidRPr="00F427CD">
          <w:rPr>
            <w:rStyle w:val="Hyperlink"/>
          </w:rPr>
          <w:t>www.altmetric.com/about-us/our-data/donut-and-altmetric-attention-score/</w:t>
        </w:r>
      </w:hyperlink>
      <w:r>
        <w:t xml:space="preserve"> (accessed 22 April 2025). </w:t>
      </w:r>
    </w:p>
  </w:footnote>
  <w:footnote w:id="31">
    <w:p w14:paraId="61441C01" w14:textId="77777777" w:rsidR="002643CC" w:rsidRDefault="002643CC" w:rsidP="00856DAA">
      <w:pPr>
        <w:pStyle w:val="FootnoteText"/>
      </w:pPr>
      <w:r>
        <w:rPr>
          <w:rStyle w:val="FootnoteReference"/>
        </w:rPr>
        <w:footnoteRef/>
      </w:r>
      <w:r>
        <w:t xml:space="preserve"> </w:t>
      </w:r>
      <w:hyperlink r:id="rId27" w:anchor="appx" w:history="1">
        <w:r>
          <w:rPr>
            <w:rStyle w:val="Hyperlink"/>
          </w:rPr>
          <w:t>phcc.org.nz/briefing/long-covid-staff-clinic-caring-carers-taranaki#appx</w:t>
        </w:r>
      </w:hyperlink>
      <w:r>
        <w:t xml:space="preserve"> (accessed 16 December 2024).</w:t>
      </w:r>
    </w:p>
  </w:footnote>
  <w:footnote w:id="32">
    <w:p w14:paraId="0CF34ED3" w14:textId="77777777" w:rsidR="002643CC" w:rsidRDefault="002643CC" w:rsidP="00856DAA">
      <w:pPr>
        <w:pStyle w:val="FootnoteText"/>
      </w:pPr>
      <w:r>
        <w:rPr>
          <w:rStyle w:val="FootnoteReference"/>
        </w:rPr>
        <w:footnoteRef/>
      </w:r>
      <w:r>
        <w:t xml:space="preserve"> The authors describe ‘rehabilitation’ working knowledge </w:t>
      </w:r>
      <w:r w:rsidRPr="00AB17E2">
        <w:t>as ‘a set of interventions designed to optimise functioning and reduce disability in individuals with health conditions in interaction with their environment</w:t>
      </w:r>
      <w:r>
        <w:t>’.</w:t>
      </w:r>
    </w:p>
  </w:footnote>
  <w:footnote w:id="33">
    <w:p w14:paraId="6D239CD0" w14:textId="77777777" w:rsidR="002643CC" w:rsidRDefault="002643CC" w:rsidP="00856DAA">
      <w:pPr>
        <w:pStyle w:val="FootnoteText"/>
      </w:pPr>
      <w:r>
        <w:rPr>
          <w:rStyle w:val="FootnoteReference"/>
        </w:rPr>
        <w:footnoteRef/>
      </w:r>
      <w:r>
        <w:t xml:space="preserve"> The authors describe ‘microscopic damage’ working knowledge as knowledge ‘</w:t>
      </w:r>
      <w:r w:rsidRPr="00036C2B">
        <w:t>which is explicitly biomedical, based on mechanistic reasoning about molecular and cellular processes, and oriented around specialised tests requiring advanced technical knowledge to interpret</w:t>
      </w:r>
      <w:r>
        <w:t>’.</w:t>
      </w:r>
    </w:p>
  </w:footnote>
  <w:footnote w:id="34">
    <w:p w14:paraId="0A43BF31" w14:textId="77777777" w:rsidR="002643CC" w:rsidRDefault="002643CC" w:rsidP="00856DAA">
      <w:pPr>
        <w:pStyle w:val="FootnoteText"/>
      </w:pPr>
      <w:r>
        <w:rPr>
          <w:rStyle w:val="FootnoteReference"/>
        </w:rPr>
        <w:footnoteRef/>
      </w:r>
      <w:r>
        <w:t xml:space="preserve"> URL: </w:t>
      </w:r>
      <w:hyperlink r:id="rId28" w:history="1">
        <w:r w:rsidRPr="00AE287A">
          <w:rPr>
            <w:rStyle w:val="Hyperlink"/>
          </w:rPr>
          <w:t xml:space="preserve">health.govt.nz/strategies-initiatives/health-strategies/new-zealand-health-strategy </w:t>
        </w:r>
      </w:hyperlink>
      <w:r>
        <w:t xml:space="preserve">(accessed 26 April 2025). </w:t>
      </w:r>
    </w:p>
  </w:footnote>
  <w:footnote w:id="35">
    <w:p w14:paraId="25BB7361" w14:textId="77777777" w:rsidR="002643CC" w:rsidRDefault="002643CC" w:rsidP="00AC721C">
      <w:pPr>
        <w:pStyle w:val="FootnoteText"/>
      </w:pPr>
      <w:r>
        <w:rPr>
          <w:rStyle w:val="FootnoteReference"/>
        </w:rPr>
        <w:footnoteRef/>
      </w:r>
      <w:r>
        <w:t xml:space="preserve"> </w:t>
      </w:r>
      <w:hyperlink r:id="rId29" w:history="1">
        <w:r>
          <w:rPr>
            <w:rStyle w:val="Hyperlink"/>
            <w:sz w:val="16"/>
            <w:szCs w:val="16"/>
          </w:rPr>
          <w:t>wgtn.ac.nz/health/centres/health-services-research-centre/recent-projects/evidence-based-management-of-long-covid</w:t>
        </w:r>
      </w:hyperlink>
    </w:p>
  </w:footnote>
  <w:footnote w:id="36">
    <w:p w14:paraId="7F4A9337" w14:textId="77777777" w:rsidR="002643CC" w:rsidRDefault="002643CC" w:rsidP="00AC721C">
      <w:pPr>
        <w:pStyle w:val="FootnoteText"/>
      </w:pPr>
      <w:r>
        <w:rPr>
          <w:rStyle w:val="FootnoteReference"/>
        </w:rPr>
        <w:footnoteRef/>
      </w:r>
      <w:r>
        <w:t xml:space="preserve"> </w:t>
      </w:r>
      <w:hyperlink r:id="rId30" w:history="1">
        <w:r>
          <w:rPr>
            <w:rStyle w:val="Hyperlink"/>
            <w:sz w:val="16"/>
            <w:szCs w:val="16"/>
          </w:rPr>
          <w:t>health.govt.nz/publications/prolonged-symptoms-attributable-to-infection-with-covid-19</w:t>
        </w:r>
      </w:hyperlink>
    </w:p>
  </w:footnote>
  <w:footnote w:id="37">
    <w:p w14:paraId="6AFE90CD" w14:textId="77777777" w:rsidR="002643CC" w:rsidRDefault="002643CC" w:rsidP="00AC721C">
      <w:pPr>
        <w:pStyle w:val="FootnoteText"/>
      </w:pPr>
      <w:r>
        <w:rPr>
          <w:rStyle w:val="FootnoteReference"/>
        </w:rPr>
        <w:footnoteRef/>
      </w:r>
      <w:r>
        <w:t xml:space="preserve"> </w:t>
      </w:r>
      <w:hyperlink r:id="rId31" w:history="1">
        <w:r>
          <w:rPr>
            <w:rStyle w:val="Hyperlink"/>
            <w:sz w:val="16"/>
            <w:szCs w:val="16"/>
          </w:rPr>
          <w:t>health.govt.nz/publications/clinical-rehabilitation-guideline-for-people-with-long-covid-coronavirus-disease-in-aotearoa-new</w:t>
        </w:r>
      </w:hyperlink>
    </w:p>
  </w:footnote>
  <w:footnote w:id="38">
    <w:p w14:paraId="6017D47E" w14:textId="77777777" w:rsidR="002643CC" w:rsidRPr="00CB0E73" w:rsidRDefault="002643CC" w:rsidP="00AC721C">
      <w:pPr>
        <w:pStyle w:val="FootnoteText"/>
      </w:pPr>
      <w:r>
        <w:rPr>
          <w:rStyle w:val="FootnoteReference"/>
        </w:rPr>
        <w:footnoteRef/>
      </w:r>
      <w:r>
        <w:t xml:space="preserve"> Post-COVID-19 Functional Status scale. See reference 19 and </w:t>
      </w:r>
      <w:r w:rsidRPr="001F33CB">
        <w:t>Appendix D</w:t>
      </w:r>
      <w:r>
        <w:t>.</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TableGrid"/>
      <w:tblW w:w="9639"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0" w:type="dxa"/>
        <w:right w:w="0" w:type="dxa"/>
      </w:tblCellMar>
      <w:tblLook w:val="04A0" w:firstRow="1" w:lastRow="0" w:firstColumn="1" w:lastColumn="0" w:noHBand="0" w:noVBand="1"/>
    </w:tblPr>
    <w:tblGrid>
      <w:gridCol w:w="5210"/>
      <w:gridCol w:w="4429"/>
    </w:tblGrid>
    <w:tr w:rsidR="002643CC" w14:paraId="11530A0D" w14:textId="77777777" w:rsidTr="008F2B72">
      <w:trPr>
        <w:cantSplit/>
      </w:trPr>
      <w:tc>
        <w:tcPr>
          <w:tcW w:w="5210" w:type="dxa"/>
          <w:vAlign w:val="center"/>
        </w:tcPr>
        <w:p w14:paraId="2BDE3162" w14:textId="4E67EED4" w:rsidR="002643CC" w:rsidRDefault="002643CC" w:rsidP="00B26F0F">
          <w:pPr>
            <w:pStyle w:val="Header"/>
          </w:pPr>
          <w:r>
            <w:rPr>
              <w:noProof/>
              <w:lang w:eastAsia="en-NZ"/>
            </w:rPr>
            <w:drawing>
              <wp:inline distT="0" distB="0" distL="0" distR="0" wp14:anchorId="04421456" wp14:editId="342C4B0B">
                <wp:extent cx="2294626" cy="542925"/>
                <wp:effectExtent l="0" t="0" r="0" b="0"/>
                <wp:docPr id="1" name="Picture 1" descr="New Zealand Government 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Picture 1" descr="New Zealand Government logo"/>
                        <pic:cNvPicPr/>
                      </pic:nvPicPr>
                      <pic:blipFill rotWithShape="1">
                        <a:blip r:embed="rId1" cstate="print">
                          <a:extLst>
                            <a:ext uri="{28A0092B-C50C-407E-A947-70E740481C1C}">
                              <a14:useLocalDpi xmlns:a14="http://schemas.microsoft.com/office/drawing/2010/main" val="0"/>
                            </a:ext>
                          </a:extLst>
                        </a:blip>
                        <a:srcRect l="10400" t="16015" r="61171" b="13256"/>
                        <a:stretch/>
                      </pic:blipFill>
                      <pic:spPr bwMode="auto">
                        <a:xfrm>
                          <a:off x="0" y="0"/>
                          <a:ext cx="2294626" cy="542925"/>
                        </a:xfrm>
                        <a:prstGeom prst="rect">
                          <a:avLst/>
                        </a:prstGeom>
                        <a:ln>
                          <a:noFill/>
                        </a:ln>
                        <a:extLst>
                          <a:ext uri="{53640926-AAD7-44D8-BBD7-CCE9431645EC}">
                            <a14:shadowObscured xmlns:a14="http://schemas.microsoft.com/office/drawing/2010/main"/>
                          </a:ext>
                        </a:extLst>
                      </pic:spPr>
                    </pic:pic>
                  </a:graphicData>
                </a:graphic>
              </wp:inline>
            </w:drawing>
          </w:r>
        </w:p>
      </w:tc>
      <w:tc>
        <w:tcPr>
          <w:tcW w:w="4429" w:type="dxa"/>
          <w:vAlign w:val="center"/>
        </w:tcPr>
        <w:p w14:paraId="06193D58" w14:textId="31929113" w:rsidR="002643CC" w:rsidRDefault="002643CC" w:rsidP="002643CC">
          <w:pPr>
            <w:pStyle w:val="Header"/>
            <w:jc w:val="right"/>
          </w:pPr>
          <w:r>
            <w:rPr>
              <w:noProof/>
            </w:rPr>
            <w:drawing>
              <wp:anchor distT="0" distB="0" distL="114300" distR="114300" simplePos="0" relativeHeight="251658240" behindDoc="0" locked="0" layoutInCell="1" allowOverlap="1" wp14:anchorId="1D75C094" wp14:editId="1BAAB9C6">
                <wp:simplePos x="0" y="0"/>
                <wp:positionH relativeFrom="column">
                  <wp:posOffset>1365885</wp:posOffset>
                </wp:positionH>
                <wp:positionV relativeFrom="paragraph">
                  <wp:posOffset>-2540</wp:posOffset>
                </wp:positionV>
                <wp:extent cx="1518285" cy="718185"/>
                <wp:effectExtent l="0" t="0" r="0" b="0"/>
                <wp:wrapNone/>
                <wp:docPr id="4" name="Picture 4" descr="Ministry of Health 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 name="Picture 4" descr="Ministry of Health logo"/>
                        <pic:cNvPicPr>
                          <a:picLocks noChangeAspect="1" noChangeArrowheads="1"/>
                        </pic:cNvPicPr>
                      </pic:nvPicPr>
                      <pic:blipFill>
                        <a:blip r:embed="rId2">
                          <a:extLst>
                            <a:ext uri="{28A0092B-C50C-407E-A947-70E740481C1C}">
                              <a14:useLocalDpi xmlns:a14="http://schemas.microsoft.com/office/drawing/2010/main" val="0"/>
                            </a:ext>
                          </a:extLst>
                        </a:blip>
                        <a:stretch>
                          <a:fillRect/>
                        </a:stretch>
                      </pic:blipFill>
                      <pic:spPr bwMode="auto">
                        <a:xfrm>
                          <a:off x="0" y="0"/>
                          <a:ext cx="1518285" cy="718185"/>
                        </a:xfrm>
                        <a:prstGeom prst="rect">
                          <a:avLst/>
                        </a:prstGeom>
                        <a:noFill/>
                        <a:ln>
                          <a:noFill/>
                        </a:ln>
                      </pic:spPr>
                    </pic:pic>
                  </a:graphicData>
                </a:graphic>
                <wp14:sizeRelH relativeFrom="page">
                  <wp14:pctWidth>0</wp14:pctWidth>
                </wp14:sizeRelH>
                <wp14:sizeRelV relativeFrom="page">
                  <wp14:pctHeight>0</wp14:pctHeight>
                </wp14:sizeRelV>
              </wp:anchor>
            </w:drawing>
          </w:r>
        </w:p>
      </w:tc>
    </w:tr>
  </w:tbl>
  <w:p w14:paraId="4AC8EC99" w14:textId="1B35D83E" w:rsidR="002643CC" w:rsidRDefault="002643CC">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7CB5B58" w14:textId="77777777" w:rsidR="002643CC" w:rsidRDefault="002643CC" w:rsidP="00533B90"/>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64F34B1" w14:textId="77777777" w:rsidR="002643CC" w:rsidRDefault="002643CC" w:rsidP="00900197">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3622E4F" w14:textId="77777777" w:rsidR="002643CC" w:rsidRDefault="002643CC" w:rsidP="00533B90"/>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53117B0" w14:textId="77777777" w:rsidR="002643CC" w:rsidRDefault="002643CC" w:rsidP="00900197">
    <w:pPr>
      <w:pStyle w:val="Header"/>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743EC00" w14:textId="77777777" w:rsidR="002643CC" w:rsidRDefault="002643CC"/>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88"/>
    <w:multiLevelType w:val="singleLevel"/>
    <w:tmpl w:val="E4BEEC16"/>
    <w:lvl w:ilvl="0">
      <w:start w:val="1"/>
      <w:numFmt w:val="decimal"/>
      <w:pStyle w:val="ListNumber"/>
      <w:lvlText w:val="%1."/>
      <w:lvlJc w:val="left"/>
      <w:pPr>
        <w:tabs>
          <w:tab w:val="num" w:pos="360"/>
        </w:tabs>
        <w:ind w:left="360" w:hanging="360"/>
      </w:pPr>
      <w:rPr>
        <w:rFonts w:hint="default"/>
      </w:rPr>
    </w:lvl>
  </w:abstractNum>
  <w:abstractNum w:abstractNumId="1" w15:restartNumberingAfterBreak="0">
    <w:nsid w:val="FFFFFF89"/>
    <w:multiLevelType w:val="singleLevel"/>
    <w:tmpl w:val="96164AE2"/>
    <w:lvl w:ilvl="0">
      <w:start w:val="1"/>
      <w:numFmt w:val="bullet"/>
      <w:pStyle w:val="ListBullet"/>
      <w:lvlText w:val=""/>
      <w:lvlJc w:val="left"/>
      <w:pPr>
        <w:tabs>
          <w:tab w:val="num" w:pos="360"/>
        </w:tabs>
        <w:ind w:left="360" w:hanging="360"/>
      </w:pPr>
      <w:rPr>
        <w:rFonts w:ascii="Symbol" w:hAnsi="Symbol" w:hint="default"/>
      </w:rPr>
    </w:lvl>
  </w:abstractNum>
  <w:abstractNum w:abstractNumId="2" w15:restartNumberingAfterBreak="0">
    <w:nsid w:val="042E1B55"/>
    <w:multiLevelType w:val="singleLevel"/>
    <w:tmpl w:val="1A46536C"/>
    <w:lvl w:ilvl="0">
      <w:start w:val="1"/>
      <w:numFmt w:val="bullet"/>
      <w:pStyle w:val="TableBullet"/>
      <w:lvlText w:val=""/>
      <w:lvlJc w:val="left"/>
      <w:pPr>
        <w:tabs>
          <w:tab w:val="num" w:pos="284"/>
        </w:tabs>
        <w:ind w:left="284" w:hanging="284"/>
      </w:pPr>
      <w:rPr>
        <w:rFonts w:ascii="Symbol" w:hAnsi="Symbol" w:hint="default"/>
        <w:sz w:val="16"/>
        <w:szCs w:val="16"/>
      </w:rPr>
    </w:lvl>
  </w:abstractNum>
  <w:abstractNum w:abstractNumId="3" w15:restartNumberingAfterBreak="0">
    <w:nsid w:val="0C7B6A9F"/>
    <w:multiLevelType w:val="hybridMultilevel"/>
    <w:tmpl w:val="0A3E4236"/>
    <w:lvl w:ilvl="0" w:tplc="1409000F">
      <w:start w:val="1"/>
      <w:numFmt w:val="decimal"/>
      <w:lvlText w:val="%1."/>
      <w:lvlJc w:val="left"/>
      <w:pPr>
        <w:ind w:left="720" w:hanging="360"/>
      </w:pPr>
      <w:rPr>
        <w:rFonts w:hint="default"/>
      </w:rPr>
    </w:lvl>
    <w:lvl w:ilvl="1" w:tplc="14090019" w:tentative="1">
      <w:start w:val="1"/>
      <w:numFmt w:val="lowerLetter"/>
      <w:lvlText w:val="%2."/>
      <w:lvlJc w:val="left"/>
      <w:pPr>
        <w:ind w:left="1440" w:hanging="360"/>
      </w:pPr>
    </w:lvl>
    <w:lvl w:ilvl="2" w:tplc="1409001B" w:tentative="1">
      <w:start w:val="1"/>
      <w:numFmt w:val="lowerRoman"/>
      <w:lvlText w:val="%3."/>
      <w:lvlJc w:val="right"/>
      <w:pPr>
        <w:ind w:left="2160" w:hanging="180"/>
      </w:pPr>
    </w:lvl>
    <w:lvl w:ilvl="3" w:tplc="1409000F" w:tentative="1">
      <w:start w:val="1"/>
      <w:numFmt w:val="decimal"/>
      <w:lvlText w:val="%4."/>
      <w:lvlJc w:val="left"/>
      <w:pPr>
        <w:ind w:left="2880" w:hanging="360"/>
      </w:pPr>
    </w:lvl>
    <w:lvl w:ilvl="4" w:tplc="14090019" w:tentative="1">
      <w:start w:val="1"/>
      <w:numFmt w:val="lowerLetter"/>
      <w:lvlText w:val="%5."/>
      <w:lvlJc w:val="left"/>
      <w:pPr>
        <w:ind w:left="3600" w:hanging="360"/>
      </w:pPr>
    </w:lvl>
    <w:lvl w:ilvl="5" w:tplc="1409001B" w:tentative="1">
      <w:start w:val="1"/>
      <w:numFmt w:val="lowerRoman"/>
      <w:lvlText w:val="%6."/>
      <w:lvlJc w:val="right"/>
      <w:pPr>
        <w:ind w:left="4320" w:hanging="180"/>
      </w:pPr>
    </w:lvl>
    <w:lvl w:ilvl="6" w:tplc="1409000F" w:tentative="1">
      <w:start w:val="1"/>
      <w:numFmt w:val="decimal"/>
      <w:lvlText w:val="%7."/>
      <w:lvlJc w:val="left"/>
      <w:pPr>
        <w:ind w:left="5040" w:hanging="360"/>
      </w:pPr>
    </w:lvl>
    <w:lvl w:ilvl="7" w:tplc="14090019" w:tentative="1">
      <w:start w:val="1"/>
      <w:numFmt w:val="lowerLetter"/>
      <w:lvlText w:val="%8."/>
      <w:lvlJc w:val="left"/>
      <w:pPr>
        <w:ind w:left="5760" w:hanging="360"/>
      </w:pPr>
    </w:lvl>
    <w:lvl w:ilvl="8" w:tplc="1409001B" w:tentative="1">
      <w:start w:val="1"/>
      <w:numFmt w:val="lowerRoman"/>
      <w:lvlText w:val="%9."/>
      <w:lvlJc w:val="right"/>
      <w:pPr>
        <w:ind w:left="6480" w:hanging="180"/>
      </w:pPr>
    </w:lvl>
  </w:abstractNum>
  <w:abstractNum w:abstractNumId="4" w15:restartNumberingAfterBreak="0">
    <w:nsid w:val="20B85883"/>
    <w:multiLevelType w:val="hybridMultilevel"/>
    <w:tmpl w:val="DDE4F570"/>
    <w:lvl w:ilvl="0" w:tplc="14090001">
      <w:start w:val="1"/>
      <w:numFmt w:val="bullet"/>
      <w:lvlText w:val=""/>
      <w:lvlJc w:val="left"/>
      <w:pPr>
        <w:ind w:left="720" w:hanging="360"/>
      </w:pPr>
      <w:rPr>
        <w:rFonts w:ascii="Symbol" w:hAnsi="Symbol" w:hint="default"/>
      </w:rPr>
    </w:lvl>
    <w:lvl w:ilvl="1" w:tplc="14090003" w:tentative="1">
      <w:start w:val="1"/>
      <w:numFmt w:val="bullet"/>
      <w:lvlText w:val="o"/>
      <w:lvlJc w:val="left"/>
      <w:pPr>
        <w:ind w:left="1440" w:hanging="360"/>
      </w:pPr>
      <w:rPr>
        <w:rFonts w:ascii="Courier New" w:hAnsi="Courier New" w:cs="Courier New" w:hint="default"/>
      </w:rPr>
    </w:lvl>
    <w:lvl w:ilvl="2" w:tplc="14090005" w:tentative="1">
      <w:start w:val="1"/>
      <w:numFmt w:val="bullet"/>
      <w:lvlText w:val=""/>
      <w:lvlJc w:val="left"/>
      <w:pPr>
        <w:ind w:left="2160" w:hanging="360"/>
      </w:pPr>
      <w:rPr>
        <w:rFonts w:ascii="Wingdings" w:hAnsi="Wingdings" w:hint="default"/>
      </w:rPr>
    </w:lvl>
    <w:lvl w:ilvl="3" w:tplc="14090001" w:tentative="1">
      <w:start w:val="1"/>
      <w:numFmt w:val="bullet"/>
      <w:lvlText w:val=""/>
      <w:lvlJc w:val="left"/>
      <w:pPr>
        <w:ind w:left="2880" w:hanging="360"/>
      </w:pPr>
      <w:rPr>
        <w:rFonts w:ascii="Symbol" w:hAnsi="Symbol" w:hint="default"/>
      </w:rPr>
    </w:lvl>
    <w:lvl w:ilvl="4" w:tplc="14090003" w:tentative="1">
      <w:start w:val="1"/>
      <w:numFmt w:val="bullet"/>
      <w:lvlText w:val="o"/>
      <w:lvlJc w:val="left"/>
      <w:pPr>
        <w:ind w:left="3600" w:hanging="360"/>
      </w:pPr>
      <w:rPr>
        <w:rFonts w:ascii="Courier New" w:hAnsi="Courier New" w:cs="Courier New" w:hint="default"/>
      </w:rPr>
    </w:lvl>
    <w:lvl w:ilvl="5" w:tplc="14090005" w:tentative="1">
      <w:start w:val="1"/>
      <w:numFmt w:val="bullet"/>
      <w:lvlText w:val=""/>
      <w:lvlJc w:val="left"/>
      <w:pPr>
        <w:ind w:left="4320" w:hanging="360"/>
      </w:pPr>
      <w:rPr>
        <w:rFonts w:ascii="Wingdings" w:hAnsi="Wingdings" w:hint="default"/>
      </w:rPr>
    </w:lvl>
    <w:lvl w:ilvl="6" w:tplc="14090001" w:tentative="1">
      <w:start w:val="1"/>
      <w:numFmt w:val="bullet"/>
      <w:lvlText w:val=""/>
      <w:lvlJc w:val="left"/>
      <w:pPr>
        <w:ind w:left="5040" w:hanging="360"/>
      </w:pPr>
      <w:rPr>
        <w:rFonts w:ascii="Symbol" w:hAnsi="Symbol" w:hint="default"/>
      </w:rPr>
    </w:lvl>
    <w:lvl w:ilvl="7" w:tplc="14090003" w:tentative="1">
      <w:start w:val="1"/>
      <w:numFmt w:val="bullet"/>
      <w:lvlText w:val="o"/>
      <w:lvlJc w:val="left"/>
      <w:pPr>
        <w:ind w:left="5760" w:hanging="360"/>
      </w:pPr>
      <w:rPr>
        <w:rFonts w:ascii="Courier New" w:hAnsi="Courier New" w:cs="Courier New" w:hint="default"/>
      </w:rPr>
    </w:lvl>
    <w:lvl w:ilvl="8" w:tplc="14090005" w:tentative="1">
      <w:start w:val="1"/>
      <w:numFmt w:val="bullet"/>
      <w:lvlText w:val=""/>
      <w:lvlJc w:val="left"/>
      <w:pPr>
        <w:ind w:left="6480" w:hanging="360"/>
      </w:pPr>
      <w:rPr>
        <w:rFonts w:ascii="Wingdings" w:hAnsi="Wingdings" w:hint="default"/>
      </w:rPr>
    </w:lvl>
  </w:abstractNum>
  <w:abstractNum w:abstractNumId="5" w15:restartNumberingAfterBreak="0">
    <w:nsid w:val="21CB27A5"/>
    <w:multiLevelType w:val="hybridMultilevel"/>
    <w:tmpl w:val="3222A0C8"/>
    <w:lvl w:ilvl="0" w:tplc="14090001">
      <w:start w:val="1"/>
      <w:numFmt w:val="bullet"/>
      <w:lvlText w:val=""/>
      <w:lvlJc w:val="left"/>
      <w:pPr>
        <w:ind w:left="720" w:hanging="360"/>
      </w:pPr>
      <w:rPr>
        <w:rFonts w:ascii="Symbol" w:hAnsi="Symbol" w:hint="default"/>
      </w:rPr>
    </w:lvl>
    <w:lvl w:ilvl="1" w:tplc="14090003" w:tentative="1">
      <w:start w:val="1"/>
      <w:numFmt w:val="bullet"/>
      <w:lvlText w:val="o"/>
      <w:lvlJc w:val="left"/>
      <w:pPr>
        <w:ind w:left="1440" w:hanging="360"/>
      </w:pPr>
      <w:rPr>
        <w:rFonts w:ascii="Courier New" w:hAnsi="Courier New" w:cs="Courier New" w:hint="default"/>
      </w:rPr>
    </w:lvl>
    <w:lvl w:ilvl="2" w:tplc="14090005" w:tentative="1">
      <w:start w:val="1"/>
      <w:numFmt w:val="bullet"/>
      <w:lvlText w:val=""/>
      <w:lvlJc w:val="left"/>
      <w:pPr>
        <w:ind w:left="2160" w:hanging="360"/>
      </w:pPr>
      <w:rPr>
        <w:rFonts w:ascii="Wingdings" w:hAnsi="Wingdings" w:hint="default"/>
      </w:rPr>
    </w:lvl>
    <w:lvl w:ilvl="3" w:tplc="14090001" w:tentative="1">
      <w:start w:val="1"/>
      <w:numFmt w:val="bullet"/>
      <w:lvlText w:val=""/>
      <w:lvlJc w:val="left"/>
      <w:pPr>
        <w:ind w:left="2880" w:hanging="360"/>
      </w:pPr>
      <w:rPr>
        <w:rFonts w:ascii="Symbol" w:hAnsi="Symbol" w:hint="default"/>
      </w:rPr>
    </w:lvl>
    <w:lvl w:ilvl="4" w:tplc="14090003" w:tentative="1">
      <w:start w:val="1"/>
      <w:numFmt w:val="bullet"/>
      <w:lvlText w:val="o"/>
      <w:lvlJc w:val="left"/>
      <w:pPr>
        <w:ind w:left="3600" w:hanging="360"/>
      </w:pPr>
      <w:rPr>
        <w:rFonts w:ascii="Courier New" w:hAnsi="Courier New" w:cs="Courier New" w:hint="default"/>
      </w:rPr>
    </w:lvl>
    <w:lvl w:ilvl="5" w:tplc="14090005" w:tentative="1">
      <w:start w:val="1"/>
      <w:numFmt w:val="bullet"/>
      <w:lvlText w:val=""/>
      <w:lvlJc w:val="left"/>
      <w:pPr>
        <w:ind w:left="4320" w:hanging="360"/>
      </w:pPr>
      <w:rPr>
        <w:rFonts w:ascii="Wingdings" w:hAnsi="Wingdings" w:hint="default"/>
      </w:rPr>
    </w:lvl>
    <w:lvl w:ilvl="6" w:tplc="14090001" w:tentative="1">
      <w:start w:val="1"/>
      <w:numFmt w:val="bullet"/>
      <w:lvlText w:val=""/>
      <w:lvlJc w:val="left"/>
      <w:pPr>
        <w:ind w:left="5040" w:hanging="360"/>
      </w:pPr>
      <w:rPr>
        <w:rFonts w:ascii="Symbol" w:hAnsi="Symbol" w:hint="default"/>
      </w:rPr>
    </w:lvl>
    <w:lvl w:ilvl="7" w:tplc="14090003" w:tentative="1">
      <w:start w:val="1"/>
      <w:numFmt w:val="bullet"/>
      <w:lvlText w:val="o"/>
      <w:lvlJc w:val="left"/>
      <w:pPr>
        <w:ind w:left="5760" w:hanging="360"/>
      </w:pPr>
      <w:rPr>
        <w:rFonts w:ascii="Courier New" w:hAnsi="Courier New" w:cs="Courier New" w:hint="default"/>
      </w:rPr>
    </w:lvl>
    <w:lvl w:ilvl="8" w:tplc="14090005" w:tentative="1">
      <w:start w:val="1"/>
      <w:numFmt w:val="bullet"/>
      <w:lvlText w:val=""/>
      <w:lvlJc w:val="left"/>
      <w:pPr>
        <w:ind w:left="6480" w:hanging="360"/>
      </w:pPr>
      <w:rPr>
        <w:rFonts w:ascii="Wingdings" w:hAnsi="Wingdings" w:hint="default"/>
      </w:rPr>
    </w:lvl>
  </w:abstractNum>
  <w:abstractNum w:abstractNumId="6" w15:restartNumberingAfterBreak="0">
    <w:nsid w:val="23DC7796"/>
    <w:multiLevelType w:val="multilevel"/>
    <w:tmpl w:val="38243F0A"/>
    <w:lvl w:ilvl="0">
      <w:start w:val="1"/>
      <w:numFmt w:val="decimal"/>
      <w:pStyle w:val="Number"/>
      <w:lvlText w:val="%1."/>
      <w:lvlJc w:val="left"/>
      <w:pPr>
        <w:ind w:left="567" w:hanging="567"/>
      </w:pPr>
      <w:rPr>
        <w:rFonts w:hint="default"/>
      </w:rPr>
    </w:lvl>
    <w:lvl w:ilvl="1">
      <w:start w:val="1"/>
      <w:numFmt w:val="lowerLetter"/>
      <w:pStyle w:val="Letter"/>
      <w:lvlText w:val="%2)"/>
      <w:lvlJc w:val="left"/>
      <w:pPr>
        <w:ind w:left="1134" w:hanging="567"/>
      </w:pPr>
      <w:rPr>
        <w:rFonts w:hint="default"/>
      </w:rPr>
    </w:lvl>
    <w:lvl w:ilvl="2">
      <w:start w:val="1"/>
      <w:numFmt w:val="lowerRoman"/>
      <w:pStyle w:val="Roman"/>
      <w:lvlText w:val="%3)"/>
      <w:lvlJc w:val="left"/>
      <w:pPr>
        <w:ind w:left="1701" w:hanging="567"/>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7" w15:restartNumberingAfterBreak="0">
    <w:nsid w:val="25B66027"/>
    <w:multiLevelType w:val="hybridMultilevel"/>
    <w:tmpl w:val="E584AC24"/>
    <w:lvl w:ilvl="0" w:tplc="1409000F">
      <w:start w:val="1"/>
      <w:numFmt w:val="decimal"/>
      <w:lvlText w:val="%1."/>
      <w:lvlJc w:val="left"/>
      <w:pPr>
        <w:ind w:left="720" w:hanging="360"/>
      </w:pPr>
    </w:lvl>
    <w:lvl w:ilvl="1" w:tplc="14090019" w:tentative="1">
      <w:start w:val="1"/>
      <w:numFmt w:val="lowerLetter"/>
      <w:lvlText w:val="%2."/>
      <w:lvlJc w:val="left"/>
      <w:pPr>
        <w:ind w:left="1440" w:hanging="360"/>
      </w:pPr>
    </w:lvl>
    <w:lvl w:ilvl="2" w:tplc="1409001B" w:tentative="1">
      <w:start w:val="1"/>
      <w:numFmt w:val="lowerRoman"/>
      <w:lvlText w:val="%3."/>
      <w:lvlJc w:val="right"/>
      <w:pPr>
        <w:ind w:left="2160" w:hanging="180"/>
      </w:pPr>
    </w:lvl>
    <w:lvl w:ilvl="3" w:tplc="1409000F" w:tentative="1">
      <w:start w:val="1"/>
      <w:numFmt w:val="decimal"/>
      <w:lvlText w:val="%4."/>
      <w:lvlJc w:val="left"/>
      <w:pPr>
        <w:ind w:left="2880" w:hanging="360"/>
      </w:pPr>
    </w:lvl>
    <w:lvl w:ilvl="4" w:tplc="14090019" w:tentative="1">
      <w:start w:val="1"/>
      <w:numFmt w:val="lowerLetter"/>
      <w:lvlText w:val="%5."/>
      <w:lvlJc w:val="left"/>
      <w:pPr>
        <w:ind w:left="3600" w:hanging="360"/>
      </w:pPr>
    </w:lvl>
    <w:lvl w:ilvl="5" w:tplc="1409001B" w:tentative="1">
      <w:start w:val="1"/>
      <w:numFmt w:val="lowerRoman"/>
      <w:lvlText w:val="%6."/>
      <w:lvlJc w:val="right"/>
      <w:pPr>
        <w:ind w:left="4320" w:hanging="180"/>
      </w:pPr>
    </w:lvl>
    <w:lvl w:ilvl="6" w:tplc="1409000F" w:tentative="1">
      <w:start w:val="1"/>
      <w:numFmt w:val="decimal"/>
      <w:lvlText w:val="%7."/>
      <w:lvlJc w:val="left"/>
      <w:pPr>
        <w:ind w:left="5040" w:hanging="360"/>
      </w:pPr>
    </w:lvl>
    <w:lvl w:ilvl="7" w:tplc="14090019" w:tentative="1">
      <w:start w:val="1"/>
      <w:numFmt w:val="lowerLetter"/>
      <w:lvlText w:val="%8."/>
      <w:lvlJc w:val="left"/>
      <w:pPr>
        <w:ind w:left="5760" w:hanging="360"/>
      </w:pPr>
    </w:lvl>
    <w:lvl w:ilvl="8" w:tplc="1409001B" w:tentative="1">
      <w:start w:val="1"/>
      <w:numFmt w:val="lowerRoman"/>
      <w:lvlText w:val="%9."/>
      <w:lvlJc w:val="right"/>
      <w:pPr>
        <w:ind w:left="6480" w:hanging="180"/>
      </w:pPr>
    </w:lvl>
  </w:abstractNum>
  <w:abstractNum w:abstractNumId="8" w15:restartNumberingAfterBreak="0">
    <w:nsid w:val="350F3972"/>
    <w:multiLevelType w:val="hybridMultilevel"/>
    <w:tmpl w:val="391C3C48"/>
    <w:lvl w:ilvl="0" w:tplc="1409000F">
      <w:start w:val="1"/>
      <w:numFmt w:val="decimal"/>
      <w:lvlText w:val="%1."/>
      <w:lvlJc w:val="left"/>
      <w:pPr>
        <w:ind w:left="720" w:hanging="360"/>
      </w:pPr>
    </w:lvl>
    <w:lvl w:ilvl="1" w:tplc="14090019" w:tentative="1">
      <w:start w:val="1"/>
      <w:numFmt w:val="lowerLetter"/>
      <w:lvlText w:val="%2."/>
      <w:lvlJc w:val="left"/>
      <w:pPr>
        <w:ind w:left="1440" w:hanging="360"/>
      </w:pPr>
    </w:lvl>
    <w:lvl w:ilvl="2" w:tplc="1409001B" w:tentative="1">
      <w:start w:val="1"/>
      <w:numFmt w:val="lowerRoman"/>
      <w:lvlText w:val="%3."/>
      <w:lvlJc w:val="right"/>
      <w:pPr>
        <w:ind w:left="2160" w:hanging="180"/>
      </w:pPr>
    </w:lvl>
    <w:lvl w:ilvl="3" w:tplc="1409000F" w:tentative="1">
      <w:start w:val="1"/>
      <w:numFmt w:val="decimal"/>
      <w:lvlText w:val="%4."/>
      <w:lvlJc w:val="left"/>
      <w:pPr>
        <w:ind w:left="2880" w:hanging="360"/>
      </w:pPr>
    </w:lvl>
    <w:lvl w:ilvl="4" w:tplc="14090019" w:tentative="1">
      <w:start w:val="1"/>
      <w:numFmt w:val="lowerLetter"/>
      <w:lvlText w:val="%5."/>
      <w:lvlJc w:val="left"/>
      <w:pPr>
        <w:ind w:left="3600" w:hanging="360"/>
      </w:pPr>
    </w:lvl>
    <w:lvl w:ilvl="5" w:tplc="1409001B" w:tentative="1">
      <w:start w:val="1"/>
      <w:numFmt w:val="lowerRoman"/>
      <w:lvlText w:val="%6."/>
      <w:lvlJc w:val="right"/>
      <w:pPr>
        <w:ind w:left="4320" w:hanging="180"/>
      </w:pPr>
    </w:lvl>
    <w:lvl w:ilvl="6" w:tplc="1409000F" w:tentative="1">
      <w:start w:val="1"/>
      <w:numFmt w:val="decimal"/>
      <w:lvlText w:val="%7."/>
      <w:lvlJc w:val="left"/>
      <w:pPr>
        <w:ind w:left="5040" w:hanging="360"/>
      </w:pPr>
    </w:lvl>
    <w:lvl w:ilvl="7" w:tplc="14090019" w:tentative="1">
      <w:start w:val="1"/>
      <w:numFmt w:val="lowerLetter"/>
      <w:lvlText w:val="%8."/>
      <w:lvlJc w:val="left"/>
      <w:pPr>
        <w:ind w:left="5760" w:hanging="360"/>
      </w:pPr>
    </w:lvl>
    <w:lvl w:ilvl="8" w:tplc="1409001B" w:tentative="1">
      <w:start w:val="1"/>
      <w:numFmt w:val="lowerRoman"/>
      <w:lvlText w:val="%9."/>
      <w:lvlJc w:val="right"/>
      <w:pPr>
        <w:ind w:left="6480" w:hanging="180"/>
      </w:pPr>
    </w:lvl>
  </w:abstractNum>
  <w:abstractNum w:abstractNumId="9" w15:restartNumberingAfterBreak="0">
    <w:nsid w:val="36CF658E"/>
    <w:multiLevelType w:val="hybridMultilevel"/>
    <w:tmpl w:val="87101976"/>
    <w:lvl w:ilvl="0" w:tplc="14090001">
      <w:start w:val="1"/>
      <w:numFmt w:val="bullet"/>
      <w:lvlText w:val=""/>
      <w:lvlJc w:val="left"/>
      <w:pPr>
        <w:ind w:left="720" w:hanging="360"/>
      </w:pPr>
      <w:rPr>
        <w:rFonts w:ascii="Symbol" w:hAnsi="Symbol" w:hint="default"/>
      </w:rPr>
    </w:lvl>
    <w:lvl w:ilvl="1" w:tplc="14090003" w:tentative="1">
      <w:start w:val="1"/>
      <w:numFmt w:val="bullet"/>
      <w:lvlText w:val="o"/>
      <w:lvlJc w:val="left"/>
      <w:pPr>
        <w:ind w:left="1440" w:hanging="360"/>
      </w:pPr>
      <w:rPr>
        <w:rFonts w:ascii="Courier New" w:hAnsi="Courier New" w:cs="Courier New" w:hint="default"/>
      </w:rPr>
    </w:lvl>
    <w:lvl w:ilvl="2" w:tplc="14090005" w:tentative="1">
      <w:start w:val="1"/>
      <w:numFmt w:val="bullet"/>
      <w:lvlText w:val=""/>
      <w:lvlJc w:val="left"/>
      <w:pPr>
        <w:ind w:left="2160" w:hanging="360"/>
      </w:pPr>
      <w:rPr>
        <w:rFonts w:ascii="Wingdings" w:hAnsi="Wingdings" w:hint="default"/>
      </w:rPr>
    </w:lvl>
    <w:lvl w:ilvl="3" w:tplc="14090001" w:tentative="1">
      <w:start w:val="1"/>
      <w:numFmt w:val="bullet"/>
      <w:lvlText w:val=""/>
      <w:lvlJc w:val="left"/>
      <w:pPr>
        <w:ind w:left="2880" w:hanging="360"/>
      </w:pPr>
      <w:rPr>
        <w:rFonts w:ascii="Symbol" w:hAnsi="Symbol" w:hint="default"/>
      </w:rPr>
    </w:lvl>
    <w:lvl w:ilvl="4" w:tplc="14090003" w:tentative="1">
      <w:start w:val="1"/>
      <w:numFmt w:val="bullet"/>
      <w:lvlText w:val="o"/>
      <w:lvlJc w:val="left"/>
      <w:pPr>
        <w:ind w:left="3600" w:hanging="360"/>
      </w:pPr>
      <w:rPr>
        <w:rFonts w:ascii="Courier New" w:hAnsi="Courier New" w:cs="Courier New" w:hint="default"/>
      </w:rPr>
    </w:lvl>
    <w:lvl w:ilvl="5" w:tplc="14090005" w:tentative="1">
      <w:start w:val="1"/>
      <w:numFmt w:val="bullet"/>
      <w:lvlText w:val=""/>
      <w:lvlJc w:val="left"/>
      <w:pPr>
        <w:ind w:left="4320" w:hanging="360"/>
      </w:pPr>
      <w:rPr>
        <w:rFonts w:ascii="Wingdings" w:hAnsi="Wingdings" w:hint="default"/>
      </w:rPr>
    </w:lvl>
    <w:lvl w:ilvl="6" w:tplc="14090001" w:tentative="1">
      <w:start w:val="1"/>
      <w:numFmt w:val="bullet"/>
      <w:lvlText w:val=""/>
      <w:lvlJc w:val="left"/>
      <w:pPr>
        <w:ind w:left="5040" w:hanging="360"/>
      </w:pPr>
      <w:rPr>
        <w:rFonts w:ascii="Symbol" w:hAnsi="Symbol" w:hint="default"/>
      </w:rPr>
    </w:lvl>
    <w:lvl w:ilvl="7" w:tplc="14090003" w:tentative="1">
      <w:start w:val="1"/>
      <w:numFmt w:val="bullet"/>
      <w:lvlText w:val="o"/>
      <w:lvlJc w:val="left"/>
      <w:pPr>
        <w:ind w:left="5760" w:hanging="360"/>
      </w:pPr>
      <w:rPr>
        <w:rFonts w:ascii="Courier New" w:hAnsi="Courier New" w:cs="Courier New" w:hint="default"/>
      </w:rPr>
    </w:lvl>
    <w:lvl w:ilvl="8" w:tplc="14090005" w:tentative="1">
      <w:start w:val="1"/>
      <w:numFmt w:val="bullet"/>
      <w:lvlText w:val=""/>
      <w:lvlJc w:val="left"/>
      <w:pPr>
        <w:ind w:left="6480" w:hanging="360"/>
      </w:pPr>
      <w:rPr>
        <w:rFonts w:ascii="Wingdings" w:hAnsi="Wingdings" w:hint="default"/>
      </w:rPr>
    </w:lvl>
  </w:abstractNum>
  <w:abstractNum w:abstractNumId="10" w15:restartNumberingAfterBreak="0">
    <w:nsid w:val="3CA71F78"/>
    <w:multiLevelType w:val="hybridMultilevel"/>
    <w:tmpl w:val="0D76E58A"/>
    <w:lvl w:ilvl="0" w:tplc="33A80CE8">
      <w:start w:val="1"/>
      <w:numFmt w:val="bullet"/>
      <w:pStyle w:val="Dash"/>
      <w:lvlText w:val="–"/>
      <w:lvlJc w:val="left"/>
      <w:pPr>
        <w:tabs>
          <w:tab w:val="num" w:pos="567"/>
        </w:tabs>
        <w:ind w:left="567" w:hanging="283"/>
      </w:pPr>
      <w:rPr>
        <w:rFonts w:ascii="Arial" w:hAnsi="Arial" w:hint="default"/>
        <w:b w:val="0"/>
        <w:i w:val="0"/>
        <w:sz w:val="20"/>
        <w:szCs w:val="20"/>
      </w:rPr>
    </w:lvl>
    <w:lvl w:ilvl="1" w:tplc="08090003" w:tentative="1">
      <w:start w:val="1"/>
      <w:numFmt w:val="bullet"/>
      <w:lvlText w:val="o"/>
      <w:lvlJc w:val="left"/>
      <w:pPr>
        <w:tabs>
          <w:tab w:val="num" w:pos="1440"/>
        </w:tabs>
        <w:ind w:left="1440" w:hanging="360"/>
      </w:pPr>
      <w:rPr>
        <w:rFonts w:ascii="Courier New" w:hAnsi="Courier New" w:cs="Courier New" w:hint="default"/>
      </w:rPr>
    </w:lvl>
    <w:lvl w:ilvl="2" w:tplc="08090005" w:tentative="1">
      <w:start w:val="1"/>
      <w:numFmt w:val="bullet"/>
      <w:lvlText w:val=""/>
      <w:lvlJc w:val="left"/>
      <w:pPr>
        <w:tabs>
          <w:tab w:val="num" w:pos="2160"/>
        </w:tabs>
        <w:ind w:left="2160" w:hanging="360"/>
      </w:pPr>
      <w:rPr>
        <w:rFonts w:ascii="Wingdings" w:hAnsi="Wingdings" w:hint="default"/>
      </w:rPr>
    </w:lvl>
    <w:lvl w:ilvl="3" w:tplc="08090001" w:tentative="1">
      <w:start w:val="1"/>
      <w:numFmt w:val="bullet"/>
      <w:lvlText w:val=""/>
      <w:lvlJc w:val="left"/>
      <w:pPr>
        <w:tabs>
          <w:tab w:val="num" w:pos="2880"/>
        </w:tabs>
        <w:ind w:left="2880" w:hanging="360"/>
      </w:pPr>
      <w:rPr>
        <w:rFonts w:ascii="Symbol" w:hAnsi="Symbol" w:hint="default"/>
      </w:rPr>
    </w:lvl>
    <w:lvl w:ilvl="4" w:tplc="08090003" w:tentative="1">
      <w:start w:val="1"/>
      <w:numFmt w:val="bullet"/>
      <w:lvlText w:val="o"/>
      <w:lvlJc w:val="left"/>
      <w:pPr>
        <w:tabs>
          <w:tab w:val="num" w:pos="3600"/>
        </w:tabs>
        <w:ind w:left="3600" w:hanging="360"/>
      </w:pPr>
      <w:rPr>
        <w:rFonts w:ascii="Courier New" w:hAnsi="Courier New" w:cs="Courier New" w:hint="default"/>
      </w:rPr>
    </w:lvl>
    <w:lvl w:ilvl="5" w:tplc="08090005" w:tentative="1">
      <w:start w:val="1"/>
      <w:numFmt w:val="bullet"/>
      <w:lvlText w:val=""/>
      <w:lvlJc w:val="left"/>
      <w:pPr>
        <w:tabs>
          <w:tab w:val="num" w:pos="4320"/>
        </w:tabs>
        <w:ind w:left="4320" w:hanging="360"/>
      </w:pPr>
      <w:rPr>
        <w:rFonts w:ascii="Wingdings" w:hAnsi="Wingdings" w:hint="default"/>
      </w:rPr>
    </w:lvl>
    <w:lvl w:ilvl="6" w:tplc="08090001" w:tentative="1">
      <w:start w:val="1"/>
      <w:numFmt w:val="bullet"/>
      <w:lvlText w:val=""/>
      <w:lvlJc w:val="left"/>
      <w:pPr>
        <w:tabs>
          <w:tab w:val="num" w:pos="5040"/>
        </w:tabs>
        <w:ind w:left="5040" w:hanging="360"/>
      </w:pPr>
      <w:rPr>
        <w:rFonts w:ascii="Symbol" w:hAnsi="Symbol" w:hint="default"/>
      </w:rPr>
    </w:lvl>
    <w:lvl w:ilvl="7" w:tplc="08090003" w:tentative="1">
      <w:start w:val="1"/>
      <w:numFmt w:val="bullet"/>
      <w:lvlText w:val="o"/>
      <w:lvlJc w:val="left"/>
      <w:pPr>
        <w:tabs>
          <w:tab w:val="num" w:pos="5760"/>
        </w:tabs>
        <w:ind w:left="5760" w:hanging="360"/>
      </w:pPr>
      <w:rPr>
        <w:rFonts w:ascii="Courier New" w:hAnsi="Courier New" w:cs="Courier New" w:hint="default"/>
      </w:rPr>
    </w:lvl>
    <w:lvl w:ilvl="8" w:tplc="08090005" w:tentative="1">
      <w:start w:val="1"/>
      <w:numFmt w:val="bullet"/>
      <w:lvlText w:val=""/>
      <w:lvlJc w:val="left"/>
      <w:pPr>
        <w:tabs>
          <w:tab w:val="num" w:pos="6480"/>
        </w:tabs>
        <w:ind w:left="6480" w:hanging="360"/>
      </w:pPr>
      <w:rPr>
        <w:rFonts w:ascii="Wingdings" w:hAnsi="Wingdings" w:hint="default"/>
      </w:rPr>
    </w:lvl>
  </w:abstractNum>
  <w:abstractNum w:abstractNumId="11" w15:restartNumberingAfterBreak="0">
    <w:nsid w:val="400E20E8"/>
    <w:multiLevelType w:val="hybridMultilevel"/>
    <w:tmpl w:val="FD9CE56E"/>
    <w:lvl w:ilvl="0" w:tplc="84F4142A">
      <w:start w:val="1"/>
      <w:numFmt w:val="bullet"/>
      <w:pStyle w:val="TableDash"/>
      <w:lvlText w:val="–"/>
      <w:lvlJc w:val="left"/>
      <w:pPr>
        <w:tabs>
          <w:tab w:val="num" w:pos="567"/>
        </w:tabs>
        <w:ind w:left="567" w:hanging="283"/>
      </w:pPr>
      <w:rPr>
        <w:rFonts w:ascii="Arial Mäori" w:hAnsi="Arial Mäori" w:hint="default"/>
        <w:color w:val="auto"/>
        <w:sz w:val="16"/>
        <w:szCs w:val="16"/>
      </w:rPr>
    </w:lvl>
    <w:lvl w:ilvl="1" w:tplc="08090003" w:tentative="1">
      <w:start w:val="1"/>
      <w:numFmt w:val="bullet"/>
      <w:lvlText w:val="o"/>
      <w:lvlJc w:val="left"/>
      <w:pPr>
        <w:tabs>
          <w:tab w:val="num" w:pos="1440"/>
        </w:tabs>
        <w:ind w:left="1440" w:hanging="360"/>
      </w:pPr>
      <w:rPr>
        <w:rFonts w:ascii="Courier New" w:hAnsi="Courier New" w:cs="Courier New" w:hint="default"/>
      </w:rPr>
    </w:lvl>
    <w:lvl w:ilvl="2" w:tplc="08090005" w:tentative="1">
      <w:start w:val="1"/>
      <w:numFmt w:val="bullet"/>
      <w:lvlText w:val=""/>
      <w:lvlJc w:val="left"/>
      <w:pPr>
        <w:tabs>
          <w:tab w:val="num" w:pos="2160"/>
        </w:tabs>
        <w:ind w:left="2160" w:hanging="360"/>
      </w:pPr>
      <w:rPr>
        <w:rFonts w:ascii="Wingdings" w:hAnsi="Wingdings" w:hint="default"/>
      </w:rPr>
    </w:lvl>
    <w:lvl w:ilvl="3" w:tplc="08090001" w:tentative="1">
      <w:start w:val="1"/>
      <w:numFmt w:val="bullet"/>
      <w:lvlText w:val=""/>
      <w:lvlJc w:val="left"/>
      <w:pPr>
        <w:tabs>
          <w:tab w:val="num" w:pos="2880"/>
        </w:tabs>
        <w:ind w:left="2880" w:hanging="360"/>
      </w:pPr>
      <w:rPr>
        <w:rFonts w:ascii="Symbol" w:hAnsi="Symbol" w:hint="default"/>
      </w:rPr>
    </w:lvl>
    <w:lvl w:ilvl="4" w:tplc="08090003" w:tentative="1">
      <w:start w:val="1"/>
      <w:numFmt w:val="bullet"/>
      <w:lvlText w:val="o"/>
      <w:lvlJc w:val="left"/>
      <w:pPr>
        <w:tabs>
          <w:tab w:val="num" w:pos="3600"/>
        </w:tabs>
        <w:ind w:left="3600" w:hanging="360"/>
      </w:pPr>
      <w:rPr>
        <w:rFonts w:ascii="Courier New" w:hAnsi="Courier New" w:cs="Courier New" w:hint="default"/>
      </w:rPr>
    </w:lvl>
    <w:lvl w:ilvl="5" w:tplc="08090005" w:tentative="1">
      <w:start w:val="1"/>
      <w:numFmt w:val="bullet"/>
      <w:lvlText w:val=""/>
      <w:lvlJc w:val="left"/>
      <w:pPr>
        <w:tabs>
          <w:tab w:val="num" w:pos="4320"/>
        </w:tabs>
        <w:ind w:left="4320" w:hanging="360"/>
      </w:pPr>
      <w:rPr>
        <w:rFonts w:ascii="Wingdings" w:hAnsi="Wingdings" w:hint="default"/>
      </w:rPr>
    </w:lvl>
    <w:lvl w:ilvl="6" w:tplc="08090001" w:tentative="1">
      <w:start w:val="1"/>
      <w:numFmt w:val="bullet"/>
      <w:lvlText w:val=""/>
      <w:lvlJc w:val="left"/>
      <w:pPr>
        <w:tabs>
          <w:tab w:val="num" w:pos="5040"/>
        </w:tabs>
        <w:ind w:left="5040" w:hanging="360"/>
      </w:pPr>
      <w:rPr>
        <w:rFonts w:ascii="Symbol" w:hAnsi="Symbol" w:hint="default"/>
      </w:rPr>
    </w:lvl>
    <w:lvl w:ilvl="7" w:tplc="08090003" w:tentative="1">
      <w:start w:val="1"/>
      <w:numFmt w:val="bullet"/>
      <w:lvlText w:val="o"/>
      <w:lvlJc w:val="left"/>
      <w:pPr>
        <w:tabs>
          <w:tab w:val="num" w:pos="5760"/>
        </w:tabs>
        <w:ind w:left="5760" w:hanging="360"/>
      </w:pPr>
      <w:rPr>
        <w:rFonts w:ascii="Courier New" w:hAnsi="Courier New" w:cs="Courier New" w:hint="default"/>
      </w:rPr>
    </w:lvl>
    <w:lvl w:ilvl="8" w:tplc="08090005" w:tentative="1">
      <w:start w:val="1"/>
      <w:numFmt w:val="bullet"/>
      <w:lvlText w:val=""/>
      <w:lvlJc w:val="left"/>
      <w:pPr>
        <w:tabs>
          <w:tab w:val="num" w:pos="6480"/>
        </w:tabs>
        <w:ind w:left="6480" w:hanging="360"/>
      </w:pPr>
      <w:rPr>
        <w:rFonts w:ascii="Wingdings" w:hAnsi="Wingdings" w:hint="default"/>
      </w:rPr>
    </w:lvl>
  </w:abstractNum>
  <w:abstractNum w:abstractNumId="12" w15:restartNumberingAfterBreak="0">
    <w:nsid w:val="43037B7C"/>
    <w:multiLevelType w:val="hybridMultilevel"/>
    <w:tmpl w:val="40742424"/>
    <w:lvl w:ilvl="0" w:tplc="1409000F">
      <w:start w:val="1"/>
      <w:numFmt w:val="decimal"/>
      <w:lvlText w:val="%1."/>
      <w:lvlJc w:val="left"/>
      <w:pPr>
        <w:ind w:left="720" w:hanging="360"/>
      </w:pPr>
    </w:lvl>
    <w:lvl w:ilvl="1" w:tplc="14090019" w:tentative="1">
      <w:start w:val="1"/>
      <w:numFmt w:val="lowerLetter"/>
      <w:lvlText w:val="%2."/>
      <w:lvlJc w:val="left"/>
      <w:pPr>
        <w:ind w:left="1440" w:hanging="360"/>
      </w:pPr>
    </w:lvl>
    <w:lvl w:ilvl="2" w:tplc="1409001B" w:tentative="1">
      <w:start w:val="1"/>
      <w:numFmt w:val="lowerRoman"/>
      <w:lvlText w:val="%3."/>
      <w:lvlJc w:val="right"/>
      <w:pPr>
        <w:ind w:left="2160" w:hanging="180"/>
      </w:pPr>
    </w:lvl>
    <w:lvl w:ilvl="3" w:tplc="1409000F" w:tentative="1">
      <w:start w:val="1"/>
      <w:numFmt w:val="decimal"/>
      <w:lvlText w:val="%4."/>
      <w:lvlJc w:val="left"/>
      <w:pPr>
        <w:ind w:left="2880" w:hanging="360"/>
      </w:pPr>
    </w:lvl>
    <w:lvl w:ilvl="4" w:tplc="14090019" w:tentative="1">
      <w:start w:val="1"/>
      <w:numFmt w:val="lowerLetter"/>
      <w:lvlText w:val="%5."/>
      <w:lvlJc w:val="left"/>
      <w:pPr>
        <w:ind w:left="3600" w:hanging="360"/>
      </w:pPr>
    </w:lvl>
    <w:lvl w:ilvl="5" w:tplc="1409001B" w:tentative="1">
      <w:start w:val="1"/>
      <w:numFmt w:val="lowerRoman"/>
      <w:lvlText w:val="%6."/>
      <w:lvlJc w:val="right"/>
      <w:pPr>
        <w:ind w:left="4320" w:hanging="180"/>
      </w:pPr>
    </w:lvl>
    <w:lvl w:ilvl="6" w:tplc="1409000F" w:tentative="1">
      <w:start w:val="1"/>
      <w:numFmt w:val="decimal"/>
      <w:lvlText w:val="%7."/>
      <w:lvlJc w:val="left"/>
      <w:pPr>
        <w:ind w:left="5040" w:hanging="360"/>
      </w:pPr>
    </w:lvl>
    <w:lvl w:ilvl="7" w:tplc="14090019" w:tentative="1">
      <w:start w:val="1"/>
      <w:numFmt w:val="lowerLetter"/>
      <w:lvlText w:val="%8."/>
      <w:lvlJc w:val="left"/>
      <w:pPr>
        <w:ind w:left="5760" w:hanging="360"/>
      </w:pPr>
    </w:lvl>
    <w:lvl w:ilvl="8" w:tplc="1409001B" w:tentative="1">
      <w:start w:val="1"/>
      <w:numFmt w:val="lowerRoman"/>
      <w:lvlText w:val="%9."/>
      <w:lvlJc w:val="right"/>
      <w:pPr>
        <w:ind w:left="6480" w:hanging="180"/>
      </w:pPr>
    </w:lvl>
  </w:abstractNum>
  <w:abstractNum w:abstractNumId="13" w15:restartNumberingAfterBreak="0">
    <w:nsid w:val="460027D7"/>
    <w:multiLevelType w:val="hybridMultilevel"/>
    <w:tmpl w:val="59E07988"/>
    <w:lvl w:ilvl="0" w:tplc="1409000F">
      <w:start w:val="1"/>
      <w:numFmt w:val="decimal"/>
      <w:lvlText w:val="%1."/>
      <w:lvlJc w:val="left"/>
      <w:pPr>
        <w:ind w:left="720" w:hanging="360"/>
      </w:pPr>
    </w:lvl>
    <w:lvl w:ilvl="1" w:tplc="14090019" w:tentative="1">
      <w:start w:val="1"/>
      <w:numFmt w:val="lowerLetter"/>
      <w:lvlText w:val="%2."/>
      <w:lvlJc w:val="left"/>
      <w:pPr>
        <w:ind w:left="1440" w:hanging="360"/>
      </w:pPr>
    </w:lvl>
    <w:lvl w:ilvl="2" w:tplc="1409001B" w:tentative="1">
      <w:start w:val="1"/>
      <w:numFmt w:val="lowerRoman"/>
      <w:lvlText w:val="%3."/>
      <w:lvlJc w:val="right"/>
      <w:pPr>
        <w:ind w:left="2160" w:hanging="180"/>
      </w:pPr>
    </w:lvl>
    <w:lvl w:ilvl="3" w:tplc="1409000F" w:tentative="1">
      <w:start w:val="1"/>
      <w:numFmt w:val="decimal"/>
      <w:lvlText w:val="%4."/>
      <w:lvlJc w:val="left"/>
      <w:pPr>
        <w:ind w:left="2880" w:hanging="360"/>
      </w:pPr>
    </w:lvl>
    <w:lvl w:ilvl="4" w:tplc="14090019" w:tentative="1">
      <w:start w:val="1"/>
      <w:numFmt w:val="lowerLetter"/>
      <w:lvlText w:val="%5."/>
      <w:lvlJc w:val="left"/>
      <w:pPr>
        <w:ind w:left="3600" w:hanging="360"/>
      </w:pPr>
    </w:lvl>
    <w:lvl w:ilvl="5" w:tplc="1409001B" w:tentative="1">
      <w:start w:val="1"/>
      <w:numFmt w:val="lowerRoman"/>
      <w:lvlText w:val="%6."/>
      <w:lvlJc w:val="right"/>
      <w:pPr>
        <w:ind w:left="4320" w:hanging="180"/>
      </w:pPr>
    </w:lvl>
    <w:lvl w:ilvl="6" w:tplc="1409000F" w:tentative="1">
      <w:start w:val="1"/>
      <w:numFmt w:val="decimal"/>
      <w:lvlText w:val="%7."/>
      <w:lvlJc w:val="left"/>
      <w:pPr>
        <w:ind w:left="5040" w:hanging="360"/>
      </w:pPr>
    </w:lvl>
    <w:lvl w:ilvl="7" w:tplc="14090019" w:tentative="1">
      <w:start w:val="1"/>
      <w:numFmt w:val="lowerLetter"/>
      <w:lvlText w:val="%8."/>
      <w:lvlJc w:val="left"/>
      <w:pPr>
        <w:ind w:left="5760" w:hanging="360"/>
      </w:pPr>
    </w:lvl>
    <w:lvl w:ilvl="8" w:tplc="1409001B" w:tentative="1">
      <w:start w:val="1"/>
      <w:numFmt w:val="lowerRoman"/>
      <w:lvlText w:val="%9."/>
      <w:lvlJc w:val="right"/>
      <w:pPr>
        <w:ind w:left="6480" w:hanging="180"/>
      </w:pPr>
    </w:lvl>
  </w:abstractNum>
  <w:abstractNum w:abstractNumId="14" w15:restartNumberingAfterBreak="0">
    <w:nsid w:val="530110DA"/>
    <w:multiLevelType w:val="hybridMultilevel"/>
    <w:tmpl w:val="5D701524"/>
    <w:lvl w:ilvl="0" w:tplc="14090001">
      <w:start w:val="1"/>
      <w:numFmt w:val="bullet"/>
      <w:lvlText w:val=""/>
      <w:lvlJc w:val="left"/>
      <w:pPr>
        <w:ind w:left="720" w:hanging="360"/>
      </w:pPr>
      <w:rPr>
        <w:rFonts w:ascii="Symbol" w:hAnsi="Symbol" w:hint="default"/>
      </w:rPr>
    </w:lvl>
    <w:lvl w:ilvl="1" w:tplc="14090003" w:tentative="1">
      <w:start w:val="1"/>
      <w:numFmt w:val="bullet"/>
      <w:lvlText w:val="o"/>
      <w:lvlJc w:val="left"/>
      <w:pPr>
        <w:ind w:left="1440" w:hanging="360"/>
      </w:pPr>
      <w:rPr>
        <w:rFonts w:ascii="Courier New" w:hAnsi="Courier New" w:cs="Courier New" w:hint="default"/>
      </w:rPr>
    </w:lvl>
    <w:lvl w:ilvl="2" w:tplc="14090005" w:tentative="1">
      <w:start w:val="1"/>
      <w:numFmt w:val="bullet"/>
      <w:lvlText w:val=""/>
      <w:lvlJc w:val="left"/>
      <w:pPr>
        <w:ind w:left="2160" w:hanging="360"/>
      </w:pPr>
      <w:rPr>
        <w:rFonts w:ascii="Wingdings" w:hAnsi="Wingdings" w:hint="default"/>
      </w:rPr>
    </w:lvl>
    <w:lvl w:ilvl="3" w:tplc="14090001" w:tentative="1">
      <w:start w:val="1"/>
      <w:numFmt w:val="bullet"/>
      <w:lvlText w:val=""/>
      <w:lvlJc w:val="left"/>
      <w:pPr>
        <w:ind w:left="2880" w:hanging="360"/>
      </w:pPr>
      <w:rPr>
        <w:rFonts w:ascii="Symbol" w:hAnsi="Symbol" w:hint="default"/>
      </w:rPr>
    </w:lvl>
    <w:lvl w:ilvl="4" w:tplc="14090003" w:tentative="1">
      <w:start w:val="1"/>
      <w:numFmt w:val="bullet"/>
      <w:lvlText w:val="o"/>
      <w:lvlJc w:val="left"/>
      <w:pPr>
        <w:ind w:left="3600" w:hanging="360"/>
      </w:pPr>
      <w:rPr>
        <w:rFonts w:ascii="Courier New" w:hAnsi="Courier New" w:cs="Courier New" w:hint="default"/>
      </w:rPr>
    </w:lvl>
    <w:lvl w:ilvl="5" w:tplc="14090005" w:tentative="1">
      <w:start w:val="1"/>
      <w:numFmt w:val="bullet"/>
      <w:lvlText w:val=""/>
      <w:lvlJc w:val="left"/>
      <w:pPr>
        <w:ind w:left="4320" w:hanging="360"/>
      </w:pPr>
      <w:rPr>
        <w:rFonts w:ascii="Wingdings" w:hAnsi="Wingdings" w:hint="default"/>
      </w:rPr>
    </w:lvl>
    <w:lvl w:ilvl="6" w:tplc="14090001" w:tentative="1">
      <w:start w:val="1"/>
      <w:numFmt w:val="bullet"/>
      <w:lvlText w:val=""/>
      <w:lvlJc w:val="left"/>
      <w:pPr>
        <w:ind w:left="5040" w:hanging="360"/>
      </w:pPr>
      <w:rPr>
        <w:rFonts w:ascii="Symbol" w:hAnsi="Symbol" w:hint="default"/>
      </w:rPr>
    </w:lvl>
    <w:lvl w:ilvl="7" w:tplc="14090003" w:tentative="1">
      <w:start w:val="1"/>
      <w:numFmt w:val="bullet"/>
      <w:lvlText w:val="o"/>
      <w:lvlJc w:val="left"/>
      <w:pPr>
        <w:ind w:left="5760" w:hanging="360"/>
      </w:pPr>
      <w:rPr>
        <w:rFonts w:ascii="Courier New" w:hAnsi="Courier New" w:cs="Courier New" w:hint="default"/>
      </w:rPr>
    </w:lvl>
    <w:lvl w:ilvl="8" w:tplc="14090005" w:tentative="1">
      <w:start w:val="1"/>
      <w:numFmt w:val="bullet"/>
      <w:lvlText w:val=""/>
      <w:lvlJc w:val="left"/>
      <w:pPr>
        <w:ind w:left="6480" w:hanging="360"/>
      </w:pPr>
      <w:rPr>
        <w:rFonts w:ascii="Wingdings" w:hAnsi="Wingdings" w:hint="default"/>
      </w:rPr>
    </w:lvl>
  </w:abstractNum>
  <w:abstractNum w:abstractNumId="15" w15:restartNumberingAfterBreak="0">
    <w:nsid w:val="61844737"/>
    <w:multiLevelType w:val="hybridMultilevel"/>
    <w:tmpl w:val="75E0985A"/>
    <w:lvl w:ilvl="0" w:tplc="14090001">
      <w:start w:val="1"/>
      <w:numFmt w:val="bullet"/>
      <w:lvlText w:val=""/>
      <w:lvlJc w:val="left"/>
      <w:pPr>
        <w:ind w:left="720" w:hanging="360"/>
      </w:pPr>
      <w:rPr>
        <w:rFonts w:ascii="Symbol" w:hAnsi="Symbol" w:hint="default"/>
      </w:rPr>
    </w:lvl>
    <w:lvl w:ilvl="1" w:tplc="14090003" w:tentative="1">
      <w:start w:val="1"/>
      <w:numFmt w:val="bullet"/>
      <w:lvlText w:val="o"/>
      <w:lvlJc w:val="left"/>
      <w:pPr>
        <w:ind w:left="1440" w:hanging="360"/>
      </w:pPr>
      <w:rPr>
        <w:rFonts w:ascii="Courier New" w:hAnsi="Courier New" w:cs="Courier New" w:hint="default"/>
      </w:rPr>
    </w:lvl>
    <w:lvl w:ilvl="2" w:tplc="14090005" w:tentative="1">
      <w:start w:val="1"/>
      <w:numFmt w:val="bullet"/>
      <w:lvlText w:val=""/>
      <w:lvlJc w:val="left"/>
      <w:pPr>
        <w:ind w:left="2160" w:hanging="360"/>
      </w:pPr>
      <w:rPr>
        <w:rFonts w:ascii="Wingdings" w:hAnsi="Wingdings" w:hint="default"/>
      </w:rPr>
    </w:lvl>
    <w:lvl w:ilvl="3" w:tplc="14090001" w:tentative="1">
      <w:start w:val="1"/>
      <w:numFmt w:val="bullet"/>
      <w:lvlText w:val=""/>
      <w:lvlJc w:val="left"/>
      <w:pPr>
        <w:ind w:left="2880" w:hanging="360"/>
      </w:pPr>
      <w:rPr>
        <w:rFonts w:ascii="Symbol" w:hAnsi="Symbol" w:hint="default"/>
      </w:rPr>
    </w:lvl>
    <w:lvl w:ilvl="4" w:tplc="14090003" w:tentative="1">
      <w:start w:val="1"/>
      <w:numFmt w:val="bullet"/>
      <w:lvlText w:val="o"/>
      <w:lvlJc w:val="left"/>
      <w:pPr>
        <w:ind w:left="3600" w:hanging="360"/>
      </w:pPr>
      <w:rPr>
        <w:rFonts w:ascii="Courier New" w:hAnsi="Courier New" w:cs="Courier New" w:hint="default"/>
      </w:rPr>
    </w:lvl>
    <w:lvl w:ilvl="5" w:tplc="14090005" w:tentative="1">
      <w:start w:val="1"/>
      <w:numFmt w:val="bullet"/>
      <w:lvlText w:val=""/>
      <w:lvlJc w:val="left"/>
      <w:pPr>
        <w:ind w:left="4320" w:hanging="360"/>
      </w:pPr>
      <w:rPr>
        <w:rFonts w:ascii="Wingdings" w:hAnsi="Wingdings" w:hint="default"/>
      </w:rPr>
    </w:lvl>
    <w:lvl w:ilvl="6" w:tplc="14090001" w:tentative="1">
      <w:start w:val="1"/>
      <w:numFmt w:val="bullet"/>
      <w:lvlText w:val=""/>
      <w:lvlJc w:val="left"/>
      <w:pPr>
        <w:ind w:left="5040" w:hanging="360"/>
      </w:pPr>
      <w:rPr>
        <w:rFonts w:ascii="Symbol" w:hAnsi="Symbol" w:hint="default"/>
      </w:rPr>
    </w:lvl>
    <w:lvl w:ilvl="7" w:tplc="14090003" w:tentative="1">
      <w:start w:val="1"/>
      <w:numFmt w:val="bullet"/>
      <w:lvlText w:val="o"/>
      <w:lvlJc w:val="left"/>
      <w:pPr>
        <w:ind w:left="5760" w:hanging="360"/>
      </w:pPr>
      <w:rPr>
        <w:rFonts w:ascii="Courier New" w:hAnsi="Courier New" w:cs="Courier New" w:hint="default"/>
      </w:rPr>
    </w:lvl>
    <w:lvl w:ilvl="8" w:tplc="14090005" w:tentative="1">
      <w:start w:val="1"/>
      <w:numFmt w:val="bullet"/>
      <w:lvlText w:val=""/>
      <w:lvlJc w:val="left"/>
      <w:pPr>
        <w:ind w:left="6480" w:hanging="360"/>
      </w:pPr>
      <w:rPr>
        <w:rFonts w:ascii="Wingdings" w:hAnsi="Wingdings" w:hint="default"/>
      </w:rPr>
    </w:lvl>
  </w:abstractNum>
  <w:abstractNum w:abstractNumId="16" w15:restartNumberingAfterBreak="0">
    <w:nsid w:val="62117260"/>
    <w:multiLevelType w:val="hybridMultilevel"/>
    <w:tmpl w:val="573E4932"/>
    <w:lvl w:ilvl="0" w:tplc="1409000F">
      <w:start w:val="1"/>
      <w:numFmt w:val="decimal"/>
      <w:lvlText w:val="%1."/>
      <w:lvlJc w:val="left"/>
      <w:pPr>
        <w:ind w:left="720" w:hanging="360"/>
      </w:pPr>
    </w:lvl>
    <w:lvl w:ilvl="1" w:tplc="14090019" w:tentative="1">
      <w:start w:val="1"/>
      <w:numFmt w:val="lowerLetter"/>
      <w:lvlText w:val="%2."/>
      <w:lvlJc w:val="left"/>
      <w:pPr>
        <w:ind w:left="1440" w:hanging="360"/>
      </w:pPr>
    </w:lvl>
    <w:lvl w:ilvl="2" w:tplc="1409001B" w:tentative="1">
      <w:start w:val="1"/>
      <w:numFmt w:val="lowerRoman"/>
      <w:lvlText w:val="%3."/>
      <w:lvlJc w:val="right"/>
      <w:pPr>
        <w:ind w:left="2160" w:hanging="180"/>
      </w:pPr>
    </w:lvl>
    <w:lvl w:ilvl="3" w:tplc="1409000F" w:tentative="1">
      <w:start w:val="1"/>
      <w:numFmt w:val="decimal"/>
      <w:lvlText w:val="%4."/>
      <w:lvlJc w:val="left"/>
      <w:pPr>
        <w:ind w:left="2880" w:hanging="360"/>
      </w:pPr>
    </w:lvl>
    <w:lvl w:ilvl="4" w:tplc="14090019" w:tentative="1">
      <w:start w:val="1"/>
      <w:numFmt w:val="lowerLetter"/>
      <w:lvlText w:val="%5."/>
      <w:lvlJc w:val="left"/>
      <w:pPr>
        <w:ind w:left="3600" w:hanging="360"/>
      </w:pPr>
    </w:lvl>
    <w:lvl w:ilvl="5" w:tplc="1409001B" w:tentative="1">
      <w:start w:val="1"/>
      <w:numFmt w:val="lowerRoman"/>
      <w:lvlText w:val="%6."/>
      <w:lvlJc w:val="right"/>
      <w:pPr>
        <w:ind w:left="4320" w:hanging="180"/>
      </w:pPr>
    </w:lvl>
    <w:lvl w:ilvl="6" w:tplc="1409000F" w:tentative="1">
      <w:start w:val="1"/>
      <w:numFmt w:val="decimal"/>
      <w:lvlText w:val="%7."/>
      <w:lvlJc w:val="left"/>
      <w:pPr>
        <w:ind w:left="5040" w:hanging="360"/>
      </w:pPr>
    </w:lvl>
    <w:lvl w:ilvl="7" w:tplc="14090019" w:tentative="1">
      <w:start w:val="1"/>
      <w:numFmt w:val="lowerLetter"/>
      <w:lvlText w:val="%8."/>
      <w:lvlJc w:val="left"/>
      <w:pPr>
        <w:ind w:left="5760" w:hanging="360"/>
      </w:pPr>
    </w:lvl>
    <w:lvl w:ilvl="8" w:tplc="1409001B" w:tentative="1">
      <w:start w:val="1"/>
      <w:numFmt w:val="lowerRoman"/>
      <w:lvlText w:val="%9."/>
      <w:lvlJc w:val="right"/>
      <w:pPr>
        <w:ind w:left="6480" w:hanging="180"/>
      </w:pPr>
    </w:lvl>
  </w:abstractNum>
  <w:abstractNum w:abstractNumId="17" w15:restartNumberingAfterBreak="0">
    <w:nsid w:val="7067612F"/>
    <w:multiLevelType w:val="hybridMultilevel"/>
    <w:tmpl w:val="296EC0AC"/>
    <w:lvl w:ilvl="0" w:tplc="14090001">
      <w:start w:val="1"/>
      <w:numFmt w:val="bullet"/>
      <w:lvlText w:val=""/>
      <w:lvlJc w:val="left"/>
      <w:pPr>
        <w:ind w:left="720" w:hanging="360"/>
      </w:pPr>
      <w:rPr>
        <w:rFonts w:ascii="Symbol" w:hAnsi="Symbol" w:hint="default"/>
      </w:rPr>
    </w:lvl>
    <w:lvl w:ilvl="1" w:tplc="14090003" w:tentative="1">
      <w:start w:val="1"/>
      <w:numFmt w:val="bullet"/>
      <w:lvlText w:val="o"/>
      <w:lvlJc w:val="left"/>
      <w:pPr>
        <w:ind w:left="1440" w:hanging="360"/>
      </w:pPr>
      <w:rPr>
        <w:rFonts w:ascii="Courier New" w:hAnsi="Courier New" w:cs="Courier New" w:hint="default"/>
      </w:rPr>
    </w:lvl>
    <w:lvl w:ilvl="2" w:tplc="14090005" w:tentative="1">
      <w:start w:val="1"/>
      <w:numFmt w:val="bullet"/>
      <w:lvlText w:val=""/>
      <w:lvlJc w:val="left"/>
      <w:pPr>
        <w:ind w:left="2160" w:hanging="360"/>
      </w:pPr>
      <w:rPr>
        <w:rFonts w:ascii="Wingdings" w:hAnsi="Wingdings" w:hint="default"/>
      </w:rPr>
    </w:lvl>
    <w:lvl w:ilvl="3" w:tplc="14090001" w:tentative="1">
      <w:start w:val="1"/>
      <w:numFmt w:val="bullet"/>
      <w:lvlText w:val=""/>
      <w:lvlJc w:val="left"/>
      <w:pPr>
        <w:ind w:left="2880" w:hanging="360"/>
      </w:pPr>
      <w:rPr>
        <w:rFonts w:ascii="Symbol" w:hAnsi="Symbol" w:hint="default"/>
      </w:rPr>
    </w:lvl>
    <w:lvl w:ilvl="4" w:tplc="14090003" w:tentative="1">
      <w:start w:val="1"/>
      <w:numFmt w:val="bullet"/>
      <w:lvlText w:val="o"/>
      <w:lvlJc w:val="left"/>
      <w:pPr>
        <w:ind w:left="3600" w:hanging="360"/>
      </w:pPr>
      <w:rPr>
        <w:rFonts w:ascii="Courier New" w:hAnsi="Courier New" w:cs="Courier New" w:hint="default"/>
      </w:rPr>
    </w:lvl>
    <w:lvl w:ilvl="5" w:tplc="14090005" w:tentative="1">
      <w:start w:val="1"/>
      <w:numFmt w:val="bullet"/>
      <w:lvlText w:val=""/>
      <w:lvlJc w:val="left"/>
      <w:pPr>
        <w:ind w:left="4320" w:hanging="360"/>
      </w:pPr>
      <w:rPr>
        <w:rFonts w:ascii="Wingdings" w:hAnsi="Wingdings" w:hint="default"/>
      </w:rPr>
    </w:lvl>
    <w:lvl w:ilvl="6" w:tplc="14090001" w:tentative="1">
      <w:start w:val="1"/>
      <w:numFmt w:val="bullet"/>
      <w:lvlText w:val=""/>
      <w:lvlJc w:val="left"/>
      <w:pPr>
        <w:ind w:left="5040" w:hanging="360"/>
      </w:pPr>
      <w:rPr>
        <w:rFonts w:ascii="Symbol" w:hAnsi="Symbol" w:hint="default"/>
      </w:rPr>
    </w:lvl>
    <w:lvl w:ilvl="7" w:tplc="14090003" w:tentative="1">
      <w:start w:val="1"/>
      <w:numFmt w:val="bullet"/>
      <w:lvlText w:val="o"/>
      <w:lvlJc w:val="left"/>
      <w:pPr>
        <w:ind w:left="5760" w:hanging="360"/>
      </w:pPr>
      <w:rPr>
        <w:rFonts w:ascii="Courier New" w:hAnsi="Courier New" w:cs="Courier New" w:hint="default"/>
      </w:rPr>
    </w:lvl>
    <w:lvl w:ilvl="8" w:tplc="14090005" w:tentative="1">
      <w:start w:val="1"/>
      <w:numFmt w:val="bullet"/>
      <w:lvlText w:val=""/>
      <w:lvlJc w:val="left"/>
      <w:pPr>
        <w:ind w:left="6480" w:hanging="360"/>
      </w:pPr>
      <w:rPr>
        <w:rFonts w:ascii="Wingdings" w:hAnsi="Wingdings" w:hint="default"/>
      </w:rPr>
    </w:lvl>
  </w:abstractNum>
  <w:abstractNum w:abstractNumId="18" w15:restartNumberingAfterBreak="0">
    <w:nsid w:val="76305325"/>
    <w:multiLevelType w:val="hybridMultilevel"/>
    <w:tmpl w:val="D9D6895E"/>
    <w:lvl w:ilvl="0" w:tplc="14090001">
      <w:start w:val="1"/>
      <w:numFmt w:val="bullet"/>
      <w:lvlText w:val=""/>
      <w:lvlJc w:val="left"/>
      <w:pPr>
        <w:ind w:left="720" w:hanging="360"/>
      </w:pPr>
      <w:rPr>
        <w:rFonts w:ascii="Symbol" w:hAnsi="Symbol" w:hint="default"/>
      </w:rPr>
    </w:lvl>
    <w:lvl w:ilvl="1" w:tplc="14090003" w:tentative="1">
      <w:start w:val="1"/>
      <w:numFmt w:val="bullet"/>
      <w:lvlText w:val="o"/>
      <w:lvlJc w:val="left"/>
      <w:pPr>
        <w:ind w:left="1440" w:hanging="360"/>
      </w:pPr>
      <w:rPr>
        <w:rFonts w:ascii="Courier New" w:hAnsi="Courier New" w:cs="Courier New" w:hint="default"/>
      </w:rPr>
    </w:lvl>
    <w:lvl w:ilvl="2" w:tplc="14090005" w:tentative="1">
      <w:start w:val="1"/>
      <w:numFmt w:val="bullet"/>
      <w:lvlText w:val=""/>
      <w:lvlJc w:val="left"/>
      <w:pPr>
        <w:ind w:left="2160" w:hanging="360"/>
      </w:pPr>
      <w:rPr>
        <w:rFonts w:ascii="Wingdings" w:hAnsi="Wingdings" w:hint="default"/>
      </w:rPr>
    </w:lvl>
    <w:lvl w:ilvl="3" w:tplc="14090001" w:tentative="1">
      <w:start w:val="1"/>
      <w:numFmt w:val="bullet"/>
      <w:lvlText w:val=""/>
      <w:lvlJc w:val="left"/>
      <w:pPr>
        <w:ind w:left="2880" w:hanging="360"/>
      </w:pPr>
      <w:rPr>
        <w:rFonts w:ascii="Symbol" w:hAnsi="Symbol" w:hint="default"/>
      </w:rPr>
    </w:lvl>
    <w:lvl w:ilvl="4" w:tplc="14090003" w:tentative="1">
      <w:start w:val="1"/>
      <w:numFmt w:val="bullet"/>
      <w:lvlText w:val="o"/>
      <w:lvlJc w:val="left"/>
      <w:pPr>
        <w:ind w:left="3600" w:hanging="360"/>
      </w:pPr>
      <w:rPr>
        <w:rFonts w:ascii="Courier New" w:hAnsi="Courier New" w:cs="Courier New" w:hint="default"/>
      </w:rPr>
    </w:lvl>
    <w:lvl w:ilvl="5" w:tplc="14090005" w:tentative="1">
      <w:start w:val="1"/>
      <w:numFmt w:val="bullet"/>
      <w:lvlText w:val=""/>
      <w:lvlJc w:val="left"/>
      <w:pPr>
        <w:ind w:left="4320" w:hanging="360"/>
      </w:pPr>
      <w:rPr>
        <w:rFonts w:ascii="Wingdings" w:hAnsi="Wingdings" w:hint="default"/>
      </w:rPr>
    </w:lvl>
    <w:lvl w:ilvl="6" w:tplc="14090001" w:tentative="1">
      <w:start w:val="1"/>
      <w:numFmt w:val="bullet"/>
      <w:lvlText w:val=""/>
      <w:lvlJc w:val="left"/>
      <w:pPr>
        <w:ind w:left="5040" w:hanging="360"/>
      </w:pPr>
      <w:rPr>
        <w:rFonts w:ascii="Symbol" w:hAnsi="Symbol" w:hint="default"/>
      </w:rPr>
    </w:lvl>
    <w:lvl w:ilvl="7" w:tplc="14090003" w:tentative="1">
      <w:start w:val="1"/>
      <w:numFmt w:val="bullet"/>
      <w:lvlText w:val="o"/>
      <w:lvlJc w:val="left"/>
      <w:pPr>
        <w:ind w:left="5760" w:hanging="360"/>
      </w:pPr>
      <w:rPr>
        <w:rFonts w:ascii="Courier New" w:hAnsi="Courier New" w:cs="Courier New" w:hint="default"/>
      </w:rPr>
    </w:lvl>
    <w:lvl w:ilvl="8" w:tplc="14090005" w:tentative="1">
      <w:start w:val="1"/>
      <w:numFmt w:val="bullet"/>
      <w:lvlText w:val=""/>
      <w:lvlJc w:val="left"/>
      <w:pPr>
        <w:ind w:left="6480" w:hanging="360"/>
      </w:pPr>
      <w:rPr>
        <w:rFonts w:ascii="Wingdings" w:hAnsi="Wingdings" w:hint="default"/>
      </w:rPr>
    </w:lvl>
  </w:abstractNum>
  <w:abstractNum w:abstractNumId="19" w15:restartNumberingAfterBreak="0">
    <w:nsid w:val="7C1218D3"/>
    <w:multiLevelType w:val="singleLevel"/>
    <w:tmpl w:val="B224B1E2"/>
    <w:lvl w:ilvl="0">
      <w:start w:val="1"/>
      <w:numFmt w:val="bullet"/>
      <w:pStyle w:val="Bullet"/>
      <w:lvlText w:val=""/>
      <w:lvlJc w:val="left"/>
      <w:pPr>
        <w:tabs>
          <w:tab w:val="num" w:pos="284"/>
        </w:tabs>
        <w:ind w:left="284" w:hanging="284"/>
      </w:pPr>
      <w:rPr>
        <w:rFonts w:ascii="Symbol" w:hAnsi="Symbol" w:hint="default"/>
        <w:sz w:val="18"/>
      </w:rPr>
    </w:lvl>
  </w:abstractNum>
  <w:num w:numId="1" w16cid:durableId="640694633">
    <w:abstractNumId w:val="19"/>
  </w:num>
  <w:num w:numId="2" w16cid:durableId="1973099493">
    <w:abstractNumId w:val="10"/>
  </w:num>
  <w:num w:numId="3" w16cid:durableId="1299648319">
    <w:abstractNumId w:val="11"/>
  </w:num>
  <w:num w:numId="4" w16cid:durableId="1044720262">
    <w:abstractNumId w:val="2"/>
  </w:num>
  <w:num w:numId="5" w16cid:durableId="1514104890">
    <w:abstractNumId w:val="6"/>
  </w:num>
  <w:num w:numId="6" w16cid:durableId="575480744">
    <w:abstractNumId w:val="0"/>
  </w:num>
  <w:num w:numId="7" w16cid:durableId="718944899">
    <w:abstractNumId w:val="0"/>
    <w:lvlOverride w:ilvl="0">
      <w:startOverride w:val="1"/>
    </w:lvlOverride>
  </w:num>
  <w:num w:numId="8" w16cid:durableId="1785074068">
    <w:abstractNumId w:val="3"/>
  </w:num>
  <w:num w:numId="9" w16cid:durableId="1677881463">
    <w:abstractNumId w:val="1"/>
  </w:num>
  <w:num w:numId="10" w16cid:durableId="742332324">
    <w:abstractNumId w:val="9"/>
  </w:num>
  <w:num w:numId="11" w16cid:durableId="1287203455">
    <w:abstractNumId w:val="5"/>
  </w:num>
  <w:num w:numId="12" w16cid:durableId="305821138">
    <w:abstractNumId w:val="15"/>
  </w:num>
  <w:num w:numId="13" w16cid:durableId="342519070">
    <w:abstractNumId w:val="18"/>
  </w:num>
  <w:num w:numId="14" w16cid:durableId="1132820294">
    <w:abstractNumId w:val="17"/>
  </w:num>
  <w:num w:numId="15" w16cid:durableId="343899926">
    <w:abstractNumId w:val="4"/>
  </w:num>
  <w:num w:numId="16" w16cid:durableId="1227454233">
    <w:abstractNumId w:val="14"/>
  </w:num>
  <w:num w:numId="17" w16cid:durableId="493494828">
    <w:abstractNumId w:val="0"/>
    <w:lvlOverride w:ilvl="0">
      <w:startOverride w:val="1"/>
    </w:lvlOverride>
  </w:num>
  <w:num w:numId="18" w16cid:durableId="1992907970">
    <w:abstractNumId w:val="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9" w16cid:durableId="758870743">
    <w:abstractNumId w:val="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0" w16cid:durableId="360739987">
    <w:abstractNumId w:val="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1" w16cid:durableId="276301294">
    <w:abstractNumId w:val="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2" w16cid:durableId="1023290638">
    <w:abstractNumId w:val="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3" w16cid:durableId="1599633108">
    <w:abstractNumId w:val="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4" w16cid:durableId="1478186752">
    <w:abstractNumId w:val="2"/>
  </w:num>
  <w:num w:numId="25" w16cid:durableId="30614137">
    <w:abstractNumId w:val="2"/>
  </w:num>
  <w:num w:numId="26" w16cid:durableId="1831287809">
    <w:abstractNumId w:val="2"/>
  </w:num>
  <w:num w:numId="27" w16cid:durableId="1468235337">
    <w:abstractNumId w:val="2"/>
  </w:num>
  <w:num w:numId="28" w16cid:durableId="1335914314">
    <w:abstractNumId w:val="2"/>
  </w:num>
  <w:num w:numId="29" w16cid:durableId="1803764329">
    <w:abstractNumId w:val="2"/>
  </w:num>
  <w:num w:numId="30" w16cid:durableId="1534659878">
    <w:abstractNumId w:val="2"/>
  </w:num>
  <w:num w:numId="31" w16cid:durableId="805851280">
    <w:abstractNumId w:val="7"/>
  </w:num>
  <w:num w:numId="32" w16cid:durableId="1154839554">
    <w:abstractNumId w:val="0"/>
    <w:lvlOverride w:ilvl="0">
      <w:startOverride w:val="1"/>
    </w:lvlOverride>
  </w:num>
  <w:num w:numId="33" w16cid:durableId="1885143406">
    <w:abstractNumId w:val="8"/>
  </w:num>
  <w:num w:numId="34" w16cid:durableId="377508890">
    <w:abstractNumId w:val="12"/>
  </w:num>
  <w:num w:numId="35" w16cid:durableId="1836528578">
    <w:abstractNumId w:val="13"/>
  </w:num>
  <w:num w:numId="36" w16cid:durableId="1470515250">
    <w:abstractNumId w:val="16"/>
  </w:num>
  <w:num w:numId="37" w16cid:durableId="1825975181">
    <w:abstractNumId w:val="0"/>
    <w:lvlOverride w:ilvl="0">
      <w:startOverride w:val="1"/>
    </w:lvlOverride>
  </w:num>
  <w:num w:numId="38" w16cid:durableId="218715964">
    <w:abstractNumId w:val="0"/>
    <w:lvlOverride w:ilvl="0">
      <w:startOverride w:val="1"/>
    </w:lvlOverride>
  </w:num>
  <w:num w:numId="39" w16cid:durableId="171846548">
    <w:abstractNumId w:val="0"/>
    <w:lvlOverride w:ilvl="0">
      <w:startOverride w:val="1"/>
    </w:lvlOverride>
  </w:num>
  <w:num w:numId="40" w16cid:durableId="1737511036">
    <w:abstractNumId w:val="0"/>
  </w:num>
  <w:num w:numId="41" w16cid:durableId="488639712">
    <w:abstractNumId w:val="0"/>
  </w:num>
  <w:num w:numId="42" w16cid:durableId="1489830969">
    <w:abstractNumId w:val="0"/>
  </w:num>
  <w:num w:numId="43" w16cid:durableId="167408437">
    <w:abstractNumId w:val="0"/>
  </w:num>
  <w:num w:numId="44" w16cid:durableId="582110606">
    <w:abstractNumId w:val="0"/>
  </w:num>
  <w:num w:numId="45" w16cid:durableId="1134372319">
    <w:abstractNumId w:val="0"/>
  </w:num>
  <w:num w:numId="46" w16cid:durableId="942419829">
    <w:abstractNumId w:val="0"/>
  </w:num>
  <w:num w:numId="47" w16cid:durableId="1799570068">
    <w:abstractNumId w:val="0"/>
    <w:lvlOverride w:ilvl="0">
      <w:startOverride w:val="1"/>
    </w:lvlOverride>
  </w:num>
  <w:num w:numId="48" w16cid:durableId="1550188627">
    <w:abstractNumId w:val="0"/>
  </w:num>
  <w:num w:numId="49" w16cid:durableId="968972022">
    <w:abstractNumId w:val="0"/>
  </w:num>
  <w:num w:numId="50" w16cid:durableId="788472984">
    <w:abstractNumId w:val="0"/>
    <w:lvlOverride w:ilvl="0">
      <w:startOverride w:val="1"/>
    </w:lvlOverride>
  </w:num>
  <w:numIdMacAtCleanup w:val="22"/>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mirrorMargins/>
  <w:proofState w:spelling="clean" w:grammar="clean"/>
  <w:attachedTemplate r:id="rId1"/>
  <w:stylePaneFormatFilter w:val="3001" w:allStyles="1" w:customStyles="0" w:latentStyles="0" w:stylesInUse="0" w:headingStyles="0" w:numberingStyles="0" w:tableStyles="0" w:directFormattingOnRuns="0" w:directFormattingOnParagraphs="0" w:directFormattingOnNumbering="0" w:directFormattingOnTables="0" w:clearFormatting="1" w:top3HeadingStyles="1" w:visibleStyles="0" w:alternateStyleNames="0"/>
  <w:stylePaneSortMethod w:val="0000"/>
  <w:defaultTabStop w:val="567"/>
  <w:evenAndOddHeaders/>
  <w:drawingGridHorizontalSpacing w:val="57"/>
  <w:drawingGridVerticalSpacing w:val="57"/>
  <w:displayHorizontalDrawingGridEvery w:val="0"/>
  <w:displayVerticalDrawingGridEvery w:val="0"/>
  <w:doNotUseMarginsForDrawingGridOrigin/>
  <w:drawingGridVerticalOrigin w:val="1985"/>
  <w:noPunctuationKerning/>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6C78EB"/>
    <w:rsid w:val="000025B8"/>
    <w:rsid w:val="00005BB5"/>
    <w:rsid w:val="000212E8"/>
    <w:rsid w:val="00024431"/>
    <w:rsid w:val="00025A6F"/>
    <w:rsid w:val="0002618D"/>
    <w:rsid w:val="00030B26"/>
    <w:rsid w:val="00030E84"/>
    <w:rsid w:val="00032C0A"/>
    <w:rsid w:val="00035257"/>
    <w:rsid w:val="00035D68"/>
    <w:rsid w:val="00054B44"/>
    <w:rsid w:val="0006228D"/>
    <w:rsid w:val="00072BD6"/>
    <w:rsid w:val="00075B78"/>
    <w:rsid w:val="000763E9"/>
    <w:rsid w:val="00082CD6"/>
    <w:rsid w:val="0008437D"/>
    <w:rsid w:val="00085AFE"/>
    <w:rsid w:val="00094800"/>
    <w:rsid w:val="000A41ED"/>
    <w:rsid w:val="000B0730"/>
    <w:rsid w:val="000D19F4"/>
    <w:rsid w:val="000D58DD"/>
    <w:rsid w:val="000E2DE0"/>
    <w:rsid w:val="000F2AE2"/>
    <w:rsid w:val="000F2BFF"/>
    <w:rsid w:val="00102063"/>
    <w:rsid w:val="0010541C"/>
    <w:rsid w:val="00106F93"/>
    <w:rsid w:val="00111D50"/>
    <w:rsid w:val="00112547"/>
    <w:rsid w:val="00113B8E"/>
    <w:rsid w:val="0012053C"/>
    <w:rsid w:val="00122363"/>
    <w:rsid w:val="00131D37"/>
    <w:rsid w:val="001342C7"/>
    <w:rsid w:val="0013585C"/>
    <w:rsid w:val="00142261"/>
    <w:rsid w:val="00142954"/>
    <w:rsid w:val="001460E0"/>
    <w:rsid w:val="001472F0"/>
    <w:rsid w:val="00147F71"/>
    <w:rsid w:val="00150A6E"/>
    <w:rsid w:val="0016304B"/>
    <w:rsid w:val="0016468A"/>
    <w:rsid w:val="0018662D"/>
    <w:rsid w:val="00197427"/>
    <w:rsid w:val="001A21B4"/>
    <w:rsid w:val="001A560A"/>
    <w:rsid w:val="001A5CF5"/>
    <w:rsid w:val="001B39D2"/>
    <w:rsid w:val="001B4BF8"/>
    <w:rsid w:val="001C4326"/>
    <w:rsid w:val="001C665E"/>
    <w:rsid w:val="001D3541"/>
    <w:rsid w:val="001D3E4E"/>
    <w:rsid w:val="001E254A"/>
    <w:rsid w:val="001E7386"/>
    <w:rsid w:val="001F45A7"/>
    <w:rsid w:val="00201A01"/>
    <w:rsid w:val="0020754B"/>
    <w:rsid w:val="002104D3"/>
    <w:rsid w:val="00213A33"/>
    <w:rsid w:val="0021763B"/>
    <w:rsid w:val="00220FD3"/>
    <w:rsid w:val="0023654F"/>
    <w:rsid w:val="00246DB1"/>
    <w:rsid w:val="002476B5"/>
    <w:rsid w:val="002520CC"/>
    <w:rsid w:val="00253ECF"/>
    <w:rsid w:val="002546A1"/>
    <w:rsid w:val="002628F4"/>
    <w:rsid w:val="002643CC"/>
    <w:rsid w:val="00275D08"/>
    <w:rsid w:val="002858E3"/>
    <w:rsid w:val="00286A2A"/>
    <w:rsid w:val="0029190A"/>
    <w:rsid w:val="00292C5A"/>
    <w:rsid w:val="00295241"/>
    <w:rsid w:val="002A4DFC"/>
    <w:rsid w:val="002B047D"/>
    <w:rsid w:val="002B732B"/>
    <w:rsid w:val="002B76A7"/>
    <w:rsid w:val="002C2219"/>
    <w:rsid w:val="002C2552"/>
    <w:rsid w:val="002C380A"/>
    <w:rsid w:val="002D0DF2"/>
    <w:rsid w:val="002D23BD"/>
    <w:rsid w:val="002E0B47"/>
    <w:rsid w:val="002F4685"/>
    <w:rsid w:val="002F7213"/>
    <w:rsid w:val="0030382F"/>
    <w:rsid w:val="0030408D"/>
    <w:rsid w:val="003060E4"/>
    <w:rsid w:val="003160E7"/>
    <w:rsid w:val="0031739E"/>
    <w:rsid w:val="003309CA"/>
    <w:rsid w:val="003325AB"/>
    <w:rsid w:val="003332D1"/>
    <w:rsid w:val="0033412B"/>
    <w:rsid w:val="00336DE4"/>
    <w:rsid w:val="00341161"/>
    <w:rsid w:val="00343365"/>
    <w:rsid w:val="003445F4"/>
    <w:rsid w:val="00353501"/>
    <w:rsid w:val="00353734"/>
    <w:rsid w:val="003606F8"/>
    <w:rsid w:val="003648EF"/>
    <w:rsid w:val="0036727B"/>
    <w:rsid w:val="003673E6"/>
    <w:rsid w:val="00377264"/>
    <w:rsid w:val="003779D2"/>
    <w:rsid w:val="00385E38"/>
    <w:rsid w:val="003A26A5"/>
    <w:rsid w:val="003A3761"/>
    <w:rsid w:val="003A42C0"/>
    <w:rsid w:val="003A512D"/>
    <w:rsid w:val="003A5FEA"/>
    <w:rsid w:val="003B1D10"/>
    <w:rsid w:val="003B655F"/>
    <w:rsid w:val="003C76D4"/>
    <w:rsid w:val="003D137D"/>
    <w:rsid w:val="003D2CC5"/>
    <w:rsid w:val="003D7765"/>
    <w:rsid w:val="003E04C1"/>
    <w:rsid w:val="003E0887"/>
    <w:rsid w:val="003E74C8"/>
    <w:rsid w:val="003E7C46"/>
    <w:rsid w:val="003F2106"/>
    <w:rsid w:val="003F52A7"/>
    <w:rsid w:val="003F7013"/>
    <w:rsid w:val="0040240C"/>
    <w:rsid w:val="00413021"/>
    <w:rsid w:val="004301C6"/>
    <w:rsid w:val="0043478F"/>
    <w:rsid w:val="0043602B"/>
    <w:rsid w:val="00440BE0"/>
    <w:rsid w:val="00442C1C"/>
    <w:rsid w:val="0044584B"/>
    <w:rsid w:val="00447CB7"/>
    <w:rsid w:val="00455CC9"/>
    <w:rsid w:val="00460826"/>
    <w:rsid w:val="00460EA7"/>
    <w:rsid w:val="0046195B"/>
    <w:rsid w:val="0046362D"/>
    <w:rsid w:val="0046596D"/>
    <w:rsid w:val="0047691E"/>
    <w:rsid w:val="00487C04"/>
    <w:rsid w:val="004907E1"/>
    <w:rsid w:val="0049650F"/>
    <w:rsid w:val="004A035B"/>
    <w:rsid w:val="004A2108"/>
    <w:rsid w:val="004A38D7"/>
    <w:rsid w:val="004A617C"/>
    <w:rsid w:val="004A778C"/>
    <w:rsid w:val="004B43AB"/>
    <w:rsid w:val="004B48C7"/>
    <w:rsid w:val="004C2E6A"/>
    <w:rsid w:val="004C64B8"/>
    <w:rsid w:val="004D2A2D"/>
    <w:rsid w:val="004D479F"/>
    <w:rsid w:val="004D6689"/>
    <w:rsid w:val="004E1D1D"/>
    <w:rsid w:val="004E61C7"/>
    <w:rsid w:val="004E7AC8"/>
    <w:rsid w:val="004F0C94"/>
    <w:rsid w:val="005019AE"/>
    <w:rsid w:val="00503749"/>
    <w:rsid w:val="00504CF4"/>
    <w:rsid w:val="00506320"/>
    <w:rsid w:val="0050635B"/>
    <w:rsid w:val="005151C2"/>
    <w:rsid w:val="00515B38"/>
    <w:rsid w:val="0053199F"/>
    <w:rsid w:val="00531E12"/>
    <w:rsid w:val="00533B90"/>
    <w:rsid w:val="005410F8"/>
    <w:rsid w:val="005416C2"/>
    <w:rsid w:val="005448EC"/>
    <w:rsid w:val="00545963"/>
    <w:rsid w:val="00550256"/>
    <w:rsid w:val="00553165"/>
    <w:rsid w:val="00553958"/>
    <w:rsid w:val="005547B4"/>
    <w:rsid w:val="00556BB7"/>
    <w:rsid w:val="0055763D"/>
    <w:rsid w:val="00561516"/>
    <w:rsid w:val="005621F2"/>
    <w:rsid w:val="005665FD"/>
    <w:rsid w:val="00567B58"/>
    <w:rsid w:val="00571223"/>
    <w:rsid w:val="005763E0"/>
    <w:rsid w:val="00577556"/>
    <w:rsid w:val="00581136"/>
    <w:rsid w:val="00581EB8"/>
    <w:rsid w:val="00584A46"/>
    <w:rsid w:val="005A27CA"/>
    <w:rsid w:val="005A43BD"/>
    <w:rsid w:val="005A79E5"/>
    <w:rsid w:val="005B294B"/>
    <w:rsid w:val="005D034C"/>
    <w:rsid w:val="005E226E"/>
    <w:rsid w:val="005E2636"/>
    <w:rsid w:val="005F77FC"/>
    <w:rsid w:val="006015D7"/>
    <w:rsid w:val="00601B21"/>
    <w:rsid w:val="00601D27"/>
    <w:rsid w:val="006041F0"/>
    <w:rsid w:val="00605C6D"/>
    <w:rsid w:val="006117E0"/>
    <w:rsid w:val="006120CA"/>
    <w:rsid w:val="00624174"/>
    <w:rsid w:val="0062662B"/>
    <w:rsid w:val="00626CF8"/>
    <w:rsid w:val="006314AF"/>
    <w:rsid w:val="00634ED8"/>
    <w:rsid w:val="00636D7D"/>
    <w:rsid w:val="00637408"/>
    <w:rsid w:val="00642868"/>
    <w:rsid w:val="00647AFE"/>
    <w:rsid w:val="006512BC"/>
    <w:rsid w:val="00651CC6"/>
    <w:rsid w:val="00653A5A"/>
    <w:rsid w:val="006554AC"/>
    <w:rsid w:val="006575F4"/>
    <w:rsid w:val="006579E6"/>
    <w:rsid w:val="00660682"/>
    <w:rsid w:val="00660F74"/>
    <w:rsid w:val="00663EDC"/>
    <w:rsid w:val="00667E20"/>
    <w:rsid w:val="00671078"/>
    <w:rsid w:val="006758CA"/>
    <w:rsid w:val="0067720E"/>
    <w:rsid w:val="00680A04"/>
    <w:rsid w:val="00686D80"/>
    <w:rsid w:val="00694895"/>
    <w:rsid w:val="00697E2E"/>
    <w:rsid w:val="006A25A2"/>
    <w:rsid w:val="006A3B87"/>
    <w:rsid w:val="006B0E73"/>
    <w:rsid w:val="006B1E3D"/>
    <w:rsid w:val="006B4A4D"/>
    <w:rsid w:val="006B5695"/>
    <w:rsid w:val="006B5B75"/>
    <w:rsid w:val="006B7B2E"/>
    <w:rsid w:val="006C78EB"/>
    <w:rsid w:val="006D1660"/>
    <w:rsid w:val="006D63E5"/>
    <w:rsid w:val="006D7E35"/>
    <w:rsid w:val="006E1753"/>
    <w:rsid w:val="006E3911"/>
    <w:rsid w:val="006E779F"/>
    <w:rsid w:val="006F1B67"/>
    <w:rsid w:val="006F4D9C"/>
    <w:rsid w:val="0070091D"/>
    <w:rsid w:val="00702854"/>
    <w:rsid w:val="00714CD0"/>
    <w:rsid w:val="0071741C"/>
    <w:rsid w:val="00742B90"/>
    <w:rsid w:val="0074434D"/>
    <w:rsid w:val="00754C20"/>
    <w:rsid w:val="007570C4"/>
    <w:rsid w:val="007605B8"/>
    <w:rsid w:val="00771B1E"/>
    <w:rsid w:val="00773C95"/>
    <w:rsid w:val="0078171E"/>
    <w:rsid w:val="0078658E"/>
    <w:rsid w:val="007920E2"/>
    <w:rsid w:val="0079566E"/>
    <w:rsid w:val="00795B34"/>
    <w:rsid w:val="007A067F"/>
    <w:rsid w:val="007B1770"/>
    <w:rsid w:val="007B4D3E"/>
    <w:rsid w:val="007B7C70"/>
    <w:rsid w:val="007B7DEB"/>
    <w:rsid w:val="007C0449"/>
    <w:rsid w:val="007D2151"/>
    <w:rsid w:val="007D3B90"/>
    <w:rsid w:val="007D42CC"/>
    <w:rsid w:val="007D5DE4"/>
    <w:rsid w:val="007D7C3A"/>
    <w:rsid w:val="007E0777"/>
    <w:rsid w:val="007E1341"/>
    <w:rsid w:val="007E1B41"/>
    <w:rsid w:val="007E1EC4"/>
    <w:rsid w:val="007E30B9"/>
    <w:rsid w:val="007E74F1"/>
    <w:rsid w:val="007F0F0C"/>
    <w:rsid w:val="007F1288"/>
    <w:rsid w:val="007F1B5F"/>
    <w:rsid w:val="00800A8A"/>
    <w:rsid w:val="0080155C"/>
    <w:rsid w:val="008052E1"/>
    <w:rsid w:val="00805515"/>
    <w:rsid w:val="008113C1"/>
    <w:rsid w:val="00815765"/>
    <w:rsid w:val="00821491"/>
    <w:rsid w:val="00822F2C"/>
    <w:rsid w:val="00823DEE"/>
    <w:rsid w:val="008305E8"/>
    <w:rsid w:val="00836165"/>
    <w:rsid w:val="0084640C"/>
    <w:rsid w:val="00856088"/>
    <w:rsid w:val="00856DAA"/>
    <w:rsid w:val="00860826"/>
    <w:rsid w:val="00860E21"/>
    <w:rsid w:val="00863117"/>
    <w:rsid w:val="0086388B"/>
    <w:rsid w:val="008642E5"/>
    <w:rsid w:val="00864488"/>
    <w:rsid w:val="00870A36"/>
    <w:rsid w:val="00872D93"/>
    <w:rsid w:val="00880470"/>
    <w:rsid w:val="00880D94"/>
    <w:rsid w:val="00886F64"/>
    <w:rsid w:val="008924DE"/>
    <w:rsid w:val="008A3755"/>
    <w:rsid w:val="008B19DC"/>
    <w:rsid w:val="008B264F"/>
    <w:rsid w:val="008B6F83"/>
    <w:rsid w:val="008B7FD8"/>
    <w:rsid w:val="008C1108"/>
    <w:rsid w:val="008C2973"/>
    <w:rsid w:val="008C6324"/>
    <w:rsid w:val="008C64C4"/>
    <w:rsid w:val="008D2CDD"/>
    <w:rsid w:val="008D74D5"/>
    <w:rsid w:val="008E0ED1"/>
    <w:rsid w:val="008E3A07"/>
    <w:rsid w:val="008E537B"/>
    <w:rsid w:val="008F29BE"/>
    <w:rsid w:val="008F2B72"/>
    <w:rsid w:val="008F2C48"/>
    <w:rsid w:val="008F4AE5"/>
    <w:rsid w:val="008F51EB"/>
    <w:rsid w:val="00900197"/>
    <w:rsid w:val="00902F55"/>
    <w:rsid w:val="0090582B"/>
    <w:rsid w:val="009060C0"/>
    <w:rsid w:val="009114A2"/>
    <w:rsid w:val="009133F5"/>
    <w:rsid w:val="0091756F"/>
    <w:rsid w:val="00920A27"/>
    <w:rsid w:val="00921216"/>
    <w:rsid w:val="009216CC"/>
    <w:rsid w:val="00926083"/>
    <w:rsid w:val="00930D08"/>
    <w:rsid w:val="00931466"/>
    <w:rsid w:val="00932D69"/>
    <w:rsid w:val="00935589"/>
    <w:rsid w:val="00944647"/>
    <w:rsid w:val="0095565C"/>
    <w:rsid w:val="00964AB6"/>
    <w:rsid w:val="00966F9A"/>
    <w:rsid w:val="00977B8A"/>
    <w:rsid w:val="00982971"/>
    <w:rsid w:val="009845AD"/>
    <w:rsid w:val="00984835"/>
    <w:rsid w:val="0098639B"/>
    <w:rsid w:val="009933EF"/>
    <w:rsid w:val="00995BA0"/>
    <w:rsid w:val="009A418B"/>
    <w:rsid w:val="009A426F"/>
    <w:rsid w:val="009A42D5"/>
    <w:rsid w:val="009A4473"/>
    <w:rsid w:val="009B05C9"/>
    <w:rsid w:val="009B286C"/>
    <w:rsid w:val="009C151C"/>
    <w:rsid w:val="009C31F1"/>
    <w:rsid w:val="009C440A"/>
    <w:rsid w:val="009D5125"/>
    <w:rsid w:val="009D60B8"/>
    <w:rsid w:val="009D7D4B"/>
    <w:rsid w:val="009E36ED"/>
    <w:rsid w:val="009E3C8C"/>
    <w:rsid w:val="009E6B77"/>
    <w:rsid w:val="009F460A"/>
    <w:rsid w:val="00A043FB"/>
    <w:rsid w:val="00A06BE4"/>
    <w:rsid w:val="00A06E00"/>
    <w:rsid w:val="00A0729C"/>
    <w:rsid w:val="00A07779"/>
    <w:rsid w:val="00A1166A"/>
    <w:rsid w:val="00A20B2E"/>
    <w:rsid w:val="00A24F33"/>
    <w:rsid w:val="00A25069"/>
    <w:rsid w:val="00A26E6B"/>
    <w:rsid w:val="00A3068F"/>
    <w:rsid w:val="00A3145B"/>
    <w:rsid w:val="00A339D0"/>
    <w:rsid w:val="00A34017"/>
    <w:rsid w:val="00A41002"/>
    <w:rsid w:val="00A4201A"/>
    <w:rsid w:val="00A5465D"/>
    <w:rsid w:val="00A553CE"/>
    <w:rsid w:val="00A5677A"/>
    <w:rsid w:val="00A56DCC"/>
    <w:rsid w:val="00A625E8"/>
    <w:rsid w:val="00A63DFF"/>
    <w:rsid w:val="00A6490D"/>
    <w:rsid w:val="00A7415D"/>
    <w:rsid w:val="00A80363"/>
    <w:rsid w:val="00A80939"/>
    <w:rsid w:val="00A83E9D"/>
    <w:rsid w:val="00A87C05"/>
    <w:rsid w:val="00A9169D"/>
    <w:rsid w:val="00AA240C"/>
    <w:rsid w:val="00AC101C"/>
    <w:rsid w:val="00AC721C"/>
    <w:rsid w:val="00AD3288"/>
    <w:rsid w:val="00AD4CF1"/>
    <w:rsid w:val="00AD5988"/>
    <w:rsid w:val="00AD6293"/>
    <w:rsid w:val="00AF1BA8"/>
    <w:rsid w:val="00AF7800"/>
    <w:rsid w:val="00B00CF5"/>
    <w:rsid w:val="00B072E0"/>
    <w:rsid w:val="00B1007E"/>
    <w:rsid w:val="00B253F6"/>
    <w:rsid w:val="00B26675"/>
    <w:rsid w:val="00B26F0F"/>
    <w:rsid w:val="00B305DB"/>
    <w:rsid w:val="00B332F8"/>
    <w:rsid w:val="00B3492B"/>
    <w:rsid w:val="00B4646F"/>
    <w:rsid w:val="00B55189"/>
    <w:rsid w:val="00B55C7D"/>
    <w:rsid w:val="00B63038"/>
    <w:rsid w:val="00B64BD8"/>
    <w:rsid w:val="00B701D1"/>
    <w:rsid w:val="00B73AF2"/>
    <w:rsid w:val="00B7551A"/>
    <w:rsid w:val="00B75B43"/>
    <w:rsid w:val="00B773F1"/>
    <w:rsid w:val="00B86AB1"/>
    <w:rsid w:val="00B97F07"/>
    <w:rsid w:val="00BA7EBA"/>
    <w:rsid w:val="00BB2A06"/>
    <w:rsid w:val="00BB2CBB"/>
    <w:rsid w:val="00BB4198"/>
    <w:rsid w:val="00BC03EE"/>
    <w:rsid w:val="00BC59F1"/>
    <w:rsid w:val="00BF3DE1"/>
    <w:rsid w:val="00BF4843"/>
    <w:rsid w:val="00BF5205"/>
    <w:rsid w:val="00C05132"/>
    <w:rsid w:val="00C12508"/>
    <w:rsid w:val="00C23728"/>
    <w:rsid w:val="00C250DC"/>
    <w:rsid w:val="00C3026C"/>
    <w:rsid w:val="00C313A9"/>
    <w:rsid w:val="00C42DC8"/>
    <w:rsid w:val="00C441CF"/>
    <w:rsid w:val="00C45AA2"/>
    <w:rsid w:val="00C4792C"/>
    <w:rsid w:val="00C55BEF"/>
    <w:rsid w:val="00C57A2D"/>
    <w:rsid w:val="00C601AF"/>
    <w:rsid w:val="00C61A63"/>
    <w:rsid w:val="00C66296"/>
    <w:rsid w:val="00C7394D"/>
    <w:rsid w:val="00C77282"/>
    <w:rsid w:val="00C84DE5"/>
    <w:rsid w:val="00C86248"/>
    <w:rsid w:val="00C90B31"/>
    <w:rsid w:val="00CA0D6F"/>
    <w:rsid w:val="00CA4C33"/>
    <w:rsid w:val="00CA6F4A"/>
    <w:rsid w:val="00CB6427"/>
    <w:rsid w:val="00CB77AE"/>
    <w:rsid w:val="00CC0FBE"/>
    <w:rsid w:val="00CD2119"/>
    <w:rsid w:val="00CD237A"/>
    <w:rsid w:val="00CD36AC"/>
    <w:rsid w:val="00CE13A3"/>
    <w:rsid w:val="00CE36BC"/>
    <w:rsid w:val="00CF1747"/>
    <w:rsid w:val="00CF60ED"/>
    <w:rsid w:val="00D05D74"/>
    <w:rsid w:val="00D20C59"/>
    <w:rsid w:val="00D23323"/>
    <w:rsid w:val="00D2392A"/>
    <w:rsid w:val="00D25FFE"/>
    <w:rsid w:val="00D37D80"/>
    <w:rsid w:val="00D4476F"/>
    <w:rsid w:val="00D50573"/>
    <w:rsid w:val="00D51A98"/>
    <w:rsid w:val="00D54D50"/>
    <w:rsid w:val="00D560B4"/>
    <w:rsid w:val="00D56CC5"/>
    <w:rsid w:val="00D662F8"/>
    <w:rsid w:val="00D66797"/>
    <w:rsid w:val="00D7074B"/>
    <w:rsid w:val="00D7087C"/>
    <w:rsid w:val="00D70C3C"/>
    <w:rsid w:val="00D71DF7"/>
    <w:rsid w:val="00D72BE5"/>
    <w:rsid w:val="00D81462"/>
    <w:rsid w:val="00D82F26"/>
    <w:rsid w:val="00D863D0"/>
    <w:rsid w:val="00D86B00"/>
    <w:rsid w:val="00D86FB9"/>
    <w:rsid w:val="00D87C87"/>
    <w:rsid w:val="00D90BB4"/>
    <w:rsid w:val="00D90E07"/>
    <w:rsid w:val="00D924F5"/>
    <w:rsid w:val="00D932C2"/>
    <w:rsid w:val="00DB39CF"/>
    <w:rsid w:val="00DB7256"/>
    <w:rsid w:val="00DC0401"/>
    <w:rsid w:val="00DC20BD"/>
    <w:rsid w:val="00DD0BCD"/>
    <w:rsid w:val="00DD447A"/>
    <w:rsid w:val="00DE3B20"/>
    <w:rsid w:val="00DE6C94"/>
    <w:rsid w:val="00DE6FD7"/>
    <w:rsid w:val="00E23271"/>
    <w:rsid w:val="00E24F80"/>
    <w:rsid w:val="00E259F3"/>
    <w:rsid w:val="00E30985"/>
    <w:rsid w:val="00E33238"/>
    <w:rsid w:val="00E376B7"/>
    <w:rsid w:val="00E42F5D"/>
    <w:rsid w:val="00E4486C"/>
    <w:rsid w:val="00E460B6"/>
    <w:rsid w:val="00E511D5"/>
    <w:rsid w:val="00E53A9F"/>
    <w:rsid w:val="00E56AB3"/>
    <w:rsid w:val="00E60249"/>
    <w:rsid w:val="00E65269"/>
    <w:rsid w:val="00E76D66"/>
    <w:rsid w:val="00E82F42"/>
    <w:rsid w:val="00EA608C"/>
    <w:rsid w:val="00EA796A"/>
    <w:rsid w:val="00EB1856"/>
    <w:rsid w:val="00EC50CE"/>
    <w:rsid w:val="00EC5B34"/>
    <w:rsid w:val="00ED021E"/>
    <w:rsid w:val="00ED323C"/>
    <w:rsid w:val="00EE1FD7"/>
    <w:rsid w:val="00EE2D5C"/>
    <w:rsid w:val="00EE4ADE"/>
    <w:rsid w:val="00EE4DE8"/>
    <w:rsid w:val="00EE5CB7"/>
    <w:rsid w:val="00F024FE"/>
    <w:rsid w:val="00F05AD4"/>
    <w:rsid w:val="00F10EB6"/>
    <w:rsid w:val="00F1321A"/>
    <w:rsid w:val="00F13F07"/>
    <w:rsid w:val="00F140B2"/>
    <w:rsid w:val="00F25970"/>
    <w:rsid w:val="00F311A9"/>
    <w:rsid w:val="00F5180D"/>
    <w:rsid w:val="00F63781"/>
    <w:rsid w:val="00F67496"/>
    <w:rsid w:val="00F801BA"/>
    <w:rsid w:val="00F9366A"/>
    <w:rsid w:val="00F946C9"/>
    <w:rsid w:val="00FA0EA5"/>
    <w:rsid w:val="00FA4E4A"/>
    <w:rsid w:val="00FA74EE"/>
    <w:rsid w:val="00FB301B"/>
    <w:rsid w:val="00FC3711"/>
    <w:rsid w:val="00FC46E7"/>
    <w:rsid w:val="00FC5D25"/>
    <w:rsid w:val="00FD0D7E"/>
    <w:rsid w:val="00FD4FFB"/>
    <w:rsid w:val="00FE21DE"/>
    <w:rsid w:val="00FE6E13"/>
    <w:rsid w:val="00FF15F6"/>
    <w:rsid w:val="00FF527C"/>
    <w:rsid w:val="00FF65CD"/>
  </w:rsids>
  <m:mathPr>
    <m:mathFont m:val="Cambria Math"/>
    <m:brkBin m:val="before"/>
    <m:brkBinSub m:val="--"/>
    <m:smallFrac m:val="0"/>
    <m:dispDef/>
    <m:lMargin m:val="0"/>
    <m:rMargin m:val="0"/>
    <m:defJc m:val="centerGroup"/>
    <m:wrapIndent m:val="1440"/>
    <m:intLim m:val="subSup"/>
    <m:naryLim m:val="undOvr"/>
  </m:mathPr>
  <w:themeFontLang w:val="en-NZ"/>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70EEEB9C"/>
  <w15:docId w15:val="{76CBE254-8ACF-4B34-B292-E85591241348}"/>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imes New Roman" w:eastAsia="Times New Roman" w:hAnsi="Times New Roman" w:cs="Times New Roman"/>
        <w:lang w:val="en-NZ" w:eastAsia="en-NZ" w:bidi="ar-SA"/>
      </w:rPr>
    </w:rPrDefault>
    <w:pPrDefault/>
  </w:docDefaults>
  <w:latentStyles w:defLockedState="0" w:defUIPriority="99" w:defSemiHidden="0" w:defUnhideWhenUsed="0" w:defQFormat="0" w:count="376">
    <w:lsdException w:name="Normal" w:uiPriority="0" w:qFormat="1"/>
    <w:lsdException w:name="heading 1" w:uiPriority="1" w:qFormat="1"/>
    <w:lsdException w:name="heading 2" w:uiPriority="1" w:qFormat="1"/>
    <w:lsdException w:name="heading 3" w:uiPriority="1" w:qFormat="1"/>
    <w:lsdException w:name="heading 4" w:uiPriority="1" w:qFormat="1"/>
    <w:lsdException w:name="heading 5" w:uiPriority="1" w:qFormat="1"/>
    <w:lsdException w:name="heading 6" w:semiHidden="1" w:uiPriority="1" w:unhideWhenUsed="1" w:qFormat="1"/>
    <w:lsdException w:name="heading 7" w:semiHidden="1" w:uiPriority="1" w:unhideWhenUsed="1" w:qFormat="1"/>
    <w:lsdException w:name="heading 8" w:semiHidden="1" w:uiPriority="1" w:unhideWhenUsed="1" w:qFormat="1"/>
    <w:lsdException w:name="heading 9" w:semiHidden="1" w:uiPriority="1"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qFormat="1"/>
    <w:lsdException w:name="toc 2" w:semiHidden="1" w:uiPriority="39" w:unhideWhenUsed="1" w:qFormat="1"/>
    <w:lsdException w:name="toc 3" w:semiHidden="1" w:uiPriority="0" w:unhideWhenUsed="1"/>
    <w:lsdException w:name="toc 4" w:semiHidden="1" w:uiPriority="0"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iPriority="0" w:unhideWhenUsed="1" w:qFormat="1"/>
    <w:lsdException w:name="footer" w:semiHidden="1" w:uiPriority="0" w:unhideWhenUsed="1" w:qFormat="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iPriority="0"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iPriority="0"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qFormat="1"/>
    <w:lsdException w:name="Closing" w:semiHidden="1" w:unhideWhenUsed="1"/>
    <w:lsdException w:name="Signature" w:semiHidden="1" w:unhideWhenUsed="1"/>
    <w:lsdException w:name="Default Paragraph Font" w:semiHidden="1" w:uiPriority="1" w:unhideWhenUsed="1"/>
    <w:lsdException w:name="Body Text" w:semiHidden="1" w:uiPriority="1" w:unhideWhenUsed="1" w:qFormat="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lsdException w:name="Salutation" w:semiHidden="1" w:unhideWhenUsed="1"/>
    <w:lsdException w:name="Date" w:semiHidden="1" w:uiPriority="0"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qFormat="1"/>
    <w:lsdException w:name="Body Text 3" w:semiHidden="1" w:uiPriority="0" w:unhideWhenUsed="1" w:qFormat="1"/>
    <w:lsdException w:name="Body Text Indent 2" w:semiHidden="1" w:uiPriority="0" w:unhideWhenUsed="1"/>
    <w:lsdException w:name="Body Text Indent 3" w:semiHidden="1" w:unhideWhenUsed="1"/>
    <w:lsdException w:name="Block Text" w:semiHidden="1" w:uiPriority="0" w:unhideWhenUsed="1"/>
    <w:lsdException w:name="Hyperlink" w:semiHidden="1" w:unhideWhenUsed="1"/>
    <w:lsdException w:name="FollowedHyperlink" w:semiHidden="1" w:unhideWhenUsed="1"/>
    <w:lsdException w:name="Strong" w:uiPriority="22" w:qFormat="1"/>
    <w:lsdException w:name="Emphasis" w:uiPriority="20"/>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iPriority="0"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0" w:qFormat="1"/>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46362D"/>
    <w:rPr>
      <w:rFonts w:ascii="Segoe UI" w:hAnsi="Segoe UI"/>
      <w:sz w:val="21"/>
      <w:lang w:eastAsia="en-GB"/>
    </w:rPr>
  </w:style>
  <w:style w:type="paragraph" w:styleId="Heading1">
    <w:name w:val="heading 1"/>
    <w:basedOn w:val="Normal"/>
    <w:next w:val="Normal"/>
    <w:link w:val="Heading1Char"/>
    <w:uiPriority w:val="1"/>
    <w:qFormat/>
    <w:rsid w:val="00D86B00"/>
    <w:pPr>
      <w:keepNext/>
      <w:spacing w:before="600" w:after="360"/>
      <w:outlineLvl w:val="0"/>
    </w:pPr>
    <w:rPr>
      <w:b/>
      <w:color w:val="23305D"/>
      <w:spacing w:val="-10"/>
      <w:sz w:val="72"/>
    </w:rPr>
  </w:style>
  <w:style w:type="paragraph" w:styleId="Heading2">
    <w:name w:val="heading 2"/>
    <w:basedOn w:val="Normal"/>
    <w:next w:val="Normal"/>
    <w:link w:val="Heading2Char"/>
    <w:uiPriority w:val="1"/>
    <w:qFormat/>
    <w:rsid w:val="00030E84"/>
    <w:pPr>
      <w:keepNext/>
      <w:spacing w:before="480" w:after="180"/>
      <w:outlineLvl w:val="1"/>
    </w:pPr>
    <w:rPr>
      <w:b/>
      <w:color w:val="0A6AB4"/>
      <w:spacing w:val="-5"/>
      <w:sz w:val="48"/>
    </w:rPr>
  </w:style>
  <w:style w:type="paragraph" w:styleId="Heading3">
    <w:name w:val="heading 3"/>
    <w:basedOn w:val="Normal"/>
    <w:next w:val="Normal"/>
    <w:link w:val="Heading3Char"/>
    <w:uiPriority w:val="1"/>
    <w:qFormat/>
    <w:rsid w:val="00030E84"/>
    <w:pPr>
      <w:keepNext/>
      <w:spacing w:before="360" w:after="180"/>
      <w:outlineLvl w:val="2"/>
    </w:pPr>
    <w:rPr>
      <w:color w:val="0A6AB4"/>
      <w:spacing w:val="-5"/>
      <w:sz w:val="36"/>
    </w:rPr>
  </w:style>
  <w:style w:type="paragraph" w:styleId="Heading4">
    <w:name w:val="heading 4"/>
    <w:basedOn w:val="Normal"/>
    <w:next w:val="Normal"/>
    <w:link w:val="Heading4Char"/>
    <w:uiPriority w:val="1"/>
    <w:qFormat/>
    <w:rsid w:val="00030E84"/>
    <w:pPr>
      <w:keepNext/>
      <w:spacing w:before="240" w:after="120"/>
      <w:outlineLvl w:val="3"/>
    </w:pPr>
    <w:rPr>
      <w:color w:val="0A6AB4"/>
      <w:sz w:val="28"/>
    </w:rPr>
  </w:style>
  <w:style w:type="paragraph" w:styleId="Heading5">
    <w:name w:val="heading 5"/>
    <w:basedOn w:val="Normal"/>
    <w:next w:val="Normal"/>
    <w:link w:val="Heading5Char"/>
    <w:uiPriority w:val="1"/>
    <w:qFormat/>
    <w:rsid w:val="00B00CF5"/>
    <w:pPr>
      <w:keepNext/>
      <w:spacing w:before="120" w:after="120"/>
      <w:outlineLvl w:val="4"/>
    </w:pPr>
    <w:rPr>
      <w:color w:val="0A6AB4"/>
      <w:sz w:val="24"/>
    </w:rPr>
  </w:style>
  <w:style w:type="paragraph" w:styleId="Heading6">
    <w:name w:val="heading 6"/>
    <w:basedOn w:val="Normal"/>
    <w:next w:val="Normal"/>
    <w:link w:val="Heading6Char"/>
    <w:uiPriority w:val="1"/>
    <w:unhideWhenUsed/>
    <w:qFormat/>
    <w:rsid w:val="00122363"/>
    <w:pPr>
      <w:keepNext/>
      <w:keepLines/>
      <w:spacing w:before="200" w:after="120" w:line="276" w:lineRule="auto"/>
      <w:ind w:left="1152" w:hanging="1152"/>
      <w:outlineLvl w:val="5"/>
    </w:pPr>
    <w:rPr>
      <w:rFonts w:ascii="Calibri" w:eastAsia="MS Gothic" w:hAnsi="Calibri"/>
      <w:i/>
      <w:iCs/>
      <w:color w:val="243F60"/>
      <w:szCs w:val="24"/>
      <w:lang w:val="en-GB" w:eastAsia="en-US"/>
    </w:rPr>
  </w:style>
  <w:style w:type="paragraph" w:styleId="Heading7">
    <w:name w:val="heading 7"/>
    <w:basedOn w:val="Normal"/>
    <w:next w:val="Normal"/>
    <w:link w:val="Heading7Char"/>
    <w:uiPriority w:val="1"/>
    <w:unhideWhenUsed/>
    <w:qFormat/>
    <w:rsid w:val="00122363"/>
    <w:pPr>
      <w:keepNext/>
      <w:keepLines/>
      <w:spacing w:before="200" w:after="120" w:line="276" w:lineRule="auto"/>
      <w:ind w:left="1296" w:hanging="1296"/>
      <w:outlineLvl w:val="6"/>
    </w:pPr>
    <w:rPr>
      <w:rFonts w:ascii="Calibri" w:eastAsia="MS Gothic" w:hAnsi="Calibri"/>
      <w:i/>
      <w:iCs/>
      <w:color w:val="404040"/>
      <w:szCs w:val="24"/>
      <w:lang w:val="en-GB" w:eastAsia="en-US"/>
    </w:rPr>
  </w:style>
  <w:style w:type="paragraph" w:styleId="Heading8">
    <w:name w:val="heading 8"/>
    <w:basedOn w:val="Normal"/>
    <w:next w:val="Normal"/>
    <w:link w:val="Heading8Char"/>
    <w:uiPriority w:val="1"/>
    <w:unhideWhenUsed/>
    <w:qFormat/>
    <w:rsid w:val="00030E84"/>
    <w:pPr>
      <w:keepNext/>
      <w:keepLines/>
      <w:spacing w:before="480" w:after="240"/>
      <w:outlineLvl w:val="7"/>
    </w:pPr>
    <w:rPr>
      <w:rFonts w:eastAsia="MS Gothic"/>
      <w:color w:val="0A6AB4"/>
      <w:spacing w:val="-10"/>
      <w:sz w:val="36"/>
      <w:szCs w:val="24"/>
      <w:lang w:eastAsia="en-US"/>
    </w:rPr>
  </w:style>
  <w:style w:type="paragraph" w:styleId="Heading9">
    <w:name w:val="heading 9"/>
    <w:basedOn w:val="Normal"/>
    <w:next w:val="Normal"/>
    <w:link w:val="Heading9Char"/>
    <w:uiPriority w:val="1"/>
    <w:unhideWhenUsed/>
    <w:qFormat/>
    <w:rsid w:val="00122363"/>
    <w:pPr>
      <w:keepNext/>
      <w:keepLines/>
      <w:spacing w:before="200" w:after="120" w:line="276" w:lineRule="auto"/>
      <w:ind w:left="1584" w:hanging="1584"/>
      <w:outlineLvl w:val="8"/>
    </w:pPr>
    <w:rPr>
      <w:rFonts w:ascii="Calibri" w:eastAsia="MS Gothic" w:hAnsi="Calibri"/>
      <w:i/>
      <w:iCs/>
      <w:color w:val="404040"/>
      <w:szCs w:val="24"/>
      <w:lang w:val="en-GB" w:eastAsia="en-US"/>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TOC1">
    <w:name w:val="toc 1"/>
    <w:basedOn w:val="Normal"/>
    <w:next w:val="Normal"/>
    <w:uiPriority w:val="39"/>
    <w:qFormat/>
    <w:rsid w:val="0049650F"/>
    <w:pPr>
      <w:tabs>
        <w:tab w:val="right" w:pos="8080"/>
      </w:tabs>
      <w:spacing w:before="240"/>
      <w:ind w:right="567"/>
    </w:pPr>
    <w:rPr>
      <w:rFonts w:ascii="Segoe UI Semibold" w:hAnsi="Segoe UI Semibold"/>
      <w:sz w:val="24"/>
    </w:rPr>
  </w:style>
  <w:style w:type="paragraph" w:styleId="TOC2">
    <w:name w:val="toc 2"/>
    <w:basedOn w:val="Normal"/>
    <w:next w:val="Normal"/>
    <w:uiPriority w:val="39"/>
    <w:qFormat/>
    <w:rsid w:val="002B76A7"/>
    <w:pPr>
      <w:tabs>
        <w:tab w:val="right" w:pos="8080"/>
      </w:tabs>
      <w:spacing w:before="60"/>
      <w:ind w:left="284" w:right="567"/>
    </w:pPr>
    <w:rPr>
      <w:sz w:val="22"/>
    </w:rPr>
  </w:style>
  <w:style w:type="paragraph" w:styleId="TOC3">
    <w:name w:val="toc 3"/>
    <w:basedOn w:val="Normal"/>
    <w:next w:val="Normal"/>
    <w:rsid w:val="002B76A7"/>
    <w:pPr>
      <w:tabs>
        <w:tab w:val="right" w:pos="8080"/>
      </w:tabs>
      <w:spacing w:before="120"/>
      <w:ind w:left="1276" w:right="567" w:hanging="1276"/>
    </w:pPr>
  </w:style>
  <w:style w:type="paragraph" w:customStyle="1" w:styleId="Bullet">
    <w:name w:val="Bullet"/>
    <w:basedOn w:val="Normal"/>
    <w:qFormat/>
    <w:rsid w:val="00FA0EA5"/>
    <w:pPr>
      <w:numPr>
        <w:numId w:val="1"/>
      </w:numPr>
      <w:tabs>
        <w:tab w:val="clear" w:pos="284"/>
      </w:tabs>
      <w:spacing w:before="90"/>
    </w:pPr>
  </w:style>
  <w:style w:type="paragraph" w:styleId="Quote">
    <w:name w:val="Quote"/>
    <w:basedOn w:val="Normal"/>
    <w:next w:val="Normal"/>
    <w:link w:val="QuoteChar"/>
    <w:qFormat/>
    <w:pPr>
      <w:spacing w:before="120"/>
      <w:ind w:left="284" w:right="284"/>
    </w:pPr>
  </w:style>
  <w:style w:type="paragraph" w:styleId="FootnoteText">
    <w:name w:val="footnote text"/>
    <w:basedOn w:val="Normal"/>
    <w:link w:val="FootnoteTextChar"/>
    <w:uiPriority w:val="99"/>
    <w:rsid w:val="00A7415D"/>
    <w:pPr>
      <w:spacing w:before="60" w:line="228" w:lineRule="auto"/>
      <w:ind w:left="284" w:hanging="284"/>
    </w:pPr>
    <w:rPr>
      <w:sz w:val="17"/>
    </w:rPr>
  </w:style>
  <w:style w:type="paragraph" w:styleId="Header">
    <w:name w:val="header"/>
    <w:basedOn w:val="Normal"/>
    <w:link w:val="HeaderChar"/>
    <w:qFormat/>
    <w:rsid w:val="00D25FFE"/>
  </w:style>
  <w:style w:type="paragraph" w:styleId="Title">
    <w:name w:val="Title"/>
    <w:basedOn w:val="Normal"/>
    <w:next w:val="Normal"/>
    <w:link w:val="TitleChar"/>
    <w:uiPriority w:val="99"/>
    <w:qFormat/>
    <w:rsid w:val="005A79E5"/>
    <w:pPr>
      <w:spacing w:line="216" w:lineRule="auto"/>
      <w:ind w:right="3402"/>
    </w:pPr>
    <w:rPr>
      <w:rFonts w:ascii="Segoe UI Black" w:hAnsi="Segoe UI Black" w:cs="Lucida Sans Unicode"/>
      <w:b/>
      <w:sz w:val="72"/>
      <w:szCs w:val="72"/>
    </w:rPr>
  </w:style>
  <w:style w:type="paragraph" w:customStyle="1" w:styleId="Imprint">
    <w:name w:val="Imprint"/>
    <w:basedOn w:val="Normal"/>
    <w:next w:val="Normal"/>
    <w:qFormat/>
    <w:rsid w:val="00C05132"/>
    <w:pPr>
      <w:spacing w:after="240"/>
    </w:pPr>
    <w:rPr>
      <w:sz w:val="20"/>
    </w:rPr>
  </w:style>
  <w:style w:type="paragraph" w:styleId="Footer">
    <w:name w:val="footer"/>
    <w:basedOn w:val="Normal"/>
    <w:link w:val="FooterChar"/>
    <w:qFormat/>
    <w:rsid w:val="007A067F"/>
  </w:style>
  <w:style w:type="character" w:styleId="PageNumber">
    <w:name w:val="page number"/>
    <w:rsid w:val="007A067F"/>
    <w:rPr>
      <w:rFonts w:ascii="Segoe UI" w:hAnsi="Segoe UI"/>
      <w:b/>
      <w:sz w:val="22"/>
    </w:rPr>
  </w:style>
  <w:style w:type="paragraph" w:customStyle="1" w:styleId="VersoFooter">
    <w:name w:val="Verso Footer"/>
    <w:basedOn w:val="Footer"/>
    <w:rsid w:val="00571223"/>
    <w:rPr>
      <w:sz w:val="15"/>
    </w:rPr>
  </w:style>
  <w:style w:type="paragraph" w:customStyle="1" w:styleId="RectoFooter">
    <w:name w:val="Recto Footer"/>
    <w:basedOn w:val="Footer"/>
    <w:rsid w:val="00581EB8"/>
    <w:pPr>
      <w:jc w:val="right"/>
    </w:pPr>
    <w:rPr>
      <w:caps/>
      <w:sz w:val="15"/>
    </w:rPr>
  </w:style>
  <w:style w:type="paragraph" w:customStyle="1" w:styleId="Figure">
    <w:name w:val="Figure"/>
    <w:basedOn w:val="Normal"/>
    <w:next w:val="Normal"/>
    <w:qFormat/>
    <w:rsid w:val="009133F5"/>
    <w:pPr>
      <w:keepNext/>
      <w:spacing w:before="120" w:after="120"/>
    </w:pPr>
    <w:rPr>
      <w:b/>
      <w:sz w:val="20"/>
    </w:rPr>
  </w:style>
  <w:style w:type="character" w:styleId="FootnoteReference">
    <w:name w:val="footnote reference"/>
    <w:uiPriority w:val="99"/>
    <w:rPr>
      <w:vertAlign w:val="superscript"/>
    </w:rPr>
  </w:style>
  <w:style w:type="paragraph" w:customStyle="1" w:styleId="Table">
    <w:name w:val="Table"/>
    <w:basedOn w:val="Figure"/>
    <w:qFormat/>
    <w:rsid w:val="00642868"/>
  </w:style>
  <w:style w:type="paragraph" w:customStyle="1" w:styleId="Dash">
    <w:name w:val="Dash"/>
    <w:basedOn w:val="Bullet"/>
    <w:qFormat/>
    <w:rsid w:val="00702854"/>
    <w:pPr>
      <w:numPr>
        <w:numId w:val="2"/>
      </w:numPr>
      <w:spacing w:before="60"/>
    </w:pPr>
  </w:style>
  <w:style w:type="paragraph" w:customStyle="1" w:styleId="TableText">
    <w:name w:val="TableText"/>
    <w:basedOn w:val="Normal"/>
    <w:uiPriority w:val="99"/>
    <w:qFormat/>
    <w:rsid w:val="009C440A"/>
    <w:pPr>
      <w:spacing w:before="60" w:after="60"/>
    </w:pPr>
    <w:rPr>
      <w:sz w:val="18"/>
    </w:rPr>
  </w:style>
  <w:style w:type="paragraph" w:customStyle="1" w:styleId="TableBullet">
    <w:name w:val="TableBullet"/>
    <w:basedOn w:val="TableText"/>
    <w:qFormat/>
    <w:rsid w:val="00B73AF2"/>
    <w:pPr>
      <w:numPr>
        <w:numId w:val="4"/>
      </w:numPr>
      <w:spacing w:before="0"/>
    </w:pPr>
  </w:style>
  <w:style w:type="paragraph" w:customStyle="1" w:styleId="Box">
    <w:name w:val="Box"/>
    <w:basedOn w:val="Normal"/>
    <w:qFormat/>
    <w:pPr>
      <w:pBdr>
        <w:top w:val="single" w:sz="4" w:space="12" w:color="auto"/>
        <w:left w:val="single" w:sz="4" w:space="12" w:color="auto"/>
        <w:bottom w:val="single" w:sz="4" w:space="12" w:color="auto"/>
        <w:right w:val="single" w:sz="4" w:space="12" w:color="auto"/>
      </w:pBdr>
      <w:spacing w:before="120"/>
      <w:ind w:left="284" w:right="284"/>
    </w:pPr>
  </w:style>
  <w:style w:type="paragraph" w:customStyle="1" w:styleId="BoxHeading">
    <w:name w:val="BoxHeading"/>
    <w:basedOn w:val="Normal"/>
    <w:next w:val="Box"/>
    <w:qFormat/>
    <w:rsid w:val="00D37D80"/>
    <w:pPr>
      <w:keepNext/>
      <w:pBdr>
        <w:top w:val="single" w:sz="4" w:space="12" w:color="auto"/>
        <w:left w:val="single" w:sz="4" w:space="12" w:color="auto"/>
        <w:bottom w:val="single" w:sz="4" w:space="12" w:color="auto"/>
        <w:right w:val="single" w:sz="4" w:space="12" w:color="auto"/>
      </w:pBdr>
      <w:spacing w:before="240" w:line="264" w:lineRule="auto"/>
      <w:ind w:left="284" w:right="284"/>
    </w:pPr>
    <w:rPr>
      <w:b/>
      <w:sz w:val="24"/>
      <w:szCs w:val="24"/>
    </w:rPr>
  </w:style>
  <w:style w:type="paragraph" w:customStyle="1" w:styleId="BoxBullet">
    <w:name w:val="BoxBullet"/>
    <w:basedOn w:val="Bullet"/>
    <w:qFormat/>
    <w:rsid w:val="00E30985"/>
    <w:pPr>
      <w:spacing w:line="264" w:lineRule="auto"/>
    </w:pPr>
    <w:rPr>
      <w:color w:val="FFFFFF" w:themeColor="background1"/>
    </w:rPr>
  </w:style>
  <w:style w:type="paragraph" w:customStyle="1" w:styleId="IntroHead">
    <w:name w:val="IntroHead"/>
    <w:basedOn w:val="Heading1"/>
    <w:next w:val="Normal"/>
    <w:qFormat/>
    <w:rsid w:val="001D3E4E"/>
    <w:pPr>
      <w:spacing w:before="0"/>
      <w:outlineLvl w:val="9"/>
    </w:pPr>
  </w:style>
  <w:style w:type="paragraph" w:customStyle="1" w:styleId="Source">
    <w:name w:val="Source"/>
    <w:basedOn w:val="Note"/>
    <w:next w:val="Normal"/>
    <w:qFormat/>
    <w:rsid w:val="0012053C"/>
  </w:style>
  <w:style w:type="paragraph" w:customStyle="1" w:styleId="Note">
    <w:name w:val="Note"/>
    <w:basedOn w:val="Normal"/>
    <w:next w:val="Normal"/>
    <w:link w:val="NoteChar"/>
    <w:qFormat/>
    <w:rsid w:val="00A87C05"/>
    <w:pPr>
      <w:spacing w:before="80"/>
    </w:pPr>
    <w:rPr>
      <w:sz w:val="17"/>
    </w:rPr>
  </w:style>
  <w:style w:type="paragraph" w:customStyle="1" w:styleId="Subhead">
    <w:name w:val="Subhead"/>
    <w:basedOn w:val="Normal"/>
    <w:next w:val="Year"/>
    <w:qFormat/>
    <w:rsid w:val="00531E12"/>
    <w:pPr>
      <w:spacing w:before="840"/>
      <w:ind w:right="3402"/>
    </w:pPr>
    <w:rPr>
      <w:rFonts w:ascii="Segoe UI Semibold" w:hAnsi="Segoe UI Semibold" w:cs="Segoe UI Semibold"/>
      <w:sz w:val="36"/>
      <w:szCs w:val="26"/>
    </w:rPr>
  </w:style>
  <w:style w:type="character" w:styleId="Hyperlink">
    <w:name w:val="Hyperlink"/>
    <w:uiPriority w:val="99"/>
    <w:rsid w:val="003309CA"/>
    <w:rPr>
      <w:b/>
      <w:color w:val="595959" w:themeColor="text1" w:themeTint="A6"/>
      <w:u w:val="none"/>
    </w:rPr>
  </w:style>
  <w:style w:type="paragraph" w:customStyle="1" w:styleId="References">
    <w:name w:val="References"/>
    <w:basedOn w:val="Normal"/>
    <w:qFormat/>
    <w:rsid w:val="001460E0"/>
    <w:pPr>
      <w:spacing w:after="180"/>
    </w:pPr>
  </w:style>
  <w:style w:type="paragraph" w:customStyle="1" w:styleId="TableDash">
    <w:name w:val="TableDash"/>
    <w:basedOn w:val="TableText"/>
    <w:qFormat/>
    <w:rsid w:val="0010541C"/>
    <w:pPr>
      <w:numPr>
        <w:numId w:val="3"/>
      </w:numPr>
      <w:spacing w:before="40" w:after="0"/>
    </w:pPr>
    <w:rPr>
      <w:szCs w:val="22"/>
    </w:rPr>
  </w:style>
  <w:style w:type="character" w:customStyle="1" w:styleId="NoteChar">
    <w:name w:val="Note Char"/>
    <w:link w:val="Note"/>
    <w:rsid w:val="00A87C05"/>
    <w:rPr>
      <w:rFonts w:ascii="Segoe UI" w:hAnsi="Segoe UI"/>
      <w:sz w:val="17"/>
      <w:lang w:eastAsia="en-GB"/>
    </w:rPr>
  </w:style>
  <w:style w:type="character" w:customStyle="1" w:styleId="FootnoteTextChar">
    <w:name w:val="Footnote Text Char"/>
    <w:link w:val="FootnoteText"/>
    <w:uiPriority w:val="99"/>
    <w:rsid w:val="00A7415D"/>
    <w:rPr>
      <w:rFonts w:ascii="Segoe UI" w:hAnsi="Segoe UI"/>
      <w:sz w:val="17"/>
      <w:lang w:eastAsia="en-GB"/>
    </w:rPr>
  </w:style>
  <w:style w:type="table" w:styleId="TableGrid">
    <w:name w:val="Table Grid"/>
    <w:basedOn w:val="TableNormal"/>
    <w:uiPriority w:val="39"/>
    <w:rsid w:val="00503749"/>
    <w:pPr>
      <w:spacing w:line="264"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HeaderChar">
    <w:name w:val="Header Char"/>
    <w:link w:val="Header"/>
    <w:uiPriority w:val="99"/>
    <w:rsid w:val="0086388B"/>
    <w:rPr>
      <w:rFonts w:ascii="Georgia" w:hAnsi="Georgia"/>
      <w:sz w:val="22"/>
      <w:lang w:eastAsia="en-GB"/>
    </w:rPr>
  </w:style>
  <w:style w:type="character" w:customStyle="1" w:styleId="FooterChar">
    <w:name w:val="Footer Char"/>
    <w:link w:val="Footer"/>
    <w:rsid w:val="007A067F"/>
    <w:rPr>
      <w:rFonts w:ascii="Segoe UI" w:hAnsi="Segoe UI"/>
      <w:sz w:val="21"/>
      <w:lang w:eastAsia="en-GB"/>
    </w:rPr>
  </w:style>
  <w:style w:type="character" w:customStyle="1" w:styleId="Heading1Char">
    <w:name w:val="Heading 1 Char"/>
    <w:link w:val="Heading1"/>
    <w:uiPriority w:val="1"/>
    <w:rsid w:val="00D86B00"/>
    <w:rPr>
      <w:rFonts w:ascii="Segoe UI" w:hAnsi="Segoe UI"/>
      <w:b/>
      <w:color w:val="23305D"/>
      <w:spacing w:val="-10"/>
      <w:sz w:val="72"/>
      <w:lang w:eastAsia="en-GB"/>
    </w:rPr>
  </w:style>
  <w:style w:type="paragraph" w:styleId="Revision">
    <w:name w:val="Revision"/>
    <w:hidden/>
    <w:uiPriority w:val="99"/>
    <w:rsid w:val="0086388B"/>
    <w:rPr>
      <w:rFonts w:ascii="Calibri" w:eastAsia="Calibri" w:hAnsi="Calibri"/>
      <w:sz w:val="22"/>
      <w:szCs w:val="22"/>
      <w:lang w:val="en-US" w:eastAsia="en-US"/>
    </w:rPr>
  </w:style>
  <w:style w:type="character" w:customStyle="1" w:styleId="Heading2Char">
    <w:name w:val="Heading 2 Char"/>
    <w:link w:val="Heading2"/>
    <w:uiPriority w:val="9"/>
    <w:rsid w:val="00030E84"/>
    <w:rPr>
      <w:rFonts w:ascii="Segoe UI" w:hAnsi="Segoe UI"/>
      <w:b/>
      <w:color w:val="0A6AB4"/>
      <w:spacing w:val="-5"/>
      <w:sz w:val="48"/>
      <w:lang w:eastAsia="en-GB"/>
    </w:rPr>
  </w:style>
  <w:style w:type="character" w:customStyle="1" w:styleId="Heading3Char">
    <w:name w:val="Heading 3 Char"/>
    <w:link w:val="Heading3"/>
    <w:uiPriority w:val="1"/>
    <w:rsid w:val="00030E84"/>
    <w:rPr>
      <w:rFonts w:ascii="Segoe UI" w:hAnsi="Segoe UI"/>
      <w:color w:val="0A6AB4"/>
      <w:spacing w:val="-5"/>
      <w:sz w:val="36"/>
      <w:lang w:eastAsia="en-GB"/>
    </w:rPr>
  </w:style>
  <w:style w:type="paragraph" w:customStyle="1" w:styleId="Year">
    <w:name w:val="Year"/>
    <w:basedOn w:val="Subhead"/>
    <w:next w:val="Subhead"/>
    <w:qFormat/>
    <w:rsid w:val="00531E12"/>
    <w:rPr>
      <w:sz w:val="28"/>
    </w:rPr>
  </w:style>
  <w:style w:type="character" w:customStyle="1" w:styleId="Heading6Char">
    <w:name w:val="Heading 6 Char"/>
    <w:basedOn w:val="DefaultParagraphFont"/>
    <w:link w:val="Heading6"/>
    <w:rsid w:val="00122363"/>
    <w:rPr>
      <w:rFonts w:ascii="Calibri" w:eastAsia="MS Gothic" w:hAnsi="Calibri"/>
      <w:i/>
      <w:iCs/>
      <w:color w:val="243F60"/>
      <w:sz w:val="22"/>
      <w:szCs w:val="24"/>
      <w:lang w:val="en-GB" w:eastAsia="en-US"/>
    </w:rPr>
  </w:style>
  <w:style w:type="character" w:customStyle="1" w:styleId="Heading7Char">
    <w:name w:val="Heading 7 Char"/>
    <w:basedOn w:val="DefaultParagraphFont"/>
    <w:link w:val="Heading7"/>
    <w:rsid w:val="00122363"/>
    <w:rPr>
      <w:rFonts w:ascii="Calibri" w:eastAsia="MS Gothic" w:hAnsi="Calibri"/>
      <w:i/>
      <w:iCs/>
      <w:color w:val="404040"/>
      <w:sz w:val="22"/>
      <w:szCs w:val="24"/>
      <w:lang w:val="en-GB" w:eastAsia="en-US"/>
    </w:rPr>
  </w:style>
  <w:style w:type="character" w:customStyle="1" w:styleId="Heading8Char">
    <w:name w:val="Heading 8 Char"/>
    <w:basedOn w:val="DefaultParagraphFont"/>
    <w:link w:val="Heading8"/>
    <w:uiPriority w:val="1"/>
    <w:rsid w:val="00030E84"/>
    <w:rPr>
      <w:rFonts w:ascii="Segoe UI" w:eastAsia="MS Gothic" w:hAnsi="Segoe UI"/>
      <w:color w:val="0A6AB4"/>
      <w:spacing w:val="-10"/>
      <w:sz w:val="36"/>
      <w:szCs w:val="24"/>
      <w:lang w:eastAsia="en-US"/>
    </w:rPr>
  </w:style>
  <w:style w:type="character" w:customStyle="1" w:styleId="Heading9Char">
    <w:name w:val="Heading 9 Char"/>
    <w:basedOn w:val="DefaultParagraphFont"/>
    <w:link w:val="Heading9"/>
    <w:rsid w:val="00122363"/>
    <w:rPr>
      <w:rFonts w:ascii="Calibri" w:eastAsia="MS Gothic" w:hAnsi="Calibri"/>
      <w:i/>
      <w:iCs/>
      <w:color w:val="404040"/>
      <w:sz w:val="22"/>
      <w:szCs w:val="24"/>
      <w:lang w:val="en-GB" w:eastAsia="en-US"/>
    </w:rPr>
  </w:style>
  <w:style w:type="character" w:customStyle="1" w:styleId="Heading4Char">
    <w:name w:val="Heading 4 Char"/>
    <w:link w:val="Heading4"/>
    <w:uiPriority w:val="1"/>
    <w:rsid w:val="00030E84"/>
    <w:rPr>
      <w:rFonts w:ascii="Segoe UI" w:hAnsi="Segoe UI"/>
      <w:color w:val="0A6AB4"/>
      <w:sz w:val="28"/>
      <w:lang w:eastAsia="en-GB"/>
    </w:rPr>
  </w:style>
  <w:style w:type="character" w:customStyle="1" w:styleId="Heading5Char">
    <w:name w:val="Heading 5 Char"/>
    <w:link w:val="Heading5"/>
    <w:uiPriority w:val="1"/>
    <w:rsid w:val="00B00CF5"/>
    <w:rPr>
      <w:rFonts w:ascii="Segoe UI" w:hAnsi="Segoe UI"/>
      <w:color w:val="0A6AB4"/>
      <w:sz w:val="24"/>
      <w:lang w:eastAsia="en-GB"/>
    </w:rPr>
  </w:style>
  <w:style w:type="character" w:customStyle="1" w:styleId="QuoteChar">
    <w:name w:val="Quote Char"/>
    <w:link w:val="Quote"/>
    <w:rsid w:val="00122363"/>
    <w:rPr>
      <w:rFonts w:ascii="Georgia" w:hAnsi="Georgia"/>
      <w:sz w:val="22"/>
      <w:lang w:eastAsia="en-GB"/>
    </w:rPr>
  </w:style>
  <w:style w:type="character" w:customStyle="1" w:styleId="TitleChar">
    <w:name w:val="Title Char"/>
    <w:link w:val="Title"/>
    <w:uiPriority w:val="99"/>
    <w:rsid w:val="005A79E5"/>
    <w:rPr>
      <w:rFonts w:ascii="Segoe UI Black" w:hAnsi="Segoe UI Black" w:cs="Lucida Sans Unicode"/>
      <w:b/>
      <w:sz w:val="72"/>
      <w:szCs w:val="72"/>
      <w:lang w:eastAsia="en-GB"/>
    </w:rPr>
  </w:style>
  <w:style w:type="paragraph" w:customStyle="1" w:styleId="Number">
    <w:name w:val="Number"/>
    <w:basedOn w:val="Normal"/>
    <w:rsid w:val="00F140B2"/>
    <w:pPr>
      <w:numPr>
        <w:numId w:val="5"/>
      </w:numPr>
      <w:spacing w:before="180"/>
    </w:pPr>
    <w:rPr>
      <w:szCs w:val="24"/>
    </w:rPr>
  </w:style>
  <w:style w:type="paragraph" w:customStyle="1" w:styleId="Letter">
    <w:name w:val="Letter"/>
    <w:basedOn w:val="Normal"/>
    <w:qFormat/>
    <w:rsid w:val="00F140B2"/>
    <w:pPr>
      <w:numPr>
        <w:ilvl w:val="1"/>
        <w:numId w:val="5"/>
      </w:numPr>
      <w:spacing w:before="120"/>
    </w:pPr>
  </w:style>
  <w:style w:type="paragraph" w:customStyle="1" w:styleId="Introductoryparagraph">
    <w:name w:val="Introductory paragraph"/>
    <w:basedOn w:val="Normal"/>
    <w:next w:val="Normal"/>
    <w:qFormat/>
    <w:rsid w:val="0012053C"/>
    <w:pPr>
      <w:spacing w:after="240" w:line="216" w:lineRule="auto"/>
      <w:ind w:right="1134"/>
    </w:pPr>
    <w:rPr>
      <w:rFonts w:ascii="Segoe UI Light" w:hAnsi="Segoe UI Light"/>
      <w:color w:val="404040" w:themeColor="text1" w:themeTint="BF"/>
      <w:sz w:val="44"/>
    </w:rPr>
  </w:style>
  <w:style w:type="paragraph" w:customStyle="1" w:styleId="Shadedboxheading">
    <w:name w:val="Shaded box heading"/>
    <w:basedOn w:val="BoxHeading"/>
    <w:next w:val="Shadedboxtext"/>
    <w:qFormat/>
    <w:rsid w:val="00D86B00"/>
    <w:pPr>
      <w:pBdr>
        <w:top w:val="single" w:sz="4" w:space="12" w:color="FFFFFF" w:themeColor="background1"/>
        <w:left w:val="single" w:sz="4" w:space="12" w:color="FFFFFF" w:themeColor="background1"/>
        <w:bottom w:val="single" w:sz="4" w:space="12" w:color="FFFFFF" w:themeColor="background1"/>
        <w:right w:val="single" w:sz="4" w:space="12" w:color="FFFFFF" w:themeColor="background1"/>
      </w:pBdr>
      <w:shd w:val="clear" w:color="auto" w:fill="D9D9D9" w:themeFill="background1" w:themeFillShade="D9"/>
      <w:spacing w:after="120"/>
    </w:pPr>
    <w:rPr>
      <w:rFonts w:eastAsia="Arial Unicode MS"/>
    </w:rPr>
  </w:style>
  <w:style w:type="paragraph" w:customStyle="1" w:styleId="Shadedboxtext">
    <w:name w:val="Shaded box text"/>
    <w:basedOn w:val="Normal"/>
    <w:qFormat/>
    <w:rsid w:val="00D86B00"/>
    <w:pPr>
      <w:pBdr>
        <w:top w:val="single" w:sz="4" w:space="12" w:color="FFFFFF" w:themeColor="background1"/>
        <w:left w:val="single" w:sz="4" w:space="12" w:color="FFFFFF" w:themeColor="background1"/>
        <w:bottom w:val="single" w:sz="4" w:space="12" w:color="FFFFFF" w:themeColor="background1"/>
        <w:right w:val="single" w:sz="4" w:space="12" w:color="FFFFFF" w:themeColor="background1"/>
      </w:pBdr>
      <w:shd w:val="clear" w:color="auto" w:fill="D9D9D9" w:themeFill="background1" w:themeFillShade="D9"/>
      <w:spacing w:line="264" w:lineRule="auto"/>
      <w:ind w:left="284" w:right="284"/>
    </w:pPr>
    <w:rPr>
      <w:rFonts w:eastAsia="Arial Unicode MS"/>
    </w:rPr>
  </w:style>
  <w:style w:type="paragraph" w:customStyle="1" w:styleId="Roman">
    <w:name w:val="Roman"/>
    <w:basedOn w:val="Normal"/>
    <w:qFormat/>
    <w:rsid w:val="00AD6293"/>
    <w:pPr>
      <w:numPr>
        <w:ilvl w:val="2"/>
        <w:numId w:val="5"/>
      </w:numPr>
      <w:spacing w:before="90"/>
    </w:pPr>
    <w:rPr>
      <w:rFonts w:eastAsia="Arial Unicode MS"/>
    </w:rPr>
  </w:style>
  <w:style w:type="paragraph" w:styleId="ListNumber">
    <w:name w:val="List Number"/>
    <w:basedOn w:val="Normal"/>
    <w:uiPriority w:val="99"/>
    <w:unhideWhenUsed/>
    <w:rsid w:val="00AC721C"/>
    <w:pPr>
      <w:numPr>
        <w:numId w:val="6"/>
      </w:numPr>
      <w:spacing w:after="160"/>
      <w:ind w:left="357" w:hanging="357"/>
      <w:contextualSpacing/>
    </w:pPr>
    <w:rPr>
      <w:rFonts w:eastAsiaTheme="minorHAnsi" w:cstheme="minorBidi"/>
      <w:kern w:val="2"/>
      <w:szCs w:val="22"/>
      <w:lang w:eastAsia="en-US"/>
      <w14:ligatures w14:val="standardContextual"/>
    </w:rPr>
  </w:style>
  <w:style w:type="paragraph" w:styleId="Caption">
    <w:name w:val="caption"/>
    <w:basedOn w:val="Normal"/>
    <w:next w:val="Normal"/>
    <w:uiPriority w:val="35"/>
    <w:unhideWhenUsed/>
    <w:qFormat/>
    <w:rsid w:val="00131D37"/>
    <w:pPr>
      <w:spacing w:after="200"/>
    </w:pPr>
    <w:rPr>
      <w:i/>
      <w:iCs/>
      <w:color w:val="1F497D" w:themeColor="text2"/>
      <w:sz w:val="18"/>
      <w:szCs w:val="18"/>
    </w:rPr>
  </w:style>
  <w:style w:type="paragraph" w:styleId="NormalIndent">
    <w:name w:val="Normal Indent"/>
    <w:basedOn w:val="Normal"/>
    <w:uiPriority w:val="99"/>
    <w:unhideWhenUsed/>
    <w:rsid w:val="00131D37"/>
    <w:pPr>
      <w:spacing w:after="160" w:line="259" w:lineRule="auto"/>
      <w:ind w:left="720"/>
    </w:pPr>
    <w:rPr>
      <w:rFonts w:eastAsiaTheme="minorHAnsi" w:cstheme="minorBidi"/>
      <w:kern w:val="2"/>
      <w:szCs w:val="22"/>
      <w:lang w:eastAsia="en-US"/>
      <w14:ligatures w14:val="standardContextual"/>
    </w:rPr>
  </w:style>
  <w:style w:type="paragraph" w:styleId="List2">
    <w:name w:val="List 2"/>
    <w:basedOn w:val="Normal"/>
    <w:uiPriority w:val="99"/>
    <w:semiHidden/>
    <w:unhideWhenUsed/>
    <w:rsid w:val="00131D37"/>
    <w:pPr>
      <w:ind w:left="566" w:hanging="283"/>
      <w:contextualSpacing/>
    </w:pPr>
  </w:style>
  <w:style w:type="paragraph" w:styleId="ListParagraph">
    <w:name w:val="List Paragraph"/>
    <w:basedOn w:val="Normal"/>
    <w:uiPriority w:val="34"/>
    <w:qFormat/>
    <w:rsid w:val="00131D37"/>
    <w:pPr>
      <w:spacing w:after="160" w:line="259" w:lineRule="auto"/>
      <w:ind w:left="720"/>
      <w:contextualSpacing/>
    </w:pPr>
    <w:rPr>
      <w:rFonts w:eastAsiaTheme="minorHAnsi" w:cstheme="minorBidi"/>
      <w:kern w:val="2"/>
      <w:szCs w:val="22"/>
      <w:lang w:eastAsia="en-US"/>
      <w14:ligatures w14:val="standardContextual"/>
    </w:rPr>
  </w:style>
  <w:style w:type="table" w:styleId="MediumList2-Accent1">
    <w:name w:val="Medium List 2 Accent 1"/>
    <w:basedOn w:val="TableNormal"/>
    <w:uiPriority w:val="66"/>
    <w:rsid w:val="00131D37"/>
    <w:rPr>
      <w:rFonts w:asciiTheme="majorHAnsi" w:eastAsiaTheme="majorEastAsia" w:hAnsiTheme="majorHAnsi" w:cstheme="majorBidi"/>
      <w:color w:val="000000" w:themeColor="text1"/>
      <w:sz w:val="22"/>
      <w:szCs w:val="22"/>
      <w:lang w:val="en-US" w:eastAsia="en-US"/>
      <w14:ligatures w14:val="standardContextual"/>
    </w:r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tblBorders>
    </w:tblPr>
    <w:tblStylePr w:type="firstRow">
      <w:rPr>
        <w:sz w:val="24"/>
        <w:szCs w:val="24"/>
      </w:rPr>
      <w:tblPr/>
      <w:tcPr>
        <w:tcBorders>
          <w:top w:val="nil"/>
          <w:left w:val="nil"/>
          <w:bottom w:val="single" w:sz="24" w:space="0" w:color="4F81BD" w:themeColor="accent1"/>
          <w:right w:val="nil"/>
          <w:insideH w:val="nil"/>
          <w:insideV w:val="nil"/>
        </w:tcBorders>
        <w:shd w:val="clear" w:color="auto" w:fill="FFFFFF" w:themeFill="background1"/>
      </w:tcPr>
    </w:tblStylePr>
    <w:tblStylePr w:type="lastRow">
      <w:tblPr/>
      <w:tcPr>
        <w:tcBorders>
          <w:top w:val="single" w:sz="8" w:space="0" w:color="4F81BD"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F81BD" w:themeColor="accent1"/>
          <w:insideH w:val="nil"/>
          <w:insideV w:val="nil"/>
        </w:tcBorders>
        <w:shd w:val="clear" w:color="auto" w:fill="FFFFFF" w:themeFill="background1"/>
      </w:tcPr>
    </w:tblStylePr>
    <w:tblStylePr w:type="lastCol">
      <w:tblPr/>
      <w:tcPr>
        <w:tcBorders>
          <w:top w:val="nil"/>
          <w:left w:val="single" w:sz="8" w:space="0" w:color="4F81BD"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3DFEE" w:themeFill="accent1" w:themeFillTint="3F"/>
      </w:tcPr>
    </w:tblStylePr>
    <w:tblStylePr w:type="band1Horz">
      <w:tblPr/>
      <w:tcPr>
        <w:tcBorders>
          <w:top w:val="nil"/>
          <w:bottom w:val="nil"/>
          <w:insideH w:val="nil"/>
          <w:insideV w:val="nil"/>
        </w:tcBorders>
        <w:shd w:val="clear" w:color="auto" w:fill="D3DFEE" w:themeFill="accent1" w:themeFillTint="3F"/>
      </w:tcPr>
    </w:tblStylePr>
    <w:tblStylePr w:type="nwCell">
      <w:tblPr/>
      <w:tcPr>
        <w:shd w:val="clear" w:color="auto" w:fill="FFFFFF" w:themeFill="background1"/>
      </w:tcPr>
    </w:tblStylePr>
    <w:tblStylePr w:type="swCell">
      <w:tblPr/>
      <w:tcPr>
        <w:tcBorders>
          <w:top w:val="nil"/>
        </w:tcBorders>
      </w:tcPr>
    </w:tblStylePr>
  </w:style>
  <w:style w:type="character" w:styleId="CommentReference">
    <w:name w:val="annotation reference"/>
    <w:basedOn w:val="DefaultParagraphFont"/>
    <w:uiPriority w:val="99"/>
    <w:semiHidden/>
    <w:unhideWhenUsed/>
    <w:rsid w:val="00131D37"/>
    <w:rPr>
      <w:sz w:val="16"/>
      <w:szCs w:val="16"/>
    </w:rPr>
  </w:style>
  <w:style w:type="paragraph" w:styleId="CommentText">
    <w:name w:val="annotation text"/>
    <w:basedOn w:val="Normal"/>
    <w:link w:val="CommentTextChar"/>
    <w:uiPriority w:val="99"/>
    <w:unhideWhenUsed/>
    <w:rsid w:val="00131D37"/>
    <w:pPr>
      <w:spacing w:after="160"/>
    </w:pPr>
    <w:rPr>
      <w:rFonts w:eastAsiaTheme="minorHAnsi" w:cstheme="minorBidi"/>
      <w:kern w:val="2"/>
      <w:sz w:val="20"/>
      <w:lang w:eastAsia="en-US"/>
      <w14:ligatures w14:val="standardContextual"/>
    </w:rPr>
  </w:style>
  <w:style w:type="character" w:customStyle="1" w:styleId="CommentTextChar">
    <w:name w:val="Comment Text Char"/>
    <w:basedOn w:val="DefaultParagraphFont"/>
    <w:link w:val="CommentText"/>
    <w:uiPriority w:val="99"/>
    <w:rsid w:val="00131D37"/>
    <w:rPr>
      <w:rFonts w:ascii="Segoe UI" w:eastAsiaTheme="minorHAnsi" w:hAnsi="Segoe UI" w:cstheme="minorBidi"/>
      <w:kern w:val="2"/>
      <w:lang w:eastAsia="en-US"/>
      <w14:ligatures w14:val="standardContextual"/>
    </w:rPr>
  </w:style>
  <w:style w:type="paragraph" w:styleId="ListBullet">
    <w:name w:val="List Bullet"/>
    <w:basedOn w:val="Normal"/>
    <w:uiPriority w:val="99"/>
    <w:unhideWhenUsed/>
    <w:rsid w:val="00131D37"/>
    <w:pPr>
      <w:numPr>
        <w:numId w:val="9"/>
      </w:numPr>
      <w:spacing w:after="160" w:line="259" w:lineRule="auto"/>
      <w:contextualSpacing/>
    </w:pPr>
    <w:rPr>
      <w:rFonts w:eastAsiaTheme="minorHAnsi" w:cstheme="minorBidi"/>
      <w:kern w:val="2"/>
      <w:szCs w:val="22"/>
      <w:lang w:eastAsia="en-US"/>
      <w14:ligatures w14:val="standardContextual"/>
    </w:rPr>
  </w:style>
  <w:style w:type="paragraph" w:customStyle="1" w:styleId="EndNoteBibliography">
    <w:name w:val="EndNote Bibliography"/>
    <w:basedOn w:val="Normal"/>
    <w:link w:val="EndNoteBibliographyChar"/>
    <w:rsid w:val="00AC721C"/>
    <w:pPr>
      <w:spacing w:after="160"/>
    </w:pPr>
    <w:rPr>
      <w:rFonts w:ascii="Calibri" w:eastAsiaTheme="minorHAnsi" w:hAnsi="Calibri" w:cs="Calibri"/>
      <w:noProof/>
      <w:kern w:val="2"/>
      <w:szCs w:val="22"/>
      <w:lang w:val="en-US" w:eastAsia="en-US"/>
      <w14:ligatures w14:val="standardContextual"/>
    </w:rPr>
  </w:style>
  <w:style w:type="character" w:customStyle="1" w:styleId="EndNoteBibliographyChar">
    <w:name w:val="EndNote Bibliography Char"/>
    <w:basedOn w:val="DefaultParagraphFont"/>
    <w:link w:val="EndNoteBibliography"/>
    <w:rsid w:val="00AC721C"/>
    <w:rPr>
      <w:rFonts w:ascii="Calibri" w:eastAsiaTheme="minorHAnsi" w:hAnsi="Calibri" w:cs="Calibri"/>
      <w:noProof/>
      <w:kern w:val="2"/>
      <w:sz w:val="21"/>
      <w:szCs w:val="22"/>
      <w:lang w:val="en-US" w:eastAsia="en-US"/>
      <w14:ligatures w14:val="standardContextual"/>
    </w:rPr>
  </w:style>
  <w:style w:type="paragraph" w:styleId="NormalWeb">
    <w:name w:val="Normal (Web)"/>
    <w:basedOn w:val="Normal"/>
    <w:uiPriority w:val="99"/>
    <w:semiHidden/>
    <w:unhideWhenUsed/>
    <w:rsid w:val="00AC721C"/>
    <w:pPr>
      <w:spacing w:before="100" w:beforeAutospacing="1" w:after="100" w:afterAutospacing="1"/>
    </w:pPr>
    <w:rPr>
      <w:rFonts w:ascii="Times New Roman" w:hAnsi="Times New Roman"/>
      <w:sz w:val="24"/>
      <w:szCs w:val="24"/>
      <w:lang w:eastAsia="en-NZ"/>
      <w14:ligatures w14:val="standardContextual"/>
    </w:rPr>
  </w:style>
  <w:style w:type="character" w:styleId="UnresolvedMention">
    <w:name w:val="Unresolved Mention"/>
    <w:basedOn w:val="DefaultParagraphFont"/>
    <w:uiPriority w:val="99"/>
    <w:semiHidden/>
    <w:unhideWhenUsed/>
    <w:rsid w:val="00506320"/>
    <w:rPr>
      <w:color w:val="605E5C"/>
      <w:shd w:val="clear" w:color="auto" w:fill="E1DFDD"/>
    </w:rPr>
  </w:style>
  <w:style w:type="paragraph" w:styleId="CommentSubject">
    <w:name w:val="annotation subject"/>
    <w:basedOn w:val="CommentText"/>
    <w:next w:val="CommentText"/>
    <w:link w:val="CommentSubjectChar"/>
    <w:uiPriority w:val="99"/>
    <w:semiHidden/>
    <w:unhideWhenUsed/>
    <w:rsid w:val="005547B4"/>
    <w:pPr>
      <w:spacing w:after="0"/>
    </w:pPr>
    <w:rPr>
      <w:rFonts w:eastAsia="Times New Roman" w:cs="Times New Roman"/>
      <w:b/>
      <w:bCs/>
      <w:kern w:val="0"/>
      <w:lang w:eastAsia="en-GB"/>
      <w14:ligatures w14:val="none"/>
    </w:rPr>
  </w:style>
  <w:style w:type="character" w:customStyle="1" w:styleId="CommentSubjectChar">
    <w:name w:val="Comment Subject Char"/>
    <w:basedOn w:val="CommentTextChar"/>
    <w:link w:val="CommentSubject"/>
    <w:uiPriority w:val="99"/>
    <w:semiHidden/>
    <w:rsid w:val="005547B4"/>
    <w:rPr>
      <w:rFonts w:ascii="Segoe UI" w:eastAsiaTheme="minorHAnsi" w:hAnsi="Segoe UI" w:cstheme="minorBidi"/>
      <w:b/>
      <w:bCs/>
      <w:kern w:val="2"/>
      <w:lang w:eastAsia="en-GB"/>
      <w14:ligatures w14:val="standardContextual"/>
    </w:rPr>
  </w:style>
  <w:style w:type="character" w:styleId="FollowedHyperlink">
    <w:name w:val="FollowedHyperlink"/>
    <w:basedOn w:val="DefaultParagraphFont"/>
    <w:uiPriority w:val="99"/>
    <w:semiHidden/>
    <w:unhideWhenUsed/>
    <w:rsid w:val="00D56CC5"/>
    <w:rPr>
      <w:color w:val="800080" w:themeColor="followedHyperlink"/>
      <w:u w:val="single"/>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footer" Target="footer1.xml"/><Relationship Id="rId18" Type="http://schemas.openxmlformats.org/officeDocument/2006/relationships/header" Target="header2.xml"/><Relationship Id="rId26" Type="http://schemas.openxmlformats.org/officeDocument/2006/relationships/image" Target="media/image6.png"/><Relationship Id="rId39" Type="http://schemas.openxmlformats.org/officeDocument/2006/relationships/fontTable" Target="fontTable.xml"/><Relationship Id="rId3" Type="http://schemas.openxmlformats.org/officeDocument/2006/relationships/customXml" Target="../customXml/item3.xml"/><Relationship Id="rId21" Type="http://schemas.openxmlformats.org/officeDocument/2006/relationships/footer" Target="footer5.xml"/><Relationship Id="rId34" Type="http://schemas.openxmlformats.org/officeDocument/2006/relationships/hyperlink" Target="http://www.hiqa.ie/sites/default/files/2022-12/Long-COVID-guidelines.pdf" TargetMode="External"/><Relationship Id="rId7" Type="http://schemas.openxmlformats.org/officeDocument/2006/relationships/styles" Target="styles.xml"/><Relationship Id="rId12" Type="http://schemas.openxmlformats.org/officeDocument/2006/relationships/header" Target="header1.xml"/><Relationship Id="rId17" Type="http://schemas.openxmlformats.org/officeDocument/2006/relationships/footer" Target="footer3.xml"/><Relationship Id="rId25" Type="http://schemas.openxmlformats.org/officeDocument/2006/relationships/footer" Target="footer7.xml"/><Relationship Id="rId33" Type="http://schemas.openxmlformats.org/officeDocument/2006/relationships/hyperlink" Target="https://lcregistry.auckland.ac.nz/files/2024/06/report_to_MoH.pdf" TargetMode="External"/><Relationship Id="rId38" Type="http://schemas.openxmlformats.org/officeDocument/2006/relationships/image" Target="media/image11.png"/><Relationship Id="rId2" Type="http://schemas.openxmlformats.org/officeDocument/2006/relationships/customXml" Target="../customXml/item2.xml"/><Relationship Id="rId16" Type="http://schemas.openxmlformats.org/officeDocument/2006/relationships/footer" Target="footer2.xml"/><Relationship Id="rId20" Type="http://schemas.openxmlformats.org/officeDocument/2006/relationships/footer" Target="footer4.xml"/><Relationship Id="rId29" Type="http://schemas.openxmlformats.org/officeDocument/2006/relationships/footer" Target="footer9.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24" Type="http://schemas.openxmlformats.org/officeDocument/2006/relationships/footer" Target="footer6.xml"/><Relationship Id="rId32" Type="http://schemas.openxmlformats.org/officeDocument/2006/relationships/image" Target="media/image7.png"/><Relationship Id="rId37" Type="http://schemas.openxmlformats.org/officeDocument/2006/relationships/image" Target="media/image10.jpeg"/><Relationship Id="rId40" Type="http://schemas.openxmlformats.org/officeDocument/2006/relationships/theme" Target="theme/theme1.xml"/><Relationship Id="rId5" Type="http://schemas.openxmlformats.org/officeDocument/2006/relationships/customXml" Target="../customXml/item5.xml"/><Relationship Id="rId15" Type="http://schemas.openxmlformats.org/officeDocument/2006/relationships/image" Target="media/image4.png"/><Relationship Id="rId23" Type="http://schemas.openxmlformats.org/officeDocument/2006/relationships/header" Target="header5.xml"/><Relationship Id="rId28" Type="http://schemas.openxmlformats.org/officeDocument/2006/relationships/footer" Target="footer8.xml"/><Relationship Id="rId36" Type="http://schemas.openxmlformats.org/officeDocument/2006/relationships/image" Target="media/image9.jpeg"/><Relationship Id="rId10" Type="http://schemas.openxmlformats.org/officeDocument/2006/relationships/footnotes" Target="footnotes.xml"/><Relationship Id="rId19" Type="http://schemas.openxmlformats.org/officeDocument/2006/relationships/header" Target="header3.xml"/><Relationship Id="rId31" Type="http://schemas.openxmlformats.org/officeDocument/2006/relationships/footer" Target="footer11.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image" Target="media/image3.png"/><Relationship Id="rId22" Type="http://schemas.openxmlformats.org/officeDocument/2006/relationships/header" Target="header4.xml"/><Relationship Id="rId27" Type="http://schemas.openxmlformats.org/officeDocument/2006/relationships/header" Target="header6.xml"/><Relationship Id="rId30" Type="http://schemas.openxmlformats.org/officeDocument/2006/relationships/footer" Target="footer10.xml"/><Relationship Id="rId35" Type="http://schemas.openxmlformats.org/officeDocument/2006/relationships/image" Target="media/image8.jpeg"/></Relationships>
</file>

<file path=word/_rels/footer4.xml.rels><?xml version="1.0" encoding="UTF-8" standalone="yes"?>
<Relationships xmlns="http://schemas.openxmlformats.org/package/2006/relationships"><Relationship Id="rId1" Type="http://schemas.openxmlformats.org/officeDocument/2006/relationships/image" Target="media/image5.png"/></Relationships>
</file>

<file path=word/_rels/footnotes.xml.rels><?xml version="1.0" encoding="UTF-8" standalone="yes"?>
<Relationships xmlns="http://schemas.openxmlformats.org/package/2006/relationships"><Relationship Id="rId8" Type="http://schemas.openxmlformats.org/officeDocument/2006/relationships/hyperlink" Target="https://c19-yrs.com/the-c19-yrs/" TargetMode="External"/><Relationship Id="rId13" Type="http://schemas.openxmlformats.org/officeDocument/2006/relationships/hyperlink" Target="http://www.cdc.gov/COVID/long-term-effects/index.html" TargetMode="External"/><Relationship Id="rId18" Type="http://schemas.openxmlformats.org/officeDocument/2006/relationships/hyperlink" Target="http://www.nice.org.uk/guidance/ng188/chapter/5-Management" TargetMode="External"/><Relationship Id="rId26" Type="http://schemas.openxmlformats.org/officeDocument/2006/relationships/hyperlink" Target="http://www.altmetric.com/about-us/our-data/donut-and-altmetric-attention-score/" TargetMode="External"/><Relationship Id="rId3" Type="http://schemas.openxmlformats.org/officeDocument/2006/relationships/hyperlink" Target="http://www.gradeworkinggroup.org" TargetMode="External"/><Relationship Id="rId21" Type="http://schemas.openxmlformats.org/officeDocument/2006/relationships/hyperlink" Target="https://myhealth.alberta.ca/HealthTopics/After-COVID" TargetMode="External"/><Relationship Id="rId7" Type="http://schemas.openxmlformats.org/officeDocument/2006/relationships/hyperlink" Target="https://aci.health.nsw.gov.au/statewide-programs/prms/resources" TargetMode="External"/><Relationship Id="rId12" Type="http://schemas.openxmlformats.org/officeDocument/2006/relationships/hyperlink" Target="http://www.racgp.org.au/clinical-resources/COVID-19-resources/clinical-care/caring-for-patients-with-post-COVID-19-conditions/introduction" TargetMode="External"/><Relationship Id="rId17" Type="http://schemas.openxmlformats.org/officeDocument/2006/relationships/hyperlink" Target="https://iecho.org/public/program/PRGM1699044218879IERCAXHJ8Y" TargetMode="External"/><Relationship Id="rId25" Type="http://schemas.openxmlformats.org/officeDocument/2006/relationships/hyperlink" Target="https://www.health.govt.nz/publications/prolonged-symptoms-attributable-to-infection-with-covid-19" TargetMode="External"/><Relationship Id="rId2" Type="http://schemas.openxmlformats.org/officeDocument/2006/relationships/hyperlink" Target="https://www.health.govt.nz/publications/clinical-rehabilitation-guideline-for-people-with-long-covid-coronavirus-disease-in-aotearoa-new" TargetMode="External"/><Relationship Id="rId16" Type="http://schemas.openxmlformats.org/officeDocument/2006/relationships/hyperlink" Target="http://www.cdc.gov/COVID/hcp/clinical-overview/?CDC_AAref_Val=https://www.cdc.gov/coronavirus/2019-ncov/hcp/clinical-care/post-COVID-conditions.html" TargetMode="External"/><Relationship Id="rId20" Type="http://schemas.openxmlformats.org/officeDocument/2006/relationships/hyperlink" Target="http://www.albertahealthservices.ca/assets/info/ppih/if-ppih-COVID-19-post-COVID-rehab-response-framework-summary.pdf" TargetMode="External"/><Relationship Id="rId29" Type="http://schemas.openxmlformats.org/officeDocument/2006/relationships/hyperlink" Target="https://www.wgtn.ac.nz/health/centres/health-services-research-centre/recent-projects/evidence-based-management-of-long-covid" TargetMode="External"/><Relationship Id="rId1" Type="http://schemas.openxmlformats.org/officeDocument/2006/relationships/hyperlink" Target="https://www.phcc.org.nz/briefing/long-covid-aotearoa-nz-risk-assessment-and-preventive-action-urgently-needed" TargetMode="External"/><Relationship Id="rId6" Type="http://schemas.openxmlformats.org/officeDocument/2006/relationships/hyperlink" Target="http://www.ciap.health.nsw.gov.au/specialty-guides/nsw-healthpathways.html" TargetMode="External"/><Relationship Id="rId11" Type="http://schemas.openxmlformats.org/officeDocument/2006/relationships/hyperlink" Target="http://www.who.int/publications/m/item/support-for-rehabilitation-self-management-after-covid-19-related-illness" TargetMode="External"/><Relationship Id="rId24" Type="http://schemas.openxmlformats.org/officeDocument/2006/relationships/hyperlink" Target="https://www.covidence.org/" TargetMode="External"/><Relationship Id="rId5" Type="http://schemas.openxmlformats.org/officeDocument/2006/relationships/hyperlink" Target="http://www.who.int/europe/news-room/fact-sheets/item/post-COVID-19-condition" TargetMode="External"/><Relationship Id="rId15" Type="http://schemas.openxmlformats.org/officeDocument/2006/relationships/hyperlink" Target="http://www.cdc.gov/COVID/hcp/clinical-overview/?CDC_AAref_Val=https://www.cdc.gov/coronavirus/2019-ncov/hcp/clinical-care/post-COVID-conditions.html" TargetMode="External"/><Relationship Id="rId23" Type="http://schemas.openxmlformats.org/officeDocument/2006/relationships/hyperlink" Target="http://www.who.int/europe/news-room/fact-sheets/item/post-COVID-19-condition" TargetMode="External"/><Relationship Id="rId28" Type="http://schemas.openxmlformats.org/officeDocument/2006/relationships/hyperlink" Target="http://www.health.govt.nz/strategies-initiatives/health-strategies/new-zealand-health-strategy" TargetMode="External"/><Relationship Id="rId10" Type="http://schemas.openxmlformats.org/officeDocument/2006/relationships/hyperlink" Target="http://www.nhs.uk/conditions/covid-19/long-term-effects-of-covid-19-long-covid/" TargetMode="External"/><Relationship Id="rId19" Type="http://schemas.openxmlformats.org/officeDocument/2006/relationships/hyperlink" Target="http://www.nhsinform.scot/long-term-effects-of-COVID-19-long-COVID/" TargetMode="External"/><Relationship Id="rId31" Type="http://schemas.openxmlformats.org/officeDocument/2006/relationships/hyperlink" Target="https://www.health.govt.nz/publications/clinical-rehabilitation-guideline-for-people-with-long-covid-coronavirus-disease-in-aotearoa-new" TargetMode="External"/><Relationship Id="rId4" Type="http://schemas.openxmlformats.org/officeDocument/2006/relationships/hyperlink" Target="https://aci.health.nsw.gov.au/networks/rehabilitation/resources/covid" TargetMode="External"/><Relationship Id="rId9" Type="http://schemas.openxmlformats.org/officeDocument/2006/relationships/hyperlink" Target="http://www.racgp.org.au/clinical-resources/covid-19-resources/clinical-care/covid-19-home-care-guidelines/background" TargetMode="External"/><Relationship Id="rId14" Type="http://schemas.openxmlformats.org/officeDocument/2006/relationships/hyperlink" Target="https://nap.nationalacademies.org/catalog/27768/a-long-COVID-definition-a-chronic-systemic-disease-state-with" TargetMode="External"/><Relationship Id="rId22" Type="http://schemas.openxmlformats.org/officeDocument/2006/relationships/hyperlink" Target="https://rmsanz.net/publications/" TargetMode="External"/><Relationship Id="rId27" Type="http://schemas.openxmlformats.org/officeDocument/2006/relationships/hyperlink" Target="https://www.phcc.org.nz/briefing/long-covid-staff-clinic-caring-carers-taranaki" TargetMode="External"/><Relationship Id="rId30" Type="http://schemas.openxmlformats.org/officeDocument/2006/relationships/hyperlink" Target="https://www.health.govt.nz/publications/prolonged-symptoms-attributable-to-infection-with-covid-19" TargetMode="External"/></Relationships>
</file>

<file path=word/_rels/header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image" Target="media/image1.jpeg"/></Relationships>
</file>

<file path=word/_rels/settings.xml.rels><?xml version="1.0" encoding="UTF-8" standalone="yes"?>
<Relationships xmlns="http://schemas.openxmlformats.org/package/2006/relationships"><Relationship Id="rId1" Type="http://schemas.openxmlformats.org/officeDocument/2006/relationships/attachedTemplate" Target="file:///C:\Documents%20and%20Settings\Dianne\Application%20Data\Microsoft\Templates\Health\2012%20Report%20Sans%20Serif%20Body.dot" TargetMode="Externa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p:properties xmlns:p="http://schemas.microsoft.com/office/2006/metadata/properties" xmlns:xsi="http://www.w3.org/2001/XMLSchema-instance" xmlns:pc="http://schemas.microsoft.com/office/infopath/2007/PartnerControls">
  <documentManagement>
    <Subactivity xmlns="4f9c820c-e7e2-444d-97ee-45f2b3485c1d">Publications</Subactivity>
    <BusinessValue xmlns="4f9c820c-e7e2-444d-97ee-45f2b3485c1d" xsi:nil="true"/>
    <PRADateDisposal xmlns="4f9c820c-e7e2-444d-97ee-45f2b3485c1d" xsi:nil="true"/>
    <KeyWords xmlns="15ffb055-6eb4-45a1-bc20-bf2ac0d420da" xsi:nil="true"/>
    <SecurityClassification xmlns="15ffb055-6eb4-45a1-bc20-bf2ac0d420da">UNCLASSIFIED</SecurityClassification>
    <PRADate3 xmlns="4f9c820c-e7e2-444d-97ee-45f2b3485c1d" xsi:nil="true"/>
    <PRAText5 xmlns="4f9c820c-e7e2-444d-97ee-45f2b3485c1d" xsi:nil="true"/>
    <Level2 xmlns="c91a514c-9034-4fa3-897a-8352025b26ed">NA</Level2>
    <CopiedFrom xmlns="184c05c4-c568-455d-94a4-7e009b164348" xsi:nil="true"/>
    <Activity xmlns="4f9c820c-e7e2-444d-97ee-45f2b3485c1d">Strategic Communications</Activity>
    <AggregationStatus xmlns="4f9c820c-e7e2-444d-97ee-45f2b3485c1d">Normal</AggregationStatus>
    <OverrideLabel xmlns="d0b61010-d6f3-4072-b934-7bbb13e97771" xsi:nil="true"/>
    <CategoryValue xmlns="4f9c820c-e7e2-444d-97ee-45f2b3485c1d">Final (signed out and PDF versions)</CategoryValue>
    <PRADate2 xmlns="4f9c820c-e7e2-444d-97ee-45f2b3485c1d" xsi:nil="true"/>
    <zLegacyJSON xmlns="184c05c4-c568-455d-94a4-7e009b164348" xsi:nil="true"/>
    <Case xmlns="4f9c820c-e7e2-444d-97ee-45f2b3485c1d">Templates</Case>
    <PRAText1 xmlns="4f9c820c-e7e2-444d-97ee-45f2b3485c1d" xsi:nil="true"/>
    <PRAText4 xmlns="4f9c820c-e7e2-444d-97ee-45f2b3485c1d" xsi:nil="true"/>
    <Level3 xmlns="c91a514c-9034-4fa3-897a-8352025b26ed">NA</Level3>
    <Endorsements xmlns="184c05c4-c568-455d-94a4-7e009b164348">N/A</Endorsements>
    <Team xmlns="c91a514c-9034-4fa3-897a-8352025b26ed">Strategic Communications</Team>
    <Project xmlns="4f9c820c-e7e2-444d-97ee-45f2b3485c1d">NA</Project>
    <HasNHI xmlns="184c05c4-c568-455d-94a4-7e009b164348">false</HasNHI>
    <FunctionGroup xmlns="4f9c820c-e7e2-444d-97ee-45f2b3485c1d">Corporate Support</FunctionGroup>
    <Function xmlns="4f9c820c-e7e2-444d-97ee-45f2b3485c1d">Communications</Function>
    <SetLabel xmlns="d0b61010-d6f3-4072-b934-7bbb13e97771">T10M</SetLabel>
    <RelatedPeople xmlns="4f9c820c-e7e2-444d-97ee-45f2b3485c1d">
      <UserInfo>
        <DisplayName/>
        <AccountId xsi:nil="true"/>
        <AccountType/>
      </UserInfo>
    </RelatedPeople>
    <AggregationNarrative xmlns="725c79e5-42ce-4aa0-ac78-b6418001f0d2" xsi:nil="true"/>
    <Channel xmlns="c91a514c-9034-4fa3-897a-8352025b26ed">Design and Publications</Channel>
    <PRAType xmlns="4f9c820c-e7e2-444d-97ee-45f2b3485c1d">Doc</PRAType>
    <PRADate1 xmlns="4f9c820c-e7e2-444d-97ee-45f2b3485c1d" xsi:nil="true"/>
    <DocumentType xmlns="4f9c820c-e7e2-444d-97ee-45f2b3485c1d" xsi:nil="true"/>
    <PRAText3 xmlns="4f9c820c-e7e2-444d-97ee-45f2b3485c1d" xsi:nil="true"/>
    <zLegacy xmlns="184c05c4-c568-455d-94a4-7e009b164348" xsi:nil="true"/>
    <Year xmlns="c91a514c-9034-4fa3-897a-8352025b26ed">NA</Year>
    <Narrative xmlns="4f9c820c-e7e2-444d-97ee-45f2b3485c1d" xsi:nil="true"/>
    <CategoryName xmlns="4f9c820c-e7e2-444d-97ee-45f2b3485c1d">Long Covid</CategoryName>
    <PRADateTrigger xmlns="4f9c820c-e7e2-444d-97ee-45f2b3485c1d" xsi:nil="true"/>
    <PRAText2 xmlns="4f9c820c-e7e2-444d-97ee-45f2b3485c1d" xsi:nil="true"/>
    <zLegacyID xmlns="184c05c4-c568-455d-94a4-7e009b164348" xsi:nil="true"/>
    <TaxCatchAll xmlns="f9f2234c-4b05-4765-85e0-0e5d1b0db1f2" xsi:nil="true"/>
    <lcf76f155ced4ddcb4097134ff3c332f xmlns="603c4221-d382-4b44-a5c4-8704bdd15fcc">
      <Terms xmlns="http://schemas.microsoft.com/office/infopath/2007/PartnerControls"/>
    </lcf76f155ced4ddcb4097134ff3c332f>
    <_dlc_DocId xmlns="f9f2234c-4b05-4765-85e0-0e5d1b0db1f2">MOHECM-1223704388-6237</_dlc_DocId>
    <_dlc_DocIdUrl xmlns="f9f2234c-4b05-4765-85e0-0e5d1b0db1f2">
      <Url>https://mohgovtnz.sharepoint.com/sites/moh-ecm-ScAd/_layouts/15/DocIdRedir.aspx?ID=MOHECM-1223704388-6237</Url>
      <Description>MOHECM-1223704388-6237</Description>
    </_dlc_DocIdUrl>
  </documentManagement>
</p:properties>
</file>

<file path=customXml/item2.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ct:contentTypeSchema xmlns:ct="http://schemas.microsoft.com/office/2006/metadata/contentType" xmlns:ma="http://schemas.microsoft.com/office/2006/metadata/properties/metaAttributes" ct:_="" ma:_="" ma:contentTypeName="eDocument" ma:contentTypeID="0x0101004D6941B0626E7346B57C4F3734B1E41E" ma:contentTypeVersion="292" ma:contentTypeDescription="Create a new document." ma:contentTypeScope="" ma:versionID="3b06ead74792ae3aaeade480ea9dcec2">
  <xsd:schema xmlns:xsd="http://www.w3.org/2001/XMLSchema" xmlns:xs="http://www.w3.org/2001/XMLSchema" xmlns:p="http://schemas.microsoft.com/office/2006/metadata/properties" xmlns:ns2="f9f2234c-4b05-4765-85e0-0e5d1b0db1f2" xmlns:ns3="4f9c820c-e7e2-444d-97ee-45f2b3485c1d" xmlns:ns4="15ffb055-6eb4-45a1-bc20-bf2ac0d420da" xmlns:ns5="725c79e5-42ce-4aa0-ac78-b6418001f0d2" xmlns:ns6="c91a514c-9034-4fa3-897a-8352025b26ed" xmlns:ns7="d0b61010-d6f3-4072-b934-7bbb13e97771" xmlns:ns8="184c05c4-c568-455d-94a4-7e009b164348" xmlns:ns9="603c4221-d382-4b44-a5c4-8704bdd15fcc" targetNamespace="http://schemas.microsoft.com/office/2006/metadata/properties" ma:root="true" ma:fieldsID="3649dcdee384c942fc878755bff750fc" ns2:_="" ns3:_="" ns4:_="" ns5:_="" ns6:_="" ns7:_="" ns8:_="" ns9:_="">
    <xsd:import namespace="f9f2234c-4b05-4765-85e0-0e5d1b0db1f2"/>
    <xsd:import namespace="4f9c820c-e7e2-444d-97ee-45f2b3485c1d"/>
    <xsd:import namespace="15ffb055-6eb4-45a1-bc20-bf2ac0d420da"/>
    <xsd:import namespace="725c79e5-42ce-4aa0-ac78-b6418001f0d2"/>
    <xsd:import namespace="c91a514c-9034-4fa3-897a-8352025b26ed"/>
    <xsd:import namespace="d0b61010-d6f3-4072-b934-7bbb13e97771"/>
    <xsd:import namespace="184c05c4-c568-455d-94a4-7e009b164348"/>
    <xsd:import namespace="603c4221-d382-4b44-a5c4-8704bdd15fcc"/>
    <xsd:element name="properties">
      <xsd:complexType>
        <xsd:sequence>
          <xsd:element name="documentManagement">
            <xsd:complexType>
              <xsd:all>
                <xsd:element ref="ns2:_dlc_DocId" minOccurs="0"/>
                <xsd:element ref="ns2:_dlc_DocIdUrl" minOccurs="0"/>
                <xsd:element ref="ns2:_dlc_DocIdPersistId" minOccurs="0"/>
                <xsd:element ref="ns3:DocumentType" minOccurs="0"/>
                <xsd:element ref="ns4:KeyWords" minOccurs="0"/>
                <xsd:element ref="ns3:Narrative" minOccurs="0"/>
                <xsd:element ref="ns4:SecurityClassification" minOccurs="0"/>
                <xsd:element ref="ns3:Subactivity" minOccurs="0"/>
                <xsd:element ref="ns3:Case" minOccurs="0"/>
                <xsd:element ref="ns3:RelatedPeople" minOccurs="0"/>
                <xsd:element ref="ns3:CategoryName" minOccurs="0"/>
                <xsd:element ref="ns3:CategoryValue" minOccurs="0"/>
                <xsd:element ref="ns3:BusinessValue" minOccurs="0"/>
                <xsd:element ref="ns3:FunctionGroup" minOccurs="0"/>
                <xsd:element ref="ns3:Function" minOccurs="0"/>
                <xsd:element ref="ns3:PRAType" minOccurs="0"/>
                <xsd:element ref="ns3:PRADate1" minOccurs="0"/>
                <xsd:element ref="ns3:PRADate2" minOccurs="0"/>
                <xsd:element ref="ns3:PRADate3" minOccurs="0"/>
                <xsd:element ref="ns3:PRADateDisposal" minOccurs="0"/>
                <xsd:element ref="ns3:PRADateTrigger" minOccurs="0"/>
                <xsd:element ref="ns3:PRAText1" minOccurs="0"/>
                <xsd:element ref="ns3:PRAText2" minOccurs="0"/>
                <xsd:element ref="ns3:PRAText3" minOccurs="0"/>
                <xsd:element ref="ns3:PRAText4" minOccurs="0"/>
                <xsd:element ref="ns3:PRAText5" minOccurs="0"/>
                <xsd:element ref="ns3:AggregationStatus" minOccurs="0"/>
                <xsd:element ref="ns3:Project" minOccurs="0"/>
                <xsd:element ref="ns3:Activity" minOccurs="0"/>
                <xsd:element ref="ns5:AggregationNarrative" minOccurs="0"/>
                <xsd:element ref="ns6:Channel" minOccurs="0"/>
                <xsd:element ref="ns6:Team" minOccurs="0"/>
                <xsd:element ref="ns6:Level2" minOccurs="0"/>
                <xsd:element ref="ns6:Level3" minOccurs="0"/>
                <xsd:element ref="ns6:Year" minOccurs="0"/>
                <xsd:element ref="ns7:SetLabel" minOccurs="0"/>
                <xsd:element ref="ns7:OverrideLabel" minOccurs="0"/>
                <xsd:element ref="ns8:HasNHI" minOccurs="0"/>
                <xsd:element ref="ns8:zLegacy" minOccurs="0"/>
                <xsd:element ref="ns8:zLegacyID" minOccurs="0"/>
                <xsd:element ref="ns8:zLegacyJSON" minOccurs="0"/>
                <xsd:element ref="ns8:CopiedFrom" minOccurs="0"/>
                <xsd:element ref="ns8:Endorsements" minOccurs="0"/>
                <xsd:element ref="ns9:MediaServiceMetadata" minOccurs="0"/>
                <xsd:element ref="ns9:MediaServiceFastMetadata" minOccurs="0"/>
                <xsd:element ref="ns2:SharedWithUsers" minOccurs="0"/>
                <xsd:element ref="ns2:SharedWithDetails" minOccurs="0"/>
                <xsd:element ref="ns9:MediaServiceDateTaken" minOccurs="0"/>
                <xsd:element ref="ns9:MediaServiceObjectDetectorVersions" minOccurs="0"/>
                <xsd:element ref="ns9:MediaLengthInSeconds" minOccurs="0"/>
                <xsd:element ref="ns9:lcf76f155ced4ddcb4097134ff3c332f" minOccurs="0"/>
                <xsd:element ref="ns2:TaxCatchAll" minOccurs="0"/>
                <xsd:element ref="ns9:MediaServiceOCR" minOccurs="0"/>
                <xsd:element ref="ns9:MediaServiceGenerationTime" minOccurs="0"/>
                <xsd:element ref="ns9:MediaServiceEventHashCode" minOccurs="0"/>
                <xsd:element ref="ns9: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9f2234c-4b05-4765-85e0-0e5d1b0db1f2"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dexed="true"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element name="SharedWithUsers" ma:index="5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54" nillable="true" ma:displayName="Shared With Details" ma:internalName="SharedWithDetails" ma:readOnly="true">
      <xsd:simpleType>
        <xsd:restriction base="dms:Note">
          <xsd:maxLength value="255"/>
        </xsd:restriction>
      </xsd:simpleType>
    </xsd:element>
    <xsd:element name="TaxCatchAll" ma:index="60" nillable="true" ma:displayName="Taxonomy Catch All Column" ma:hidden="true" ma:list="{700606a0-9ffc-439f-b328-a751013d0c23}" ma:internalName="TaxCatchAll" ma:showField="CatchAllData" ma:web="f9f2234c-4b05-4765-85e0-0e5d1b0db1f2">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4f9c820c-e7e2-444d-97ee-45f2b3485c1d" elementFormDefault="qualified">
    <xsd:import namespace="http://schemas.microsoft.com/office/2006/documentManagement/types"/>
    <xsd:import namespace="http://schemas.microsoft.com/office/infopath/2007/PartnerControls"/>
    <xsd:element name="DocumentType" ma:index="11" nillable="true" ma:displayName="Document Type" ma:format="Dropdown" ma:hidden="true" ma:internalName="DocumentType" ma:readOnly="false">
      <xsd:simpleType>
        <xsd:restriction base="dms:Choice">
          <xsd:enumeration value="APPLICATION, certificate, consent related"/>
          <xsd:enumeration value="CONTRACT, Variation, Agreement"/>
          <xsd:enumeration value="CORRESPONDENCE"/>
          <xsd:enumeration value="DRAWING, Plan, Map"/>
          <xsd:enumeration value="EMPLOYMENT related"/>
          <xsd:enumeration value="FINANCIAL related"/>
          <xsd:enumeration value="KNOWLEDGE article"/>
          <xsd:enumeration value="MEETING related"/>
          <xsd:enumeration value="MEMO, Filenote, Email"/>
          <xsd:enumeration value="MODEL, Calculation, Working"/>
          <xsd:enumeration value="PHOTO, Image or Multi-media"/>
          <xsd:enumeration value="PRESENTATION"/>
          <xsd:enumeration value="PUBLICATION material"/>
          <xsd:enumeration value="PURCHASING related"/>
          <xsd:enumeration value="REPORT, or planning related"/>
          <xsd:enumeration value="RULES, Policy, Bylaw, procedure"/>
          <xsd:enumeration value="SERVICE REQUEST related"/>
          <xsd:enumeration value="SPECIFICATION or standard"/>
          <xsd:enumeration value="SUPPLIER PRODUCT Info"/>
          <xsd:enumeration value="TEMPLATE, Checklist or Form"/>
        </xsd:restriction>
      </xsd:simpleType>
    </xsd:element>
    <xsd:element name="Narrative" ma:index="13" nillable="true" ma:displayName="Narrative" ma:hidden="true" ma:internalName="Narrative" ma:readOnly="false">
      <xsd:simpleType>
        <xsd:restriction base="dms:Note"/>
      </xsd:simpleType>
    </xsd:element>
    <xsd:element name="Subactivity" ma:index="15" nillable="true" ma:displayName="Subactivity" ma:default="NA" ma:hidden="true" ma:internalName="Subactivity" ma:readOnly="false">
      <xsd:simpleType>
        <xsd:restriction base="dms:Text">
          <xsd:maxLength value="255"/>
        </xsd:restriction>
      </xsd:simpleType>
    </xsd:element>
    <xsd:element name="Case" ma:index="16" nillable="true" ma:displayName="Case" ma:default="NA" ma:hidden="true" ma:internalName="Case" ma:readOnly="false">
      <xsd:simpleType>
        <xsd:restriction base="dms:Text">
          <xsd:maxLength value="255"/>
        </xsd:restriction>
      </xsd:simpleType>
    </xsd:element>
    <xsd:element name="RelatedPeople" ma:index="17" nillable="true" ma:displayName="Related People" ma:hidden="true" ma:list="UserInfo" ma:SharePointGroup="0" ma:internalName="RelatedPeople" ma:readOnly="false" ma:showField="ImnNam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CategoryName" ma:index="18" nillable="true" ma:displayName="Category 1" ma:default="NA" ma:hidden="true" ma:internalName="CategoryName" ma:readOnly="false">
      <xsd:simpleType>
        <xsd:restriction base="dms:Text">
          <xsd:maxLength value="255"/>
        </xsd:restriction>
      </xsd:simpleType>
    </xsd:element>
    <xsd:element name="CategoryValue" ma:index="19" nillable="true" ma:displayName="Category 2" ma:default="NA" ma:hidden="true" ma:internalName="CategoryValue" ma:readOnly="false">
      <xsd:simpleType>
        <xsd:restriction base="dms:Text">
          <xsd:maxLength value="255"/>
        </xsd:restriction>
      </xsd:simpleType>
    </xsd:element>
    <xsd:element name="BusinessValue" ma:index="20" nillable="true" ma:displayName="Business Value" ma:hidden="true" ma:internalName="BusinessValue" ma:readOnly="false">
      <xsd:simpleType>
        <xsd:restriction base="dms:Text">
          <xsd:maxLength value="255"/>
        </xsd:restriction>
      </xsd:simpleType>
    </xsd:element>
    <xsd:element name="FunctionGroup" ma:index="21" nillable="true" ma:displayName="Function Group" ma:default="Evidence and Research" ma:hidden="true" ma:internalName="FunctionGroup" ma:readOnly="false">
      <xsd:simpleType>
        <xsd:restriction base="dms:Text">
          <xsd:maxLength value="255"/>
        </xsd:restriction>
      </xsd:simpleType>
    </xsd:element>
    <xsd:element name="Function" ma:index="22" nillable="true" ma:displayName="Function" ma:default="Science Advisory" ma:hidden="true" ma:internalName="Function" ma:readOnly="false">
      <xsd:simpleType>
        <xsd:restriction base="dms:Text">
          <xsd:maxLength value="255"/>
        </xsd:restriction>
      </xsd:simpleType>
    </xsd:element>
    <xsd:element name="PRAType" ma:index="23" nillable="true" ma:displayName="PRA Type" ma:default="Doc" ma:hidden="true" ma:indexed="true" ma:internalName="PRAType" ma:readOnly="false">
      <xsd:simpleType>
        <xsd:restriction base="dms:Text">
          <xsd:maxLength value="255"/>
        </xsd:restriction>
      </xsd:simpleType>
    </xsd:element>
    <xsd:element name="PRADate1" ma:index="24" nillable="true" ma:displayName="PRA Date 1" ma:format="DateOnly" ma:hidden="true" ma:internalName="PRADate1" ma:readOnly="false">
      <xsd:simpleType>
        <xsd:restriction base="dms:DateTime"/>
      </xsd:simpleType>
    </xsd:element>
    <xsd:element name="PRADate2" ma:index="25" nillable="true" ma:displayName="PRA Date 2" ma:format="DateOnly" ma:hidden="true" ma:internalName="PRADate2" ma:readOnly="false">
      <xsd:simpleType>
        <xsd:restriction base="dms:DateTime"/>
      </xsd:simpleType>
    </xsd:element>
    <xsd:element name="PRADate3" ma:index="26" nillable="true" ma:displayName="PRA Date 3" ma:format="DateOnly" ma:hidden="true" ma:internalName="PRADate3" ma:readOnly="false">
      <xsd:simpleType>
        <xsd:restriction base="dms:DateTime"/>
      </xsd:simpleType>
    </xsd:element>
    <xsd:element name="PRADateDisposal" ma:index="27" nillable="true" ma:displayName="PRA Date Disposal" ma:format="DateOnly" ma:hidden="true" ma:internalName="PRADateDisposal" ma:readOnly="false">
      <xsd:simpleType>
        <xsd:restriction base="dms:DateTime"/>
      </xsd:simpleType>
    </xsd:element>
    <xsd:element name="PRADateTrigger" ma:index="28" nillable="true" ma:displayName="PRA Date Trigger" ma:format="DateOnly" ma:hidden="true" ma:internalName="PRADateTrigger" ma:readOnly="false">
      <xsd:simpleType>
        <xsd:restriction base="dms:DateTime"/>
      </xsd:simpleType>
    </xsd:element>
    <xsd:element name="PRAText1" ma:index="29" nillable="true" ma:displayName="PRA Text 1" ma:hidden="true" ma:internalName="PRAText1" ma:readOnly="false">
      <xsd:simpleType>
        <xsd:restriction base="dms:Text">
          <xsd:maxLength value="255"/>
        </xsd:restriction>
      </xsd:simpleType>
    </xsd:element>
    <xsd:element name="PRAText2" ma:index="30" nillable="true" ma:displayName="PRA Text 2" ma:hidden="true" ma:internalName="PRAText2" ma:readOnly="false">
      <xsd:simpleType>
        <xsd:restriction base="dms:Text">
          <xsd:maxLength value="255"/>
        </xsd:restriction>
      </xsd:simpleType>
    </xsd:element>
    <xsd:element name="PRAText3" ma:index="31" nillable="true" ma:displayName="PRA Text 3" ma:hidden="true" ma:internalName="PRAText3" ma:readOnly="false">
      <xsd:simpleType>
        <xsd:restriction base="dms:Text">
          <xsd:maxLength value="255"/>
        </xsd:restriction>
      </xsd:simpleType>
    </xsd:element>
    <xsd:element name="PRAText4" ma:index="32" nillable="true" ma:displayName="PRA Text 4" ma:hidden="true" ma:internalName="PRAText4" ma:readOnly="false">
      <xsd:simpleType>
        <xsd:restriction base="dms:Text">
          <xsd:maxLength value="255"/>
        </xsd:restriction>
      </xsd:simpleType>
    </xsd:element>
    <xsd:element name="PRAText5" ma:index="33" nillable="true" ma:displayName="PRA Text 5" ma:hidden="true" ma:internalName="PRAText5" ma:readOnly="false">
      <xsd:simpleType>
        <xsd:restriction base="dms:Text">
          <xsd:maxLength value="255"/>
        </xsd:restriction>
      </xsd:simpleType>
    </xsd:element>
    <xsd:element name="AggregationStatus" ma:index="34" nillable="true" ma:displayName="Aggregation Status" ma:default="Normal" ma:format="Dropdown" ma:hidden="true" ma:internalName="AggregationStatus" ma:readOnly="false">
      <xsd:simpleType>
        <xsd:union memberTypes="dms:Text">
          <xsd:simpleType>
            <xsd:restriction base="dms:Choice">
              <xsd:enumeration value="Delete Soon"/>
              <xsd:enumeration value="Transfer Soon"/>
              <xsd:enumeration value="Appraise Soon"/>
              <xsd:enumeration value="Delete"/>
              <xsd:enumeration value="Transfer"/>
              <xsd:enumeration value="Appraise"/>
              <xsd:enumeration value="Hold"/>
              <xsd:enumeration value="Normal"/>
              <xsd:enumeration value="Archive"/>
            </xsd:restriction>
          </xsd:simpleType>
        </xsd:union>
      </xsd:simpleType>
    </xsd:element>
    <xsd:element name="Project" ma:index="35" nillable="true" ma:displayName="Project" ma:default="NA" ma:hidden="true" ma:internalName="Project" ma:readOnly="false">
      <xsd:simpleType>
        <xsd:restriction base="dms:Text">
          <xsd:maxLength value="255"/>
        </xsd:restriction>
      </xsd:simpleType>
    </xsd:element>
    <xsd:element name="Activity" ma:index="36" nillable="true" ma:displayName="Activity" ma:default="" ma:hidden="true" ma:internalName="Activity" ma:readOnly="false">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15ffb055-6eb4-45a1-bc20-bf2ac0d420da" elementFormDefault="qualified">
    <xsd:import namespace="http://schemas.microsoft.com/office/2006/documentManagement/types"/>
    <xsd:import namespace="http://schemas.microsoft.com/office/infopath/2007/PartnerControls"/>
    <xsd:element name="KeyWords" ma:index="12" nillable="true" ma:displayName="Key Words" ma:hidden="true" ma:internalName="KeyWords" ma:readOnly="false">
      <xsd:simpleType>
        <xsd:restriction base="dms:Note"/>
      </xsd:simpleType>
    </xsd:element>
    <xsd:element name="SecurityClassification" ma:index="14" nillable="true" ma:displayName="Security Classification" ma:default="UNCLASSIFIED" ma:format="Dropdown" ma:internalName="SecurityClassification" ma:readOnly="false">
      <xsd:simpleType>
        <xsd:restriction base="dms:Choice">
          <xsd:enumeration value="UNCLASSIFIED"/>
          <xsd:enumeration value="IN-CONFIDENCE"/>
          <xsd:enumeration value="SENSITIVE"/>
          <xsd:enumeration value="RESTRICTED"/>
        </xsd:restriction>
      </xsd:simpleType>
    </xsd:element>
  </xsd:schema>
  <xsd:schema xmlns:xsd="http://www.w3.org/2001/XMLSchema" xmlns:xs="http://www.w3.org/2001/XMLSchema" xmlns:dms="http://schemas.microsoft.com/office/2006/documentManagement/types" xmlns:pc="http://schemas.microsoft.com/office/infopath/2007/PartnerControls" targetNamespace="725c79e5-42ce-4aa0-ac78-b6418001f0d2" elementFormDefault="qualified">
    <xsd:import namespace="http://schemas.microsoft.com/office/2006/documentManagement/types"/>
    <xsd:import namespace="http://schemas.microsoft.com/office/infopath/2007/PartnerControls"/>
    <xsd:element name="AggregationNarrative" ma:index="37" nillable="true" ma:displayName="Aggregation Narrative" ma:hidden="true" ma:internalName="AggregationNarrative" ma:readOnly="false">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c91a514c-9034-4fa3-897a-8352025b26ed" elementFormDefault="qualified">
    <xsd:import namespace="http://schemas.microsoft.com/office/2006/documentManagement/types"/>
    <xsd:import namespace="http://schemas.microsoft.com/office/infopath/2007/PartnerControls"/>
    <xsd:element name="Channel" ma:index="38" nillable="true" ma:displayName="Channel" ma:default="NA" ma:hidden="true" ma:internalName="Channel" ma:readOnly="false">
      <xsd:simpleType>
        <xsd:restriction base="dms:Text">
          <xsd:maxLength value="255"/>
        </xsd:restriction>
      </xsd:simpleType>
    </xsd:element>
    <xsd:element name="Team" ma:index="39" nillable="true" ma:displayName="Team" ma:default="Science Advisory" ma:hidden="true" ma:internalName="Team" ma:readOnly="false">
      <xsd:simpleType>
        <xsd:restriction base="dms:Text">
          <xsd:maxLength value="255"/>
        </xsd:restriction>
      </xsd:simpleType>
    </xsd:element>
    <xsd:element name="Level2" ma:index="40" nillable="true" ma:displayName="Level 2" ma:default="NA" ma:hidden="true" ma:internalName="Level2" ma:readOnly="false">
      <xsd:simpleType>
        <xsd:restriction base="dms:Text">
          <xsd:maxLength value="255"/>
        </xsd:restriction>
      </xsd:simpleType>
    </xsd:element>
    <xsd:element name="Level3" ma:index="41" nillable="true" ma:displayName="Level 3" ma:default="NA" ma:hidden="true" ma:internalName="Level3" ma:readOnly="false">
      <xsd:simpleType>
        <xsd:restriction base="dms:Text">
          <xsd:maxLength value="255"/>
        </xsd:restriction>
      </xsd:simpleType>
    </xsd:element>
    <xsd:element name="Year" ma:index="42" nillable="true" ma:displayName="Year" ma:default="NA" ma:hidden="true" ma:internalName="Year" ma:readOnly="false">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d0b61010-d6f3-4072-b934-7bbb13e97771" elementFormDefault="qualified">
    <xsd:import namespace="http://schemas.microsoft.com/office/2006/documentManagement/types"/>
    <xsd:import namespace="http://schemas.microsoft.com/office/infopath/2007/PartnerControls"/>
    <xsd:element name="SetLabel" ma:index="43" nillable="true" ma:displayName="Set Label" ma:default="Retain" ma:hidden="true" ma:indexed="true" ma:internalName="SetLabel" ma:readOnly="false">
      <xsd:simpleType>
        <xsd:restriction base="dms:Text">
          <xsd:maxLength value="255"/>
        </xsd:restriction>
      </xsd:simpleType>
    </xsd:element>
    <xsd:element name="OverrideLabel" ma:index="44" nillable="true" ma:displayName="Override Label" ma:hidden="true" ma:indexed="true" ma:internalName="OverrideLabel" ma:readOnly="false">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184c05c4-c568-455d-94a4-7e009b164348" elementFormDefault="qualified">
    <xsd:import namespace="http://schemas.microsoft.com/office/2006/documentManagement/types"/>
    <xsd:import namespace="http://schemas.microsoft.com/office/infopath/2007/PartnerControls"/>
    <xsd:element name="HasNHI" ma:index="45" nillable="true" ma:displayName="Has NHI" ma:default="0" ma:internalName="HasNHI" ma:readOnly="false">
      <xsd:simpleType>
        <xsd:restriction base="dms:Boolean"/>
      </xsd:simpleType>
    </xsd:element>
    <xsd:element name="zLegacy" ma:index="46" nillable="true" ma:displayName="zLegacy" ma:hidden="true" ma:internalName="zLegacy" ma:readOnly="false">
      <xsd:simpleType>
        <xsd:restriction base="dms:Note"/>
      </xsd:simpleType>
    </xsd:element>
    <xsd:element name="zLegacyID" ma:index="47" nillable="true" ma:displayName="zLegacyID" ma:hidden="true" ma:indexed="true" ma:internalName="zLegacyID" ma:readOnly="false">
      <xsd:simpleType>
        <xsd:restriction base="dms:Text">
          <xsd:maxLength value="255"/>
        </xsd:restriction>
      </xsd:simpleType>
    </xsd:element>
    <xsd:element name="zLegacyJSON" ma:index="48" nillable="true" ma:displayName="zLegacyJSON" ma:hidden="true" ma:internalName="zLegacyJSON" ma:readOnly="false">
      <xsd:simpleType>
        <xsd:restriction base="dms:Note"/>
      </xsd:simpleType>
    </xsd:element>
    <xsd:element name="CopiedFrom" ma:index="49" nillable="true" ma:displayName="Copied From" ma:hidden="true" ma:internalName="CopiedFrom" ma:readOnly="false">
      <xsd:simpleType>
        <xsd:restriction base="dms:Text">
          <xsd:maxLength value="255"/>
        </xsd:restriction>
      </xsd:simpleType>
    </xsd:element>
    <xsd:element name="Endorsements" ma:index="50" nillable="true" ma:displayName="Endorsements" ma:default="N/A" ma:format="Dropdown" ma:internalName="Endorsements" ma:readOnly="false">
      <xsd:simpleType>
        <xsd:restriction base="dms:Choice">
          <xsd:enumeration value="N/A"/>
          <xsd:enumeration value="APPOINTMENTS"/>
          <xsd:enumeration value="BUDGET"/>
          <xsd:enumeration value="CABINET"/>
          <xsd:enumeration value="COMMERCIAL"/>
          <xsd:enumeration value="[DEPARTMENT] USE ONLY"/>
          <xsd:enumeration value="EMBARGOED FOR RELEASE"/>
          <xsd:enumeration value="EVALUATIVE"/>
          <xsd:enumeration value="HONOURS"/>
          <xsd:enumeration value="LEGAL PRIVILEGE"/>
          <xsd:enumeration value="MEDICAL"/>
          <xsd:enumeration value="NEW ZEALAND EYES ONLY (NZEO)"/>
          <xsd:enumeration value="STAFF"/>
          <xsd:enumeration value="POLICY"/>
          <xsd:enumeration value="TO BE REVIEWED ON"/>
          <xsd:enumeration value="RELEASEABLE TO (REL)"/>
        </xsd:restriction>
      </xsd:simpleType>
    </xsd:element>
  </xsd:schema>
  <xsd:schema xmlns:xsd="http://www.w3.org/2001/XMLSchema" xmlns:xs="http://www.w3.org/2001/XMLSchema" xmlns:dms="http://schemas.microsoft.com/office/2006/documentManagement/types" xmlns:pc="http://schemas.microsoft.com/office/infopath/2007/PartnerControls" targetNamespace="603c4221-d382-4b44-a5c4-8704bdd15fcc" elementFormDefault="qualified">
    <xsd:import namespace="http://schemas.microsoft.com/office/2006/documentManagement/types"/>
    <xsd:import namespace="http://schemas.microsoft.com/office/infopath/2007/PartnerControls"/>
    <xsd:element name="MediaServiceMetadata" ma:index="51" nillable="true" ma:displayName="MediaServiceMetadata" ma:hidden="true" ma:internalName="MediaServiceMetadata" ma:readOnly="true">
      <xsd:simpleType>
        <xsd:restriction base="dms:Note"/>
      </xsd:simpleType>
    </xsd:element>
    <xsd:element name="MediaServiceFastMetadata" ma:index="52" nillable="true" ma:displayName="MediaServiceFastMetadata" ma:hidden="true" ma:internalName="MediaServiceFastMetadata" ma:readOnly="true">
      <xsd:simpleType>
        <xsd:restriction base="dms:Note"/>
      </xsd:simpleType>
    </xsd:element>
    <xsd:element name="MediaServiceDateTaken" ma:index="55" nillable="true" ma:displayName="MediaServiceDateTaken" ma:hidden="true" ma:indexed="true" ma:internalName="MediaServiceDateTaken" ma:readOnly="true">
      <xsd:simpleType>
        <xsd:restriction base="dms:Text"/>
      </xsd:simpleType>
    </xsd:element>
    <xsd:element name="MediaServiceObjectDetectorVersions" ma:index="56" nillable="true" ma:displayName="MediaServiceObjectDetectorVersions" ma:hidden="true" ma:indexed="true" ma:internalName="MediaServiceObjectDetectorVersions" ma:readOnly="true">
      <xsd:simpleType>
        <xsd:restriction base="dms:Text"/>
      </xsd:simpleType>
    </xsd:element>
    <xsd:element name="MediaLengthInSeconds" ma:index="57" nillable="true" ma:displayName="MediaLengthInSeconds" ma:hidden="true" ma:internalName="MediaLengthInSeconds" ma:readOnly="true">
      <xsd:simpleType>
        <xsd:restriction base="dms:Unknown"/>
      </xsd:simpleType>
    </xsd:element>
    <xsd:element name="lcf76f155ced4ddcb4097134ff3c332f" ma:index="59" nillable="true" ma:taxonomy="true" ma:internalName="lcf76f155ced4ddcb4097134ff3c332f" ma:taxonomyFieldName="MediaServiceImageTags" ma:displayName="Image Tags" ma:readOnly="false" ma:fieldId="{5cf76f15-5ced-4ddc-b409-7134ff3c332f}" ma:taxonomyMulti="true" ma:sspId="0413e039-5297-4392-bfce-c6182202c714" ma:termSetId="09814cd3-568e-fe90-9814-8d621ff8fb84" ma:anchorId="fba54fb3-c3e1-fe81-a776-ca4b69148c4d" ma:open="true" ma:isKeyword="false">
      <xsd:complexType>
        <xsd:sequence>
          <xsd:element ref="pc:Terms" minOccurs="0" maxOccurs="1"/>
        </xsd:sequence>
      </xsd:complexType>
    </xsd:element>
    <xsd:element name="MediaServiceOCR" ma:index="61" nillable="true" ma:displayName="Extracted Text" ma:internalName="MediaServiceOCR" ma:readOnly="true">
      <xsd:simpleType>
        <xsd:restriction base="dms:Note">
          <xsd:maxLength value="255"/>
        </xsd:restriction>
      </xsd:simpleType>
    </xsd:element>
    <xsd:element name="MediaServiceGenerationTime" ma:index="62" nillable="true" ma:displayName="MediaServiceGenerationTime" ma:hidden="true" ma:internalName="MediaServiceGenerationTime" ma:readOnly="true">
      <xsd:simpleType>
        <xsd:restriction base="dms:Text"/>
      </xsd:simpleType>
    </xsd:element>
    <xsd:element name="MediaServiceEventHashCode" ma:index="63" nillable="true" ma:displayName="MediaServiceEventHashCode" ma:hidden="true" ma:internalName="MediaServiceEventHashCode" ma:readOnly="true">
      <xsd:simpleType>
        <xsd:restriction base="dms:Text"/>
      </xsd:simpleType>
    </xsd:element>
    <xsd:element name="MediaServiceSearchProperties" ma:index="64"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b:Sources xmlns:b="http://schemas.openxmlformats.org/officeDocument/2006/bibliography" xmlns="http://schemas.openxmlformats.org/officeDocument/2006/bibliography" SelectedStyle="\APA.XSL" StyleName="APA"/>
</file>

<file path=customXml/itemProps1.xml><?xml version="1.0" encoding="utf-8"?>
<ds:datastoreItem xmlns:ds="http://schemas.openxmlformats.org/officeDocument/2006/customXml" ds:itemID="{4577FFB0-260E-4BEB-AB23-5A43F0263A51}">
  <ds:schemaRefs>
    <ds:schemaRef ds:uri="http://schemas.microsoft.com/office/2006/documentManagement/types"/>
    <ds:schemaRef ds:uri="http://schemas.microsoft.com/office/2006/metadata/properties"/>
    <ds:schemaRef ds:uri="15ffb055-6eb4-45a1-bc20-bf2ac0d420da"/>
    <ds:schemaRef ds:uri="http://purl.org/dc/terms/"/>
    <ds:schemaRef ds:uri="http://schemas.openxmlformats.org/package/2006/metadata/core-properties"/>
    <ds:schemaRef ds:uri="http://schemas.microsoft.com/office/infopath/2007/PartnerControls"/>
    <ds:schemaRef ds:uri="184c05c4-c568-455d-94a4-7e009b164348"/>
    <ds:schemaRef ds:uri="603c4221-d382-4b44-a5c4-8704bdd15fcc"/>
    <ds:schemaRef ds:uri="f9f2234c-4b05-4765-85e0-0e5d1b0db1f2"/>
    <ds:schemaRef ds:uri="725c79e5-42ce-4aa0-ac78-b6418001f0d2"/>
    <ds:schemaRef ds:uri="http://purl.org/dc/elements/1.1/"/>
    <ds:schemaRef ds:uri="d0b61010-d6f3-4072-b934-7bbb13e97771"/>
    <ds:schemaRef ds:uri="http://www.w3.org/XML/1998/namespace"/>
    <ds:schemaRef ds:uri="c91a514c-9034-4fa3-897a-8352025b26ed"/>
    <ds:schemaRef ds:uri="4f9c820c-e7e2-444d-97ee-45f2b3485c1d"/>
    <ds:schemaRef ds:uri="http://purl.org/dc/dcmitype/"/>
  </ds:schemaRefs>
</ds:datastoreItem>
</file>

<file path=customXml/itemProps2.xml><?xml version="1.0" encoding="utf-8"?>
<ds:datastoreItem xmlns:ds="http://schemas.openxmlformats.org/officeDocument/2006/customXml" ds:itemID="{47BE128A-4E51-447D-A206-342B12F3F0F3}">
  <ds:schemaRefs>
    <ds:schemaRef ds:uri="http://schemas.microsoft.com/sharepoint/events"/>
  </ds:schemaRefs>
</ds:datastoreItem>
</file>

<file path=customXml/itemProps3.xml><?xml version="1.0" encoding="utf-8"?>
<ds:datastoreItem xmlns:ds="http://schemas.openxmlformats.org/officeDocument/2006/customXml" ds:itemID="{BFDE10D4-B04D-46BB-8458-050322E51106}">
  <ds:schemaRefs>
    <ds:schemaRef ds:uri="http://schemas.microsoft.com/sharepoint/v3/contenttype/forms"/>
  </ds:schemaRefs>
</ds:datastoreItem>
</file>

<file path=customXml/itemProps4.xml><?xml version="1.0" encoding="utf-8"?>
<ds:datastoreItem xmlns:ds="http://schemas.openxmlformats.org/officeDocument/2006/customXml" ds:itemID="{99CBA805-973B-40D1-BCB1-844E2F3A084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9f2234c-4b05-4765-85e0-0e5d1b0db1f2"/>
    <ds:schemaRef ds:uri="4f9c820c-e7e2-444d-97ee-45f2b3485c1d"/>
    <ds:schemaRef ds:uri="15ffb055-6eb4-45a1-bc20-bf2ac0d420da"/>
    <ds:schemaRef ds:uri="725c79e5-42ce-4aa0-ac78-b6418001f0d2"/>
    <ds:schemaRef ds:uri="c91a514c-9034-4fa3-897a-8352025b26ed"/>
    <ds:schemaRef ds:uri="d0b61010-d6f3-4072-b934-7bbb13e97771"/>
    <ds:schemaRef ds:uri="184c05c4-c568-455d-94a4-7e009b164348"/>
    <ds:schemaRef ds:uri="603c4221-d382-4b44-a5c4-8704bdd15fc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1B47F67D-389C-427D-8AD9-389F83D09EF9}">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2012 Report Sans Serif Body</Template>
  <TotalTime>2</TotalTime>
  <Pages>43</Pages>
  <Words>10757</Words>
  <Characters>79701</Characters>
  <Application>Microsoft Office Word</Application>
  <DocSecurity>0</DocSecurity>
  <Lines>664</Lines>
  <Paragraphs>180</Paragraphs>
  <ScaleCrop>false</ScaleCrop>
  <HeadingPairs>
    <vt:vector size="2" baseType="variant">
      <vt:variant>
        <vt:lpstr>Title</vt:lpstr>
      </vt:variant>
      <vt:variant>
        <vt:i4>1</vt:i4>
      </vt:variant>
    </vt:vector>
  </HeadingPairs>
  <TitlesOfParts>
    <vt:vector size="1" baseType="lpstr">
      <vt:lpstr>Models of Care for People Living with Long COVID: Evidence brief</vt:lpstr>
    </vt:vector>
  </TitlesOfParts>
  <Company>Microsoft</Company>
  <LinksUpToDate>false</LinksUpToDate>
  <CharactersWithSpaces>90278</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Models of Care for People Living with Long COVID: Evidence brief</dc:title>
  <dc:creator>Ministry of Health</dc:creator>
  <cp:lastModifiedBy>Ministry of Health</cp:lastModifiedBy>
  <cp:revision>5</cp:revision>
  <cp:lastPrinted>2025-05-29T02:54:00Z</cp:lastPrinted>
  <dcterms:created xsi:type="dcterms:W3CDTF">2025-05-29T02:52:00Z</dcterms:created>
  <dcterms:modified xsi:type="dcterms:W3CDTF">2025-05-29T02:54:00Z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0x0101004D6941B0626E7346B57C4F3734B1E41E</vt:lpwstr>
  </property>
  <property fmtid="{D5CDD505-2E9C-101B-9397-08002B2CF9AE}" pid="3" name="_dlc_DocIdItemGuid">
    <vt:lpwstr>8f4a2e11-dc21-4028-af76-b4af1f5bff2c</vt:lpwstr>
  </property>
  <property fmtid="{D5CDD505-2E9C-101B-9397-08002B2CF9AE}" pid="4" name="MediaServiceImageTags">
    <vt:lpwstr/>
  </property>
</Properties>
</file>