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4" r:id="rId2"/>
    <p:sldId id="257" r:id="rId3"/>
    <p:sldId id="266" r:id="rId4"/>
    <p:sldId id="268" r:id="rId5"/>
    <p:sldId id="265" r:id="rId6"/>
    <p:sldId id="258" r:id="rId7"/>
    <p:sldId id="259" r:id="rId8"/>
    <p:sldId id="260" r:id="rId9"/>
    <p:sldId id="261" r:id="rId10"/>
    <p:sldId id="262" r:id="rId11"/>
    <p:sldId id="263"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9" autoAdjust="0"/>
    <p:restoredTop sz="94660"/>
  </p:normalViewPr>
  <p:slideViewPr>
    <p:cSldViewPr snapToGrid="0">
      <p:cViewPr varScale="1">
        <p:scale>
          <a:sx n="48" d="100"/>
          <a:sy n="48" d="100"/>
        </p:scale>
        <p:origin x="71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E4A301-D158-44C6-829C-76E36690B340}" type="datetimeFigureOut">
              <a:rPr lang="en-NZ" smtClean="0"/>
              <a:t>29/08/2017</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A1A831-407A-4CDC-A793-7CEE2E9F33F3}" type="slidenum">
              <a:rPr lang="en-NZ" smtClean="0"/>
              <a:t>‹#›</a:t>
            </a:fld>
            <a:endParaRPr lang="en-NZ"/>
          </a:p>
        </p:txBody>
      </p:sp>
    </p:spTree>
    <p:extLst>
      <p:ext uri="{BB962C8B-B14F-4D97-AF65-F5344CB8AC3E}">
        <p14:creationId xmlns:p14="http://schemas.microsoft.com/office/powerpoint/2010/main" val="1059649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legislation.govt.nz/act/public/2017/0004/latest/whole.html#DLM6609141"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gislation.govt.nz/act/public/2017/0004/latest/link.aspx?id=DLM6609170#DLM660917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1" dirty="0"/>
              <a:t>Subpart 3—Compulsory treatment of patients</a:t>
            </a:r>
          </a:p>
          <a:p>
            <a:r>
              <a:rPr lang="en-NZ" b="1" dirty="0"/>
              <a:t>35 Objective of compulsory treatment</a:t>
            </a:r>
          </a:p>
          <a:p>
            <a:r>
              <a:rPr lang="en-NZ" dirty="0"/>
              <a:t>The objective of compulsory treatment given to a patient is—</a:t>
            </a:r>
          </a:p>
          <a:p>
            <a:r>
              <a:rPr lang="en-NZ" b="1" dirty="0"/>
              <a:t>(a) </a:t>
            </a:r>
            <a:r>
              <a:rPr lang="en-NZ" dirty="0"/>
              <a:t>to facilitate the stabilisation of the patient through medical treatment, including medically managed withdrawal; and</a:t>
            </a:r>
          </a:p>
          <a:p>
            <a:r>
              <a:rPr lang="en-NZ" b="1" dirty="0"/>
              <a:t>(b) </a:t>
            </a:r>
            <a:r>
              <a:rPr lang="en-NZ" dirty="0"/>
              <a:t>if possible, to restore the patient’s capacity to make informed decisions about the patient’s treatment and to give the patient an opportunity to engage in voluntary treatment.</a:t>
            </a:r>
          </a:p>
          <a:p>
            <a:endParaRPr lang="en-NZ" dirty="0"/>
          </a:p>
          <a:p>
            <a:r>
              <a:rPr lang="en-NZ" b="1" dirty="0"/>
              <a:t>8 Meaning of severe substance addiction</a:t>
            </a:r>
          </a:p>
          <a:p>
            <a:r>
              <a:rPr lang="en-NZ" dirty="0"/>
              <a:t>(1) A severe substance addiction is a continuous or an intermittent condition of a person that—</a:t>
            </a:r>
          </a:p>
          <a:p>
            <a:r>
              <a:rPr lang="en-NZ" b="1" dirty="0"/>
              <a:t>(a) </a:t>
            </a:r>
            <a:r>
              <a:rPr lang="en-NZ" dirty="0"/>
              <a:t>manifests itself in the compulsive use of a substance and is characterised by at least 2 of the features listed in subsection (2); and</a:t>
            </a:r>
          </a:p>
          <a:p>
            <a:r>
              <a:rPr lang="en-NZ" b="1" dirty="0"/>
              <a:t>(b) </a:t>
            </a:r>
            <a:r>
              <a:rPr lang="en-NZ" dirty="0"/>
              <a:t>is of such severity that it poses a serious danger to the health or safety of the person and seriously diminishes the person’s ability to care for himself or herself.</a:t>
            </a:r>
          </a:p>
          <a:p>
            <a:r>
              <a:rPr lang="en-NZ" dirty="0"/>
              <a:t>(2) The features are—</a:t>
            </a:r>
          </a:p>
          <a:p>
            <a:r>
              <a:rPr lang="en-NZ" b="1" dirty="0"/>
              <a:t>(a) </a:t>
            </a:r>
            <a:r>
              <a:rPr lang="en-NZ" dirty="0"/>
              <a:t>neuro-adaptation to the substance:</a:t>
            </a:r>
          </a:p>
          <a:p>
            <a:r>
              <a:rPr lang="en-NZ" b="1" dirty="0"/>
              <a:t>(b) </a:t>
            </a:r>
            <a:r>
              <a:rPr lang="en-NZ" dirty="0"/>
              <a:t>craving for the substance:</a:t>
            </a:r>
          </a:p>
          <a:p>
            <a:r>
              <a:rPr lang="en-NZ" b="1" dirty="0"/>
              <a:t>(c) </a:t>
            </a:r>
            <a:r>
              <a:rPr lang="en-NZ" dirty="0"/>
              <a:t>unsuccessful efforts to control the use of the substance:</a:t>
            </a:r>
          </a:p>
          <a:p>
            <a:r>
              <a:rPr lang="en-NZ" b="1" dirty="0"/>
              <a:t>(d) </a:t>
            </a:r>
            <a:r>
              <a:rPr lang="en-NZ" dirty="0"/>
              <a:t>use of the substance despite suffering harmful consequences.</a:t>
            </a:r>
          </a:p>
          <a:p>
            <a:r>
              <a:rPr lang="en-NZ" b="1" dirty="0"/>
              <a:t>9 Capacity to make informed decisions</a:t>
            </a:r>
          </a:p>
          <a:p>
            <a:r>
              <a:rPr lang="en-NZ" dirty="0"/>
              <a:t>For the purposes of </a:t>
            </a:r>
            <a:r>
              <a:rPr lang="en-NZ" dirty="0">
                <a:hlinkClick r:id="rId3"/>
              </a:rPr>
              <a:t>section 7(b)</a:t>
            </a:r>
            <a:r>
              <a:rPr lang="en-NZ" dirty="0"/>
              <a:t>, a person’s capacity to make informed decisions about treatment for a severe substance addiction is severely impaired if the person is unable to—</a:t>
            </a:r>
          </a:p>
          <a:p>
            <a:r>
              <a:rPr lang="en-NZ" b="1" dirty="0"/>
              <a:t>(a) </a:t>
            </a:r>
            <a:r>
              <a:rPr lang="en-NZ" dirty="0"/>
              <a:t>understand the information relevant to the decisions; or</a:t>
            </a:r>
          </a:p>
          <a:p>
            <a:r>
              <a:rPr lang="en-NZ" b="1" dirty="0"/>
              <a:t>(b) </a:t>
            </a:r>
            <a:r>
              <a:rPr lang="en-NZ" dirty="0"/>
              <a:t>retain that information; or</a:t>
            </a:r>
          </a:p>
          <a:p>
            <a:r>
              <a:rPr lang="en-NZ" b="1" dirty="0"/>
              <a:t>(c) </a:t>
            </a:r>
            <a:r>
              <a:rPr lang="en-NZ" dirty="0"/>
              <a:t>use or weigh that information as part of the process of making the decisions; or</a:t>
            </a:r>
          </a:p>
          <a:p>
            <a:r>
              <a:rPr lang="en-NZ" b="1" dirty="0"/>
              <a:t>(d) </a:t>
            </a:r>
            <a:r>
              <a:rPr lang="en-NZ" dirty="0"/>
              <a:t>communicate the decisions.</a:t>
            </a:r>
          </a:p>
          <a:p>
            <a:endParaRPr lang="en-NZ"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C856B6C-99C9-4EA3-AD7E-298CDE63B9E2}" type="slidenum">
              <a:rPr kumimoji="0" lang="en-NZ"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NZ"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428824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Schedule 1 Part 1</a:t>
            </a:r>
          </a:p>
          <a:p>
            <a:r>
              <a:rPr lang="en-NZ" dirty="0"/>
              <a:t>The Area Director must assign a responsible clinician to a person described in </a:t>
            </a:r>
            <a:r>
              <a:rPr lang="en-NZ" dirty="0" err="1"/>
              <a:t>subclause</a:t>
            </a:r>
            <a:r>
              <a:rPr lang="en-NZ" dirty="0"/>
              <a:t> (1) as soon as practicable after the commencement of this Act, and in any case not later than the close of the second day after the commencement of this Act, and otherwise in accordance with </a:t>
            </a:r>
            <a:r>
              <a:rPr lang="en-NZ" dirty="0">
                <a:hlinkClick r:id="rId3"/>
              </a:rPr>
              <a:t>section 28</a:t>
            </a:r>
            <a:r>
              <a:rPr lang="en-NZ" dirty="0"/>
              <a:t>.</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C856B6C-99C9-4EA3-AD7E-298CDE63B9E2}" type="slidenum">
              <a:rPr kumimoji="0" lang="en-NZ"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NZ"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422931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12192000" cy="6719888"/>
          </a:xfrm>
          <a:prstGeom prst="rect">
            <a:avLst/>
          </a:prstGeom>
          <a:solidFill>
            <a:srgbClr val="F3F7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pic>
        <p:nvPicPr>
          <p:cNvPr id="13" name="Picture 12" descr="pic.png"/>
          <p:cNvPicPr>
            <a:picLocks noChangeAspect="1"/>
          </p:cNvPicPr>
          <p:nvPr userDrawn="1"/>
        </p:nvPicPr>
        <p:blipFill>
          <a:blip r:embed="rId2">
            <a:alphaModFix amt="18000"/>
            <a:extLst>
              <a:ext uri="{28A0092B-C50C-407E-A947-70E740481C1C}">
                <a14:useLocalDpi xmlns:a14="http://schemas.microsoft.com/office/drawing/2010/main" val="0"/>
              </a:ext>
            </a:extLst>
          </a:blip>
          <a:stretch>
            <a:fillRect/>
          </a:stretch>
        </p:blipFill>
        <p:spPr>
          <a:xfrm>
            <a:off x="7165754" y="844888"/>
            <a:ext cx="4810561" cy="6328528"/>
          </a:xfrm>
          <a:prstGeom prst="rect">
            <a:avLst/>
          </a:prstGeom>
        </p:spPr>
      </p:pic>
      <p:sp>
        <p:nvSpPr>
          <p:cNvPr id="9" name="TextBox 17"/>
          <p:cNvSpPr txBox="1">
            <a:spLocks noChangeArrowheads="1"/>
          </p:cNvSpPr>
          <p:nvPr/>
        </p:nvSpPr>
        <p:spPr bwMode="auto">
          <a:xfrm>
            <a:off x="8119534" y="6381750"/>
            <a:ext cx="3746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en-NZ" sz="1600">
                <a:solidFill>
                  <a:schemeClr val="bg1"/>
                </a:solidFill>
                <a:latin typeface="Minion Pro" pitchFamily="18" charset="0"/>
              </a:rPr>
              <a:t>www.tepou.co.nz</a:t>
            </a:r>
          </a:p>
        </p:txBody>
      </p:sp>
      <p:sp>
        <p:nvSpPr>
          <p:cNvPr id="2" name="Title 1"/>
          <p:cNvSpPr>
            <a:spLocks noGrp="1"/>
          </p:cNvSpPr>
          <p:nvPr>
            <p:ph type="ctrTitle"/>
          </p:nvPr>
        </p:nvSpPr>
        <p:spPr>
          <a:xfrm>
            <a:off x="1151733" y="1195635"/>
            <a:ext cx="6727096" cy="1801316"/>
          </a:xfrm>
          <a:prstGeom prst="rect">
            <a:avLst/>
          </a:prstGeom>
        </p:spPr>
        <p:txBody>
          <a:bodyPr anchor="b"/>
          <a:lstStyle>
            <a:lvl1pPr algn="l">
              <a:defRPr>
                <a:solidFill>
                  <a:srgbClr val="0F3D66"/>
                </a:solidFill>
                <a:latin typeface="Trebuchet MS" pitchFamily="34" charset="0"/>
              </a:defRPr>
            </a:lvl1pPr>
          </a:lstStyle>
          <a:p>
            <a:r>
              <a:rPr lang="en-US"/>
              <a:t>Click to edit Master title style</a:t>
            </a:r>
            <a:endParaRPr lang="en-NZ" dirty="0"/>
          </a:p>
        </p:txBody>
      </p:sp>
      <p:sp>
        <p:nvSpPr>
          <p:cNvPr id="3" name="Subtitle 2"/>
          <p:cNvSpPr>
            <a:spLocks noGrp="1"/>
          </p:cNvSpPr>
          <p:nvPr>
            <p:ph type="subTitle" idx="1"/>
          </p:nvPr>
        </p:nvSpPr>
        <p:spPr>
          <a:xfrm>
            <a:off x="1151733" y="3501008"/>
            <a:ext cx="6727096" cy="1728192"/>
          </a:xfrm>
        </p:spPr>
        <p:txBody>
          <a:bodyPr/>
          <a:lstStyle>
            <a:lvl1pPr marL="0" indent="0" algn="l">
              <a:buNone/>
              <a:defRPr>
                <a:solidFill>
                  <a:srgbClr val="74AF2B"/>
                </a:solidFill>
                <a:latin typeface="Trebuchet M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dirty="0"/>
          </a:p>
        </p:txBody>
      </p:sp>
      <p:sp>
        <p:nvSpPr>
          <p:cNvPr id="14" name="Rectangle 13"/>
          <p:cNvSpPr/>
          <p:nvPr userDrawn="1"/>
        </p:nvSpPr>
        <p:spPr>
          <a:xfrm>
            <a:off x="0" y="5445224"/>
            <a:ext cx="12192000" cy="1440160"/>
          </a:xfrm>
          <a:prstGeom prst="rect">
            <a:avLst/>
          </a:prstGeom>
          <a:solidFill>
            <a:srgbClr val="0F3D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Rectangle 9"/>
          <p:cNvSpPr/>
          <p:nvPr userDrawn="1"/>
        </p:nvSpPr>
        <p:spPr>
          <a:xfrm>
            <a:off x="0" y="5229200"/>
            <a:ext cx="12192000" cy="216024"/>
          </a:xfrm>
          <a:prstGeom prst="rect">
            <a:avLst/>
          </a:prstGeom>
          <a:solidFill>
            <a:srgbClr val="74AF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TextBox 10"/>
          <p:cNvSpPr txBox="1">
            <a:spLocks noChangeArrowheads="1"/>
          </p:cNvSpPr>
          <p:nvPr userDrawn="1"/>
        </p:nvSpPr>
        <p:spPr bwMode="auto">
          <a:xfrm>
            <a:off x="1151734" y="5949281"/>
            <a:ext cx="45417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NZ" sz="2400" dirty="0">
                <a:solidFill>
                  <a:schemeClr val="bg1"/>
                </a:solidFill>
                <a:latin typeface="Minion Pro" pitchFamily="18" charset="0"/>
              </a:rPr>
              <a:t>www.matuaraki.org.nz</a:t>
            </a:r>
            <a:endParaRPr lang="en-NZ" sz="1600" dirty="0">
              <a:solidFill>
                <a:schemeClr val="bg1"/>
              </a:solidFill>
              <a:latin typeface="Minion Pro" pitchFamily="18" charset="0"/>
            </a:endParaRPr>
          </a:p>
        </p:txBody>
      </p:sp>
      <p:pic>
        <p:nvPicPr>
          <p:cNvPr id="19" name="Picture 18" descr="Matua-Raki-logo-transparent"/>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445" y="332657"/>
            <a:ext cx="3503712" cy="862979"/>
          </a:xfrm>
          <a:prstGeom prst="rect">
            <a:avLst/>
          </a:prstGeom>
        </p:spPr>
      </p:pic>
      <p:pic>
        <p:nvPicPr>
          <p:cNvPr id="20" name="Picture 19" descr="Te Pou Logo White Transparent.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456374" y="5877273"/>
            <a:ext cx="1845733" cy="551413"/>
          </a:xfrm>
          <a:prstGeom prst="rect">
            <a:avLst/>
          </a:prstGeom>
        </p:spPr>
      </p:pic>
    </p:spTree>
    <p:extLst>
      <p:ext uri="{BB962C8B-B14F-4D97-AF65-F5344CB8AC3E}">
        <p14:creationId xmlns:p14="http://schemas.microsoft.com/office/powerpoint/2010/main" val="77686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4001" y="116632"/>
            <a:ext cx="8928100" cy="925512"/>
          </a:xfrm>
          <a:prstGeom prst="rect">
            <a:avLst/>
          </a:prstGeom>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83BB90B0-5115-4198-81C4-80B32BFA5347}" type="datetimeFigureOut">
              <a:rPr lang="en-NZ"/>
              <a:pPr>
                <a:defRPr/>
              </a:pPr>
              <a:t>29/08/2017</a:t>
            </a:fld>
            <a:endParaRPr lang="en-NZ"/>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825F0B10-F88F-46FB-B7F1-53A749DC27D8}" type="slidenum">
              <a:rPr lang="en-NZ"/>
              <a:pPr>
                <a:defRPr/>
              </a:pPr>
              <a:t>‹#›</a:t>
            </a:fld>
            <a:endParaRPr lang="en-NZ"/>
          </a:p>
        </p:txBody>
      </p:sp>
    </p:spTree>
    <p:extLst>
      <p:ext uri="{BB962C8B-B14F-4D97-AF65-F5344CB8AC3E}">
        <p14:creationId xmlns:p14="http://schemas.microsoft.com/office/powerpoint/2010/main" val="3641729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80309" y="1052736"/>
            <a:ext cx="2743200" cy="5472608"/>
          </a:xfrm>
          <a:prstGeom prst="rect">
            <a:avLst/>
          </a:prstGeom>
        </p:spPr>
        <p:txBody>
          <a:bodyPr vert="eaVert"/>
          <a:lstStyle/>
          <a:p>
            <a:r>
              <a:rPr lang="en-US"/>
              <a:t>Click to edit Master title style</a:t>
            </a:r>
            <a:endParaRPr lang="en-NZ" dirty="0"/>
          </a:p>
        </p:txBody>
      </p:sp>
      <p:sp>
        <p:nvSpPr>
          <p:cNvPr id="3" name="Vertical Text Placeholder 2"/>
          <p:cNvSpPr>
            <a:spLocks noGrp="1"/>
          </p:cNvSpPr>
          <p:nvPr>
            <p:ph type="body" orient="vert" idx="1"/>
          </p:nvPr>
        </p:nvSpPr>
        <p:spPr>
          <a:xfrm>
            <a:off x="650709" y="1052736"/>
            <a:ext cx="8026400" cy="54726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6C742C8-C7DA-4214-89C3-C42C71C92467}" type="datetimeFigureOut">
              <a:rPr lang="en-NZ"/>
              <a:pPr>
                <a:defRPr/>
              </a:pPr>
              <a:t>29/08/2017</a:t>
            </a:fld>
            <a:endParaRPr lang="en-NZ"/>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46BE7DC-A4BB-4AC3-9992-80D2FFFB4E4F}" type="slidenum">
              <a:rPr lang="en-NZ"/>
              <a:pPr>
                <a:defRPr/>
              </a:pPr>
              <a:t>‹#›</a:t>
            </a:fld>
            <a:endParaRPr lang="en-NZ"/>
          </a:p>
        </p:txBody>
      </p:sp>
    </p:spTree>
    <p:extLst>
      <p:ext uri="{BB962C8B-B14F-4D97-AF65-F5344CB8AC3E}">
        <p14:creationId xmlns:p14="http://schemas.microsoft.com/office/powerpoint/2010/main" val="3314269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698C40-B46C-45D1-A1ED-A8CB33719CF3}"/>
              </a:ext>
            </a:extLst>
          </p:cNvPr>
          <p:cNvSpPr>
            <a:spLocks noGrp="1"/>
          </p:cNvSpPr>
          <p:nvPr>
            <p:ph type="dt" sz="half" idx="10"/>
          </p:nvPr>
        </p:nvSpPr>
        <p:spPr/>
        <p:txBody>
          <a:bodyPr/>
          <a:lstStyle/>
          <a:p>
            <a:fld id="{AF995D92-14A6-401C-A31D-9DC867606C95}" type="datetimeFigureOut">
              <a:rPr lang="en-NZ" smtClean="0"/>
              <a:t>29/08/2017</a:t>
            </a:fld>
            <a:endParaRPr lang="en-NZ"/>
          </a:p>
        </p:txBody>
      </p:sp>
      <p:sp>
        <p:nvSpPr>
          <p:cNvPr id="3" name="Footer Placeholder 2">
            <a:extLst>
              <a:ext uri="{FF2B5EF4-FFF2-40B4-BE49-F238E27FC236}">
                <a16:creationId xmlns:a16="http://schemas.microsoft.com/office/drawing/2014/main" id="{150940DD-ECED-40A7-86DD-2FBE20EA3D72}"/>
              </a:ext>
            </a:extLst>
          </p:cNvPr>
          <p:cNvSpPr>
            <a:spLocks noGrp="1"/>
          </p:cNvSpPr>
          <p:nvPr>
            <p:ph type="ftr" sz="quarter" idx="11"/>
          </p:nvPr>
        </p:nvSpPr>
        <p:spPr/>
        <p:txBody>
          <a:bodyPr/>
          <a:lstStyle/>
          <a:p>
            <a:endParaRPr lang="en-NZ" dirty="0"/>
          </a:p>
        </p:txBody>
      </p:sp>
      <p:sp>
        <p:nvSpPr>
          <p:cNvPr id="4" name="Slide Number Placeholder 3">
            <a:extLst>
              <a:ext uri="{FF2B5EF4-FFF2-40B4-BE49-F238E27FC236}">
                <a16:creationId xmlns:a16="http://schemas.microsoft.com/office/drawing/2014/main" id="{6B60E09E-E76B-4CD0-A4A3-5A451706AFE3}"/>
              </a:ext>
            </a:extLst>
          </p:cNvPr>
          <p:cNvSpPr>
            <a:spLocks noGrp="1"/>
          </p:cNvSpPr>
          <p:nvPr>
            <p:ph type="sldNum" sz="quarter" idx="12"/>
          </p:nvPr>
        </p:nvSpPr>
        <p:spPr/>
        <p:txBody>
          <a:bodyPr/>
          <a:lstStyle/>
          <a:p>
            <a:fld id="{26729913-587C-49A6-BCE1-8102C2138408}" type="slidenum">
              <a:rPr lang="en-NZ" smtClean="0"/>
              <a:t>‹#›</a:t>
            </a:fld>
            <a:endParaRPr lang="en-NZ"/>
          </a:p>
        </p:txBody>
      </p:sp>
    </p:spTree>
    <p:extLst>
      <p:ext uri="{BB962C8B-B14F-4D97-AF65-F5344CB8AC3E}">
        <p14:creationId xmlns:p14="http://schemas.microsoft.com/office/powerpoint/2010/main" val="259641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9349" y="116633"/>
            <a:ext cx="11617291" cy="1008113"/>
          </a:xfrm>
          <a:prstGeom prst="rect">
            <a:avLst/>
          </a:prstGeom>
        </p:spPr>
        <p:txBody>
          <a:bodyPr/>
          <a:lstStyle/>
          <a:p>
            <a:r>
              <a:rPr lang="en-US"/>
              <a:t>Click to edit Master title style</a:t>
            </a:r>
            <a:endParaRPr lang="en-NZ" dirty="0"/>
          </a:p>
        </p:txBody>
      </p:sp>
      <p:sp>
        <p:nvSpPr>
          <p:cNvPr id="3" name="Content Placeholder 2"/>
          <p:cNvSpPr>
            <a:spLocks noGrp="1"/>
          </p:cNvSpPr>
          <p:nvPr>
            <p:ph idx="1"/>
          </p:nvPr>
        </p:nvSpPr>
        <p:spPr>
          <a:xfrm>
            <a:off x="239349" y="1124745"/>
            <a:ext cx="11617291" cy="4248472"/>
          </a:xfrm>
        </p:spPr>
        <p:txBody>
          <a:bodyPr/>
          <a:lstStyle>
            <a:lvl1pPr>
              <a:defRPr>
                <a:solidFill>
                  <a:srgbClr val="262626"/>
                </a:solidFill>
              </a:defRPr>
            </a:lvl1pPr>
            <a:lvl2pPr marL="742950" indent="-285750">
              <a:buFont typeface="Trebuchet MS" pitchFamily="34" charset="0"/>
              <a:buChar char="◦"/>
              <a:defRPr>
                <a:solidFill>
                  <a:srgbClr val="262626"/>
                </a:solidFill>
              </a:defRPr>
            </a:lvl2pPr>
            <a:lvl3pPr>
              <a:defRPr>
                <a:solidFill>
                  <a:srgbClr val="262626"/>
                </a:solidFill>
              </a:defRPr>
            </a:lvl3pPr>
            <a:lvl4pPr marL="1600200" indent="-228600">
              <a:buFont typeface="Trebuchet MS" pitchFamily="34" charset="0"/>
              <a:buChar char="◦"/>
              <a:defRPr>
                <a:solidFill>
                  <a:srgbClr val="262626"/>
                </a:solidFill>
              </a:defRPr>
            </a:lvl4pPr>
            <a:lvl5pPr>
              <a:defRPr>
                <a:solidFill>
                  <a:srgbClr val="26262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8D59534-D123-48C7-A5E4-5796E8292839}" type="datetimeFigureOut">
              <a:rPr lang="en-NZ"/>
              <a:pPr>
                <a:defRPr/>
              </a:pPr>
              <a:t>29/08/2017</a:t>
            </a:fld>
            <a:endParaRPr lang="en-NZ"/>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E3DE5E0-5E4B-4FF6-AEA8-E7D9CDF8B740}" type="slidenum">
              <a:rPr lang="en-NZ"/>
              <a:pPr>
                <a:defRPr/>
              </a:pPr>
              <a:t>‹#›</a:t>
            </a:fld>
            <a:endParaRPr lang="en-NZ"/>
          </a:p>
        </p:txBody>
      </p:sp>
    </p:spTree>
    <p:extLst>
      <p:ext uri="{BB962C8B-B14F-4D97-AF65-F5344CB8AC3E}">
        <p14:creationId xmlns:p14="http://schemas.microsoft.com/office/powerpoint/2010/main" val="390223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21DE7D0A-6977-4CE7-B30F-27FC2D64D8E3}" type="datetimeFigureOut">
              <a:rPr lang="en-NZ"/>
              <a:pPr>
                <a:defRPr/>
              </a:pPr>
              <a:t>29/08/2017</a:t>
            </a:fld>
            <a:endParaRPr lang="en-NZ"/>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FBF5178C-CBE8-4E58-9AAC-0C849551E4DD}" type="slidenum">
              <a:rPr lang="en-NZ"/>
              <a:pPr>
                <a:defRPr/>
              </a:pPr>
              <a:t>‹#›</a:t>
            </a:fld>
            <a:endParaRPr lang="en-NZ"/>
          </a:p>
        </p:txBody>
      </p:sp>
    </p:spTree>
    <p:extLst>
      <p:ext uri="{BB962C8B-B14F-4D97-AF65-F5344CB8AC3E}">
        <p14:creationId xmlns:p14="http://schemas.microsoft.com/office/powerpoint/2010/main" val="3093569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4001" y="116632"/>
            <a:ext cx="8928100" cy="925512"/>
          </a:xfrm>
          <a:prstGeom prst="rect">
            <a:avLst/>
          </a:prstGeom>
        </p:spPr>
        <p:txBody>
          <a:bodyPr/>
          <a:lstStyle/>
          <a:p>
            <a:r>
              <a:rPr lang="en-US"/>
              <a:t>Click to edit Master title style</a:t>
            </a:r>
            <a:endParaRPr lang="en-NZ"/>
          </a:p>
        </p:txBody>
      </p:sp>
      <p:sp>
        <p:nvSpPr>
          <p:cNvPr id="3" name="Content Placeholder 2"/>
          <p:cNvSpPr>
            <a:spLocks noGrp="1"/>
          </p:cNvSpPr>
          <p:nvPr>
            <p:ph sz="half" idx="1"/>
          </p:nvPr>
        </p:nvSpPr>
        <p:spPr>
          <a:xfrm>
            <a:off x="609600" y="198884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4" name="Content Placeholder 3"/>
          <p:cNvSpPr>
            <a:spLocks noGrp="1"/>
          </p:cNvSpPr>
          <p:nvPr>
            <p:ph sz="half" idx="2"/>
          </p:nvPr>
        </p:nvSpPr>
        <p:spPr>
          <a:xfrm>
            <a:off x="6197600" y="198884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4F62B29-B2D1-4E41-B6B1-1E5F4826DF1E}" type="datetimeFigureOut">
              <a:rPr lang="en-NZ"/>
              <a:pPr>
                <a:defRPr/>
              </a:pPr>
              <a:t>29/08/2017</a:t>
            </a:fld>
            <a:endParaRPr lang="en-NZ"/>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8640ADF6-8FF0-485B-BA74-5339048D42C6}" type="slidenum">
              <a:rPr lang="en-NZ"/>
              <a:pPr>
                <a:defRPr/>
              </a:pPr>
              <a:t>‹#›</a:t>
            </a:fld>
            <a:endParaRPr lang="en-NZ"/>
          </a:p>
        </p:txBody>
      </p:sp>
    </p:spTree>
    <p:extLst>
      <p:ext uri="{BB962C8B-B14F-4D97-AF65-F5344CB8AC3E}">
        <p14:creationId xmlns:p14="http://schemas.microsoft.com/office/powerpoint/2010/main" val="208436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4001" y="116632"/>
            <a:ext cx="8928100" cy="925512"/>
          </a:xfrm>
          <a:prstGeom prst="rect">
            <a:avLst/>
          </a:prstGeom>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623392" y="198884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3392" y="262860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6207160" y="198884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7160" y="262860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ACF4ADA-7CE3-4E88-A20C-F1EA7FC56D3D}" type="datetimeFigureOut">
              <a:rPr lang="en-NZ"/>
              <a:pPr>
                <a:defRPr/>
              </a:pPr>
              <a:t>29/08/2017</a:t>
            </a:fld>
            <a:endParaRPr lang="en-NZ"/>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02AECF73-5438-4FD2-B97D-43676E6EA138}" type="slidenum">
              <a:rPr lang="en-NZ"/>
              <a:pPr>
                <a:defRPr/>
              </a:pPr>
              <a:t>‹#›</a:t>
            </a:fld>
            <a:endParaRPr lang="en-NZ"/>
          </a:p>
        </p:txBody>
      </p:sp>
    </p:spTree>
    <p:extLst>
      <p:ext uri="{BB962C8B-B14F-4D97-AF65-F5344CB8AC3E}">
        <p14:creationId xmlns:p14="http://schemas.microsoft.com/office/powerpoint/2010/main" val="296632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4001" y="116632"/>
            <a:ext cx="8928100" cy="925512"/>
          </a:xfrm>
          <a:prstGeom prst="rect">
            <a:avLst/>
          </a:prstGeom>
        </p:spPr>
        <p:txBody>
          <a:bodyPr/>
          <a:lstStyle/>
          <a:p>
            <a:r>
              <a:rPr lang="en-US"/>
              <a:t>Click to edit Master title style</a:t>
            </a:r>
            <a:endParaRPr lang="en-NZ"/>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14013028-31D3-4C7A-9965-96CAD15BE47A}" type="datetimeFigureOut">
              <a:rPr lang="en-NZ"/>
              <a:pPr>
                <a:defRPr/>
              </a:pPr>
              <a:t>29/08/2017</a:t>
            </a:fld>
            <a:endParaRPr lang="en-NZ"/>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4812E72-ACC8-47DF-B84C-FC876343CF14}" type="slidenum">
              <a:rPr lang="en-NZ"/>
              <a:pPr>
                <a:defRPr/>
              </a:pPr>
              <a:t>‹#›</a:t>
            </a:fld>
            <a:endParaRPr lang="en-NZ"/>
          </a:p>
        </p:txBody>
      </p:sp>
    </p:spTree>
    <p:extLst>
      <p:ext uri="{BB962C8B-B14F-4D97-AF65-F5344CB8AC3E}">
        <p14:creationId xmlns:p14="http://schemas.microsoft.com/office/powerpoint/2010/main" val="124654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337B3F64-2C87-40EF-A62F-6223097819D6}" type="datetimeFigureOut">
              <a:rPr lang="en-NZ"/>
              <a:pPr>
                <a:defRPr/>
              </a:pPr>
              <a:t>29/08/2017</a:t>
            </a:fld>
            <a:endParaRPr lang="en-NZ"/>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0904731-9EDB-42CC-A5EC-6563E6AE81A4}" type="slidenum">
              <a:rPr lang="en-NZ"/>
              <a:pPr>
                <a:defRPr/>
              </a:pPr>
              <a:t>‹#›</a:t>
            </a:fld>
            <a:endParaRPr lang="en-NZ"/>
          </a:p>
        </p:txBody>
      </p:sp>
      <p:sp>
        <p:nvSpPr>
          <p:cNvPr id="5" name="Title 1"/>
          <p:cNvSpPr>
            <a:spLocks noGrp="1"/>
          </p:cNvSpPr>
          <p:nvPr>
            <p:ph type="title"/>
          </p:nvPr>
        </p:nvSpPr>
        <p:spPr>
          <a:xfrm>
            <a:off x="254001" y="116632"/>
            <a:ext cx="8928100" cy="925512"/>
          </a:xfrm>
          <a:prstGeom prst="rect">
            <a:avLst/>
          </a:prstGeom>
        </p:spPr>
        <p:txBody>
          <a:bodyPr/>
          <a:lstStyle/>
          <a:p>
            <a:r>
              <a:rPr lang="en-US"/>
              <a:t>Click to edit Master title style</a:t>
            </a:r>
            <a:endParaRPr lang="en-NZ"/>
          </a:p>
        </p:txBody>
      </p:sp>
    </p:spTree>
    <p:extLst>
      <p:ext uri="{BB962C8B-B14F-4D97-AF65-F5344CB8AC3E}">
        <p14:creationId xmlns:p14="http://schemas.microsoft.com/office/powerpoint/2010/main" val="3306567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908720"/>
            <a:ext cx="4011084" cy="1162050"/>
          </a:xfrm>
          <a:prstGeom prst="rect">
            <a:avLst/>
          </a:prstGeom>
        </p:spPr>
        <p:txBody>
          <a:bodyPr anchor="b"/>
          <a:lstStyle>
            <a:lvl1pPr algn="l">
              <a:defRPr sz="2000" b="1"/>
            </a:lvl1pPr>
          </a:lstStyle>
          <a:p>
            <a:r>
              <a:rPr lang="en-US"/>
              <a:t>Click to edit Master title style</a:t>
            </a:r>
            <a:endParaRPr lang="en-NZ" dirty="0"/>
          </a:p>
        </p:txBody>
      </p:sp>
      <p:sp>
        <p:nvSpPr>
          <p:cNvPr id="3" name="Content Placeholder 2"/>
          <p:cNvSpPr>
            <a:spLocks noGrp="1"/>
          </p:cNvSpPr>
          <p:nvPr>
            <p:ph idx="1"/>
          </p:nvPr>
        </p:nvSpPr>
        <p:spPr>
          <a:xfrm>
            <a:off x="4766733" y="908721"/>
            <a:ext cx="6815667" cy="56166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609601" y="2070771"/>
            <a:ext cx="4011084" cy="445457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FCBBCAAA-B26D-4A44-8E7F-16B2F6A89213}" type="datetimeFigureOut">
              <a:rPr lang="en-NZ"/>
              <a:pPr>
                <a:defRPr/>
              </a:pPr>
              <a:t>29/08/2017</a:t>
            </a:fld>
            <a:endParaRPr lang="en-NZ"/>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AD41BA9-B175-4E7B-89D0-5057E71DC7C9}" type="slidenum">
              <a:rPr lang="en-NZ"/>
              <a:pPr>
                <a:defRPr/>
              </a:pPr>
              <a:t>‹#›</a:t>
            </a:fld>
            <a:endParaRPr lang="en-NZ"/>
          </a:p>
        </p:txBody>
      </p:sp>
    </p:spTree>
    <p:extLst>
      <p:ext uri="{BB962C8B-B14F-4D97-AF65-F5344CB8AC3E}">
        <p14:creationId xmlns:p14="http://schemas.microsoft.com/office/powerpoint/2010/main" val="1192000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944617"/>
            <a:ext cx="7315200" cy="566738"/>
          </a:xfrm>
          <a:prstGeom prst="rect">
            <a:avLst/>
          </a:prstGeo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2389717" y="1124745"/>
            <a:ext cx="7315200" cy="374684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NZ" noProof="0"/>
          </a:p>
        </p:txBody>
      </p:sp>
      <p:sp>
        <p:nvSpPr>
          <p:cNvPr id="4" name="Text Placeholder 3"/>
          <p:cNvSpPr>
            <a:spLocks noGrp="1"/>
          </p:cNvSpPr>
          <p:nvPr>
            <p:ph type="body" sz="half" idx="2"/>
          </p:nvPr>
        </p:nvSpPr>
        <p:spPr>
          <a:xfrm>
            <a:off x="2389717" y="5511355"/>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B4F4062-394C-48AC-B97A-7B317B0694CE}" type="datetimeFigureOut">
              <a:rPr lang="en-NZ"/>
              <a:pPr>
                <a:defRPr/>
              </a:pPr>
              <a:t>29/08/2017</a:t>
            </a:fld>
            <a:endParaRPr lang="en-NZ"/>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NZ"/>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A8BD3A28-FBD9-4C1A-B198-D92F856D1C29}" type="slidenum">
              <a:rPr lang="en-NZ"/>
              <a:pPr>
                <a:defRPr/>
              </a:pPr>
              <a:t>‹#›</a:t>
            </a:fld>
            <a:endParaRPr lang="en-NZ"/>
          </a:p>
        </p:txBody>
      </p:sp>
    </p:spTree>
    <p:extLst>
      <p:ext uri="{BB962C8B-B14F-4D97-AF65-F5344CB8AC3E}">
        <p14:creationId xmlns:p14="http://schemas.microsoft.com/office/powerpoint/2010/main" val="405259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F7EC"/>
        </a:solidFill>
        <a:effectLst/>
      </p:bgPr>
    </p:bg>
    <p:spTree>
      <p:nvGrpSpPr>
        <p:cNvPr id="1" name=""/>
        <p:cNvGrpSpPr/>
        <p:nvPr/>
      </p:nvGrpSpPr>
      <p:grpSpPr>
        <a:xfrm>
          <a:off x="0" y="0"/>
          <a:ext cx="0" cy="0"/>
          <a:chOff x="0" y="0"/>
          <a:chExt cx="0" cy="0"/>
        </a:xfrm>
      </p:grpSpPr>
      <p:pic>
        <p:nvPicPr>
          <p:cNvPr id="10" name="Picture 9" descr="pic.png"/>
          <p:cNvPicPr>
            <a:picLocks noChangeAspect="1"/>
          </p:cNvPicPr>
          <p:nvPr userDrawn="1"/>
        </p:nvPicPr>
        <p:blipFill>
          <a:blip r:embed="rId14" cstate="print">
            <a:alphaModFix amt="18000"/>
            <a:extLst>
              <a:ext uri="{28A0092B-C50C-407E-A947-70E740481C1C}">
                <a14:useLocalDpi xmlns:a14="http://schemas.microsoft.com/office/drawing/2010/main" val="0"/>
              </a:ext>
            </a:extLst>
          </a:blip>
          <a:stretch>
            <a:fillRect/>
          </a:stretch>
        </p:blipFill>
        <p:spPr>
          <a:xfrm>
            <a:off x="10032438" y="3861048"/>
            <a:ext cx="2134708" cy="2808312"/>
          </a:xfrm>
          <a:prstGeom prst="rect">
            <a:avLst/>
          </a:prstGeom>
        </p:spPr>
      </p:pic>
      <p:sp>
        <p:nvSpPr>
          <p:cNvPr id="1027" name="Text Placeholder 2"/>
          <p:cNvSpPr>
            <a:spLocks noGrp="1"/>
          </p:cNvSpPr>
          <p:nvPr>
            <p:ph type="body" idx="1"/>
          </p:nvPr>
        </p:nvSpPr>
        <p:spPr bwMode="auto">
          <a:xfrm>
            <a:off x="239184" y="1051670"/>
            <a:ext cx="11617456" cy="4969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dirty="0"/>
          </a:p>
        </p:txBody>
      </p:sp>
      <p:sp>
        <p:nvSpPr>
          <p:cNvPr id="12" name="Rectangle 11"/>
          <p:cNvSpPr/>
          <p:nvPr/>
        </p:nvSpPr>
        <p:spPr>
          <a:xfrm>
            <a:off x="0" y="6282000"/>
            <a:ext cx="12192000" cy="576000"/>
          </a:xfrm>
          <a:prstGeom prst="rect">
            <a:avLst/>
          </a:prstGeom>
          <a:solidFill>
            <a:srgbClr val="0F3D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4" name="Picture 13" descr="Te Pou Logo White Transparent.png"/>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441875" y="6416387"/>
            <a:ext cx="1205155" cy="360040"/>
          </a:xfrm>
          <a:prstGeom prst="rect">
            <a:avLst/>
          </a:prstGeom>
        </p:spPr>
      </p:pic>
      <p:sp>
        <p:nvSpPr>
          <p:cNvPr id="8" name="Rectangle 7"/>
          <p:cNvSpPr/>
          <p:nvPr/>
        </p:nvSpPr>
        <p:spPr>
          <a:xfrm>
            <a:off x="0" y="6137984"/>
            <a:ext cx="12192000" cy="144016"/>
          </a:xfrm>
          <a:prstGeom prst="rect">
            <a:avLst/>
          </a:prstGeom>
          <a:solidFill>
            <a:srgbClr val="74AF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39184" y="6309320"/>
            <a:ext cx="1905043" cy="475460"/>
          </a:xfrm>
          <a:prstGeom prst="rect">
            <a:avLst/>
          </a:prstGeom>
        </p:spPr>
      </p:pic>
      <p:sp>
        <p:nvSpPr>
          <p:cNvPr id="5" name="Title Placeholder 4"/>
          <p:cNvSpPr>
            <a:spLocks noGrp="1"/>
          </p:cNvSpPr>
          <p:nvPr>
            <p:ph type="title"/>
          </p:nvPr>
        </p:nvSpPr>
        <p:spPr>
          <a:xfrm>
            <a:off x="239184" y="116633"/>
            <a:ext cx="11617456" cy="935037"/>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4021928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800" kern="1200">
          <a:solidFill>
            <a:srgbClr val="1F4C6C"/>
          </a:solidFill>
          <a:latin typeface="Trebuchet MS" pitchFamily="34" charset="0"/>
          <a:ea typeface="+mj-ea"/>
          <a:cs typeface="+mj-cs"/>
        </a:defRPr>
      </a:lvl1pPr>
      <a:lvl2pPr algn="l" rtl="0" eaLnBrk="1" fontAlgn="base" hangingPunct="1">
        <a:spcBef>
          <a:spcPct val="0"/>
        </a:spcBef>
        <a:spcAft>
          <a:spcPct val="0"/>
        </a:spcAft>
        <a:defRPr sz="3800">
          <a:solidFill>
            <a:srgbClr val="1F4C6C"/>
          </a:solidFill>
          <a:latin typeface="Trebuchet MS" pitchFamily="34" charset="0"/>
        </a:defRPr>
      </a:lvl2pPr>
      <a:lvl3pPr algn="l" rtl="0" eaLnBrk="1" fontAlgn="base" hangingPunct="1">
        <a:spcBef>
          <a:spcPct val="0"/>
        </a:spcBef>
        <a:spcAft>
          <a:spcPct val="0"/>
        </a:spcAft>
        <a:defRPr sz="3800">
          <a:solidFill>
            <a:srgbClr val="1F4C6C"/>
          </a:solidFill>
          <a:latin typeface="Trebuchet MS" pitchFamily="34" charset="0"/>
        </a:defRPr>
      </a:lvl3pPr>
      <a:lvl4pPr algn="l" rtl="0" eaLnBrk="1" fontAlgn="base" hangingPunct="1">
        <a:spcBef>
          <a:spcPct val="0"/>
        </a:spcBef>
        <a:spcAft>
          <a:spcPct val="0"/>
        </a:spcAft>
        <a:defRPr sz="3800">
          <a:solidFill>
            <a:srgbClr val="1F4C6C"/>
          </a:solidFill>
          <a:latin typeface="Trebuchet MS" pitchFamily="34" charset="0"/>
        </a:defRPr>
      </a:lvl4pPr>
      <a:lvl5pPr algn="l" rtl="0" eaLnBrk="1" fontAlgn="base" hangingPunct="1">
        <a:spcBef>
          <a:spcPct val="0"/>
        </a:spcBef>
        <a:spcAft>
          <a:spcPct val="0"/>
        </a:spcAft>
        <a:defRPr sz="3800">
          <a:solidFill>
            <a:srgbClr val="1F4C6C"/>
          </a:solidFill>
          <a:latin typeface="Trebuchet MS" pitchFamily="34" charset="0"/>
        </a:defRPr>
      </a:lvl5pPr>
      <a:lvl6pPr marL="457200" algn="l" rtl="0" eaLnBrk="1" fontAlgn="base" hangingPunct="1">
        <a:spcBef>
          <a:spcPct val="0"/>
        </a:spcBef>
        <a:spcAft>
          <a:spcPct val="0"/>
        </a:spcAft>
        <a:defRPr sz="4400">
          <a:solidFill>
            <a:srgbClr val="D7891B"/>
          </a:solidFill>
          <a:latin typeface="Trebuchet MS" pitchFamily="34" charset="0"/>
        </a:defRPr>
      </a:lvl6pPr>
      <a:lvl7pPr marL="914400" algn="l" rtl="0" eaLnBrk="1" fontAlgn="base" hangingPunct="1">
        <a:spcBef>
          <a:spcPct val="0"/>
        </a:spcBef>
        <a:spcAft>
          <a:spcPct val="0"/>
        </a:spcAft>
        <a:defRPr sz="4400">
          <a:solidFill>
            <a:srgbClr val="D7891B"/>
          </a:solidFill>
          <a:latin typeface="Trebuchet MS" pitchFamily="34" charset="0"/>
        </a:defRPr>
      </a:lvl7pPr>
      <a:lvl8pPr marL="1371600" algn="l" rtl="0" eaLnBrk="1" fontAlgn="base" hangingPunct="1">
        <a:spcBef>
          <a:spcPct val="0"/>
        </a:spcBef>
        <a:spcAft>
          <a:spcPct val="0"/>
        </a:spcAft>
        <a:defRPr sz="4400">
          <a:solidFill>
            <a:srgbClr val="D7891B"/>
          </a:solidFill>
          <a:latin typeface="Trebuchet MS" pitchFamily="34" charset="0"/>
        </a:defRPr>
      </a:lvl8pPr>
      <a:lvl9pPr marL="1828800" algn="l" rtl="0" eaLnBrk="1" fontAlgn="base" hangingPunct="1">
        <a:spcBef>
          <a:spcPct val="0"/>
        </a:spcBef>
        <a:spcAft>
          <a:spcPct val="0"/>
        </a:spcAft>
        <a:defRPr sz="4400">
          <a:solidFill>
            <a:srgbClr val="D7891B"/>
          </a:solidFill>
          <a:latin typeface="Trebuchet MS" pitchFamily="34" charset="0"/>
        </a:defRPr>
      </a:lvl9pPr>
    </p:titleStyle>
    <p:bodyStyle>
      <a:lvl1pPr marL="342900" indent="-342900" algn="l" rtl="0" eaLnBrk="1" fontAlgn="base" hangingPunct="1">
        <a:spcBef>
          <a:spcPct val="20000"/>
        </a:spcBef>
        <a:spcAft>
          <a:spcPct val="0"/>
        </a:spcAft>
        <a:buClr>
          <a:srgbClr val="1F4C6C"/>
        </a:buClr>
        <a:buFont typeface="Arial" charset="0"/>
        <a:buChar char="•"/>
        <a:defRPr sz="3200" kern="1200">
          <a:solidFill>
            <a:schemeClr val="tx1">
              <a:lumMod val="85000"/>
              <a:lumOff val="15000"/>
            </a:schemeClr>
          </a:solidFill>
          <a:latin typeface="Trebuchet MS" pitchFamily="34" charset="0"/>
          <a:ea typeface="+mn-ea"/>
          <a:cs typeface="+mn-cs"/>
        </a:defRPr>
      </a:lvl1pPr>
      <a:lvl2pPr marL="742950" indent="-285750" algn="l" rtl="0" eaLnBrk="1" fontAlgn="base" hangingPunct="1">
        <a:spcBef>
          <a:spcPct val="20000"/>
        </a:spcBef>
        <a:spcAft>
          <a:spcPct val="0"/>
        </a:spcAft>
        <a:buClr>
          <a:srgbClr val="1F4C6C"/>
        </a:buClr>
        <a:buFont typeface="Trebuchet MS" pitchFamily="34" charset="0"/>
        <a:buChar char="◦"/>
        <a:defRPr sz="2800" kern="1200">
          <a:solidFill>
            <a:schemeClr val="tx1">
              <a:lumMod val="85000"/>
              <a:lumOff val="15000"/>
            </a:schemeClr>
          </a:solidFill>
          <a:latin typeface="Trebuchet MS" pitchFamily="34" charset="0"/>
          <a:ea typeface="+mn-ea"/>
          <a:cs typeface="+mn-cs"/>
        </a:defRPr>
      </a:lvl2pPr>
      <a:lvl3pPr marL="1143000" indent="-228600" algn="l" rtl="0" eaLnBrk="1" fontAlgn="base" hangingPunct="1">
        <a:spcBef>
          <a:spcPct val="20000"/>
        </a:spcBef>
        <a:spcAft>
          <a:spcPct val="0"/>
        </a:spcAft>
        <a:buClr>
          <a:srgbClr val="1F4C6C"/>
        </a:buClr>
        <a:buFont typeface="Arial" charset="0"/>
        <a:buChar char="•"/>
        <a:defRPr sz="2400" kern="1200">
          <a:solidFill>
            <a:schemeClr val="tx1">
              <a:lumMod val="85000"/>
              <a:lumOff val="15000"/>
            </a:schemeClr>
          </a:solidFill>
          <a:latin typeface="Trebuchet MS" pitchFamily="34" charset="0"/>
          <a:ea typeface="+mn-ea"/>
          <a:cs typeface="+mn-cs"/>
        </a:defRPr>
      </a:lvl3pPr>
      <a:lvl4pPr marL="1600200" indent="-228600" algn="l" rtl="0" eaLnBrk="1" fontAlgn="base" hangingPunct="1">
        <a:spcBef>
          <a:spcPct val="20000"/>
        </a:spcBef>
        <a:spcAft>
          <a:spcPct val="0"/>
        </a:spcAft>
        <a:buClr>
          <a:srgbClr val="1F4C6C"/>
        </a:buClr>
        <a:buFont typeface="Trebuchet MS" pitchFamily="34" charset="0"/>
        <a:buChar char="◦"/>
        <a:defRPr sz="2000" kern="1200">
          <a:solidFill>
            <a:schemeClr val="tx1">
              <a:lumMod val="85000"/>
              <a:lumOff val="15000"/>
            </a:schemeClr>
          </a:solidFill>
          <a:latin typeface="Trebuchet MS" pitchFamily="34" charset="0"/>
          <a:ea typeface="+mn-ea"/>
          <a:cs typeface="+mn-cs"/>
        </a:defRPr>
      </a:lvl4pPr>
      <a:lvl5pPr marL="2057400" indent="-228600" algn="l" rtl="0" eaLnBrk="1" fontAlgn="base" hangingPunct="1">
        <a:spcBef>
          <a:spcPct val="20000"/>
        </a:spcBef>
        <a:spcAft>
          <a:spcPct val="0"/>
        </a:spcAft>
        <a:buClr>
          <a:srgbClr val="1F4C6C"/>
        </a:buClr>
        <a:buFont typeface="Arial" charset="0"/>
        <a:buChar char="•"/>
        <a:defRPr sz="2000" kern="1200">
          <a:solidFill>
            <a:schemeClr val="tx1">
              <a:lumMod val="85000"/>
              <a:lumOff val="15000"/>
            </a:schemeClr>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egislation.govt.nz/act/public/2017/0004/latest/DLM6609057.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4624" y="1660132"/>
            <a:ext cx="7832836" cy="1801316"/>
          </a:xfrm>
        </p:spPr>
        <p:txBody>
          <a:bodyPr>
            <a:normAutofit fontScale="90000"/>
          </a:bodyPr>
          <a:lstStyle/>
          <a:p>
            <a:r>
              <a:rPr lang="en-US" dirty="0"/>
              <a:t>Substance Addiction(Compulsory Assessment and Treatment) Act 2017 </a:t>
            </a:r>
            <a:br>
              <a:rPr lang="en-US" dirty="0"/>
            </a:br>
            <a:r>
              <a:rPr lang="en-US" dirty="0"/>
              <a:t>Processes relevant to Children and Young People</a:t>
            </a:r>
          </a:p>
        </p:txBody>
      </p:sp>
      <p:sp>
        <p:nvSpPr>
          <p:cNvPr id="3" name="Subtitle 2"/>
          <p:cNvSpPr>
            <a:spLocks noGrp="1"/>
          </p:cNvSpPr>
          <p:nvPr>
            <p:ph type="subTitle" idx="1"/>
          </p:nvPr>
        </p:nvSpPr>
        <p:spPr>
          <a:xfrm>
            <a:off x="1044623" y="3605826"/>
            <a:ext cx="7201019" cy="1728192"/>
          </a:xfrm>
        </p:spPr>
        <p:txBody>
          <a:bodyPr/>
          <a:lstStyle/>
          <a:p>
            <a:r>
              <a:rPr lang="en-US" dirty="0">
                <a:hlinkClick r:id="rId2"/>
              </a:rPr>
              <a:t>http://www.legislation.govt.nz/act/public/2017/0004/latest/DLM6609057.html</a:t>
            </a:r>
            <a:r>
              <a:rPr lang="en-US" dirty="0"/>
              <a:t> </a:t>
            </a:r>
          </a:p>
        </p:txBody>
      </p:sp>
    </p:spTree>
    <p:extLst>
      <p:ext uri="{BB962C8B-B14F-4D97-AF65-F5344CB8AC3E}">
        <p14:creationId xmlns:p14="http://schemas.microsoft.com/office/powerpoint/2010/main" val="187331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856A08-CF11-4759-896B-E45945F7251C}"/>
              </a:ext>
            </a:extLst>
          </p:cNvPr>
          <p:cNvSpPr/>
          <p:nvPr/>
        </p:nvSpPr>
        <p:spPr>
          <a:xfrm>
            <a:off x="1299411" y="1560419"/>
            <a:ext cx="9545052" cy="4154984"/>
          </a:xfrm>
          <a:prstGeom prst="rect">
            <a:avLst/>
          </a:prstGeom>
        </p:spPr>
        <p:txBody>
          <a:bodyPr wrap="square">
            <a:spAutoFit/>
          </a:bodyPr>
          <a:lstStyle/>
          <a:p>
            <a:r>
              <a:rPr lang="en-NZ" sz="2400" b="1" dirty="0">
                <a:latin typeface="Trebuchet MS" panose="020B0603020202020204" pitchFamily="34" charset="0"/>
              </a:rPr>
              <a:t>Child or young person entitled to have adult present</a:t>
            </a:r>
          </a:p>
          <a:p>
            <a:endParaRPr lang="en-NZ" sz="2400" b="1" dirty="0">
              <a:latin typeface="Trebuchet MS" panose="020B0603020202020204" pitchFamily="34" charset="0"/>
            </a:endParaRPr>
          </a:p>
          <a:p>
            <a:r>
              <a:rPr lang="en-NZ" sz="2400" dirty="0">
                <a:latin typeface="Trebuchet MS" panose="020B0603020202020204" pitchFamily="34" charset="0"/>
              </a:rPr>
              <a:t>Every child or young person who is examined by a medical practitioner under section 17, or is assessed by an approved specialist under section 20, or is interviewed by a Judge under section 75, is entitled to have present during that examination or interview 1 adult who consents to be present and who is nominated for that purpose by—</a:t>
            </a:r>
          </a:p>
          <a:p>
            <a:r>
              <a:rPr lang="en-NZ" sz="2400" b="1" dirty="0">
                <a:latin typeface="Trebuchet MS" panose="020B0603020202020204" pitchFamily="34" charset="0"/>
              </a:rPr>
              <a:t>(a) </a:t>
            </a:r>
            <a:r>
              <a:rPr lang="en-NZ" sz="2400" dirty="0">
                <a:latin typeface="Trebuchet MS" panose="020B0603020202020204" pitchFamily="34" charset="0"/>
              </a:rPr>
              <a:t>that child or young person; or</a:t>
            </a:r>
          </a:p>
          <a:p>
            <a:r>
              <a:rPr lang="en-NZ" sz="2400" b="1" dirty="0">
                <a:latin typeface="Trebuchet MS" panose="020B0603020202020204" pitchFamily="34" charset="0"/>
              </a:rPr>
              <a:t>(b) </a:t>
            </a:r>
            <a:r>
              <a:rPr lang="en-NZ" sz="2400" dirty="0">
                <a:latin typeface="Trebuchet MS" panose="020B0603020202020204" pitchFamily="34" charset="0"/>
              </a:rPr>
              <a:t>if it is impracticable for the child or young person to make such a nomination, the Area Director or an authorised officer.</a:t>
            </a:r>
          </a:p>
        </p:txBody>
      </p:sp>
      <p:sp>
        <p:nvSpPr>
          <p:cNvPr id="3" name="TextBox 2">
            <a:extLst>
              <a:ext uri="{FF2B5EF4-FFF2-40B4-BE49-F238E27FC236}">
                <a16:creationId xmlns:a16="http://schemas.microsoft.com/office/drawing/2014/main" id="{560584C4-F9B6-4DED-BCE2-F59A26299199}"/>
              </a:ext>
            </a:extLst>
          </p:cNvPr>
          <p:cNvSpPr txBox="1"/>
          <p:nvPr/>
        </p:nvSpPr>
        <p:spPr>
          <a:xfrm>
            <a:off x="1299411" y="818148"/>
            <a:ext cx="2204450" cy="584775"/>
          </a:xfrm>
          <a:prstGeom prst="rect">
            <a:avLst/>
          </a:prstGeom>
          <a:noFill/>
        </p:spPr>
        <p:txBody>
          <a:bodyPr wrap="none" rtlCol="0">
            <a:spAutoFit/>
          </a:bodyPr>
          <a:lstStyle/>
          <a:p>
            <a:r>
              <a:rPr lang="en-NZ" sz="3200" b="1" dirty="0">
                <a:latin typeface="Trebuchet MS" panose="020B0603020202020204" pitchFamily="34" charset="0"/>
              </a:rPr>
              <a:t>Section 65</a:t>
            </a:r>
          </a:p>
        </p:txBody>
      </p:sp>
    </p:spTree>
    <p:extLst>
      <p:ext uri="{BB962C8B-B14F-4D97-AF65-F5344CB8AC3E}">
        <p14:creationId xmlns:p14="http://schemas.microsoft.com/office/powerpoint/2010/main" val="291190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E9712E-A680-4649-B4F0-86625BAF8BC1}"/>
              </a:ext>
            </a:extLst>
          </p:cNvPr>
          <p:cNvSpPr txBox="1"/>
          <p:nvPr/>
        </p:nvSpPr>
        <p:spPr>
          <a:xfrm>
            <a:off x="1379619" y="769976"/>
            <a:ext cx="2204450" cy="584775"/>
          </a:xfrm>
          <a:prstGeom prst="rect">
            <a:avLst/>
          </a:prstGeom>
          <a:noFill/>
        </p:spPr>
        <p:txBody>
          <a:bodyPr wrap="none" rtlCol="0">
            <a:spAutoFit/>
          </a:bodyPr>
          <a:lstStyle/>
          <a:p>
            <a:r>
              <a:rPr lang="en-NZ" sz="3200" b="1" dirty="0">
                <a:latin typeface="Trebuchet MS" panose="020B0603020202020204" pitchFamily="34" charset="0"/>
              </a:rPr>
              <a:t>Section 66</a:t>
            </a:r>
          </a:p>
        </p:txBody>
      </p:sp>
      <p:sp>
        <p:nvSpPr>
          <p:cNvPr id="3" name="Rectangle 2">
            <a:extLst>
              <a:ext uri="{FF2B5EF4-FFF2-40B4-BE49-F238E27FC236}">
                <a16:creationId xmlns:a16="http://schemas.microsoft.com/office/drawing/2014/main" id="{B23F956C-EB20-499D-8CDB-0D7AC563DF38}"/>
              </a:ext>
            </a:extLst>
          </p:cNvPr>
          <p:cNvSpPr/>
          <p:nvPr/>
        </p:nvSpPr>
        <p:spPr>
          <a:xfrm>
            <a:off x="1379620" y="1354751"/>
            <a:ext cx="6920484" cy="461665"/>
          </a:xfrm>
          <a:prstGeom prst="rect">
            <a:avLst/>
          </a:prstGeom>
        </p:spPr>
        <p:txBody>
          <a:bodyPr wrap="none">
            <a:spAutoFit/>
          </a:bodyPr>
          <a:lstStyle/>
          <a:p>
            <a:r>
              <a:rPr lang="en-NZ" sz="2400" b="1" dirty="0">
                <a:latin typeface="Trebuchet MS" panose="020B0603020202020204" pitchFamily="34" charset="0"/>
              </a:rPr>
              <a:t>Parents and others to be informed of decisions</a:t>
            </a:r>
          </a:p>
        </p:txBody>
      </p:sp>
      <p:sp>
        <p:nvSpPr>
          <p:cNvPr id="4" name="TextBox 3">
            <a:extLst>
              <a:ext uri="{FF2B5EF4-FFF2-40B4-BE49-F238E27FC236}">
                <a16:creationId xmlns:a16="http://schemas.microsoft.com/office/drawing/2014/main" id="{5973E80E-21A9-46D6-91AE-7694C8A6D953}"/>
              </a:ext>
            </a:extLst>
          </p:cNvPr>
          <p:cNvSpPr txBox="1"/>
          <p:nvPr/>
        </p:nvSpPr>
        <p:spPr>
          <a:xfrm>
            <a:off x="1379621" y="1799773"/>
            <a:ext cx="2204450" cy="584775"/>
          </a:xfrm>
          <a:prstGeom prst="rect">
            <a:avLst/>
          </a:prstGeom>
          <a:noFill/>
        </p:spPr>
        <p:txBody>
          <a:bodyPr wrap="none" rtlCol="0">
            <a:spAutoFit/>
          </a:bodyPr>
          <a:lstStyle/>
          <a:p>
            <a:r>
              <a:rPr lang="en-NZ" sz="3200" b="1" dirty="0">
                <a:latin typeface="Trebuchet MS" panose="020B0603020202020204" pitchFamily="34" charset="0"/>
              </a:rPr>
              <a:t>Section 78</a:t>
            </a:r>
          </a:p>
        </p:txBody>
      </p:sp>
      <p:sp>
        <p:nvSpPr>
          <p:cNvPr id="5" name="Rectangle 4">
            <a:extLst>
              <a:ext uri="{FF2B5EF4-FFF2-40B4-BE49-F238E27FC236}">
                <a16:creationId xmlns:a16="http://schemas.microsoft.com/office/drawing/2014/main" id="{7BFC0D77-E7BB-4DA8-AA6A-E5E8D976AB56}"/>
              </a:ext>
            </a:extLst>
          </p:cNvPr>
          <p:cNvSpPr/>
          <p:nvPr/>
        </p:nvSpPr>
        <p:spPr>
          <a:xfrm>
            <a:off x="1379622" y="2943104"/>
            <a:ext cx="8967536" cy="2677656"/>
          </a:xfrm>
          <a:prstGeom prst="rect">
            <a:avLst/>
          </a:prstGeom>
        </p:spPr>
        <p:txBody>
          <a:bodyPr wrap="square">
            <a:spAutoFit/>
          </a:bodyPr>
          <a:lstStyle/>
          <a:p>
            <a:r>
              <a:rPr lang="en-NZ" sz="2400" dirty="0">
                <a:latin typeface="Trebuchet MS" panose="020B0603020202020204" pitchFamily="34" charset="0"/>
              </a:rPr>
              <a:t>(3) Without limiting the generality of subsection (1), in the case of a child or young person, the court may direct the chief executive to locate the information, if any, that the department responsible for the administration of the Oranga Tamariki Act 1989 holds about the background, circumstances, and needs of the child or young person and to provide that information to the court.</a:t>
            </a:r>
          </a:p>
        </p:txBody>
      </p:sp>
      <p:sp>
        <p:nvSpPr>
          <p:cNvPr id="6" name="Rectangle 5">
            <a:extLst>
              <a:ext uri="{FF2B5EF4-FFF2-40B4-BE49-F238E27FC236}">
                <a16:creationId xmlns:a16="http://schemas.microsoft.com/office/drawing/2014/main" id="{4C948EBE-249C-48BA-A67D-268ECC3B0763}"/>
              </a:ext>
            </a:extLst>
          </p:cNvPr>
          <p:cNvSpPr/>
          <p:nvPr/>
        </p:nvSpPr>
        <p:spPr>
          <a:xfrm>
            <a:off x="1379622" y="2367905"/>
            <a:ext cx="5360763" cy="461665"/>
          </a:xfrm>
          <a:prstGeom prst="rect">
            <a:avLst/>
          </a:prstGeom>
        </p:spPr>
        <p:txBody>
          <a:bodyPr wrap="none">
            <a:spAutoFit/>
          </a:bodyPr>
          <a:lstStyle/>
          <a:p>
            <a:r>
              <a:rPr lang="en-NZ" sz="2400" b="1" dirty="0">
                <a:latin typeface="Trebuchet MS" panose="020B0603020202020204" pitchFamily="34" charset="0"/>
              </a:rPr>
              <a:t>Court may call for report on patient</a:t>
            </a:r>
          </a:p>
        </p:txBody>
      </p:sp>
    </p:spTree>
    <p:extLst>
      <p:ext uri="{BB962C8B-B14F-4D97-AF65-F5344CB8AC3E}">
        <p14:creationId xmlns:p14="http://schemas.microsoft.com/office/powerpoint/2010/main" val="149615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564E39C-AA82-4032-A7AE-5C17E5F97097}"/>
              </a:ext>
            </a:extLst>
          </p:cNvPr>
          <p:cNvSpPr/>
          <p:nvPr/>
        </p:nvSpPr>
        <p:spPr>
          <a:xfrm>
            <a:off x="1288002" y="1363183"/>
            <a:ext cx="8592417" cy="1323439"/>
          </a:xfrm>
          <a:prstGeom prst="rect">
            <a:avLst/>
          </a:prstGeom>
        </p:spPr>
        <p:txBody>
          <a:bodyPr wrap="none">
            <a:spAutoFit/>
          </a:bodyPr>
          <a:lstStyle/>
          <a:p>
            <a:r>
              <a:rPr lang="en-NZ" sz="3200" b="1" dirty="0">
                <a:latin typeface="Trebuchet MS" panose="020B0603020202020204" pitchFamily="34" charset="0"/>
              </a:rPr>
              <a:t>Section 81 </a:t>
            </a:r>
          </a:p>
          <a:p>
            <a:endParaRPr lang="en-NZ" sz="2400" b="1" dirty="0">
              <a:latin typeface="Trebuchet MS" panose="020B0603020202020204" pitchFamily="34" charset="0"/>
            </a:endParaRPr>
          </a:p>
          <a:p>
            <a:r>
              <a:rPr lang="en-NZ" sz="2400" b="1" dirty="0">
                <a:latin typeface="Trebuchet MS" panose="020B0603020202020204" pitchFamily="34" charset="0"/>
              </a:rPr>
              <a:t>Appointment of lawyer to represent child or young person</a:t>
            </a:r>
          </a:p>
        </p:txBody>
      </p:sp>
      <p:sp>
        <p:nvSpPr>
          <p:cNvPr id="4" name="Rectangle 3">
            <a:extLst>
              <a:ext uri="{FF2B5EF4-FFF2-40B4-BE49-F238E27FC236}">
                <a16:creationId xmlns:a16="http://schemas.microsoft.com/office/drawing/2014/main" id="{FB2C5761-D3DF-4DAA-9018-E25A440B50C2}"/>
              </a:ext>
            </a:extLst>
          </p:cNvPr>
          <p:cNvSpPr/>
          <p:nvPr/>
        </p:nvSpPr>
        <p:spPr>
          <a:xfrm>
            <a:off x="1288002" y="2926230"/>
            <a:ext cx="9091240" cy="1938992"/>
          </a:xfrm>
          <a:prstGeom prst="rect">
            <a:avLst/>
          </a:prstGeom>
        </p:spPr>
        <p:txBody>
          <a:bodyPr wrap="square">
            <a:spAutoFit/>
          </a:bodyPr>
          <a:lstStyle/>
          <a:p>
            <a:r>
              <a:rPr lang="en-NZ" sz="2400" dirty="0">
                <a:latin typeface="Trebuchet MS" panose="020B0603020202020204" pitchFamily="34" charset="0"/>
              </a:rPr>
              <a:t>If an application to which this subpart applies relates to a child or young person who is not represented by a lawyer, the court or the Registrar of the court </a:t>
            </a:r>
            <a:r>
              <a:rPr lang="en-NZ" sz="2400" dirty="0">
                <a:solidFill>
                  <a:srgbClr val="FF0000"/>
                </a:solidFill>
                <a:latin typeface="Trebuchet MS" panose="020B0603020202020204" pitchFamily="34" charset="0"/>
              </a:rPr>
              <a:t>must</a:t>
            </a:r>
            <a:r>
              <a:rPr lang="en-NZ" sz="2400" dirty="0">
                <a:latin typeface="Trebuchet MS" panose="020B0603020202020204" pitchFamily="34" charset="0"/>
              </a:rPr>
              <a:t>, as soon as practicable after the application has been filed, appoint a lawyer to represent the child or young person.</a:t>
            </a:r>
          </a:p>
        </p:txBody>
      </p:sp>
    </p:spTree>
    <p:extLst>
      <p:ext uri="{BB962C8B-B14F-4D97-AF65-F5344CB8AC3E}">
        <p14:creationId xmlns:p14="http://schemas.microsoft.com/office/powerpoint/2010/main" val="3759492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08084-EA46-4C01-9CD8-B45FA47C24E7}"/>
              </a:ext>
            </a:extLst>
          </p:cNvPr>
          <p:cNvSpPr>
            <a:spLocks noGrp="1"/>
          </p:cNvSpPr>
          <p:nvPr>
            <p:ph type="title"/>
          </p:nvPr>
        </p:nvSpPr>
        <p:spPr>
          <a:xfrm>
            <a:off x="962526" y="310937"/>
            <a:ext cx="10894114" cy="1008113"/>
          </a:xfrm>
        </p:spPr>
        <p:txBody>
          <a:bodyPr>
            <a:normAutofit/>
          </a:bodyPr>
          <a:lstStyle/>
          <a:p>
            <a:r>
              <a:rPr lang="en-NZ" sz="3200" b="1" dirty="0">
                <a:solidFill>
                  <a:schemeClr val="tx1"/>
                </a:solidFill>
              </a:rPr>
              <a:t>Section 3</a:t>
            </a:r>
          </a:p>
        </p:txBody>
      </p:sp>
      <p:sp>
        <p:nvSpPr>
          <p:cNvPr id="3" name="Content Placeholder 2">
            <a:extLst>
              <a:ext uri="{FF2B5EF4-FFF2-40B4-BE49-F238E27FC236}">
                <a16:creationId xmlns:a16="http://schemas.microsoft.com/office/drawing/2014/main" id="{597F24F9-C242-4B8D-B37B-4DD6015F627C}"/>
              </a:ext>
            </a:extLst>
          </p:cNvPr>
          <p:cNvSpPr>
            <a:spLocks noGrp="1"/>
          </p:cNvSpPr>
          <p:nvPr>
            <p:ph idx="1"/>
          </p:nvPr>
        </p:nvSpPr>
        <p:spPr>
          <a:xfrm>
            <a:off x="962526" y="1319050"/>
            <a:ext cx="10299031" cy="4794792"/>
          </a:xfrm>
        </p:spPr>
        <p:txBody>
          <a:bodyPr>
            <a:normAutofit/>
          </a:bodyPr>
          <a:lstStyle/>
          <a:p>
            <a:pPr marL="0" indent="0">
              <a:buNone/>
            </a:pPr>
            <a:r>
              <a:rPr lang="en-NZ" sz="2400" dirty="0"/>
              <a:t>The purpose of this Act is to enable persons to receive compulsory treatment if they have a severe substance addiction and their capacity to make decisions about treatment for that addiction is severely impaired, so that the compulsory treatment may—</a:t>
            </a:r>
          </a:p>
          <a:p>
            <a:pPr marL="514350" indent="-514350">
              <a:buAutoNum type="alphaLcParenBoth"/>
            </a:pPr>
            <a:r>
              <a:rPr lang="en-NZ" sz="2400" dirty="0"/>
              <a:t>protect them from harm</a:t>
            </a:r>
          </a:p>
          <a:p>
            <a:pPr marL="0" indent="0">
              <a:buNone/>
            </a:pPr>
            <a:endParaRPr lang="en-NZ" sz="2400" dirty="0"/>
          </a:p>
          <a:p>
            <a:pPr marL="0" indent="0">
              <a:buNone/>
            </a:pPr>
            <a:r>
              <a:rPr lang="en-NZ" b="1" dirty="0"/>
              <a:t>Section 8</a:t>
            </a:r>
          </a:p>
          <a:p>
            <a:pPr marL="0" indent="0">
              <a:buNone/>
            </a:pPr>
            <a:endParaRPr lang="en-NZ" sz="2400" dirty="0"/>
          </a:p>
          <a:p>
            <a:pPr marL="0" indent="0">
              <a:buNone/>
            </a:pPr>
            <a:r>
              <a:rPr lang="en-NZ" sz="2400" dirty="0"/>
              <a:t>(1) (b)……a </a:t>
            </a:r>
            <a:r>
              <a:rPr lang="en-NZ" sz="2400" dirty="0">
                <a:solidFill>
                  <a:srgbClr val="FF0000"/>
                </a:solidFill>
              </a:rPr>
              <a:t>serious danger </a:t>
            </a:r>
            <a:r>
              <a:rPr lang="en-NZ" sz="2400" dirty="0"/>
              <a:t>to the health or safety of the person and seriously diminishes the person’s ability to care for himself or herself.</a:t>
            </a:r>
          </a:p>
        </p:txBody>
      </p:sp>
    </p:spTree>
    <p:extLst>
      <p:ext uri="{BB962C8B-B14F-4D97-AF65-F5344CB8AC3E}">
        <p14:creationId xmlns:p14="http://schemas.microsoft.com/office/powerpoint/2010/main" val="3023537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778" y="477035"/>
            <a:ext cx="8712968" cy="1008113"/>
          </a:xfrm>
        </p:spPr>
        <p:txBody>
          <a:bodyPr>
            <a:normAutofit fontScale="90000"/>
          </a:bodyPr>
          <a:lstStyle/>
          <a:p>
            <a:r>
              <a:rPr lang="en-NZ" b="1" dirty="0"/>
              <a:t>Criteria for compulsory treatment</a:t>
            </a:r>
            <a:br>
              <a:rPr lang="en-NZ" b="1" dirty="0"/>
            </a:br>
            <a:endParaRPr lang="en-NZ" b="1" dirty="0"/>
          </a:p>
        </p:txBody>
      </p:sp>
      <p:sp>
        <p:nvSpPr>
          <p:cNvPr id="3" name="Content Placeholder 2"/>
          <p:cNvSpPr>
            <a:spLocks noGrp="1"/>
          </p:cNvSpPr>
          <p:nvPr>
            <p:ph idx="1"/>
          </p:nvPr>
        </p:nvSpPr>
        <p:spPr>
          <a:xfrm>
            <a:off x="1058778" y="1221724"/>
            <a:ext cx="9705474" cy="4392489"/>
          </a:xfrm>
        </p:spPr>
        <p:txBody>
          <a:bodyPr/>
          <a:lstStyle/>
          <a:p>
            <a:pPr marL="0" indent="0">
              <a:buNone/>
            </a:pPr>
            <a:r>
              <a:rPr lang="en-NZ" b="1" dirty="0"/>
              <a:t>Section 7</a:t>
            </a:r>
          </a:p>
          <a:p>
            <a:pPr marL="0" indent="0">
              <a:buNone/>
            </a:pPr>
            <a:r>
              <a:rPr lang="en-NZ" sz="2400" dirty="0"/>
              <a:t>A person may be subject to compulsory treatment under this Act only if—</a:t>
            </a:r>
          </a:p>
          <a:p>
            <a:pPr marL="400050" lvl="1" indent="0">
              <a:buNone/>
            </a:pPr>
            <a:r>
              <a:rPr lang="en-NZ" sz="2400" b="1" dirty="0"/>
              <a:t>(a) </a:t>
            </a:r>
            <a:r>
              <a:rPr lang="en-NZ" sz="2400" dirty="0"/>
              <a:t>the person has a severe substance addiction; </a:t>
            </a:r>
            <a:r>
              <a:rPr lang="en-NZ" sz="2400" dirty="0">
                <a:solidFill>
                  <a:srgbClr val="FF0000"/>
                </a:solidFill>
              </a:rPr>
              <a:t>and</a:t>
            </a:r>
          </a:p>
          <a:p>
            <a:pPr marL="400050" lvl="1" indent="0">
              <a:buNone/>
            </a:pPr>
            <a:r>
              <a:rPr lang="en-NZ" sz="2400" b="1" dirty="0"/>
              <a:t>(b) </a:t>
            </a:r>
            <a:r>
              <a:rPr lang="en-NZ" sz="2400" dirty="0"/>
              <a:t>the person’s capacity to make informed decisions about treatment for that addiction is severely impaired; </a:t>
            </a:r>
            <a:r>
              <a:rPr lang="en-NZ" sz="2400" dirty="0">
                <a:solidFill>
                  <a:srgbClr val="FF0000"/>
                </a:solidFill>
              </a:rPr>
              <a:t>and</a:t>
            </a:r>
          </a:p>
          <a:p>
            <a:pPr marL="400050" lvl="1" indent="0">
              <a:buNone/>
            </a:pPr>
            <a:r>
              <a:rPr lang="en-NZ" sz="2400" b="1" dirty="0"/>
              <a:t>(c) </a:t>
            </a:r>
            <a:r>
              <a:rPr lang="en-NZ" sz="2400" dirty="0"/>
              <a:t>compulsory treatment of the person is necessary; </a:t>
            </a:r>
            <a:r>
              <a:rPr lang="en-NZ" sz="2400" dirty="0">
                <a:solidFill>
                  <a:srgbClr val="FF0000"/>
                </a:solidFill>
              </a:rPr>
              <a:t>and</a:t>
            </a:r>
          </a:p>
          <a:p>
            <a:pPr marL="400050" lvl="1" indent="0">
              <a:buNone/>
            </a:pPr>
            <a:r>
              <a:rPr lang="en-NZ" sz="2400" b="1" dirty="0"/>
              <a:t>(d) </a:t>
            </a:r>
            <a:r>
              <a:rPr lang="en-NZ" sz="2400" dirty="0"/>
              <a:t>appropriate treatment for the person is available</a:t>
            </a:r>
          </a:p>
          <a:p>
            <a:pPr marL="0" indent="0">
              <a:buNone/>
            </a:pPr>
            <a:endParaRPr lang="en-NZ" sz="2400" b="1" dirty="0"/>
          </a:p>
          <a:p>
            <a:endParaRPr lang="en-NZ" sz="2400" dirty="0"/>
          </a:p>
        </p:txBody>
      </p:sp>
    </p:spTree>
    <p:extLst>
      <p:ext uri="{BB962C8B-B14F-4D97-AF65-F5344CB8AC3E}">
        <p14:creationId xmlns:p14="http://schemas.microsoft.com/office/powerpoint/2010/main" val="23134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4138D0-1075-484E-8C3B-DEB9BCBADA32}"/>
              </a:ext>
            </a:extLst>
          </p:cNvPr>
          <p:cNvSpPr/>
          <p:nvPr/>
        </p:nvSpPr>
        <p:spPr>
          <a:xfrm>
            <a:off x="1122947" y="927678"/>
            <a:ext cx="9448799" cy="2209836"/>
          </a:xfrm>
          <a:prstGeom prst="rect">
            <a:avLst/>
          </a:prstGeom>
        </p:spPr>
        <p:txBody>
          <a:bodyPr wrap="square">
            <a:spAutoFit/>
          </a:bodyPr>
          <a:lstStyle/>
          <a:p>
            <a:pPr lvl="0" fontAlgn="base">
              <a:spcBef>
                <a:spcPct val="20000"/>
              </a:spcBef>
              <a:spcAft>
                <a:spcPct val="0"/>
              </a:spcAft>
              <a:buClr>
                <a:srgbClr val="1F4C6C"/>
              </a:buClr>
            </a:pPr>
            <a:r>
              <a:rPr lang="en-NZ" sz="3200" b="1" dirty="0">
                <a:solidFill>
                  <a:srgbClr val="262626"/>
                </a:solidFill>
                <a:latin typeface="Trebuchet MS" pitchFamily="34" charset="0"/>
              </a:rPr>
              <a:t>Section 10</a:t>
            </a:r>
          </a:p>
          <a:p>
            <a:pPr lvl="0" fontAlgn="base">
              <a:spcBef>
                <a:spcPct val="20000"/>
              </a:spcBef>
              <a:spcAft>
                <a:spcPct val="0"/>
              </a:spcAft>
              <a:buClr>
                <a:srgbClr val="1F4C6C"/>
              </a:buClr>
            </a:pPr>
            <a:r>
              <a:rPr lang="en-NZ" sz="2400" b="1" dirty="0">
                <a:solidFill>
                  <a:srgbClr val="262626"/>
                </a:solidFill>
                <a:latin typeface="Trebuchet MS" pitchFamily="34" charset="0"/>
              </a:rPr>
              <a:t>Compulsory treatment to be option of </a:t>
            </a:r>
            <a:r>
              <a:rPr lang="en-NZ" sz="2400" b="1" dirty="0">
                <a:solidFill>
                  <a:srgbClr val="FF0000"/>
                </a:solidFill>
                <a:latin typeface="Trebuchet MS" pitchFamily="34" charset="0"/>
              </a:rPr>
              <a:t>last resort</a:t>
            </a:r>
          </a:p>
          <a:p>
            <a:pPr lvl="0" fontAlgn="base">
              <a:spcBef>
                <a:spcPct val="20000"/>
              </a:spcBef>
              <a:spcAft>
                <a:spcPct val="0"/>
              </a:spcAft>
              <a:buClr>
                <a:srgbClr val="1F4C6C"/>
              </a:buClr>
            </a:pPr>
            <a:r>
              <a:rPr lang="en-NZ" sz="2400" dirty="0">
                <a:solidFill>
                  <a:srgbClr val="262626"/>
                </a:solidFill>
                <a:latin typeface="Trebuchet MS" pitchFamily="34" charset="0"/>
              </a:rPr>
              <a:t>For the purposes of section 7(c), compulsory treatment is necessary only if voluntary treatment is unlikely to be effective in addressing the severe substance addiction.</a:t>
            </a:r>
          </a:p>
        </p:txBody>
      </p:sp>
    </p:spTree>
    <p:extLst>
      <p:ext uri="{BB962C8B-B14F-4D97-AF65-F5344CB8AC3E}">
        <p14:creationId xmlns:p14="http://schemas.microsoft.com/office/powerpoint/2010/main" val="2345949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116" y="267463"/>
            <a:ext cx="10669524" cy="1008113"/>
          </a:xfrm>
        </p:spPr>
        <p:txBody>
          <a:bodyPr>
            <a:normAutofit/>
          </a:bodyPr>
          <a:lstStyle/>
          <a:p>
            <a:r>
              <a:rPr lang="en-NZ" sz="3600" b="1" dirty="0"/>
              <a:t>Application</a:t>
            </a:r>
          </a:p>
        </p:txBody>
      </p:sp>
      <p:sp>
        <p:nvSpPr>
          <p:cNvPr id="3" name="Content Placeholder 2"/>
          <p:cNvSpPr>
            <a:spLocks noGrp="1"/>
          </p:cNvSpPr>
          <p:nvPr>
            <p:ph idx="1"/>
          </p:nvPr>
        </p:nvSpPr>
        <p:spPr>
          <a:xfrm>
            <a:off x="1187116" y="1791980"/>
            <a:ext cx="8797316" cy="4517341"/>
          </a:xfrm>
        </p:spPr>
        <p:txBody>
          <a:bodyPr/>
          <a:lstStyle/>
          <a:p>
            <a:pPr marL="514350" indent="-514350">
              <a:buFont typeface="+mj-lt"/>
              <a:buAutoNum type="arabicPeriod"/>
            </a:pPr>
            <a:r>
              <a:rPr lang="en-NZ" sz="2400" dirty="0"/>
              <a:t>An applicant who believes that a person has a severe substance addiction may apply to the Area Director to have the person assessed under this subpart</a:t>
            </a:r>
          </a:p>
          <a:p>
            <a:pPr marL="514350" indent="-514350">
              <a:buFont typeface="+mj-lt"/>
              <a:buAutoNum type="arabicPeriod"/>
            </a:pPr>
            <a:r>
              <a:rPr lang="en-NZ" sz="2400" dirty="0"/>
              <a:t>The applicant must be at least 18 years of age.</a:t>
            </a:r>
          </a:p>
        </p:txBody>
      </p:sp>
      <p:sp>
        <p:nvSpPr>
          <p:cNvPr id="4" name="TextBox 3"/>
          <p:cNvSpPr txBox="1"/>
          <p:nvPr/>
        </p:nvSpPr>
        <p:spPr>
          <a:xfrm>
            <a:off x="1223458" y="1182510"/>
            <a:ext cx="4824536" cy="584775"/>
          </a:xfrm>
          <a:prstGeom prst="rect">
            <a:avLst/>
          </a:prstGeom>
          <a:noFill/>
        </p:spPr>
        <p:txBody>
          <a:bodyPr wrap="square" rtlCol="0">
            <a:spAutoFit/>
          </a:bodyPr>
          <a:lstStyle/>
          <a:p>
            <a:pPr fontAlgn="base">
              <a:spcBef>
                <a:spcPct val="0"/>
              </a:spcBef>
              <a:spcAft>
                <a:spcPct val="0"/>
              </a:spcAft>
            </a:pPr>
            <a:r>
              <a:rPr lang="en-NZ" sz="3200" b="1" dirty="0">
                <a:solidFill>
                  <a:prstClr val="black"/>
                </a:solidFill>
                <a:latin typeface="Trebuchet MS" panose="020B0603020202020204" pitchFamily="34" charset="0"/>
                <a:cs typeface="Arial" charset="0"/>
              </a:rPr>
              <a:t>Section 14</a:t>
            </a:r>
          </a:p>
        </p:txBody>
      </p:sp>
    </p:spTree>
    <p:extLst>
      <p:ext uri="{BB962C8B-B14F-4D97-AF65-F5344CB8AC3E}">
        <p14:creationId xmlns:p14="http://schemas.microsoft.com/office/powerpoint/2010/main" val="2133360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84841DB-77F2-42BB-A4A1-9989EE4ADA7C}"/>
              </a:ext>
            </a:extLst>
          </p:cNvPr>
          <p:cNvSpPr/>
          <p:nvPr/>
        </p:nvSpPr>
        <p:spPr>
          <a:xfrm>
            <a:off x="1074821" y="1249167"/>
            <a:ext cx="9769642" cy="1200329"/>
          </a:xfrm>
          <a:prstGeom prst="rect">
            <a:avLst/>
          </a:prstGeom>
        </p:spPr>
        <p:txBody>
          <a:bodyPr wrap="square">
            <a:spAutoFit/>
          </a:bodyPr>
          <a:lstStyle/>
          <a:p>
            <a:r>
              <a:rPr lang="en-NZ" sz="2400" dirty="0">
                <a:latin typeface="Trebuchet MS" panose="020B0603020202020204" pitchFamily="34" charset="0"/>
              </a:rPr>
              <a:t>Every person and every court that exercises, or proposes to exercise, a power conferred by or under this Act in respect of a patient who is a child or young person must be guided by…:</a:t>
            </a:r>
          </a:p>
        </p:txBody>
      </p:sp>
      <p:sp>
        <p:nvSpPr>
          <p:cNvPr id="4" name="TextBox 3">
            <a:extLst>
              <a:ext uri="{FF2B5EF4-FFF2-40B4-BE49-F238E27FC236}">
                <a16:creationId xmlns:a16="http://schemas.microsoft.com/office/drawing/2014/main" id="{E24D84C5-8BF3-480E-AEDD-D6C24D88F005}"/>
              </a:ext>
            </a:extLst>
          </p:cNvPr>
          <p:cNvSpPr txBox="1"/>
          <p:nvPr/>
        </p:nvSpPr>
        <p:spPr>
          <a:xfrm>
            <a:off x="1074821" y="664392"/>
            <a:ext cx="2204450" cy="584775"/>
          </a:xfrm>
          <a:prstGeom prst="rect">
            <a:avLst/>
          </a:prstGeom>
          <a:noFill/>
        </p:spPr>
        <p:txBody>
          <a:bodyPr wrap="none" rtlCol="0">
            <a:spAutoFit/>
          </a:bodyPr>
          <a:lstStyle/>
          <a:p>
            <a:r>
              <a:rPr lang="en-NZ" sz="3200" b="1" dirty="0">
                <a:latin typeface="Trebuchet MS" panose="020B0603020202020204" pitchFamily="34" charset="0"/>
              </a:rPr>
              <a:t>Section 13</a:t>
            </a:r>
          </a:p>
        </p:txBody>
      </p:sp>
      <p:sp>
        <p:nvSpPr>
          <p:cNvPr id="5" name="Rectangle 4">
            <a:extLst>
              <a:ext uri="{FF2B5EF4-FFF2-40B4-BE49-F238E27FC236}">
                <a16:creationId xmlns:a16="http://schemas.microsoft.com/office/drawing/2014/main" id="{BB89099E-E12F-47EE-A76F-9943F67D65E0}"/>
              </a:ext>
            </a:extLst>
          </p:cNvPr>
          <p:cNvSpPr/>
          <p:nvPr/>
        </p:nvSpPr>
        <p:spPr>
          <a:xfrm>
            <a:off x="1074821" y="2449496"/>
            <a:ext cx="9769642" cy="3785652"/>
          </a:xfrm>
          <a:prstGeom prst="rect">
            <a:avLst/>
          </a:prstGeom>
        </p:spPr>
        <p:txBody>
          <a:bodyPr wrap="square">
            <a:spAutoFit/>
          </a:bodyPr>
          <a:lstStyle/>
          <a:p>
            <a:r>
              <a:rPr lang="en-NZ" sz="2400" b="1" dirty="0">
                <a:latin typeface="Trebuchet MS" panose="020B0603020202020204" pitchFamily="34" charset="0"/>
              </a:rPr>
              <a:t>(c) </a:t>
            </a:r>
            <a:r>
              <a:rPr lang="en-NZ" sz="2400" dirty="0">
                <a:latin typeface="Trebuchet MS" panose="020B0603020202020204" pitchFamily="34" charset="0"/>
              </a:rPr>
              <a:t>a decision affecting the child or young person may be taken only after consideration of the likely impact of the decision—</a:t>
            </a:r>
          </a:p>
          <a:p>
            <a:pPr lvl="1"/>
            <a:r>
              <a:rPr lang="en-NZ" sz="2400" b="1" dirty="0">
                <a:latin typeface="Trebuchet MS" panose="020B0603020202020204" pitchFamily="34" charset="0"/>
              </a:rPr>
              <a:t>(</a:t>
            </a:r>
            <a:r>
              <a:rPr lang="en-NZ" sz="2400" b="1" dirty="0" err="1">
                <a:latin typeface="Trebuchet MS" panose="020B0603020202020204" pitchFamily="34" charset="0"/>
              </a:rPr>
              <a:t>i</a:t>
            </a:r>
            <a:r>
              <a:rPr lang="en-NZ" sz="2400" b="1" dirty="0">
                <a:latin typeface="Trebuchet MS" panose="020B0603020202020204" pitchFamily="34" charset="0"/>
              </a:rPr>
              <a:t>) </a:t>
            </a:r>
            <a:r>
              <a:rPr lang="en-NZ" sz="2400" dirty="0">
                <a:latin typeface="Trebuchet MS" panose="020B0603020202020204" pitchFamily="34" charset="0"/>
              </a:rPr>
              <a:t>on the welfare of the child or young person; and</a:t>
            </a:r>
          </a:p>
          <a:p>
            <a:pPr lvl="1"/>
            <a:r>
              <a:rPr lang="en-NZ" sz="2400" b="1" dirty="0">
                <a:latin typeface="Trebuchet MS" panose="020B0603020202020204" pitchFamily="34" charset="0"/>
              </a:rPr>
              <a:t>(ii) </a:t>
            </a:r>
            <a:r>
              <a:rPr lang="en-NZ" sz="2400" dirty="0">
                <a:latin typeface="Trebuchet MS" panose="020B0603020202020204" pitchFamily="34" charset="0"/>
              </a:rPr>
              <a:t>on the stability of the family, </a:t>
            </a:r>
            <a:r>
              <a:rPr lang="en-NZ" sz="2400" dirty="0" err="1">
                <a:latin typeface="Trebuchet MS" panose="020B0603020202020204" pitchFamily="34" charset="0"/>
              </a:rPr>
              <a:t>whānau</a:t>
            </a:r>
            <a:r>
              <a:rPr lang="en-NZ" sz="2400" dirty="0">
                <a:latin typeface="Trebuchet MS" panose="020B0603020202020204" pitchFamily="34" charset="0"/>
              </a:rPr>
              <a:t>, and family group of the child or young person:</a:t>
            </a:r>
          </a:p>
          <a:p>
            <a:r>
              <a:rPr lang="en-NZ" sz="2400" b="1" dirty="0">
                <a:latin typeface="Trebuchet MS" panose="020B0603020202020204" pitchFamily="34" charset="0"/>
              </a:rPr>
              <a:t>(d) </a:t>
            </a:r>
            <a:r>
              <a:rPr lang="en-NZ" sz="2400" dirty="0">
                <a:latin typeface="Trebuchet MS" panose="020B0603020202020204" pitchFamily="34" charset="0"/>
              </a:rPr>
              <a:t>consideration should be given to the wishes of the child or young person, to the extent that those wishes can reasonably be ascertained, and those wishes should be given the weight that is appropriate in the circumstances, having regard to the age, maturity, and culture of the child or young person</a:t>
            </a:r>
          </a:p>
        </p:txBody>
      </p:sp>
    </p:spTree>
    <p:extLst>
      <p:ext uri="{BB962C8B-B14F-4D97-AF65-F5344CB8AC3E}">
        <p14:creationId xmlns:p14="http://schemas.microsoft.com/office/powerpoint/2010/main" val="801601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8581D05-84F2-4DDA-B110-155489FCE0CF}"/>
              </a:ext>
            </a:extLst>
          </p:cNvPr>
          <p:cNvSpPr/>
          <p:nvPr/>
        </p:nvSpPr>
        <p:spPr>
          <a:xfrm>
            <a:off x="1227221" y="1845985"/>
            <a:ext cx="9264316" cy="2677656"/>
          </a:xfrm>
          <a:prstGeom prst="rect">
            <a:avLst/>
          </a:prstGeom>
        </p:spPr>
        <p:txBody>
          <a:bodyPr wrap="square">
            <a:spAutoFit/>
          </a:bodyPr>
          <a:lstStyle/>
          <a:p>
            <a:r>
              <a:rPr lang="en-NZ" sz="2400" b="1" dirty="0">
                <a:latin typeface="Trebuchet MS" panose="020B0603020202020204" pitchFamily="34" charset="0"/>
              </a:rPr>
              <a:t>Certain approved specialists to undertake assessment of child or young person, if practicable</a:t>
            </a:r>
          </a:p>
          <a:p>
            <a:endParaRPr lang="en-NZ" sz="2400" b="1" dirty="0">
              <a:latin typeface="Trebuchet MS" panose="020B0603020202020204" pitchFamily="34" charset="0"/>
            </a:endParaRPr>
          </a:p>
          <a:p>
            <a:r>
              <a:rPr lang="en-NZ" sz="2400" dirty="0">
                <a:latin typeface="Trebuchet MS" panose="020B0603020202020204" pitchFamily="34" charset="0"/>
              </a:rPr>
              <a:t>Wherever practicable, a specialist assessment of a child or young person </a:t>
            </a:r>
            <a:r>
              <a:rPr lang="en-NZ" sz="2400" dirty="0">
                <a:solidFill>
                  <a:srgbClr val="FF0000"/>
                </a:solidFill>
                <a:latin typeface="Trebuchet MS" panose="020B0603020202020204" pitchFamily="34" charset="0"/>
              </a:rPr>
              <a:t>must</a:t>
            </a:r>
            <a:r>
              <a:rPr lang="en-NZ" sz="2400" dirty="0">
                <a:latin typeface="Trebuchet MS" panose="020B0603020202020204" pitchFamily="34" charset="0"/>
              </a:rPr>
              <a:t> be conducted by an approved specialist who practises in the field of child or adolescent psychiatry or child or adolescent psychology.</a:t>
            </a:r>
          </a:p>
        </p:txBody>
      </p:sp>
      <p:sp>
        <p:nvSpPr>
          <p:cNvPr id="3" name="TextBox 2">
            <a:extLst>
              <a:ext uri="{FF2B5EF4-FFF2-40B4-BE49-F238E27FC236}">
                <a16:creationId xmlns:a16="http://schemas.microsoft.com/office/drawing/2014/main" id="{2C968246-8F2E-4292-A74E-608F12161704}"/>
              </a:ext>
            </a:extLst>
          </p:cNvPr>
          <p:cNvSpPr txBox="1"/>
          <p:nvPr/>
        </p:nvSpPr>
        <p:spPr>
          <a:xfrm>
            <a:off x="1227221" y="930442"/>
            <a:ext cx="9448800" cy="584775"/>
          </a:xfrm>
          <a:prstGeom prst="rect">
            <a:avLst/>
          </a:prstGeom>
          <a:noFill/>
        </p:spPr>
        <p:txBody>
          <a:bodyPr wrap="square" rtlCol="0">
            <a:spAutoFit/>
          </a:bodyPr>
          <a:lstStyle/>
          <a:p>
            <a:r>
              <a:rPr lang="en-NZ" sz="3200" b="1" dirty="0">
                <a:latin typeface="Trebuchet MS" panose="020B0603020202020204" pitchFamily="34" charset="0"/>
              </a:rPr>
              <a:t>Section 20</a:t>
            </a:r>
          </a:p>
        </p:txBody>
      </p:sp>
    </p:spTree>
    <p:extLst>
      <p:ext uri="{BB962C8B-B14F-4D97-AF65-F5344CB8AC3E}">
        <p14:creationId xmlns:p14="http://schemas.microsoft.com/office/powerpoint/2010/main" val="2183594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AB3892-338A-43D9-A97D-2E73EFDD428B}"/>
              </a:ext>
            </a:extLst>
          </p:cNvPr>
          <p:cNvSpPr/>
          <p:nvPr/>
        </p:nvSpPr>
        <p:spPr>
          <a:xfrm>
            <a:off x="1267327" y="1338754"/>
            <a:ext cx="9400674" cy="4893647"/>
          </a:xfrm>
          <a:prstGeom prst="rect">
            <a:avLst/>
          </a:prstGeom>
        </p:spPr>
        <p:txBody>
          <a:bodyPr wrap="square">
            <a:spAutoFit/>
          </a:bodyPr>
          <a:lstStyle/>
          <a:p>
            <a:r>
              <a:rPr lang="en-NZ" sz="2400" b="1" dirty="0">
                <a:latin typeface="Trebuchet MS" panose="020B0603020202020204" pitchFamily="34" charset="0"/>
              </a:rPr>
              <a:t>Restriction on signing compulsory treatment certificate for child or young person</a:t>
            </a:r>
          </a:p>
          <a:p>
            <a:endParaRPr lang="en-NZ" sz="2400" b="1" dirty="0">
              <a:latin typeface="Trebuchet MS" panose="020B0603020202020204" pitchFamily="34" charset="0"/>
            </a:endParaRPr>
          </a:p>
          <a:p>
            <a:r>
              <a:rPr lang="en-NZ" sz="2400" dirty="0">
                <a:latin typeface="Trebuchet MS" panose="020B0603020202020204" pitchFamily="34" charset="0"/>
              </a:rPr>
              <a:t>An approved specialist may sign a compulsory treatment certificate in respect of a child or young person—</a:t>
            </a:r>
          </a:p>
          <a:p>
            <a:r>
              <a:rPr lang="en-NZ" sz="2400" b="1" dirty="0">
                <a:latin typeface="Trebuchet MS" panose="020B0603020202020204" pitchFamily="34" charset="0"/>
              </a:rPr>
              <a:t>(a) </a:t>
            </a:r>
            <a:r>
              <a:rPr lang="en-NZ" sz="2400" dirty="0">
                <a:latin typeface="Trebuchet MS" panose="020B0603020202020204" pitchFamily="34" charset="0"/>
              </a:rPr>
              <a:t>only after the specialist has confirmed, with the department responsible for the administration of the Oranga Tamariki Act 1989, whether that department has any involvement with the child or young person (and the extent of any involvement); and</a:t>
            </a:r>
          </a:p>
          <a:p>
            <a:r>
              <a:rPr lang="en-NZ" sz="2400" b="1" dirty="0">
                <a:latin typeface="Trebuchet MS" panose="020B0603020202020204" pitchFamily="34" charset="0"/>
              </a:rPr>
              <a:t>(b) </a:t>
            </a:r>
            <a:r>
              <a:rPr lang="en-NZ" sz="2400" dirty="0">
                <a:solidFill>
                  <a:srgbClr val="FF0000"/>
                </a:solidFill>
                <a:latin typeface="Trebuchet MS" panose="020B0603020202020204" pitchFamily="34" charset="0"/>
              </a:rPr>
              <a:t>only if satisfied that appropriate treatment for the severe substance addiction of the child or young person cannot be given in accordance with an order or other determination under the Oranga Tamariki Act 1989</a:t>
            </a:r>
            <a:r>
              <a:rPr lang="en-NZ" sz="2400" dirty="0">
                <a:latin typeface="Trebuchet MS" panose="020B0603020202020204" pitchFamily="34" charset="0"/>
              </a:rPr>
              <a:t>.</a:t>
            </a:r>
          </a:p>
        </p:txBody>
      </p:sp>
      <p:sp>
        <p:nvSpPr>
          <p:cNvPr id="3" name="TextBox 2">
            <a:extLst>
              <a:ext uri="{FF2B5EF4-FFF2-40B4-BE49-F238E27FC236}">
                <a16:creationId xmlns:a16="http://schemas.microsoft.com/office/drawing/2014/main" id="{3FB90420-FAC9-4367-8D6D-39DFEC98ED32}"/>
              </a:ext>
            </a:extLst>
          </p:cNvPr>
          <p:cNvSpPr txBox="1"/>
          <p:nvPr/>
        </p:nvSpPr>
        <p:spPr>
          <a:xfrm>
            <a:off x="1267327" y="753979"/>
            <a:ext cx="6529136" cy="584775"/>
          </a:xfrm>
          <a:prstGeom prst="rect">
            <a:avLst/>
          </a:prstGeom>
          <a:noFill/>
        </p:spPr>
        <p:txBody>
          <a:bodyPr wrap="square" rtlCol="0">
            <a:spAutoFit/>
          </a:bodyPr>
          <a:lstStyle/>
          <a:p>
            <a:r>
              <a:rPr lang="en-NZ" sz="3200" b="1" dirty="0">
                <a:latin typeface="Trebuchet MS" panose="020B0603020202020204" pitchFamily="34" charset="0"/>
              </a:rPr>
              <a:t>Section 24</a:t>
            </a:r>
          </a:p>
        </p:txBody>
      </p:sp>
    </p:spTree>
    <p:extLst>
      <p:ext uri="{BB962C8B-B14F-4D97-AF65-F5344CB8AC3E}">
        <p14:creationId xmlns:p14="http://schemas.microsoft.com/office/powerpoint/2010/main" val="829183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BBA393-42B3-430F-B8C3-90DA6ACF5E88}"/>
              </a:ext>
            </a:extLst>
          </p:cNvPr>
          <p:cNvSpPr/>
          <p:nvPr/>
        </p:nvSpPr>
        <p:spPr>
          <a:xfrm>
            <a:off x="1411706" y="1867905"/>
            <a:ext cx="8999621" cy="3046988"/>
          </a:xfrm>
          <a:prstGeom prst="rect">
            <a:avLst/>
          </a:prstGeom>
        </p:spPr>
        <p:txBody>
          <a:bodyPr wrap="square">
            <a:spAutoFit/>
          </a:bodyPr>
          <a:lstStyle/>
          <a:p>
            <a:r>
              <a:rPr lang="en-NZ" sz="2400" b="1" dirty="0">
                <a:latin typeface="Trebuchet MS" panose="020B0603020202020204" pitchFamily="34" charset="0"/>
              </a:rPr>
              <a:t>Restriction on making compulsory treatment order in respect of child or young person</a:t>
            </a:r>
          </a:p>
          <a:p>
            <a:endParaRPr lang="en-NZ" sz="2400" b="1" dirty="0">
              <a:latin typeface="Trebuchet MS" panose="020B0603020202020204" pitchFamily="34" charset="0"/>
            </a:endParaRPr>
          </a:p>
          <a:p>
            <a:r>
              <a:rPr lang="en-NZ" sz="2400" dirty="0">
                <a:latin typeface="Trebuchet MS" panose="020B0603020202020204" pitchFamily="34" charset="0"/>
              </a:rPr>
              <a:t>The court may make a compulsory treatment order for a child or young person </a:t>
            </a:r>
            <a:r>
              <a:rPr lang="en-NZ" sz="2400" dirty="0">
                <a:solidFill>
                  <a:srgbClr val="FF0000"/>
                </a:solidFill>
                <a:latin typeface="Trebuchet MS" panose="020B0603020202020204" pitchFamily="34" charset="0"/>
              </a:rPr>
              <a:t>only</a:t>
            </a:r>
            <a:r>
              <a:rPr lang="en-NZ" sz="2400" dirty="0">
                <a:latin typeface="Trebuchet MS" panose="020B0603020202020204" pitchFamily="34" charset="0"/>
              </a:rPr>
              <a:t> if satisfied that appropriate treatment for the severe substance addiction of the child or young person cannot be given pursuant to an order or other determination under the Oranga Tamariki Act 1989.</a:t>
            </a:r>
          </a:p>
        </p:txBody>
      </p:sp>
      <p:sp>
        <p:nvSpPr>
          <p:cNvPr id="3" name="TextBox 2">
            <a:extLst>
              <a:ext uri="{FF2B5EF4-FFF2-40B4-BE49-F238E27FC236}">
                <a16:creationId xmlns:a16="http://schemas.microsoft.com/office/drawing/2014/main" id="{F05104E9-2081-446A-9AF3-8B12B9A143E3}"/>
              </a:ext>
            </a:extLst>
          </p:cNvPr>
          <p:cNvSpPr txBox="1"/>
          <p:nvPr/>
        </p:nvSpPr>
        <p:spPr>
          <a:xfrm>
            <a:off x="1411706" y="1074822"/>
            <a:ext cx="2204450" cy="584775"/>
          </a:xfrm>
          <a:prstGeom prst="rect">
            <a:avLst/>
          </a:prstGeom>
          <a:noFill/>
        </p:spPr>
        <p:txBody>
          <a:bodyPr wrap="none" rtlCol="0">
            <a:spAutoFit/>
          </a:bodyPr>
          <a:lstStyle/>
          <a:p>
            <a:r>
              <a:rPr lang="en-NZ" sz="3200" b="1" dirty="0">
                <a:latin typeface="Trebuchet MS" panose="020B0603020202020204" pitchFamily="34" charset="0"/>
              </a:rPr>
              <a:t>Section 33</a:t>
            </a:r>
          </a:p>
        </p:txBody>
      </p:sp>
    </p:spTree>
    <p:extLst>
      <p:ext uri="{BB962C8B-B14F-4D97-AF65-F5344CB8AC3E}">
        <p14:creationId xmlns:p14="http://schemas.microsoft.com/office/powerpoint/2010/main" val="2536023706"/>
      </p:ext>
    </p:extLst>
  </p:cSld>
  <p:clrMapOvr>
    <a:masterClrMapping/>
  </p:clrMapOvr>
</p:sld>
</file>

<file path=ppt/theme/theme1.xml><?xml version="1.0" encoding="utf-8"?>
<a:theme xmlns:a="http://schemas.openxmlformats.org/drawingml/2006/main" name="Matua Raki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724CB41A-D0D4-4D18-95BA-990B25B5F5A0}" vid="{ED69D36F-05EE-4993-BC71-5BFF6CA4DA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TotalTime>
  <Words>985</Words>
  <Application>Microsoft Office PowerPoint</Application>
  <PresentationFormat>Widescreen</PresentationFormat>
  <Paragraphs>83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Minion Pro</vt:lpstr>
      <vt:lpstr>Trebuchet MS</vt:lpstr>
      <vt:lpstr>Matua Raki Powerpoint Template</vt:lpstr>
      <vt:lpstr>Substance Addiction(Compulsory Assessment and Treatment) Act 2017  Processes relevant to Children and Young People</vt:lpstr>
      <vt:lpstr>Section 3</vt:lpstr>
      <vt:lpstr>Criteria for compulsory treatment </vt:lpstr>
      <vt:lpstr>PowerPoint Presentation</vt:lpstr>
      <vt:lpstr>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Koning</dc:creator>
  <cp:lastModifiedBy>Ashley Koning</cp:lastModifiedBy>
  <cp:revision>13</cp:revision>
  <dcterms:created xsi:type="dcterms:W3CDTF">2017-08-23T21:11:43Z</dcterms:created>
  <dcterms:modified xsi:type="dcterms:W3CDTF">2017-08-28T20:49:43Z</dcterms:modified>
</cp:coreProperties>
</file>