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797675" cy="9926638"/>
  <p:defaultTextStyle>
    <a:defPPr>
      <a:defRPr lang="en-NZ"/>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4CE"/>
    <a:srgbClr val="1861A4"/>
    <a:srgbClr val="1D75C5"/>
    <a:srgbClr val="232329"/>
    <a:srgbClr val="2C8AE0"/>
    <a:srgbClr val="F3F7EC"/>
    <a:srgbClr val="74AF2B"/>
    <a:srgbClr val="0F3D66"/>
    <a:srgbClr val="500D49"/>
    <a:srgbClr val="1F4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152" autoAdjust="0"/>
  </p:normalViewPr>
  <p:slideViewPr>
    <p:cSldViewPr>
      <p:cViewPr varScale="1">
        <p:scale>
          <a:sx n="54" d="100"/>
          <a:sy n="54" d="100"/>
        </p:scale>
        <p:origin x="2318" y="29"/>
      </p:cViewPr>
      <p:guideLst>
        <p:guide orient="horz" pos="2160"/>
        <p:guide pos="2880"/>
      </p:guideLst>
    </p:cSldViewPr>
  </p:slideViewPr>
  <p:notesTextViewPr>
    <p:cViewPr>
      <p:scale>
        <a:sx n="1" d="1"/>
        <a:sy n="1" d="1"/>
      </p:scale>
      <p:origin x="0" y="0"/>
    </p:cViewPr>
  </p:notesTextViewPr>
  <p:notesViewPr>
    <p:cSldViewPr>
      <p:cViewPr varScale="1">
        <p:scale>
          <a:sx n="68" d="100"/>
          <a:sy n="68" d="100"/>
        </p:scale>
        <p:origin x="3101"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0CE3E93-E972-4940-B7AB-70F4CE006B7E}" type="datetimeFigureOut">
              <a:rPr lang="en-NZ" smtClean="0"/>
              <a:t>16/08/2017</a:t>
            </a:fld>
            <a:endParaRPr lang="en-N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B196B0-8529-41D7-A608-1C53C45DFB18}" type="slidenum">
              <a:rPr lang="en-NZ" smtClean="0"/>
              <a:t>‹#›</a:t>
            </a:fld>
            <a:endParaRPr lang="en-NZ"/>
          </a:p>
        </p:txBody>
      </p:sp>
    </p:spTree>
    <p:extLst>
      <p:ext uri="{BB962C8B-B14F-4D97-AF65-F5344CB8AC3E}">
        <p14:creationId xmlns:p14="http://schemas.microsoft.com/office/powerpoint/2010/main" val="4224393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0EA19CA-2A1C-477E-93D0-2B3D936B4262}" type="datetimeFigureOut">
              <a:rPr lang="en-NZ" smtClean="0"/>
              <a:t>16/08/2017</a:t>
            </a:fld>
            <a:endParaRPr lang="en-NZ"/>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C856B6C-99C9-4EA3-AD7E-298CDE63B9E2}" type="slidenum">
              <a:rPr lang="en-NZ" smtClean="0"/>
              <a:t>‹#›</a:t>
            </a:fld>
            <a:endParaRPr lang="en-NZ"/>
          </a:p>
        </p:txBody>
      </p:sp>
    </p:spTree>
    <p:extLst>
      <p:ext uri="{BB962C8B-B14F-4D97-AF65-F5344CB8AC3E}">
        <p14:creationId xmlns:p14="http://schemas.microsoft.com/office/powerpoint/2010/main" val="428512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70#DLM6609170"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t.nz/act/public/2017/0004/latest/whole.html#DLM660914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41#DLM660914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58#DLM6609158"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203#DLM6609203"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Schedule 1 Part 1</a:t>
            </a:r>
          </a:p>
          <a:p>
            <a:r>
              <a:rPr lang="en-NZ" dirty="0"/>
              <a:t>The Area Director must assign a responsible clinician to a person described in </a:t>
            </a:r>
            <a:r>
              <a:rPr lang="en-NZ" dirty="0" err="1"/>
              <a:t>subclause</a:t>
            </a:r>
            <a:r>
              <a:rPr lang="en-NZ" dirty="0"/>
              <a:t> (1) as soon as practicable after the commencement of this Act, and in any case not later than the close of the second day after the commencement of this Act, and otherwise in accordance with </a:t>
            </a:r>
            <a:r>
              <a:rPr lang="en-NZ" dirty="0">
                <a:hlinkClick r:id="rId3"/>
              </a:rPr>
              <a:t>section 28</a:t>
            </a:r>
            <a:r>
              <a:rPr lang="en-NZ" dirty="0"/>
              <a:t>.</a:t>
            </a:r>
          </a:p>
        </p:txBody>
      </p:sp>
      <p:sp>
        <p:nvSpPr>
          <p:cNvPr id="4" name="Slide Number Placeholder 3"/>
          <p:cNvSpPr>
            <a:spLocks noGrp="1"/>
          </p:cNvSpPr>
          <p:nvPr>
            <p:ph type="sldNum" sz="quarter" idx="10"/>
          </p:nvPr>
        </p:nvSpPr>
        <p:spPr/>
        <p:txBody>
          <a:bodyPr/>
          <a:lstStyle/>
          <a:p>
            <a:fld id="{7C856B6C-99C9-4EA3-AD7E-298CDE63B9E2}" type="slidenum">
              <a:rPr lang="en-NZ" smtClean="0"/>
              <a:t>2</a:t>
            </a:fld>
            <a:endParaRPr lang="en-NZ"/>
          </a:p>
        </p:txBody>
      </p:sp>
    </p:spTree>
    <p:extLst>
      <p:ext uri="{BB962C8B-B14F-4D97-AF65-F5344CB8AC3E}">
        <p14:creationId xmlns:p14="http://schemas.microsoft.com/office/powerpoint/2010/main" val="2925106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a:t>Subpart 3—Compulsory treatment of patients</a:t>
            </a:r>
          </a:p>
          <a:p>
            <a:r>
              <a:rPr lang="en-NZ" b="1" dirty="0"/>
              <a:t>35 Objective of compulsory treatment</a:t>
            </a:r>
          </a:p>
          <a:p>
            <a:r>
              <a:rPr lang="en-NZ" dirty="0"/>
              <a:t>The objective of compulsory treatment given to a patient is—</a:t>
            </a:r>
          </a:p>
          <a:p>
            <a:r>
              <a:rPr lang="en-NZ" b="1" dirty="0"/>
              <a:t>(a) </a:t>
            </a:r>
            <a:r>
              <a:rPr lang="en-NZ" dirty="0"/>
              <a:t>to facilitate the stabilisation of the patient through medical treatment, including medically managed withdrawal; and</a:t>
            </a:r>
          </a:p>
          <a:p>
            <a:r>
              <a:rPr lang="en-NZ" b="1" dirty="0"/>
              <a:t>(b) </a:t>
            </a:r>
            <a:r>
              <a:rPr lang="en-NZ" dirty="0"/>
              <a:t>if possible, to restore the patient’s capacity to make informed decisions about the patient’s treatment and to give the patient an opportunity to engage in voluntary treatment.</a:t>
            </a:r>
          </a:p>
          <a:p>
            <a:endParaRPr lang="en-NZ" dirty="0"/>
          </a:p>
          <a:p>
            <a:r>
              <a:rPr lang="en-NZ" b="1" dirty="0"/>
              <a:t>8 Meaning of severe substance addiction</a:t>
            </a:r>
          </a:p>
          <a:p>
            <a:r>
              <a:rPr lang="en-NZ" dirty="0"/>
              <a:t>(1) A severe substance addiction is a continuous or an intermittent condition of a person that—</a:t>
            </a:r>
          </a:p>
          <a:p>
            <a:r>
              <a:rPr lang="en-NZ" b="1" dirty="0"/>
              <a:t>(a) </a:t>
            </a:r>
            <a:r>
              <a:rPr lang="en-NZ" dirty="0"/>
              <a:t>manifests itself in the compulsive use of a substance and is characterised by at least 2 of the features listed in subsection (2); and</a:t>
            </a:r>
          </a:p>
          <a:p>
            <a:r>
              <a:rPr lang="en-NZ" b="1" dirty="0"/>
              <a:t>(b) </a:t>
            </a:r>
            <a:r>
              <a:rPr lang="en-NZ" dirty="0"/>
              <a:t>is of such severity that it poses a serious danger to the health or safety of the person and seriously diminishes the person’s ability to care for himself or herself.</a:t>
            </a:r>
          </a:p>
          <a:p>
            <a:r>
              <a:rPr lang="en-NZ" dirty="0"/>
              <a:t>(2) The features are—</a:t>
            </a:r>
          </a:p>
          <a:p>
            <a:r>
              <a:rPr lang="en-NZ" b="1" dirty="0"/>
              <a:t>(a) </a:t>
            </a:r>
            <a:r>
              <a:rPr lang="en-NZ" dirty="0"/>
              <a:t>neuro-adaptation to the substance:</a:t>
            </a:r>
          </a:p>
          <a:p>
            <a:r>
              <a:rPr lang="en-NZ" b="1" dirty="0"/>
              <a:t>(b) </a:t>
            </a:r>
            <a:r>
              <a:rPr lang="en-NZ" dirty="0"/>
              <a:t>craving for the substance:</a:t>
            </a:r>
          </a:p>
          <a:p>
            <a:r>
              <a:rPr lang="en-NZ" b="1" dirty="0"/>
              <a:t>(c) </a:t>
            </a:r>
            <a:r>
              <a:rPr lang="en-NZ" dirty="0"/>
              <a:t>unsuccessful efforts to control the use of the substance:</a:t>
            </a:r>
          </a:p>
          <a:p>
            <a:r>
              <a:rPr lang="en-NZ" b="1" dirty="0"/>
              <a:t>(d) </a:t>
            </a:r>
            <a:r>
              <a:rPr lang="en-NZ" dirty="0"/>
              <a:t>use of the substance despite suffering harmful consequences.</a:t>
            </a:r>
          </a:p>
          <a:p>
            <a:r>
              <a:rPr lang="en-NZ" b="1" dirty="0"/>
              <a:t>9 Capacity to make informed decisions</a:t>
            </a:r>
          </a:p>
          <a:p>
            <a:r>
              <a:rPr lang="en-NZ" dirty="0"/>
              <a:t>For the purposes of </a:t>
            </a:r>
            <a:r>
              <a:rPr lang="en-NZ" dirty="0">
                <a:hlinkClick r:id="rId3"/>
              </a:rPr>
              <a:t>section 7(b)</a:t>
            </a:r>
            <a:r>
              <a:rPr lang="en-NZ" dirty="0"/>
              <a:t>, a person’s capacity to make informed decisions about treatment for a severe substance addiction is severely impaired if the person is unable to—</a:t>
            </a:r>
          </a:p>
          <a:p>
            <a:r>
              <a:rPr lang="en-NZ" b="1" dirty="0"/>
              <a:t>(a) </a:t>
            </a:r>
            <a:r>
              <a:rPr lang="en-NZ" dirty="0"/>
              <a:t>understand the information relevant to the decisions; or</a:t>
            </a:r>
          </a:p>
          <a:p>
            <a:r>
              <a:rPr lang="en-NZ" b="1" dirty="0"/>
              <a:t>(b) </a:t>
            </a:r>
            <a:r>
              <a:rPr lang="en-NZ" dirty="0"/>
              <a:t>retain that information; or</a:t>
            </a:r>
          </a:p>
          <a:p>
            <a:r>
              <a:rPr lang="en-NZ" b="1" dirty="0"/>
              <a:t>(c) </a:t>
            </a:r>
            <a:r>
              <a:rPr lang="en-NZ" dirty="0"/>
              <a:t>use or weigh that information as part of the process of making the decisions; or</a:t>
            </a:r>
          </a:p>
          <a:p>
            <a:r>
              <a:rPr lang="en-NZ" b="1" dirty="0"/>
              <a:t>(d) </a:t>
            </a:r>
            <a:r>
              <a:rPr lang="en-NZ" dirty="0"/>
              <a:t>communicate the decisions.</a:t>
            </a:r>
          </a:p>
          <a:p>
            <a:endParaRPr lang="en-NZ" dirty="0"/>
          </a:p>
        </p:txBody>
      </p:sp>
      <p:sp>
        <p:nvSpPr>
          <p:cNvPr id="4" name="Slide Number Placeholder 3"/>
          <p:cNvSpPr>
            <a:spLocks noGrp="1"/>
          </p:cNvSpPr>
          <p:nvPr>
            <p:ph type="sldNum" sz="quarter" idx="10"/>
          </p:nvPr>
        </p:nvSpPr>
        <p:spPr/>
        <p:txBody>
          <a:bodyPr/>
          <a:lstStyle/>
          <a:p>
            <a:fld id="{7C856B6C-99C9-4EA3-AD7E-298CDE63B9E2}" type="slidenum">
              <a:rPr lang="en-NZ" smtClean="0"/>
              <a:t>3</a:t>
            </a:fld>
            <a:endParaRPr lang="en-NZ"/>
          </a:p>
        </p:txBody>
      </p:sp>
    </p:spTree>
    <p:extLst>
      <p:ext uri="{BB962C8B-B14F-4D97-AF65-F5344CB8AC3E}">
        <p14:creationId xmlns:p14="http://schemas.microsoft.com/office/powerpoint/2010/main" val="1459691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a:t>Section 97 Advice and assistance of general nature</a:t>
            </a:r>
          </a:p>
          <a:p>
            <a:r>
              <a:rPr lang="en-NZ" dirty="0"/>
              <a:t>So far as practicable, the Area Director or an authorised officer acting with the authority of the Area Director must act as a ready point of contact for anyone in the community who has any worry or concern about any aspect of this Act, or about services available for those who are or may be suffering from a severe substance addiction and, at the request of anyone, they must provide the assistance, advice, and reassurance that are appropriate in the circumstances</a:t>
            </a:r>
          </a:p>
          <a:p>
            <a:endParaRPr lang="en-NZ" dirty="0"/>
          </a:p>
        </p:txBody>
      </p:sp>
      <p:sp>
        <p:nvSpPr>
          <p:cNvPr id="4" name="Slide Number Placeholder 3"/>
          <p:cNvSpPr>
            <a:spLocks noGrp="1"/>
          </p:cNvSpPr>
          <p:nvPr>
            <p:ph type="sldNum" sz="quarter" idx="10"/>
          </p:nvPr>
        </p:nvSpPr>
        <p:spPr/>
        <p:txBody>
          <a:bodyPr/>
          <a:lstStyle/>
          <a:p>
            <a:fld id="{7C856B6C-99C9-4EA3-AD7E-298CDE63B9E2}" type="slidenum">
              <a:rPr lang="en-NZ" smtClean="0"/>
              <a:t>4</a:t>
            </a:fld>
            <a:endParaRPr lang="en-NZ"/>
          </a:p>
        </p:txBody>
      </p:sp>
    </p:spTree>
    <p:extLst>
      <p:ext uri="{BB962C8B-B14F-4D97-AF65-F5344CB8AC3E}">
        <p14:creationId xmlns:p14="http://schemas.microsoft.com/office/powerpoint/2010/main" val="430500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medical certificate must—</a:t>
            </a:r>
          </a:p>
          <a:p>
            <a:r>
              <a:rPr lang="en-NZ" b="1" dirty="0"/>
              <a:t>(a) </a:t>
            </a:r>
            <a:r>
              <a:rPr lang="en-NZ" dirty="0"/>
              <a:t>state that the medical practitioner has examined the person; and</a:t>
            </a:r>
          </a:p>
          <a:p>
            <a:r>
              <a:rPr lang="en-NZ" b="1" dirty="0"/>
              <a:t>(b) </a:t>
            </a:r>
            <a:r>
              <a:rPr lang="en-NZ" dirty="0"/>
              <a:t>state the date of that examination; and</a:t>
            </a:r>
          </a:p>
          <a:p>
            <a:r>
              <a:rPr lang="en-NZ" b="1" dirty="0"/>
              <a:t>(c) </a:t>
            </a:r>
            <a:r>
              <a:rPr lang="en-NZ" dirty="0"/>
              <a:t>state that the medical practitioner considers that there are reasonable grounds to believe that the person meets the criteria set out in </a:t>
            </a:r>
            <a:r>
              <a:rPr lang="en-NZ" dirty="0">
                <a:hlinkClick r:id="rId3"/>
              </a:rPr>
              <a:t>section 7(a)</a:t>
            </a:r>
            <a:r>
              <a:rPr lang="en-NZ" dirty="0"/>
              <a:t> and (b); and</a:t>
            </a:r>
          </a:p>
          <a:p>
            <a:r>
              <a:rPr lang="en-NZ" b="1" dirty="0"/>
              <a:t>(d) </a:t>
            </a:r>
            <a:r>
              <a:rPr lang="en-NZ" dirty="0"/>
              <a:t>set out full particulars of the grounds; and</a:t>
            </a:r>
          </a:p>
          <a:p>
            <a:r>
              <a:rPr lang="en-NZ" b="1" dirty="0"/>
              <a:t>(e) </a:t>
            </a:r>
            <a:r>
              <a:rPr lang="en-NZ" dirty="0"/>
              <a:t>be dated and signed by the medical practitioner</a:t>
            </a:r>
          </a:p>
          <a:p>
            <a:endParaRPr lang="en-NZ" dirty="0"/>
          </a:p>
          <a:p>
            <a:r>
              <a:rPr lang="en-NZ" dirty="0"/>
              <a:t>Every medical certificate must state—</a:t>
            </a:r>
          </a:p>
          <a:p>
            <a:r>
              <a:rPr lang="en-NZ" b="1" dirty="0"/>
              <a:t>(a) </a:t>
            </a:r>
            <a:r>
              <a:rPr lang="en-NZ" dirty="0"/>
              <a:t>that the medical practitioner is not a relative of the person examined; and</a:t>
            </a:r>
          </a:p>
          <a:p>
            <a:r>
              <a:rPr lang="en-NZ" b="1" dirty="0"/>
              <a:t>(b) </a:t>
            </a:r>
            <a:r>
              <a:rPr lang="en-NZ" dirty="0"/>
              <a:t>if the medical practitioner is not the applicant, that the medical practitioner is not a relative of the applicant.</a:t>
            </a:r>
          </a:p>
          <a:p>
            <a:endParaRPr lang="en-NZ" dirty="0"/>
          </a:p>
          <a:p>
            <a:endParaRPr lang="en-NZ" dirty="0"/>
          </a:p>
        </p:txBody>
      </p:sp>
      <p:sp>
        <p:nvSpPr>
          <p:cNvPr id="4" name="Slide Number Placeholder 3"/>
          <p:cNvSpPr>
            <a:spLocks noGrp="1"/>
          </p:cNvSpPr>
          <p:nvPr>
            <p:ph type="sldNum" sz="quarter" idx="10"/>
          </p:nvPr>
        </p:nvSpPr>
        <p:spPr/>
        <p:txBody>
          <a:bodyPr/>
          <a:lstStyle/>
          <a:p>
            <a:fld id="{7C856B6C-99C9-4EA3-AD7E-298CDE63B9E2}" type="slidenum">
              <a:rPr lang="en-NZ" smtClean="0"/>
              <a:t>5</a:t>
            </a:fld>
            <a:endParaRPr lang="en-NZ"/>
          </a:p>
        </p:txBody>
      </p:sp>
    </p:spTree>
    <p:extLst>
      <p:ext uri="{BB962C8B-B14F-4D97-AF65-F5344CB8AC3E}">
        <p14:creationId xmlns:p14="http://schemas.microsoft.com/office/powerpoint/2010/main" val="1624088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arrangements required by subsection (1) include the following:</a:t>
            </a:r>
          </a:p>
          <a:p>
            <a:r>
              <a:rPr lang="en-NZ" b="1" dirty="0"/>
              <a:t>(a) </a:t>
            </a:r>
            <a:r>
              <a:rPr lang="en-NZ" dirty="0"/>
              <a:t>nominating the approved specialist who is to assess the person, not being the medical practitioner who signed the medical certificate under </a:t>
            </a:r>
            <a:r>
              <a:rPr lang="en-NZ" dirty="0">
                <a:hlinkClick r:id="rId3"/>
              </a:rPr>
              <a:t>section 17</a:t>
            </a:r>
            <a:r>
              <a:rPr lang="en-NZ" dirty="0"/>
              <a:t>:</a:t>
            </a:r>
          </a:p>
          <a:p>
            <a:r>
              <a:rPr lang="en-NZ" b="1" dirty="0"/>
              <a:t>(b) </a:t>
            </a:r>
            <a:r>
              <a:rPr lang="en-NZ" dirty="0"/>
              <a:t>determining, in consultation with that approved specialist, where and when the assessment is to be made:</a:t>
            </a:r>
          </a:p>
          <a:p>
            <a:r>
              <a:rPr lang="en-NZ" b="1" dirty="0"/>
              <a:t>(c) </a:t>
            </a:r>
            <a:r>
              <a:rPr lang="en-NZ" dirty="0"/>
              <a:t>giving the person to be assessed a written notice that—</a:t>
            </a:r>
          </a:p>
          <a:p>
            <a:r>
              <a:rPr lang="en-NZ" b="1" dirty="0"/>
              <a:t>(</a:t>
            </a:r>
            <a:r>
              <a:rPr lang="en-NZ" b="1" dirty="0" err="1"/>
              <a:t>i</a:t>
            </a:r>
            <a:r>
              <a:rPr lang="en-NZ" b="1" dirty="0"/>
              <a:t>) </a:t>
            </a:r>
            <a:r>
              <a:rPr lang="en-NZ" dirty="0"/>
              <a:t>requires him or her to attend at the place and time specified in the notice for the purposes of the assessment; and</a:t>
            </a:r>
          </a:p>
          <a:p>
            <a:r>
              <a:rPr lang="en-NZ" b="1" dirty="0"/>
              <a:t>(ii) </a:t>
            </a:r>
            <a:r>
              <a:rPr lang="en-NZ" dirty="0"/>
              <a:t>explains the purpose of the assessment; and</a:t>
            </a:r>
          </a:p>
          <a:p>
            <a:r>
              <a:rPr lang="en-NZ" b="1" dirty="0"/>
              <a:t>(iii) </a:t>
            </a:r>
            <a:r>
              <a:rPr lang="en-NZ" dirty="0"/>
              <a:t>states the name of the approved specialist:</a:t>
            </a:r>
          </a:p>
          <a:p>
            <a:r>
              <a:rPr lang="en-NZ" b="1" dirty="0"/>
              <a:t>(d) </a:t>
            </a:r>
            <a:r>
              <a:rPr lang="en-NZ" dirty="0"/>
              <a:t>ensuring that the contents of the notice given under paragraph (c) are explained to the person to be assessed in the presence of a member of the person’s family, or a caregiver of the person or anyone else concerned with the welfare of the person:</a:t>
            </a:r>
          </a:p>
          <a:p>
            <a:r>
              <a:rPr lang="en-NZ" b="1" dirty="0"/>
              <a:t>(e) </a:t>
            </a:r>
            <a:r>
              <a:rPr lang="en-NZ" dirty="0"/>
              <a:t>ensuring, if necessary, that appropriate arrangements are made to assist the person to be at the place where the specialist assessment is to be conducted at the required time.</a:t>
            </a:r>
          </a:p>
          <a:p>
            <a:endParaRPr lang="en-NZ" dirty="0"/>
          </a:p>
        </p:txBody>
      </p:sp>
      <p:sp>
        <p:nvSpPr>
          <p:cNvPr id="4" name="Slide Number Placeholder 3"/>
          <p:cNvSpPr>
            <a:spLocks noGrp="1"/>
          </p:cNvSpPr>
          <p:nvPr>
            <p:ph type="sldNum" sz="quarter" idx="10"/>
          </p:nvPr>
        </p:nvSpPr>
        <p:spPr/>
        <p:txBody>
          <a:bodyPr/>
          <a:lstStyle/>
          <a:p>
            <a:fld id="{7C856B6C-99C9-4EA3-AD7E-298CDE63B9E2}" type="slidenum">
              <a:rPr lang="en-NZ" smtClean="0"/>
              <a:t>7</a:t>
            </a:fld>
            <a:endParaRPr lang="en-NZ"/>
          </a:p>
        </p:txBody>
      </p:sp>
    </p:spTree>
    <p:extLst>
      <p:ext uri="{BB962C8B-B14F-4D97-AF65-F5344CB8AC3E}">
        <p14:creationId xmlns:p14="http://schemas.microsoft.com/office/powerpoint/2010/main" val="923233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(4) The approved specialist may make the assessment described in subsection (3) only if the approved specialist has—</a:t>
            </a:r>
          </a:p>
          <a:p>
            <a:r>
              <a:rPr lang="en-NZ" b="1" dirty="0"/>
              <a:t>(a) </a:t>
            </a:r>
            <a:r>
              <a:rPr lang="en-NZ" dirty="0"/>
              <a:t>disclosed all the information a reasonable person would require to make an informed decision about the treatment; and</a:t>
            </a:r>
          </a:p>
          <a:p>
            <a:r>
              <a:rPr lang="en-NZ" b="1" dirty="0"/>
              <a:t>(b) </a:t>
            </a:r>
            <a:r>
              <a:rPr lang="en-NZ" dirty="0"/>
              <a:t>discussed the information with the person; and</a:t>
            </a:r>
          </a:p>
          <a:p>
            <a:r>
              <a:rPr lang="en-NZ" b="1" dirty="0"/>
              <a:t>(c) </a:t>
            </a:r>
            <a:r>
              <a:rPr lang="en-NZ" dirty="0"/>
              <a:t>given the person a reasonable opportunity to ask questions about any aspect of the treatment; and</a:t>
            </a:r>
          </a:p>
          <a:p>
            <a:r>
              <a:rPr lang="en-NZ" b="1" dirty="0"/>
              <a:t>(d) </a:t>
            </a:r>
            <a:r>
              <a:rPr lang="en-NZ" dirty="0"/>
              <a:t>given the person a reasonable opportunity to discuss the treatment with the person’s principal caregiver and welfare guardian (if the court has appointed one); and</a:t>
            </a:r>
          </a:p>
          <a:p>
            <a:r>
              <a:rPr lang="en-NZ" b="1" dirty="0"/>
              <a:t>(e) </a:t>
            </a:r>
            <a:r>
              <a:rPr lang="en-NZ" dirty="0"/>
              <a:t>informed the person that, if the approved specialist finds that the criteria for compulsory treatment are met, the person is entitled to seek independent advice from another approved specialist under </a:t>
            </a:r>
            <a:r>
              <a:rPr lang="en-NZ" dirty="0">
                <a:hlinkClick r:id="rId3"/>
              </a:rPr>
              <a:t>section 56</a:t>
            </a:r>
            <a:r>
              <a:rPr lang="en-NZ" dirty="0"/>
              <a:t>.</a:t>
            </a:r>
          </a:p>
          <a:p>
            <a:r>
              <a:rPr lang="en-NZ" dirty="0"/>
              <a:t>(5) If the approved specialist considers that the person’s capacity to make informed decisions about treatment for the person’s addiction is severely impaired, the approved specialist must assess whether— </a:t>
            </a:r>
          </a:p>
          <a:p>
            <a:r>
              <a:rPr lang="en-NZ" b="1" dirty="0"/>
              <a:t>(a) </a:t>
            </a:r>
            <a:r>
              <a:rPr lang="en-NZ" dirty="0"/>
              <a:t>compulsory treatment of the person is necessary to enable the treatment to be provided; and</a:t>
            </a:r>
          </a:p>
          <a:p>
            <a:r>
              <a:rPr lang="en-NZ" b="1" dirty="0"/>
              <a:t>(b) </a:t>
            </a:r>
            <a:r>
              <a:rPr lang="en-NZ" dirty="0"/>
              <a:t>appropriate treatment for the person is available.</a:t>
            </a:r>
          </a:p>
          <a:p>
            <a:endParaRPr lang="en-NZ" dirty="0"/>
          </a:p>
        </p:txBody>
      </p:sp>
      <p:sp>
        <p:nvSpPr>
          <p:cNvPr id="4" name="Slide Number Placeholder 3"/>
          <p:cNvSpPr>
            <a:spLocks noGrp="1"/>
          </p:cNvSpPr>
          <p:nvPr>
            <p:ph type="sldNum" sz="quarter" idx="10"/>
          </p:nvPr>
        </p:nvSpPr>
        <p:spPr/>
        <p:txBody>
          <a:bodyPr/>
          <a:lstStyle/>
          <a:p>
            <a:fld id="{7C856B6C-99C9-4EA3-AD7E-298CDE63B9E2}" type="slidenum">
              <a:rPr lang="en-NZ" smtClean="0"/>
              <a:t>8</a:t>
            </a:fld>
            <a:endParaRPr lang="en-NZ"/>
          </a:p>
        </p:txBody>
      </p:sp>
    </p:spTree>
    <p:extLst>
      <p:ext uri="{BB962C8B-B14F-4D97-AF65-F5344CB8AC3E}">
        <p14:creationId xmlns:p14="http://schemas.microsoft.com/office/powerpoint/2010/main" val="2361802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Section 40</a:t>
            </a:r>
          </a:p>
          <a:p>
            <a:r>
              <a:rPr lang="en-NZ" dirty="0"/>
              <a:t>Return of patient</a:t>
            </a:r>
          </a:p>
          <a:p>
            <a:endParaRPr lang="en-NZ" dirty="0"/>
          </a:p>
          <a:p>
            <a:r>
              <a:rPr lang="en-NZ" dirty="0"/>
              <a:t>If a patient is absent without leave from the treatment centre in which he or she is required to be detained, or is absent from that treatment centre after a period of leave ends, an authorised officer may take all reasonable steps to take the patient back to the treatment centre, including calling for Police assistance under section 105 if necessary.</a:t>
            </a:r>
          </a:p>
        </p:txBody>
      </p:sp>
      <p:sp>
        <p:nvSpPr>
          <p:cNvPr id="4" name="Slide Number Placeholder 3"/>
          <p:cNvSpPr>
            <a:spLocks noGrp="1"/>
          </p:cNvSpPr>
          <p:nvPr>
            <p:ph type="sldNum" sz="quarter" idx="10"/>
          </p:nvPr>
        </p:nvSpPr>
        <p:spPr/>
        <p:txBody>
          <a:bodyPr/>
          <a:lstStyle/>
          <a:p>
            <a:fld id="{7C856B6C-99C9-4EA3-AD7E-298CDE63B9E2}" type="slidenum">
              <a:rPr lang="en-NZ" smtClean="0"/>
              <a:t>12</a:t>
            </a:fld>
            <a:endParaRPr lang="en-NZ"/>
          </a:p>
        </p:txBody>
      </p:sp>
    </p:spTree>
    <p:extLst>
      <p:ext uri="{BB962C8B-B14F-4D97-AF65-F5344CB8AC3E}">
        <p14:creationId xmlns:p14="http://schemas.microsoft.com/office/powerpoint/2010/main" val="3282365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C856B6C-99C9-4EA3-AD7E-298CDE63B9E2}" type="slidenum">
              <a:rPr lang="en-NZ" smtClean="0"/>
              <a:t>18</a:t>
            </a:fld>
            <a:endParaRPr lang="en-NZ"/>
          </a:p>
        </p:txBody>
      </p:sp>
    </p:spTree>
    <p:extLst>
      <p:ext uri="{BB962C8B-B14F-4D97-AF65-F5344CB8AC3E}">
        <p14:creationId xmlns:p14="http://schemas.microsoft.com/office/powerpoint/2010/main" val="1368537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6719888"/>
          </a:xfrm>
          <a:prstGeom prst="rect">
            <a:avLst/>
          </a:prstGeom>
          <a:solidFill>
            <a:srgbClr val="F3F7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pic>
        <p:nvPicPr>
          <p:cNvPr id="13" name="Picture 12" descr="pic.png"/>
          <p:cNvPicPr>
            <a:picLocks noChangeAspect="1"/>
          </p:cNvPicPr>
          <p:nvPr userDrawn="1"/>
        </p:nvPicPr>
        <p:blipFill>
          <a:blip r:embed="rId2">
            <a:alphaModFix amt="18000"/>
            <a:extLst>
              <a:ext uri="{28A0092B-C50C-407E-A947-70E740481C1C}">
                <a14:useLocalDpi xmlns:a14="http://schemas.microsoft.com/office/drawing/2010/main" val="0"/>
              </a:ext>
            </a:extLst>
          </a:blip>
          <a:stretch>
            <a:fillRect/>
          </a:stretch>
        </p:blipFill>
        <p:spPr>
          <a:xfrm>
            <a:off x="5374315" y="844888"/>
            <a:ext cx="3607921" cy="6328528"/>
          </a:xfrm>
          <a:prstGeom prst="rect">
            <a:avLst/>
          </a:prstGeom>
        </p:spPr>
      </p:pic>
      <p:sp>
        <p:nvSpPr>
          <p:cNvPr id="9" name="TextBox 17"/>
          <p:cNvSpPr txBox="1">
            <a:spLocks noChangeArrowheads="1"/>
          </p:cNvSpPr>
          <p:nvPr/>
        </p:nvSpPr>
        <p:spPr bwMode="auto">
          <a:xfrm>
            <a:off x="6089650" y="6381750"/>
            <a:ext cx="28098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NZ" sz="1600">
                <a:solidFill>
                  <a:schemeClr val="bg1"/>
                </a:solidFill>
                <a:latin typeface="Minion Pro" pitchFamily="18" charset="0"/>
              </a:rPr>
              <a:t>www.tepou.co.nz</a:t>
            </a:r>
          </a:p>
        </p:txBody>
      </p:sp>
      <p:sp>
        <p:nvSpPr>
          <p:cNvPr id="2" name="Title 1"/>
          <p:cNvSpPr>
            <a:spLocks noGrp="1"/>
          </p:cNvSpPr>
          <p:nvPr>
            <p:ph type="ctrTitle"/>
          </p:nvPr>
        </p:nvSpPr>
        <p:spPr>
          <a:xfrm>
            <a:off x="863800" y="1195635"/>
            <a:ext cx="5045322" cy="1801316"/>
          </a:xfrm>
          <a:prstGeom prst="rect">
            <a:avLst/>
          </a:prstGeom>
        </p:spPr>
        <p:txBody>
          <a:bodyPr anchor="b"/>
          <a:lstStyle>
            <a:lvl1pPr algn="l">
              <a:defRPr>
                <a:solidFill>
                  <a:srgbClr val="0F3D66"/>
                </a:solidFill>
                <a:latin typeface="Trebuchet MS" pitchFamily="34" charset="0"/>
              </a:defRPr>
            </a:lvl1pPr>
          </a:lstStyle>
          <a:p>
            <a:r>
              <a:rPr lang="en-US"/>
              <a:t>Click to edit Master title style</a:t>
            </a:r>
            <a:endParaRPr lang="en-NZ" dirty="0"/>
          </a:p>
        </p:txBody>
      </p:sp>
      <p:sp>
        <p:nvSpPr>
          <p:cNvPr id="3" name="Subtitle 2"/>
          <p:cNvSpPr>
            <a:spLocks noGrp="1"/>
          </p:cNvSpPr>
          <p:nvPr>
            <p:ph type="subTitle" idx="1"/>
          </p:nvPr>
        </p:nvSpPr>
        <p:spPr>
          <a:xfrm>
            <a:off x="863800" y="3501008"/>
            <a:ext cx="5045322" cy="1728192"/>
          </a:xfrm>
        </p:spPr>
        <p:txBody>
          <a:bodyPr/>
          <a:lstStyle>
            <a:lvl1pPr marL="0" indent="0" algn="l">
              <a:buNone/>
              <a:defRPr>
                <a:solidFill>
                  <a:srgbClr val="74AF2B"/>
                </a:solidFill>
                <a:latin typeface="Trebuchet M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dirty="0"/>
          </a:p>
        </p:txBody>
      </p:sp>
      <p:sp>
        <p:nvSpPr>
          <p:cNvPr id="14" name="Rectangle 13"/>
          <p:cNvSpPr/>
          <p:nvPr userDrawn="1"/>
        </p:nvSpPr>
        <p:spPr>
          <a:xfrm>
            <a:off x="0" y="5445224"/>
            <a:ext cx="9144000" cy="1440160"/>
          </a:xfrm>
          <a:prstGeom prst="rect">
            <a:avLst/>
          </a:prstGeom>
          <a:solidFill>
            <a:srgbClr val="0F3D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0" y="5229200"/>
            <a:ext cx="9144000" cy="216024"/>
          </a:xfrm>
          <a:prstGeom prst="rect">
            <a:avLst/>
          </a:prstGeom>
          <a:solidFill>
            <a:srgbClr val="74AF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0"/>
          <p:cNvSpPr txBox="1">
            <a:spLocks noChangeArrowheads="1"/>
          </p:cNvSpPr>
          <p:nvPr userDrawn="1"/>
        </p:nvSpPr>
        <p:spPr bwMode="auto">
          <a:xfrm>
            <a:off x="863800" y="5949280"/>
            <a:ext cx="3406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NZ" sz="2400" dirty="0">
                <a:solidFill>
                  <a:schemeClr val="bg1"/>
                </a:solidFill>
                <a:latin typeface="Minion Pro" pitchFamily="18" charset="0"/>
              </a:rPr>
              <a:t>www.matuaraki.org.nz</a:t>
            </a:r>
            <a:endParaRPr lang="en-NZ" sz="1600" dirty="0">
              <a:solidFill>
                <a:schemeClr val="bg1"/>
              </a:solidFill>
              <a:latin typeface="Minion Pro" pitchFamily="18" charset="0"/>
            </a:endParaRPr>
          </a:p>
        </p:txBody>
      </p:sp>
      <p:pic>
        <p:nvPicPr>
          <p:cNvPr id="19" name="Picture 18" descr="Matua-Raki-logo-transparent"/>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7584" y="332656"/>
            <a:ext cx="2627784" cy="862979"/>
          </a:xfrm>
          <a:prstGeom prst="rect">
            <a:avLst/>
          </a:prstGeom>
        </p:spPr>
      </p:pic>
      <p:pic>
        <p:nvPicPr>
          <p:cNvPr id="20" name="Picture 19" descr="Te Pou Logo White Transparent.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92280" y="5877272"/>
            <a:ext cx="1384300" cy="551413"/>
          </a:xfrm>
          <a:prstGeom prst="rect">
            <a:avLst/>
          </a:prstGeom>
        </p:spPr>
      </p:pic>
    </p:spTree>
    <p:extLst>
      <p:ext uri="{BB962C8B-B14F-4D97-AF65-F5344CB8AC3E}">
        <p14:creationId xmlns:p14="http://schemas.microsoft.com/office/powerpoint/2010/main" val="114349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0500" y="116632"/>
            <a:ext cx="6696075" cy="925512"/>
          </a:xfrm>
          <a:prstGeom prst="rect">
            <a:avLst/>
          </a:prstGeom>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3BB90B0-5115-4198-81C4-80B32BFA5347}" type="datetimeFigureOut">
              <a:rPr lang="en-NZ"/>
              <a:pPr>
                <a:defRPr/>
              </a:pPr>
              <a:t>16/08/2017</a:t>
            </a:fld>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25F0B10-F88F-46FB-B7F1-53A749DC27D8}" type="slidenum">
              <a:rPr lang="en-NZ"/>
              <a:pPr>
                <a:defRPr/>
              </a:pPr>
              <a:t>‹#›</a:t>
            </a:fld>
            <a:endParaRPr lang="en-NZ"/>
          </a:p>
        </p:txBody>
      </p:sp>
    </p:spTree>
    <p:extLst>
      <p:ext uri="{BB962C8B-B14F-4D97-AF65-F5344CB8AC3E}">
        <p14:creationId xmlns:p14="http://schemas.microsoft.com/office/powerpoint/2010/main" val="402575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0232" y="1052736"/>
            <a:ext cx="2057400" cy="5472608"/>
          </a:xfrm>
          <a:prstGeom prst="rect">
            <a:avLst/>
          </a:prstGeom>
        </p:spPr>
        <p:txBody>
          <a:bodyPr vert="eaVert"/>
          <a:lstStyle/>
          <a:p>
            <a:r>
              <a:rPr lang="en-US"/>
              <a:t>Click to edit Master title style</a:t>
            </a:r>
            <a:endParaRPr lang="en-NZ" dirty="0"/>
          </a:p>
        </p:txBody>
      </p:sp>
      <p:sp>
        <p:nvSpPr>
          <p:cNvPr id="3" name="Vertical Text Placeholder 2"/>
          <p:cNvSpPr>
            <a:spLocks noGrp="1"/>
          </p:cNvSpPr>
          <p:nvPr>
            <p:ph type="body" orient="vert" idx="1"/>
          </p:nvPr>
        </p:nvSpPr>
        <p:spPr>
          <a:xfrm>
            <a:off x="488032" y="1052736"/>
            <a:ext cx="6019800" cy="5472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6C742C8-C7DA-4214-89C3-C42C71C92467}" type="datetimeFigureOut">
              <a:rPr lang="en-NZ"/>
              <a:pPr>
                <a:defRPr/>
              </a:pPr>
              <a:t>16/08/2017</a:t>
            </a:fld>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46BE7DC-A4BB-4AC3-9992-80D2FFFB4E4F}" type="slidenum">
              <a:rPr lang="en-NZ"/>
              <a:pPr>
                <a:defRPr/>
              </a:pPr>
              <a:t>‹#›</a:t>
            </a:fld>
            <a:endParaRPr lang="en-NZ"/>
          </a:p>
        </p:txBody>
      </p:sp>
    </p:spTree>
    <p:extLst>
      <p:ext uri="{BB962C8B-B14F-4D97-AF65-F5344CB8AC3E}">
        <p14:creationId xmlns:p14="http://schemas.microsoft.com/office/powerpoint/2010/main" val="168124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008113"/>
          </a:xfrm>
          <a:prstGeom prst="rect">
            <a:avLst/>
          </a:prstGeom>
        </p:spPr>
        <p:txBody>
          <a:bodyPr/>
          <a:lstStyle/>
          <a:p>
            <a:r>
              <a:rPr lang="en-US"/>
              <a:t>Click to edit Master title style</a:t>
            </a:r>
            <a:endParaRPr lang="en-NZ" dirty="0"/>
          </a:p>
        </p:txBody>
      </p:sp>
      <p:sp>
        <p:nvSpPr>
          <p:cNvPr id="3" name="Content Placeholder 2"/>
          <p:cNvSpPr>
            <a:spLocks noGrp="1"/>
          </p:cNvSpPr>
          <p:nvPr>
            <p:ph idx="1"/>
          </p:nvPr>
        </p:nvSpPr>
        <p:spPr>
          <a:xfrm>
            <a:off x="179512" y="1124745"/>
            <a:ext cx="8712968" cy="4248472"/>
          </a:xfrm>
        </p:spPr>
        <p:txBody>
          <a:bodyPr/>
          <a:lstStyle>
            <a:lvl1pPr>
              <a:defRPr>
                <a:solidFill>
                  <a:srgbClr val="262626"/>
                </a:solidFill>
              </a:defRPr>
            </a:lvl1pPr>
            <a:lvl2pPr marL="742950" indent="-285750">
              <a:buFont typeface="Trebuchet MS" pitchFamily="34" charset="0"/>
              <a:buChar char="◦"/>
              <a:defRPr>
                <a:solidFill>
                  <a:srgbClr val="262626"/>
                </a:solidFill>
              </a:defRPr>
            </a:lvl2pPr>
            <a:lvl3pPr>
              <a:defRPr>
                <a:solidFill>
                  <a:srgbClr val="262626"/>
                </a:solidFill>
              </a:defRPr>
            </a:lvl3pPr>
            <a:lvl4pPr marL="1600200" indent="-228600">
              <a:buFont typeface="Trebuchet MS" pitchFamily="34" charset="0"/>
              <a:buChar char="◦"/>
              <a:defRPr>
                <a:solidFill>
                  <a:srgbClr val="262626"/>
                </a:solidFill>
              </a:defRPr>
            </a:lvl4pPr>
            <a:lvl5pPr>
              <a:defRPr>
                <a:solidFill>
                  <a:srgbClr val="26262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8D59534-D123-48C7-A5E4-5796E8292839}" type="datetimeFigureOut">
              <a:rPr lang="en-NZ"/>
              <a:pPr>
                <a:defRPr/>
              </a:pPr>
              <a:t>16/08/2017</a:t>
            </a:fld>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E3DE5E0-5E4B-4FF6-AEA8-E7D9CDF8B740}" type="slidenum">
              <a:rPr lang="en-NZ"/>
              <a:pPr>
                <a:defRPr/>
              </a:pPr>
              <a:t>‹#›</a:t>
            </a:fld>
            <a:endParaRPr lang="en-NZ"/>
          </a:p>
        </p:txBody>
      </p:sp>
    </p:spTree>
    <p:extLst>
      <p:ext uri="{BB962C8B-B14F-4D97-AF65-F5344CB8AC3E}">
        <p14:creationId xmlns:p14="http://schemas.microsoft.com/office/powerpoint/2010/main" val="240008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1DE7D0A-6977-4CE7-B30F-27FC2D64D8E3}" type="datetimeFigureOut">
              <a:rPr lang="en-NZ"/>
              <a:pPr>
                <a:defRPr/>
              </a:pPr>
              <a:t>16/08/2017</a:t>
            </a:fld>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BF5178C-CBE8-4E58-9AAC-0C849551E4DD}" type="slidenum">
              <a:rPr lang="en-NZ"/>
              <a:pPr>
                <a:defRPr/>
              </a:pPr>
              <a:t>‹#›</a:t>
            </a:fld>
            <a:endParaRPr lang="en-NZ"/>
          </a:p>
        </p:txBody>
      </p:sp>
    </p:spTree>
    <p:extLst>
      <p:ext uri="{BB962C8B-B14F-4D97-AF65-F5344CB8AC3E}">
        <p14:creationId xmlns:p14="http://schemas.microsoft.com/office/powerpoint/2010/main" val="250983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0500" y="116632"/>
            <a:ext cx="6696075" cy="925512"/>
          </a:xfrm>
          <a:prstGeom prst="rect">
            <a:avLst/>
          </a:prstGeom>
        </p:spPr>
        <p:txBody>
          <a:bodyPr/>
          <a:lstStyle/>
          <a:p>
            <a:r>
              <a:rPr lang="en-US"/>
              <a:t>Click to edit Master title style</a:t>
            </a:r>
            <a:endParaRPr lang="en-NZ"/>
          </a:p>
        </p:txBody>
      </p:sp>
      <p:sp>
        <p:nvSpPr>
          <p:cNvPr id="3" name="Content Placeholder 2"/>
          <p:cNvSpPr>
            <a:spLocks noGrp="1"/>
          </p:cNvSpPr>
          <p:nvPr>
            <p:ph sz="half" idx="1"/>
          </p:nvPr>
        </p:nvSpPr>
        <p:spPr>
          <a:xfrm>
            <a:off x="457200" y="198884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Content Placeholder 3"/>
          <p:cNvSpPr>
            <a:spLocks noGrp="1"/>
          </p:cNvSpPr>
          <p:nvPr>
            <p:ph sz="half" idx="2"/>
          </p:nvPr>
        </p:nvSpPr>
        <p:spPr>
          <a:xfrm>
            <a:off x="4648200" y="198884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4F62B29-B2D1-4E41-B6B1-1E5F4826DF1E}" type="datetimeFigureOut">
              <a:rPr lang="en-NZ"/>
              <a:pPr>
                <a:defRPr/>
              </a:pPr>
              <a:t>16/08/2017</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640ADF6-8FF0-485B-BA74-5339048D42C6}" type="slidenum">
              <a:rPr lang="en-NZ"/>
              <a:pPr>
                <a:defRPr/>
              </a:pPr>
              <a:t>‹#›</a:t>
            </a:fld>
            <a:endParaRPr lang="en-NZ"/>
          </a:p>
        </p:txBody>
      </p:sp>
    </p:spTree>
    <p:extLst>
      <p:ext uri="{BB962C8B-B14F-4D97-AF65-F5344CB8AC3E}">
        <p14:creationId xmlns:p14="http://schemas.microsoft.com/office/powerpoint/2010/main" val="2009356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0500" y="116632"/>
            <a:ext cx="6696075" cy="925512"/>
          </a:xfrm>
          <a:prstGeom prst="rect">
            <a:avLst/>
          </a:prstGeom>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67544" y="198884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67544" y="262860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55369" y="198884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55369" y="262860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ACF4ADA-7CE3-4E88-A20C-F1EA7FC56D3D}" type="datetimeFigureOut">
              <a:rPr lang="en-NZ"/>
              <a:pPr>
                <a:defRPr/>
              </a:pPr>
              <a:t>16/08/2017</a:t>
            </a:fld>
            <a:endParaRPr lang="en-NZ"/>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2AECF73-5438-4FD2-B97D-43676E6EA138}" type="slidenum">
              <a:rPr lang="en-NZ"/>
              <a:pPr>
                <a:defRPr/>
              </a:pPr>
              <a:t>‹#›</a:t>
            </a:fld>
            <a:endParaRPr lang="en-NZ"/>
          </a:p>
        </p:txBody>
      </p:sp>
    </p:spTree>
    <p:extLst>
      <p:ext uri="{BB962C8B-B14F-4D97-AF65-F5344CB8AC3E}">
        <p14:creationId xmlns:p14="http://schemas.microsoft.com/office/powerpoint/2010/main" val="2397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0500" y="116632"/>
            <a:ext cx="6696075" cy="925512"/>
          </a:xfrm>
          <a:prstGeom prst="rect">
            <a:avLst/>
          </a:prstGeom>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4013028-31D3-4C7A-9965-96CAD15BE47A}" type="datetimeFigureOut">
              <a:rPr lang="en-NZ"/>
              <a:pPr>
                <a:defRPr/>
              </a:pPr>
              <a:t>16/08/2017</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4812E72-ACC8-47DF-B84C-FC876343CF14}" type="slidenum">
              <a:rPr lang="en-NZ"/>
              <a:pPr>
                <a:defRPr/>
              </a:pPr>
              <a:t>‹#›</a:t>
            </a:fld>
            <a:endParaRPr lang="en-NZ"/>
          </a:p>
        </p:txBody>
      </p:sp>
    </p:spTree>
    <p:extLst>
      <p:ext uri="{BB962C8B-B14F-4D97-AF65-F5344CB8AC3E}">
        <p14:creationId xmlns:p14="http://schemas.microsoft.com/office/powerpoint/2010/main" val="269215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37B3F64-2C87-40EF-A62F-6223097819D6}" type="datetimeFigureOut">
              <a:rPr lang="en-NZ"/>
              <a:pPr>
                <a:defRPr/>
              </a:pPr>
              <a:t>16/08/2017</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0904731-9EDB-42CC-A5EC-6563E6AE81A4}" type="slidenum">
              <a:rPr lang="en-NZ"/>
              <a:pPr>
                <a:defRPr/>
              </a:pPr>
              <a:t>‹#›</a:t>
            </a:fld>
            <a:endParaRPr lang="en-NZ"/>
          </a:p>
        </p:txBody>
      </p:sp>
      <p:sp>
        <p:nvSpPr>
          <p:cNvPr id="5" name="Title 1"/>
          <p:cNvSpPr>
            <a:spLocks noGrp="1"/>
          </p:cNvSpPr>
          <p:nvPr>
            <p:ph type="title"/>
          </p:nvPr>
        </p:nvSpPr>
        <p:spPr>
          <a:xfrm>
            <a:off x="190500" y="116632"/>
            <a:ext cx="6696075" cy="925512"/>
          </a:xfrm>
          <a:prstGeom prst="rect">
            <a:avLst/>
          </a:prstGeom>
        </p:spPr>
        <p:txBody>
          <a:bodyPr/>
          <a:lstStyle/>
          <a:p>
            <a:r>
              <a:rPr lang="en-US"/>
              <a:t>Click to edit Master title style</a:t>
            </a:r>
            <a:endParaRPr lang="en-NZ"/>
          </a:p>
        </p:txBody>
      </p:sp>
    </p:spTree>
    <p:extLst>
      <p:ext uri="{BB962C8B-B14F-4D97-AF65-F5344CB8AC3E}">
        <p14:creationId xmlns:p14="http://schemas.microsoft.com/office/powerpoint/2010/main" val="317443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3008313" cy="1162050"/>
          </a:xfrm>
          <a:prstGeom prst="rect">
            <a:avLst/>
          </a:prstGeom>
        </p:spPr>
        <p:txBody>
          <a:bodyPr anchor="b"/>
          <a:lstStyle>
            <a:lvl1pPr algn="l">
              <a:defRPr sz="2000" b="1"/>
            </a:lvl1pPr>
          </a:lstStyle>
          <a:p>
            <a:r>
              <a:rPr lang="en-US"/>
              <a:t>Click to edit Master title style</a:t>
            </a:r>
            <a:endParaRPr lang="en-NZ" dirty="0"/>
          </a:p>
        </p:txBody>
      </p:sp>
      <p:sp>
        <p:nvSpPr>
          <p:cNvPr id="3" name="Content Placeholder 2"/>
          <p:cNvSpPr>
            <a:spLocks noGrp="1"/>
          </p:cNvSpPr>
          <p:nvPr>
            <p:ph idx="1"/>
          </p:nvPr>
        </p:nvSpPr>
        <p:spPr>
          <a:xfrm>
            <a:off x="3575050" y="908721"/>
            <a:ext cx="5111750" cy="56166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2070771"/>
            <a:ext cx="3008313" cy="445457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CBBCAAA-B26D-4A44-8E7F-16B2F6A89213}" type="datetimeFigureOut">
              <a:rPr lang="en-NZ"/>
              <a:pPr>
                <a:defRPr/>
              </a:pPr>
              <a:t>16/08/2017</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AD41BA9-B175-4E7B-89D0-5057E71DC7C9}" type="slidenum">
              <a:rPr lang="en-NZ"/>
              <a:pPr>
                <a:defRPr/>
              </a:pPr>
              <a:t>‹#›</a:t>
            </a:fld>
            <a:endParaRPr lang="en-NZ"/>
          </a:p>
        </p:txBody>
      </p:sp>
    </p:spTree>
    <p:extLst>
      <p:ext uri="{BB962C8B-B14F-4D97-AF65-F5344CB8AC3E}">
        <p14:creationId xmlns:p14="http://schemas.microsoft.com/office/powerpoint/2010/main" val="393941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44617"/>
            <a:ext cx="5486400" cy="566738"/>
          </a:xfrm>
          <a:prstGeom prst="rect">
            <a:avLst/>
          </a:prstGeo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1124744"/>
            <a:ext cx="5486400" cy="374684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NZ" noProof="0"/>
          </a:p>
        </p:txBody>
      </p:sp>
      <p:sp>
        <p:nvSpPr>
          <p:cNvPr id="4" name="Text Placeholder 3"/>
          <p:cNvSpPr>
            <a:spLocks noGrp="1"/>
          </p:cNvSpPr>
          <p:nvPr>
            <p:ph type="body" sz="half" idx="2"/>
          </p:nvPr>
        </p:nvSpPr>
        <p:spPr>
          <a:xfrm>
            <a:off x="1792288" y="5511355"/>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CB4F4062-394C-48AC-B97A-7B317B0694CE}" type="datetimeFigureOut">
              <a:rPr lang="en-NZ"/>
              <a:pPr>
                <a:defRPr/>
              </a:pPr>
              <a:t>16/08/2017</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8BD3A28-FBD9-4C1A-B198-D92F856D1C29}" type="slidenum">
              <a:rPr lang="en-NZ"/>
              <a:pPr>
                <a:defRPr/>
              </a:pPr>
              <a:t>‹#›</a:t>
            </a:fld>
            <a:endParaRPr lang="en-NZ"/>
          </a:p>
        </p:txBody>
      </p:sp>
    </p:spTree>
    <p:extLst>
      <p:ext uri="{BB962C8B-B14F-4D97-AF65-F5344CB8AC3E}">
        <p14:creationId xmlns:p14="http://schemas.microsoft.com/office/powerpoint/2010/main" val="1884349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7EC"/>
        </a:solidFill>
        <a:effectLst/>
      </p:bgPr>
    </p:bg>
    <p:spTree>
      <p:nvGrpSpPr>
        <p:cNvPr id="1" name=""/>
        <p:cNvGrpSpPr/>
        <p:nvPr/>
      </p:nvGrpSpPr>
      <p:grpSpPr>
        <a:xfrm>
          <a:off x="0" y="0"/>
          <a:ext cx="0" cy="0"/>
          <a:chOff x="0" y="0"/>
          <a:chExt cx="0" cy="0"/>
        </a:xfrm>
      </p:grpSpPr>
      <p:pic>
        <p:nvPicPr>
          <p:cNvPr id="10" name="Picture 9" descr="pic.png"/>
          <p:cNvPicPr>
            <a:picLocks noChangeAspect="1"/>
          </p:cNvPicPr>
          <p:nvPr userDrawn="1"/>
        </p:nvPicPr>
        <p:blipFill>
          <a:blip r:embed="rId13" cstate="print">
            <a:alphaModFix amt="18000"/>
            <a:extLst>
              <a:ext uri="{28A0092B-C50C-407E-A947-70E740481C1C}">
                <a14:useLocalDpi xmlns:a14="http://schemas.microsoft.com/office/drawing/2010/main" val="0"/>
              </a:ext>
            </a:extLst>
          </a:blip>
          <a:stretch>
            <a:fillRect/>
          </a:stretch>
        </p:blipFill>
        <p:spPr>
          <a:xfrm>
            <a:off x="7524328" y="3861048"/>
            <a:ext cx="1601031" cy="2808312"/>
          </a:xfrm>
          <a:prstGeom prst="rect">
            <a:avLst/>
          </a:prstGeom>
        </p:spPr>
      </p:pic>
      <p:sp>
        <p:nvSpPr>
          <p:cNvPr id="1027" name="Text Placeholder 2"/>
          <p:cNvSpPr>
            <a:spLocks noGrp="1"/>
          </p:cNvSpPr>
          <p:nvPr>
            <p:ph type="body" idx="1"/>
          </p:nvPr>
        </p:nvSpPr>
        <p:spPr bwMode="auto">
          <a:xfrm>
            <a:off x="179388" y="1051669"/>
            <a:ext cx="8713092" cy="496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12" name="Rectangle 11"/>
          <p:cNvSpPr/>
          <p:nvPr/>
        </p:nvSpPr>
        <p:spPr>
          <a:xfrm>
            <a:off x="0" y="6282000"/>
            <a:ext cx="9144000" cy="576000"/>
          </a:xfrm>
          <a:prstGeom prst="rect">
            <a:avLst/>
          </a:prstGeom>
          <a:solidFill>
            <a:srgbClr val="0F3D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Te Pou Logo White Transparent.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31406" y="6416387"/>
            <a:ext cx="903866" cy="360040"/>
          </a:xfrm>
          <a:prstGeom prst="rect">
            <a:avLst/>
          </a:prstGeom>
        </p:spPr>
      </p:pic>
      <p:sp>
        <p:nvSpPr>
          <p:cNvPr id="8" name="Rectangle 7"/>
          <p:cNvSpPr/>
          <p:nvPr/>
        </p:nvSpPr>
        <p:spPr>
          <a:xfrm>
            <a:off x="0" y="6137984"/>
            <a:ext cx="9144000" cy="144016"/>
          </a:xfrm>
          <a:prstGeom prst="rect">
            <a:avLst/>
          </a:prstGeom>
          <a:solidFill>
            <a:srgbClr val="74AF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79388" y="6309320"/>
            <a:ext cx="1428782" cy="475460"/>
          </a:xfrm>
          <a:prstGeom prst="rect">
            <a:avLst/>
          </a:prstGeom>
        </p:spPr>
      </p:pic>
      <p:sp>
        <p:nvSpPr>
          <p:cNvPr id="5" name="Title Placeholder 4"/>
          <p:cNvSpPr>
            <a:spLocks noGrp="1"/>
          </p:cNvSpPr>
          <p:nvPr>
            <p:ph type="title"/>
          </p:nvPr>
        </p:nvSpPr>
        <p:spPr>
          <a:xfrm>
            <a:off x="179388" y="116632"/>
            <a:ext cx="8713092" cy="93503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eaLnBrk="1" fontAlgn="base" hangingPunct="1">
        <a:spcBef>
          <a:spcPct val="0"/>
        </a:spcBef>
        <a:spcAft>
          <a:spcPct val="0"/>
        </a:spcAft>
        <a:defRPr sz="3800" kern="1200">
          <a:solidFill>
            <a:srgbClr val="1F4C6C"/>
          </a:solidFill>
          <a:latin typeface="Trebuchet MS" pitchFamily="34" charset="0"/>
          <a:ea typeface="+mj-ea"/>
          <a:cs typeface="+mj-cs"/>
        </a:defRPr>
      </a:lvl1pPr>
      <a:lvl2pPr algn="l" rtl="0" eaLnBrk="1" fontAlgn="base" hangingPunct="1">
        <a:spcBef>
          <a:spcPct val="0"/>
        </a:spcBef>
        <a:spcAft>
          <a:spcPct val="0"/>
        </a:spcAft>
        <a:defRPr sz="3800">
          <a:solidFill>
            <a:srgbClr val="1F4C6C"/>
          </a:solidFill>
          <a:latin typeface="Trebuchet MS" pitchFamily="34" charset="0"/>
        </a:defRPr>
      </a:lvl2pPr>
      <a:lvl3pPr algn="l" rtl="0" eaLnBrk="1" fontAlgn="base" hangingPunct="1">
        <a:spcBef>
          <a:spcPct val="0"/>
        </a:spcBef>
        <a:spcAft>
          <a:spcPct val="0"/>
        </a:spcAft>
        <a:defRPr sz="3800">
          <a:solidFill>
            <a:srgbClr val="1F4C6C"/>
          </a:solidFill>
          <a:latin typeface="Trebuchet MS" pitchFamily="34" charset="0"/>
        </a:defRPr>
      </a:lvl3pPr>
      <a:lvl4pPr algn="l" rtl="0" eaLnBrk="1" fontAlgn="base" hangingPunct="1">
        <a:spcBef>
          <a:spcPct val="0"/>
        </a:spcBef>
        <a:spcAft>
          <a:spcPct val="0"/>
        </a:spcAft>
        <a:defRPr sz="3800">
          <a:solidFill>
            <a:srgbClr val="1F4C6C"/>
          </a:solidFill>
          <a:latin typeface="Trebuchet MS" pitchFamily="34" charset="0"/>
        </a:defRPr>
      </a:lvl4pPr>
      <a:lvl5pPr algn="l" rtl="0" eaLnBrk="1" fontAlgn="base" hangingPunct="1">
        <a:spcBef>
          <a:spcPct val="0"/>
        </a:spcBef>
        <a:spcAft>
          <a:spcPct val="0"/>
        </a:spcAft>
        <a:defRPr sz="3800">
          <a:solidFill>
            <a:srgbClr val="1F4C6C"/>
          </a:solidFill>
          <a:latin typeface="Trebuchet MS" pitchFamily="34" charset="0"/>
        </a:defRPr>
      </a:lvl5pPr>
      <a:lvl6pPr marL="457200" algn="l" rtl="0" eaLnBrk="1" fontAlgn="base" hangingPunct="1">
        <a:spcBef>
          <a:spcPct val="0"/>
        </a:spcBef>
        <a:spcAft>
          <a:spcPct val="0"/>
        </a:spcAft>
        <a:defRPr sz="4400">
          <a:solidFill>
            <a:srgbClr val="D7891B"/>
          </a:solidFill>
          <a:latin typeface="Trebuchet MS" pitchFamily="34" charset="0"/>
        </a:defRPr>
      </a:lvl6pPr>
      <a:lvl7pPr marL="914400" algn="l" rtl="0" eaLnBrk="1" fontAlgn="base" hangingPunct="1">
        <a:spcBef>
          <a:spcPct val="0"/>
        </a:spcBef>
        <a:spcAft>
          <a:spcPct val="0"/>
        </a:spcAft>
        <a:defRPr sz="4400">
          <a:solidFill>
            <a:srgbClr val="D7891B"/>
          </a:solidFill>
          <a:latin typeface="Trebuchet MS" pitchFamily="34" charset="0"/>
        </a:defRPr>
      </a:lvl7pPr>
      <a:lvl8pPr marL="1371600" algn="l" rtl="0" eaLnBrk="1" fontAlgn="base" hangingPunct="1">
        <a:spcBef>
          <a:spcPct val="0"/>
        </a:spcBef>
        <a:spcAft>
          <a:spcPct val="0"/>
        </a:spcAft>
        <a:defRPr sz="4400">
          <a:solidFill>
            <a:srgbClr val="D7891B"/>
          </a:solidFill>
          <a:latin typeface="Trebuchet MS" pitchFamily="34" charset="0"/>
        </a:defRPr>
      </a:lvl8pPr>
      <a:lvl9pPr marL="1828800" algn="l" rtl="0" eaLnBrk="1" fontAlgn="base" hangingPunct="1">
        <a:spcBef>
          <a:spcPct val="0"/>
        </a:spcBef>
        <a:spcAft>
          <a:spcPct val="0"/>
        </a:spcAft>
        <a:defRPr sz="4400">
          <a:solidFill>
            <a:srgbClr val="D7891B"/>
          </a:solidFill>
          <a:latin typeface="Trebuchet MS" pitchFamily="34" charset="0"/>
        </a:defRPr>
      </a:lvl9pPr>
    </p:titleStyle>
    <p:bodyStyle>
      <a:lvl1pPr marL="342900" indent="-342900" algn="l" rtl="0" eaLnBrk="1" fontAlgn="base" hangingPunct="1">
        <a:spcBef>
          <a:spcPct val="20000"/>
        </a:spcBef>
        <a:spcAft>
          <a:spcPct val="0"/>
        </a:spcAft>
        <a:buClr>
          <a:srgbClr val="1F4C6C"/>
        </a:buClr>
        <a:buFont typeface="Arial" charset="0"/>
        <a:buChar char="•"/>
        <a:defRPr sz="3200" kern="1200">
          <a:solidFill>
            <a:schemeClr val="tx1">
              <a:lumMod val="85000"/>
              <a:lumOff val="15000"/>
            </a:schemeClr>
          </a:solidFill>
          <a:latin typeface="Trebuchet MS" pitchFamily="34" charset="0"/>
          <a:ea typeface="+mn-ea"/>
          <a:cs typeface="+mn-cs"/>
        </a:defRPr>
      </a:lvl1pPr>
      <a:lvl2pPr marL="742950" indent="-285750" algn="l" rtl="0" eaLnBrk="1" fontAlgn="base" hangingPunct="1">
        <a:spcBef>
          <a:spcPct val="20000"/>
        </a:spcBef>
        <a:spcAft>
          <a:spcPct val="0"/>
        </a:spcAft>
        <a:buClr>
          <a:srgbClr val="1F4C6C"/>
        </a:buClr>
        <a:buFont typeface="Trebuchet MS" pitchFamily="34" charset="0"/>
        <a:buChar char="◦"/>
        <a:defRPr sz="2800" kern="1200">
          <a:solidFill>
            <a:schemeClr val="tx1">
              <a:lumMod val="85000"/>
              <a:lumOff val="15000"/>
            </a:schemeClr>
          </a:solidFill>
          <a:latin typeface="Trebuchet MS" pitchFamily="34" charset="0"/>
          <a:ea typeface="+mn-ea"/>
          <a:cs typeface="+mn-cs"/>
        </a:defRPr>
      </a:lvl2pPr>
      <a:lvl3pPr marL="1143000" indent="-228600" algn="l" rtl="0" eaLnBrk="1" fontAlgn="base" hangingPunct="1">
        <a:spcBef>
          <a:spcPct val="20000"/>
        </a:spcBef>
        <a:spcAft>
          <a:spcPct val="0"/>
        </a:spcAft>
        <a:buClr>
          <a:srgbClr val="1F4C6C"/>
        </a:buClr>
        <a:buFont typeface="Arial" charset="0"/>
        <a:buChar char="•"/>
        <a:defRPr sz="2400" kern="1200">
          <a:solidFill>
            <a:schemeClr val="tx1">
              <a:lumMod val="85000"/>
              <a:lumOff val="15000"/>
            </a:schemeClr>
          </a:solidFill>
          <a:latin typeface="Trebuchet MS" pitchFamily="34" charset="0"/>
          <a:ea typeface="+mn-ea"/>
          <a:cs typeface="+mn-cs"/>
        </a:defRPr>
      </a:lvl3pPr>
      <a:lvl4pPr marL="1600200" indent="-228600" algn="l" rtl="0" eaLnBrk="1" fontAlgn="base" hangingPunct="1">
        <a:spcBef>
          <a:spcPct val="20000"/>
        </a:spcBef>
        <a:spcAft>
          <a:spcPct val="0"/>
        </a:spcAft>
        <a:buClr>
          <a:srgbClr val="1F4C6C"/>
        </a:buClr>
        <a:buFont typeface="Trebuchet MS" pitchFamily="34" charset="0"/>
        <a:buChar char="◦"/>
        <a:defRPr sz="2000" kern="1200">
          <a:solidFill>
            <a:schemeClr val="tx1">
              <a:lumMod val="85000"/>
              <a:lumOff val="15000"/>
            </a:schemeClr>
          </a:solidFill>
          <a:latin typeface="Trebuchet MS" pitchFamily="34" charset="0"/>
          <a:ea typeface="+mn-ea"/>
          <a:cs typeface="+mn-cs"/>
        </a:defRPr>
      </a:lvl4pPr>
      <a:lvl5pPr marL="2057400" indent="-228600" algn="l" rtl="0" eaLnBrk="1" fontAlgn="base" hangingPunct="1">
        <a:spcBef>
          <a:spcPct val="20000"/>
        </a:spcBef>
        <a:spcAft>
          <a:spcPct val="0"/>
        </a:spcAft>
        <a:buClr>
          <a:srgbClr val="1F4C6C"/>
        </a:buClr>
        <a:buFont typeface="Arial" charset="0"/>
        <a:buChar char="•"/>
        <a:defRPr sz="2000" kern="1200">
          <a:solidFill>
            <a:schemeClr val="tx1">
              <a:lumMod val="85000"/>
              <a:lumOff val="15000"/>
            </a:schemeClr>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egislation.govt.nz/act/public/2017/0004/latest/DLM6609057.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legislation.govt.nz/act/public/2017/0004/latest/link.aspx?id=DLM6609188#DLM660918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41#DLM660914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41#DLM660914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41#DLM660914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55#DLM660915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0894"/>
            <a:ext cx="6804544" cy="1801316"/>
          </a:xfrm>
        </p:spPr>
        <p:txBody>
          <a:bodyPr>
            <a:normAutofit fontScale="90000"/>
          </a:bodyPr>
          <a:lstStyle/>
          <a:p>
            <a:r>
              <a:rPr lang="en-US" dirty="0"/>
              <a:t>Substance Addiction(Compulsory Assessment and Treatment) Act 2017 Processes</a:t>
            </a:r>
          </a:p>
        </p:txBody>
      </p:sp>
      <p:sp>
        <p:nvSpPr>
          <p:cNvPr id="3" name="Subtitle 2"/>
          <p:cNvSpPr>
            <a:spLocks noGrp="1"/>
          </p:cNvSpPr>
          <p:nvPr>
            <p:ph type="subTitle" idx="1"/>
          </p:nvPr>
        </p:nvSpPr>
        <p:spPr>
          <a:xfrm>
            <a:off x="899592" y="3284984"/>
            <a:ext cx="5652416" cy="1728192"/>
          </a:xfrm>
        </p:spPr>
        <p:txBody>
          <a:bodyPr/>
          <a:lstStyle/>
          <a:p>
            <a:r>
              <a:rPr lang="en-US">
                <a:hlinkClick r:id="rId2"/>
              </a:rPr>
              <a:t>http://www.legislation.govt.nz/act/public/2017/0004/latest/DLM6609057.html</a:t>
            </a:r>
            <a:r>
              <a:rPr lang="en-US"/>
              <a:t> </a:t>
            </a:r>
            <a:endParaRPr lang="en-US" dirty="0"/>
          </a:p>
        </p:txBody>
      </p:sp>
    </p:spTree>
    <p:extLst>
      <p:ext uri="{BB962C8B-B14F-4D97-AF65-F5344CB8AC3E}">
        <p14:creationId xmlns:p14="http://schemas.microsoft.com/office/powerpoint/2010/main" val="187331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Responsible clinician</a:t>
            </a:r>
          </a:p>
        </p:txBody>
      </p:sp>
      <p:sp>
        <p:nvSpPr>
          <p:cNvPr id="3" name="Content Placeholder 2"/>
          <p:cNvSpPr>
            <a:spLocks noGrp="1"/>
          </p:cNvSpPr>
          <p:nvPr>
            <p:ph idx="1"/>
          </p:nvPr>
        </p:nvSpPr>
        <p:spPr>
          <a:xfrm>
            <a:off x="755576" y="980728"/>
            <a:ext cx="7704856" cy="4536504"/>
          </a:xfrm>
        </p:spPr>
        <p:txBody>
          <a:bodyPr/>
          <a:lstStyle/>
          <a:p>
            <a:pPr marL="0" indent="0">
              <a:buNone/>
            </a:pPr>
            <a:r>
              <a:rPr lang="en-NZ" dirty="0"/>
              <a:t>Section 28</a:t>
            </a:r>
          </a:p>
          <a:p>
            <a:pPr marL="0" indent="0">
              <a:buNone/>
            </a:pPr>
            <a:r>
              <a:rPr lang="en-NZ" sz="2400" dirty="0"/>
              <a:t>(1) </a:t>
            </a:r>
            <a:r>
              <a:rPr lang="en-NZ" sz="2400" dirty="0">
                <a:solidFill>
                  <a:srgbClr val="FF0000"/>
                </a:solidFill>
              </a:rPr>
              <a:t>As soon as practicable </a:t>
            </a:r>
            <a:r>
              <a:rPr lang="en-NZ" sz="2400" dirty="0"/>
              <a:t>after the Area Director is notified under </a:t>
            </a:r>
            <a:r>
              <a:rPr lang="en-NZ" sz="2400" dirty="0">
                <a:solidFill>
                  <a:srgbClr val="2434CE"/>
                </a:solidFill>
              </a:rPr>
              <a:t>section 25 </a:t>
            </a:r>
            <a:r>
              <a:rPr lang="en-NZ" sz="2400" dirty="0"/>
              <a:t>of the identity of a patient, the Area Director must assign a responsible clinician to the patient.</a:t>
            </a:r>
          </a:p>
          <a:p>
            <a:pPr marL="0" indent="0">
              <a:buNone/>
            </a:pPr>
            <a:r>
              <a:rPr lang="en-NZ" sz="2400" dirty="0"/>
              <a:t>(2) Wherever practicable, the Area Director must not assign as a patient’s responsible clinician the approved specialist who signed the compulsory treatment certificate in respect of the patient.</a:t>
            </a:r>
          </a:p>
        </p:txBody>
      </p:sp>
    </p:spTree>
    <p:extLst>
      <p:ext uri="{BB962C8B-B14F-4D97-AF65-F5344CB8AC3E}">
        <p14:creationId xmlns:p14="http://schemas.microsoft.com/office/powerpoint/2010/main" val="424405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76672"/>
            <a:ext cx="8208912" cy="4896545"/>
          </a:xfrm>
        </p:spPr>
        <p:txBody>
          <a:bodyPr/>
          <a:lstStyle/>
          <a:p>
            <a:pPr marL="0" indent="0">
              <a:buNone/>
            </a:pPr>
            <a:r>
              <a:rPr lang="en-NZ" dirty="0"/>
              <a:t>Section 29</a:t>
            </a:r>
          </a:p>
          <a:p>
            <a:pPr marL="0" indent="0">
              <a:buNone/>
            </a:pPr>
            <a:r>
              <a:rPr lang="en-NZ" sz="2400" dirty="0">
                <a:solidFill>
                  <a:srgbClr val="FF0000"/>
                </a:solidFill>
              </a:rPr>
              <a:t>As soon as practicable </a:t>
            </a:r>
            <a:r>
              <a:rPr lang="en-NZ" sz="2400" dirty="0"/>
              <a:t>after a responsible clinician is assigned to a patient, and in any case </a:t>
            </a:r>
            <a:r>
              <a:rPr lang="en-NZ" sz="2400" dirty="0">
                <a:solidFill>
                  <a:srgbClr val="FF0000"/>
                </a:solidFill>
              </a:rPr>
              <a:t>not later than the close of the seventh day</a:t>
            </a:r>
            <a:r>
              <a:rPr lang="en-NZ" sz="2400" dirty="0"/>
              <a:t> after the patient’s compulsory treatment certificate is dated and signed, the responsible clinician must—</a:t>
            </a:r>
          </a:p>
          <a:p>
            <a:pPr marL="0" indent="0">
              <a:buNone/>
            </a:pPr>
            <a:r>
              <a:rPr lang="en-NZ" sz="2400" dirty="0"/>
              <a:t>(a) prepare a treatment plan for the patient; and</a:t>
            </a:r>
          </a:p>
          <a:p>
            <a:pPr marL="0" indent="0">
              <a:buNone/>
            </a:pPr>
            <a:r>
              <a:rPr lang="en-NZ" sz="2400" dirty="0"/>
              <a:t>(b) arrange for the admission of the patient to a treatment centre in accordance with </a:t>
            </a:r>
            <a:r>
              <a:rPr lang="en-NZ" sz="2400" dirty="0">
                <a:solidFill>
                  <a:srgbClr val="2434CE"/>
                </a:solidFill>
              </a:rPr>
              <a:t>section 30</a:t>
            </a:r>
            <a:r>
              <a:rPr lang="en-NZ" sz="2400" dirty="0"/>
              <a:t>; and</a:t>
            </a:r>
          </a:p>
          <a:p>
            <a:pPr marL="0" indent="0">
              <a:buNone/>
            </a:pPr>
            <a:r>
              <a:rPr lang="en-NZ" sz="2400" dirty="0"/>
              <a:t>(c) apply to the court for a review of the compulsory status of the patient in accordance with </a:t>
            </a:r>
            <a:r>
              <a:rPr lang="en-NZ" sz="2400" dirty="0">
                <a:solidFill>
                  <a:srgbClr val="2434CE"/>
                </a:solidFill>
              </a:rPr>
              <a:t>subpart 6</a:t>
            </a:r>
            <a:r>
              <a:rPr lang="en-NZ" sz="2400" dirty="0"/>
              <a:t>.</a:t>
            </a:r>
          </a:p>
        </p:txBody>
      </p:sp>
    </p:spTree>
    <p:extLst>
      <p:ext uri="{BB962C8B-B14F-4D97-AF65-F5344CB8AC3E}">
        <p14:creationId xmlns:p14="http://schemas.microsoft.com/office/powerpoint/2010/main" val="3678199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6632"/>
            <a:ext cx="7920880" cy="4248472"/>
          </a:xfrm>
        </p:spPr>
        <p:txBody>
          <a:bodyPr/>
          <a:lstStyle/>
          <a:p>
            <a:pPr marL="0" indent="0">
              <a:buNone/>
            </a:pPr>
            <a:r>
              <a:rPr lang="en-NZ" dirty="0"/>
              <a:t>Section 30</a:t>
            </a:r>
          </a:p>
          <a:p>
            <a:pPr marL="457200" indent="-457200">
              <a:buAutoNum type="arabicParenBoth"/>
            </a:pPr>
            <a:r>
              <a:rPr lang="en-NZ" sz="2400" dirty="0"/>
              <a:t>The responsible clinician must direct that the patient be detained and treated in a treatment centre.</a:t>
            </a:r>
          </a:p>
          <a:p>
            <a:pPr marL="0" indent="0">
              <a:buNone/>
            </a:pPr>
            <a:r>
              <a:rPr lang="en-NZ" dirty="0"/>
              <a:t>Section 32</a:t>
            </a:r>
          </a:p>
          <a:p>
            <a:pPr marL="0" indent="0">
              <a:buNone/>
            </a:pPr>
            <a:r>
              <a:rPr lang="en-NZ" sz="2400" dirty="0"/>
              <a:t>(2) If the Judge is satisfied that the criteria for compulsory treatment are met, the Judge may, having regard to all the circumstances of the case, continue the compulsory status of the patient by making a compulsory treatment order</a:t>
            </a:r>
          </a:p>
          <a:p>
            <a:pPr marL="0" indent="0">
              <a:buNone/>
            </a:pPr>
            <a:r>
              <a:rPr lang="en-NZ" sz="2400" dirty="0"/>
              <a:t>(3) The compulsory treatment order expires on the close of the </a:t>
            </a:r>
            <a:r>
              <a:rPr lang="en-NZ" sz="2400" dirty="0">
                <a:solidFill>
                  <a:srgbClr val="FF0000"/>
                </a:solidFill>
              </a:rPr>
              <a:t>56th day after the date </a:t>
            </a:r>
            <a:r>
              <a:rPr lang="en-NZ" sz="2400" dirty="0"/>
              <a:t>on which the patient’s compulsory treatment certificate was signed, and may be extended, under </a:t>
            </a:r>
            <a:r>
              <a:rPr lang="en-NZ" sz="2400" dirty="0">
                <a:solidFill>
                  <a:srgbClr val="2434CE"/>
                </a:solidFill>
              </a:rPr>
              <a:t>section 47</a:t>
            </a:r>
            <a:r>
              <a:rPr lang="en-NZ" sz="2400" dirty="0"/>
              <a:t>, for a further </a:t>
            </a:r>
            <a:r>
              <a:rPr lang="en-NZ" sz="2400" dirty="0">
                <a:solidFill>
                  <a:srgbClr val="FF0000"/>
                </a:solidFill>
              </a:rPr>
              <a:t>56 days</a:t>
            </a:r>
            <a:r>
              <a:rPr lang="en-NZ" sz="2400" dirty="0"/>
              <a:t>.</a:t>
            </a:r>
          </a:p>
        </p:txBody>
      </p:sp>
    </p:spTree>
    <p:extLst>
      <p:ext uri="{BB962C8B-B14F-4D97-AF65-F5344CB8AC3E}">
        <p14:creationId xmlns:p14="http://schemas.microsoft.com/office/powerpoint/2010/main" val="3661091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24745"/>
            <a:ext cx="7632848" cy="4248472"/>
          </a:xfrm>
        </p:spPr>
        <p:txBody>
          <a:bodyPr/>
          <a:lstStyle/>
          <a:p>
            <a:pPr marL="0" indent="0">
              <a:buNone/>
            </a:pPr>
            <a:r>
              <a:rPr lang="en-NZ" dirty="0"/>
              <a:t>Section 43</a:t>
            </a:r>
          </a:p>
          <a:p>
            <a:pPr marL="0" indent="0">
              <a:buNone/>
            </a:pPr>
            <a:r>
              <a:rPr lang="en-NZ" sz="2400" dirty="0"/>
              <a:t>(1) The responsible clinician must promptly order, in writing, that the patient be released from compulsory status if the responsible clinician is satisfied that—</a:t>
            </a:r>
          </a:p>
          <a:p>
            <a:pPr marL="0" indent="0">
              <a:buNone/>
            </a:pPr>
            <a:r>
              <a:rPr lang="en-NZ" sz="2400" dirty="0"/>
              <a:t>(a) the criteria for compulsory treatment are no longer met; or</a:t>
            </a:r>
          </a:p>
          <a:p>
            <a:pPr marL="0" indent="0">
              <a:buNone/>
            </a:pPr>
            <a:r>
              <a:rPr lang="en-NZ" sz="2400" dirty="0"/>
              <a:t>(b) no useful purpose would be served by the further compulsory treatment of the patient.</a:t>
            </a:r>
          </a:p>
        </p:txBody>
      </p:sp>
      <p:sp>
        <p:nvSpPr>
          <p:cNvPr id="4" name="Rectangle 3"/>
          <p:cNvSpPr/>
          <p:nvPr/>
        </p:nvSpPr>
        <p:spPr>
          <a:xfrm>
            <a:off x="1729586" y="260648"/>
            <a:ext cx="6149184" cy="646331"/>
          </a:xfrm>
          <a:prstGeom prst="rect">
            <a:avLst/>
          </a:prstGeom>
        </p:spPr>
        <p:txBody>
          <a:bodyPr wrap="none">
            <a:spAutoFit/>
          </a:bodyPr>
          <a:lstStyle/>
          <a:p>
            <a:r>
              <a:rPr lang="en-NZ" sz="3600" dirty="0"/>
              <a:t>Release from compulsory status</a:t>
            </a:r>
          </a:p>
        </p:txBody>
      </p:sp>
    </p:spTree>
    <p:extLst>
      <p:ext uri="{BB962C8B-B14F-4D97-AF65-F5344CB8AC3E}">
        <p14:creationId xmlns:p14="http://schemas.microsoft.com/office/powerpoint/2010/main" val="3392644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548680"/>
            <a:ext cx="7488832" cy="4752529"/>
          </a:xfrm>
        </p:spPr>
        <p:txBody>
          <a:bodyPr/>
          <a:lstStyle/>
          <a:p>
            <a:pPr marL="0" indent="0">
              <a:buNone/>
            </a:pPr>
            <a:r>
              <a:rPr lang="en-NZ" dirty="0"/>
              <a:t>Plan for future treatment and care</a:t>
            </a:r>
          </a:p>
          <a:p>
            <a:pPr marL="0" indent="0">
              <a:buNone/>
            </a:pPr>
            <a:r>
              <a:rPr lang="en-NZ" dirty="0"/>
              <a:t>Section 44</a:t>
            </a:r>
          </a:p>
          <a:p>
            <a:pPr marL="0" indent="0">
              <a:buNone/>
            </a:pPr>
            <a:r>
              <a:rPr lang="en-NZ" sz="2400" dirty="0"/>
              <a:t>(1) The responsible clinician must, if practicable, prepare a plan for the patient’s release from compulsory status.</a:t>
            </a:r>
          </a:p>
          <a:p>
            <a:pPr marL="0" indent="0">
              <a:buNone/>
            </a:pPr>
            <a:r>
              <a:rPr lang="en-NZ" sz="2400" dirty="0"/>
              <a:t>(2) The plan must set out the responsible clinician’s recommendation for future treatment, follow-up care, and any other action that the clinician considers appropriate.</a:t>
            </a:r>
          </a:p>
        </p:txBody>
      </p:sp>
    </p:spTree>
    <p:extLst>
      <p:ext uri="{BB962C8B-B14F-4D97-AF65-F5344CB8AC3E}">
        <p14:creationId xmlns:p14="http://schemas.microsoft.com/office/powerpoint/2010/main" val="3125998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80728"/>
            <a:ext cx="7416824" cy="360039"/>
          </a:xfrm>
        </p:spPr>
        <p:txBody>
          <a:bodyPr>
            <a:normAutofit fontScale="90000"/>
          </a:bodyPr>
          <a:lstStyle/>
          <a:p>
            <a:r>
              <a:rPr lang="en-NZ" sz="3600" b="1" dirty="0"/>
              <a:t>Extension of compulsory status in case of patients with brain injuries</a:t>
            </a:r>
            <a:br>
              <a:rPr lang="en-NZ" b="1" dirty="0"/>
            </a:br>
            <a:r>
              <a:rPr lang="en-NZ" sz="3600" dirty="0"/>
              <a:t>Section 45</a:t>
            </a:r>
          </a:p>
        </p:txBody>
      </p:sp>
      <p:sp>
        <p:nvSpPr>
          <p:cNvPr id="3" name="Content Placeholder 2"/>
          <p:cNvSpPr>
            <a:spLocks noGrp="1"/>
          </p:cNvSpPr>
          <p:nvPr>
            <p:ph idx="1"/>
          </p:nvPr>
        </p:nvSpPr>
        <p:spPr>
          <a:xfrm>
            <a:off x="827584" y="1916832"/>
            <a:ext cx="7272808" cy="4248472"/>
          </a:xfrm>
        </p:spPr>
        <p:txBody>
          <a:bodyPr/>
          <a:lstStyle/>
          <a:p>
            <a:pPr marL="457200" indent="-457200">
              <a:buAutoNum type="arabicParenBoth"/>
            </a:pPr>
            <a:r>
              <a:rPr lang="en-NZ" sz="2400" dirty="0"/>
              <a:t>If, at any time in the period beginning </a:t>
            </a:r>
            <a:r>
              <a:rPr lang="en-NZ" sz="2400" dirty="0">
                <a:solidFill>
                  <a:srgbClr val="FF0000"/>
                </a:solidFill>
              </a:rPr>
              <a:t>21 days before the date of the expiry of a patient’s compulsory treatment order</a:t>
            </a:r>
            <a:r>
              <a:rPr lang="en-NZ" sz="2400" dirty="0"/>
              <a:t>, the responsible clinician considers that there are reasonable grounds to believe that the patient appears to suffer from a brain injury, the responsible clinician must review the condition of the patient.</a:t>
            </a:r>
          </a:p>
        </p:txBody>
      </p:sp>
    </p:spTree>
    <p:extLst>
      <p:ext uri="{BB962C8B-B14F-4D97-AF65-F5344CB8AC3E}">
        <p14:creationId xmlns:p14="http://schemas.microsoft.com/office/powerpoint/2010/main" val="392460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620688"/>
            <a:ext cx="7272808" cy="4248472"/>
          </a:xfrm>
        </p:spPr>
        <p:txBody>
          <a:bodyPr/>
          <a:lstStyle/>
          <a:p>
            <a:pPr marL="0" lvl="0" indent="0">
              <a:buNone/>
            </a:pPr>
            <a:r>
              <a:rPr lang="en-NZ" dirty="0"/>
              <a:t>Section 46</a:t>
            </a:r>
          </a:p>
          <a:p>
            <a:pPr marL="0" lvl="0" indent="0">
              <a:buNone/>
            </a:pPr>
            <a:r>
              <a:rPr lang="en-NZ" sz="2400" dirty="0"/>
              <a:t>(2) An application to extend the compulsory treatment order must be made </a:t>
            </a:r>
            <a:r>
              <a:rPr lang="en-NZ" sz="2400" dirty="0">
                <a:solidFill>
                  <a:srgbClr val="FF0000"/>
                </a:solidFill>
              </a:rPr>
              <a:t>within 14 days </a:t>
            </a:r>
            <a:r>
              <a:rPr lang="en-NZ" sz="2400" dirty="0"/>
              <a:t>before the date of the expiry of the compulsory treatment order that applies to the patient.</a:t>
            </a:r>
          </a:p>
          <a:p>
            <a:pPr marL="0" indent="0">
              <a:buNone/>
            </a:pPr>
            <a:endParaRPr lang="en-NZ" sz="2400" dirty="0"/>
          </a:p>
        </p:txBody>
      </p:sp>
    </p:spTree>
    <p:extLst>
      <p:ext uri="{BB962C8B-B14F-4D97-AF65-F5344CB8AC3E}">
        <p14:creationId xmlns:p14="http://schemas.microsoft.com/office/powerpoint/2010/main" val="1753764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692696"/>
            <a:ext cx="7128792" cy="4248472"/>
          </a:xfrm>
        </p:spPr>
        <p:txBody>
          <a:bodyPr/>
          <a:lstStyle/>
          <a:p>
            <a:pPr marL="0" lvl="0" indent="0">
              <a:buNone/>
            </a:pPr>
            <a:r>
              <a:rPr lang="en-NZ" dirty="0"/>
              <a:t>Section 48</a:t>
            </a:r>
          </a:p>
          <a:p>
            <a:pPr marL="0" lvl="0" indent="0">
              <a:buNone/>
            </a:pPr>
            <a:r>
              <a:rPr lang="en-NZ" sz="2400" dirty="0"/>
              <a:t>(1) Before the close of the </a:t>
            </a:r>
            <a:r>
              <a:rPr lang="en-NZ" sz="2400" dirty="0">
                <a:solidFill>
                  <a:srgbClr val="FF0000"/>
                </a:solidFill>
              </a:rPr>
              <a:t>28th day after the court orders the extension of a patient’s compulsory treatment order</a:t>
            </a:r>
            <a:r>
              <a:rPr lang="en-NZ" sz="2400" dirty="0"/>
              <a:t>, the responsible clinician must—</a:t>
            </a:r>
          </a:p>
          <a:p>
            <a:pPr marL="0" lvl="0" indent="0">
              <a:buNone/>
            </a:pPr>
            <a:r>
              <a:rPr lang="en-NZ" sz="2400" b="1" dirty="0"/>
              <a:t>(a) </a:t>
            </a:r>
            <a:r>
              <a:rPr lang="en-NZ" sz="2400" dirty="0"/>
              <a:t>prepare an updated treatment plan for the patient; and</a:t>
            </a:r>
          </a:p>
          <a:p>
            <a:pPr marL="0" lvl="0" indent="0">
              <a:buNone/>
            </a:pPr>
            <a:r>
              <a:rPr lang="en-NZ" sz="2400" b="1" dirty="0"/>
              <a:t>(b) </a:t>
            </a:r>
            <a:r>
              <a:rPr lang="en-NZ" sz="2400" dirty="0"/>
              <a:t>take steps to investigate whether an actual brain injury can be confirmed or excluded; and</a:t>
            </a:r>
          </a:p>
          <a:p>
            <a:pPr marL="0" lvl="0" indent="0">
              <a:buNone/>
            </a:pPr>
            <a:r>
              <a:rPr lang="en-NZ" sz="2400" b="1" dirty="0"/>
              <a:t>(c) </a:t>
            </a:r>
            <a:r>
              <a:rPr lang="en-NZ" sz="2400" dirty="0"/>
              <a:t>make arrangements for the future treatment and care of the patient in accordance with </a:t>
            </a:r>
            <a:r>
              <a:rPr lang="en-NZ" sz="2400" dirty="0">
                <a:hlinkClick r:id="rId2"/>
              </a:rPr>
              <a:t>section 44</a:t>
            </a:r>
            <a:r>
              <a:rPr lang="en-NZ" sz="2400" dirty="0"/>
              <a:t>.</a:t>
            </a:r>
          </a:p>
          <a:p>
            <a:pPr marL="0" indent="0">
              <a:buNone/>
            </a:pPr>
            <a:endParaRPr lang="en-NZ" dirty="0"/>
          </a:p>
        </p:txBody>
      </p:sp>
    </p:spTree>
    <p:extLst>
      <p:ext uri="{BB962C8B-B14F-4D97-AF65-F5344CB8AC3E}">
        <p14:creationId xmlns:p14="http://schemas.microsoft.com/office/powerpoint/2010/main" val="2168245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Sections 49 – 60 : Patient rights</a:t>
            </a:r>
          </a:p>
        </p:txBody>
      </p:sp>
      <p:sp>
        <p:nvSpPr>
          <p:cNvPr id="3" name="Content Placeholder 2"/>
          <p:cNvSpPr>
            <a:spLocks noGrp="1"/>
          </p:cNvSpPr>
          <p:nvPr>
            <p:ph idx="1"/>
          </p:nvPr>
        </p:nvSpPr>
        <p:spPr>
          <a:xfrm>
            <a:off x="755576" y="1124745"/>
            <a:ext cx="7848872" cy="4248472"/>
          </a:xfrm>
        </p:spPr>
        <p:txBody>
          <a:bodyPr/>
          <a:lstStyle/>
          <a:p>
            <a:pPr lvl="0" eaLnBrk="0" hangingPunct="0">
              <a:spcBef>
                <a:spcPts val="0"/>
              </a:spcBef>
              <a:buClrTx/>
              <a:buNone/>
            </a:pPr>
            <a:r>
              <a:rPr lang="en-NZ" sz="2000" dirty="0">
                <a:solidFill>
                  <a:prstClr val="black"/>
                </a:solidFill>
              </a:rPr>
              <a:t>The patient has the right:</a:t>
            </a:r>
          </a:p>
          <a:p>
            <a:pPr lvl="0" eaLnBrk="0" hangingPunct="0">
              <a:spcBef>
                <a:spcPts val="0"/>
              </a:spcBef>
              <a:buClrTx/>
              <a:buNone/>
            </a:pPr>
            <a:r>
              <a:rPr lang="en-NZ" sz="2000" dirty="0">
                <a:solidFill>
                  <a:prstClr val="black"/>
                </a:solidFill>
              </a:rPr>
              <a:t>•	to be informed of their rights</a:t>
            </a:r>
          </a:p>
          <a:p>
            <a:pPr lvl="0" eaLnBrk="0" hangingPunct="0">
              <a:spcBef>
                <a:spcPts val="0"/>
              </a:spcBef>
              <a:buClrTx/>
              <a:buNone/>
            </a:pPr>
            <a:r>
              <a:rPr lang="en-NZ" sz="2000" dirty="0">
                <a:solidFill>
                  <a:prstClr val="black"/>
                </a:solidFill>
              </a:rPr>
              <a:t>•	to nominate a person to protect their interests</a:t>
            </a:r>
          </a:p>
          <a:p>
            <a:pPr lvl="0" eaLnBrk="0" hangingPunct="0">
              <a:spcBef>
                <a:spcPts val="0"/>
              </a:spcBef>
              <a:buClrTx/>
              <a:buNone/>
            </a:pPr>
            <a:r>
              <a:rPr lang="en-NZ" sz="2000" dirty="0">
                <a:solidFill>
                  <a:prstClr val="black"/>
                </a:solidFill>
              </a:rPr>
              <a:t>•	for their principal caregiver, welfare guardian, and/or nominated person to be informed of events affecting them</a:t>
            </a:r>
          </a:p>
          <a:p>
            <a:pPr lvl="0" eaLnBrk="0" hangingPunct="0">
              <a:spcBef>
                <a:spcPts val="0"/>
              </a:spcBef>
              <a:buClrTx/>
              <a:buNone/>
            </a:pPr>
            <a:r>
              <a:rPr lang="en-NZ" sz="2000" dirty="0">
                <a:solidFill>
                  <a:prstClr val="black"/>
                </a:solidFill>
              </a:rPr>
              <a:t>•	to be dealt with in accordance with the objectives and principles of compulsory treatment </a:t>
            </a:r>
          </a:p>
          <a:p>
            <a:pPr lvl="0" eaLnBrk="0" hangingPunct="0">
              <a:spcBef>
                <a:spcPts val="0"/>
              </a:spcBef>
              <a:buClrTx/>
              <a:buNone/>
            </a:pPr>
            <a:r>
              <a:rPr lang="en-NZ" sz="2000" dirty="0">
                <a:solidFill>
                  <a:prstClr val="black"/>
                </a:solidFill>
              </a:rPr>
              <a:t>•	to treatment</a:t>
            </a:r>
          </a:p>
          <a:p>
            <a:pPr lvl="0" eaLnBrk="0" hangingPunct="0">
              <a:spcBef>
                <a:spcPts val="0"/>
              </a:spcBef>
              <a:buClrTx/>
              <a:buNone/>
            </a:pPr>
            <a:r>
              <a:rPr lang="en-NZ" sz="2000" dirty="0">
                <a:solidFill>
                  <a:prstClr val="black"/>
                </a:solidFill>
              </a:rPr>
              <a:t>•	to be informed about treatment</a:t>
            </a:r>
          </a:p>
          <a:p>
            <a:pPr lvl="0" eaLnBrk="0" hangingPunct="0">
              <a:spcBef>
                <a:spcPts val="0"/>
              </a:spcBef>
              <a:buClrTx/>
              <a:buNone/>
            </a:pPr>
            <a:r>
              <a:rPr lang="en-NZ" sz="2000" dirty="0">
                <a:solidFill>
                  <a:prstClr val="black"/>
                </a:solidFill>
              </a:rPr>
              <a:t>•	to decline visual or audio recording</a:t>
            </a:r>
          </a:p>
          <a:p>
            <a:pPr lvl="0" eaLnBrk="0" hangingPunct="0">
              <a:spcBef>
                <a:spcPts val="0"/>
              </a:spcBef>
              <a:buClrTx/>
              <a:buNone/>
            </a:pPr>
            <a:r>
              <a:rPr lang="en-NZ" sz="2000" dirty="0">
                <a:solidFill>
                  <a:prstClr val="black"/>
                </a:solidFill>
              </a:rPr>
              <a:t>•	to assessment by an independent approved specialist</a:t>
            </a:r>
          </a:p>
          <a:p>
            <a:pPr lvl="0" eaLnBrk="0" hangingPunct="0">
              <a:spcBef>
                <a:spcPts val="0"/>
              </a:spcBef>
              <a:buClrTx/>
              <a:buNone/>
            </a:pPr>
            <a:r>
              <a:rPr lang="en-NZ" sz="2000" dirty="0">
                <a:solidFill>
                  <a:prstClr val="black"/>
                </a:solidFill>
              </a:rPr>
              <a:t>•	to independent legal advice</a:t>
            </a:r>
          </a:p>
          <a:p>
            <a:pPr lvl="0" eaLnBrk="0" hangingPunct="0">
              <a:spcBef>
                <a:spcPts val="0"/>
              </a:spcBef>
              <a:buClrTx/>
              <a:buNone/>
            </a:pPr>
            <a:r>
              <a:rPr lang="en-NZ" sz="2000" dirty="0">
                <a:solidFill>
                  <a:prstClr val="black"/>
                </a:solidFill>
              </a:rPr>
              <a:t>•	to company</a:t>
            </a:r>
          </a:p>
          <a:p>
            <a:pPr lvl="0" eaLnBrk="0" hangingPunct="0">
              <a:spcBef>
                <a:spcPts val="0"/>
              </a:spcBef>
              <a:buClrTx/>
              <a:buNone/>
            </a:pPr>
            <a:r>
              <a:rPr lang="en-NZ" sz="2000" dirty="0">
                <a:solidFill>
                  <a:prstClr val="black"/>
                </a:solidFill>
              </a:rPr>
              <a:t>•	to receive visitors and to make and receive telephone calls</a:t>
            </a:r>
          </a:p>
          <a:p>
            <a:pPr lvl="0" eaLnBrk="0" hangingPunct="0">
              <a:spcBef>
                <a:spcPts val="0"/>
              </a:spcBef>
              <a:buClrTx/>
              <a:buNone/>
            </a:pPr>
            <a:r>
              <a:rPr lang="en-NZ" sz="2000" dirty="0">
                <a:solidFill>
                  <a:prstClr val="black"/>
                </a:solidFill>
              </a:rPr>
              <a:t>•	to receive and send mail and electronic communications.</a:t>
            </a:r>
          </a:p>
          <a:p>
            <a:endParaRPr lang="en-NZ" dirty="0"/>
          </a:p>
        </p:txBody>
      </p:sp>
    </p:spTree>
    <p:extLst>
      <p:ext uri="{BB962C8B-B14F-4D97-AF65-F5344CB8AC3E}">
        <p14:creationId xmlns:p14="http://schemas.microsoft.com/office/powerpoint/2010/main" val="326039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Application</a:t>
            </a:r>
          </a:p>
        </p:txBody>
      </p:sp>
      <p:sp>
        <p:nvSpPr>
          <p:cNvPr id="3" name="Content Placeholder 2"/>
          <p:cNvSpPr>
            <a:spLocks noGrp="1"/>
          </p:cNvSpPr>
          <p:nvPr>
            <p:ph idx="1"/>
          </p:nvPr>
        </p:nvSpPr>
        <p:spPr>
          <a:xfrm>
            <a:off x="827584" y="1791979"/>
            <a:ext cx="7632848" cy="4517341"/>
          </a:xfrm>
        </p:spPr>
        <p:txBody>
          <a:bodyPr/>
          <a:lstStyle/>
          <a:p>
            <a:pPr marL="514350" indent="-514350">
              <a:buFont typeface="+mj-lt"/>
              <a:buAutoNum type="arabicPeriod"/>
            </a:pPr>
            <a:r>
              <a:rPr lang="en-NZ" sz="2400" dirty="0"/>
              <a:t>An applicant who believes that a person has a severe substance addiction may apply to the Area Director to have the person assessed under this subpart</a:t>
            </a:r>
          </a:p>
          <a:p>
            <a:pPr marL="514350" indent="-514350">
              <a:buFont typeface="+mj-lt"/>
              <a:buAutoNum type="arabicPeriod"/>
            </a:pPr>
            <a:r>
              <a:rPr lang="en-NZ" sz="2400" dirty="0"/>
              <a:t>The applicant must be at least 18 years of age.</a:t>
            </a:r>
          </a:p>
        </p:txBody>
      </p:sp>
      <p:sp>
        <p:nvSpPr>
          <p:cNvPr id="4" name="TextBox 3"/>
          <p:cNvSpPr txBox="1"/>
          <p:nvPr/>
        </p:nvSpPr>
        <p:spPr>
          <a:xfrm>
            <a:off x="1043608" y="1196752"/>
            <a:ext cx="4824536" cy="523220"/>
          </a:xfrm>
          <a:prstGeom prst="rect">
            <a:avLst/>
          </a:prstGeom>
          <a:noFill/>
        </p:spPr>
        <p:txBody>
          <a:bodyPr wrap="square" rtlCol="0">
            <a:spAutoFit/>
          </a:bodyPr>
          <a:lstStyle/>
          <a:p>
            <a:r>
              <a:rPr lang="en-NZ" sz="2800" b="1" dirty="0"/>
              <a:t>Section 14</a:t>
            </a:r>
          </a:p>
        </p:txBody>
      </p:sp>
    </p:spTree>
    <p:extLst>
      <p:ext uri="{BB962C8B-B14F-4D97-AF65-F5344CB8AC3E}">
        <p14:creationId xmlns:p14="http://schemas.microsoft.com/office/powerpoint/2010/main" val="213336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712968" cy="1008113"/>
          </a:xfrm>
        </p:spPr>
        <p:txBody>
          <a:bodyPr>
            <a:normAutofit fontScale="90000"/>
          </a:bodyPr>
          <a:lstStyle/>
          <a:p>
            <a:pPr algn="ctr"/>
            <a:r>
              <a:rPr lang="en-NZ" dirty="0"/>
              <a:t>Criteria for compulsory treatment</a:t>
            </a:r>
            <a:br>
              <a:rPr lang="en-NZ" dirty="0"/>
            </a:br>
            <a:endParaRPr lang="en-NZ" dirty="0"/>
          </a:p>
        </p:txBody>
      </p:sp>
      <p:sp>
        <p:nvSpPr>
          <p:cNvPr id="3" name="Content Placeholder 2"/>
          <p:cNvSpPr>
            <a:spLocks noGrp="1"/>
          </p:cNvSpPr>
          <p:nvPr>
            <p:ph idx="1"/>
          </p:nvPr>
        </p:nvSpPr>
        <p:spPr>
          <a:xfrm>
            <a:off x="683568" y="847622"/>
            <a:ext cx="7992888" cy="4392489"/>
          </a:xfrm>
        </p:spPr>
        <p:txBody>
          <a:bodyPr/>
          <a:lstStyle/>
          <a:p>
            <a:pPr marL="0" indent="0">
              <a:buNone/>
            </a:pPr>
            <a:r>
              <a:rPr lang="en-NZ" sz="2400" b="1" dirty="0"/>
              <a:t>Section 7</a:t>
            </a:r>
          </a:p>
          <a:p>
            <a:pPr marL="0" indent="0">
              <a:buNone/>
            </a:pPr>
            <a:r>
              <a:rPr lang="en-NZ" sz="2400" dirty="0"/>
              <a:t>A person may be subject to compulsory treatment under this Act only if—</a:t>
            </a:r>
          </a:p>
          <a:p>
            <a:pPr marL="400050" lvl="1" indent="0">
              <a:buNone/>
            </a:pPr>
            <a:r>
              <a:rPr lang="en-NZ" sz="2000" b="1" dirty="0"/>
              <a:t>(a) </a:t>
            </a:r>
            <a:r>
              <a:rPr lang="en-NZ" sz="2000" dirty="0"/>
              <a:t>the person has a severe substance addiction; and</a:t>
            </a:r>
          </a:p>
          <a:p>
            <a:pPr marL="400050" lvl="1" indent="0">
              <a:buNone/>
            </a:pPr>
            <a:r>
              <a:rPr lang="en-NZ" sz="2000" b="1" dirty="0"/>
              <a:t>(b) </a:t>
            </a:r>
            <a:r>
              <a:rPr lang="en-NZ" sz="2000" dirty="0"/>
              <a:t>the person’s capacity to make informed decisions about treatment for that addiction is severely impaired; and</a:t>
            </a:r>
          </a:p>
          <a:p>
            <a:pPr marL="400050" lvl="1" indent="0">
              <a:buNone/>
            </a:pPr>
            <a:r>
              <a:rPr lang="en-NZ" sz="2000" b="1" dirty="0"/>
              <a:t>(c) </a:t>
            </a:r>
            <a:r>
              <a:rPr lang="en-NZ" sz="2000" dirty="0"/>
              <a:t>compulsory treatment of the person is necessary; and</a:t>
            </a:r>
          </a:p>
          <a:p>
            <a:pPr marL="400050" lvl="1" indent="0">
              <a:buNone/>
            </a:pPr>
            <a:r>
              <a:rPr lang="en-NZ" sz="2000" b="1" dirty="0"/>
              <a:t>(d) </a:t>
            </a:r>
            <a:r>
              <a:rPr lang="en-NZ" sz="2000" dirty="0"/>
              <a:t>appropriate treatment for the person is available</a:t>
            </a:r>
          </a:p>
          <a:p>
            <a:pPr marL="0" indent="0">
              <a:buNone/>
            </a:pPr>
            <a:r>
              <a:rPr lang="en-NZ" sz="2400" b="1" dirty="0"/>
              <a:t>Section 10</a:t>
            </a:r>
          </a:p>
          <a:p>
            <a:pPr marL="0" indent="0">
              <a:buNone/>
            </a:pPr>
            <a:r>
              <a:rPr lang="en-NZ" sz="2400" b="1" dirty="0"/>
              <a:t>Compulsory treatment to be option of last resort</a:t>
            </a:r>
          </a:p>
          <a:p>
            <a:pPr marL="0" indent="0">
              <a:buNone/>
            </a:pPr>
            <a:r>
              <a:rPr lang="en-NZ" sz="2000" dirty="0"/>
              <a:t>For the purposes of </a:t>
            </a:r>
            <a:r>
              <a:rPr lang="en-NZ" sz="2000" dirty="0">
                <a:hlinkClick r:id="rId3"/>
              </a:rPr>
              <a:t>section 7(c)</a:t>
            </a:r>
            <a:r>
              <a:rPr lang="en-NZ" sz="2000" dirty="0"/>
              <a:t>, compulsory treatment is necessary only if voluntary treatment is unlikely to be effective in addressing the severe substance addiction</a:t>
            </a:r>
            <a:r>
              <a:rPr lang="en-NZ" sz="2400" dirty="0"/>
              <a:t>.</a:t>
            </a:r>
          </a:p>
          <a:p>
            <a:endParaRPr lang="en-NZ" dirty="0"/>
          </a:p>
        </p:txBody>
      </p:sp>
    </p:spTree>
    <p:extLst>
      <p:ext uri="{BB962C8B-B14F-4D97-AF65-F5344CB8AC3E}">
        <p14:creationId xmlns:p14="http://schemas.microsoft.com/office/powerpoint/2010/main" val="23134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Authorised officer</a:t>
            </a:r>
          </a:p>
        </p:txBody>
      </p:sp>
      <p:sp>
        <p:nvSpPr>
          <p:cNvPr id="3" name="Content Placeholder 2"/>
          <p:cNvSpPr>
            <a:spLocks noGrp="1"/>
          </p:cNvSpPr>
          <p:nvPr>
            <p:ph idx="1"/>
          </p:nvPr>
        </p:nvSpPr>
        <p:spPr>
          <a:xfrm>
            <a:off x="683568" y="1124745"/>
            <a:ext cx="7488832" cy="4248472"/>
          </a:xfrm>
        </p:spPr>
        <p:txBody>
          <a:bodyPr/>
          <a:lstStyle/>
          <a:p>
            <a:pPr marL="0" indent="0">
              <a:buNone/>
            </a:pPr>
            <a:r>
              <a:rPr lang="en-NZ" sz="2400" dirty="0"/>
              <a:t>Section 16</a:t>
            </a:r>
          </a:p>
          <a:p>
            <a:pPr marL="457200" indent="-457200">
              <a:buFont typeface="+mj-lt"/>
              <a:buAutoNum type="arabicPeriod"/>
            </a:pPr>
            <a:r>
              <a:rPr lang="en-NZ" sz="2400" dirty="0"/>
              <a:t>At any time before making an application, the applicant may request the assistance of an authorised officer in arranging for a medical practitioner to examine the person whom the applicant seeks to have assessed. </a:t>
            </a:r>
          </a:p>
          <a:p>
            <a:pPr marL="457200" indent="-457200">
              <a:buFont typeface="+mj-lt"/>
              <a:buAutoNum type="arabicPeriod"/>
            </a:pPr>
            <a:r>
              <a:rPr lang="en-NZ" sz="2400" dirty="0"/>
              <a:t>The authorised officer must investigate the matter to the extent necessary to satisfy himself or herself that there are reasonable grounds to believe that the person whom the applicant seeks to have assessed meets the criteria set out in </a:t>
            </a:r>
            <a:r>
              <a:rPr lang="en-NZ" sz="2400" dirty="0">
                <a:solidFill>
                  <a:srgbClr val="232329"/>
                </a:solidFill>
                <a:hlinkClick r:id="rId3"/>
              </a:rPr>
              <a:t>section 7(a)</a:t>
            </a:r>
            <a:r>
              <a:rPr lang="en-NZ" sz="2400" dirty="0">
                <a:solidFill>
                  <a:srgbClr val="232329"/>
                </a:solidFill>
              </a:rPr>
              <a:t> </a:t>
            </a:r>
            <a:r>
              <a:rPr lang="en-NZ" sz="2400" dirty="0">
                <a:solidFill>
                  <a:srgbClr val="2434CE"/>
                </a:solidFill>
              </a:rPr>
              <a:t>and (b).</a:t>
            </a:r>
          </a:p>
          <a:p>
            <a:pPr marL="457200" indent="-457200">
              <a:buFont typeface="+mj-lt"/>
              <a:buAutoNum type="arabicPeriod"/>
            </a:pPr>
            <a:endParaRPr lang="en-NZ" sz="2400" dirty="0"/>
          </a:p>
        </p:txBody>
      </p:sp>
    </p:spTree>
    <p:extLst>
      <p:ext uri="{BB962C8B-B14F-4D97-AF65-F5344CB8AC3E}">
        <p14:creationId xmlns:p14="http://schemas.microsoft.com/office/powerpoint/2010/main" val="3889012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92696"/>
            <a:ext cx="7632848" cy="4248472"/>
          </a:xfrm>
        </p:spPr>
        <p:txBody>
          <a:bodyPr/>
          <a:lstStyle/>
          <a:p>
            <a:pPr marL="0" indent="0">
              <a:buNone/>
            </a:pPr>
            <a:r>
              <a:rPr lang="en-NZ" sz="2400" dirty="0"/>
              <a:t>3. If the authorised officer considers that</a:t>
            </a:r>
          </a:p>
          <a:p>
            <a:pPr marL="400050" lvl="1" indent="0">
              <a:buNone/>
            </a:pPr>
            <a:r>
              <a:rPr lang="en-NZ" sz="2400" dirty="0"/>
              <a:t>there are reasonable grounds to believe that the person meets the criteria set out in </a:t>
            </a:r>
            <a:r>
              <a:rPr lang="en-NZ" sz="2400" dirty="0">
                <a:solidFill>
                  <a:srgbClr val="2434CE"/>
                </a:solidFill>
              </a:rPr>
              <a:t>section 7(a) and (b)</a:t>
            </a:r>
            <a:r>
              <a:rPr lang="en-NZ" sz="2400" dirty="0"/>
              <a:t>, he or she must make, or assist in making, arrangements for the person to be examined by a medical practitioner</a:t>
            </a:r>
          </a:p>
          <a:p>
            <a:pPr marL="0" indent="0">
              <a:buNone/>
            </a:pPr>
            <a:r>
              <a:rPr lang="en-NZ" sz="2400" b="1" dirty="0"/>
              <a:t>Section 17</a:t>
            </a:r>
          </a:p>
          <a:p>
            <a:pPr marL="0" indent="0">
              <a:buNone/>
            </a:pPr>
            <a:r>
              <a:rPr lang="en-NZ" sz="2400" dirty="0"/>
              <a:t>2. If, after examining a person, the medical</a:t>
            </a:r>
          </a:p>
          <a:p>
            <a:pPr marL="400050" lvl="1" indent="0">
              <a:buNone/>
            </a:pPr>
            <a:r>
              <a:rPr lang="en-NZ" sz="2400" dirty="0"/>
              <a:t>practitioner considers that there are reasonable grounds to believe that the person meets the criteria set out in </a:t>
            </a:r>
            <a:r>
              <a:rPr lang="en-NZ" sz="2400" dirty="0">
                <a:solidFill>
                  <a:srgbClr val="2434CE"/>
                </a:solidFill>
                <a:hlinkClick r:id="rId3"/>
              </a:rPr>
              <a:t>section 7(a)</a:t>
            </a:r>
            <a:r>
              <a:rPr lang="en-NZ" sz="2400" dirty="0">
                <a:solidFill>
                  <a:srgbClr val="2434CE"/>
                </a:solidFill>
              </a:rPr>
              <a:t> and (b), </a:t>
            </a:r>
            <a:r>
              <a:rPr lang="en-NZ" sz="2400" dirty="0"/>
              <a:t>the medical practitioner must issue a medical certificate under this section</a:t>
            </a:r>
          </a:p>
          <a:p>
            <a:endParaRPr lang="en-NZ" dirty="0"/>
          </a:p>
        </p:txBody>
      </p:sp>
    </p:spTree>
    <p:extLst>
      <p:ext uri="{BB962C8B-B14F-4D97-AF65-F5344CB8AC3E}">
        <p14:creationId xmlns:p14="http://schemas.microsoft.com/office/powerpoint/2010/main" val="43902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12968" cy="1008113"/>
          </a:xfrm>
        </p:spPr>
        <p:txBody>
          <a:bodyPr>
            <a:normAutofit fontScale="90000"/>
          </a:bodyPr>
          <a:lstStyle/>
          <a:p>
            <a:pPr algn="ctr"/>
            <a:r>
              <a:rPr lang="en-NZ" dirty="0"/>
              <a:t>However under Section 18</a:t>
            </a:r>
            <a:br>
              <a:rPr lang="en-NZ" dirty="0"/>
            </a:br>
            <a:endParaRPr lang="en-NZ" dirty="0"/>
          </a:p>
        </p:txBody>
      </p:sp>
      <p:sp>
        <p:nvSpPr>
          <p:cNvPr id="3" name="Content Placeholder 2"/>
          <p:cNvSpPr>
            <a:spLocks noGrp="1"/>
          </p:cNvSpPr>
          <p:nvPr>
            <p:ph idx="1"/>
          </p:nvPr>
        </p:nvSpPr>
        <p:spPr>
          <a:xfrm>
            <a:off x="629562" y="908720"/>
            <a:ext cx="7812868" cy="5256584"/>
          </a:xfrm>
        </p:spPr>
        <p:txBody>
          <a:bodyPr/>
          <a:lstStyle/>
          <a:p>
            <a:pPr marL="0" indent="0">
              <a:buNone/>
            </a:pPr>
            <a:r>
              <a:rPr lang="en-NZ" sz="2400" dirty="0"/>
              <a:t>If attempts made by the authorised officer to have a medical practitioner examine the person have been unsuccessful, the authorised officer must, in a memorandum,—</a:t>
            </a:r>
          </a:p>
          <a:p>
            <a:pPr marL="0" indent="0">
              <a:buNone/>
            </a:pPr>
            <a:r>
              <a:rPr lang="en-NZ" sz="2400" dirty="0"/>
              <a:t>(a) describe the attempts that have been made to have the person examined by a medical practitioner; and</a:t>
            </a:r>
          </a:p>
          <a:p>
            <a:pPr marL="0" indent="0">
              <a:buNone/>
            </a:pPr>
            <a:r>
              <a:rPr lang="en-NZ" sz="2400" dirty="0"/>
              <a:t>(b) explain why the attempts have been unsuccessful; and</a:t>
            </a:r>
          </a:p>
          <a:p>
            <a:pPr marL="0" indent="0">
              <a:buNone/>
            </a:pPr>
            <a:r>
              <a:rPr lang="en-NZ" sz="2400" dirty="0"/>
              <a:t>(c) state that the authorised officer considers that there are reasonable grounds to believe that the person meets the criteria set out in </a:t>
            </a:r>
            <a:r>
              <a:rPr lang="en-NZ" sz="2400" dirty="0">
                <a:solidFill>
                  <a:srgbClr val="2434CE"/>
                </a:solidFill>
              </a:rPr>
              <a:t>section 7(a) and (b)</a:t>
            </a:r>
            <a:r>
              <a:rPr lang="en-NZ" sz="2400" dirty="0"/>
              <a:t>; and </a:t>
            </a:r>
          </a:p>
          <a:p>
            <a:pPr marL="0" indent="0">
              <a:buNone/>
            </a:pPr>
            <a:r>
              <a:rPr lang="en-NZ" sz="2400" dirty="0"/>
              <a:t>(d) set out full particulars of the grounds.</a:t>
            </a:r>
          </a:p>
          <a:p>
            <a:endParaRPr lang="en-NZ" sz="2400" dirty="0"/>
          </a:p>
        </p:txBody>
      </p:sp>
    </p:spTree>
    <p:extLst>
      <p:ext uri="{BB962C8B-B14F-4D97-AF65-F5344CB8AC3E}">
        <p14:creationId xmlns:p14="http://schemas.microsoft.com/office/powerpoint/2010/main" val="216902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Approved specialist</a:t>
            </a:r>
          </a:p>
        </p:txBody>
      </p:sp>
      <p:sp>
        <p:nvSpPr>
          <p:cNvPr id="3" name="Content Placeholder 2"/>
          <p:cNvSpPr>
            <a:spLocks noGrp="1"/>
          </p:cNvSpPr>
          <p:nvPr>
            <p:ph idx="1"/>
          </p:nvPr>
        </p:nvSpPr>
        <p:spPr>
          <a:xfrm>
            <a:off x="683568" y="1124745"/>
            <a:ext cx="7488832" cy="4248472"/>
          </a:xfrm>
        </p:spPr>
        <p:txBody>
          <a:bodyPr/>
          <a:lstStyle/>
          <a:p>
            <a:pPr marL="0" indent="0">
              <a:buNone/>
            </a:pPr>
            <a:r>
              <a:rPr lang="en-NZ" dirty="0"/>
              <a:t>Section 19 </a:t>
            </a:r>
          </a:p>
          <a:p>
            <a:pPr marL="457200" indent="-457200">
              <a:buFont typeface="+mj-lt"/>
              <a:buAutoNum type="arabicPeriod"/>
            </a:pPr>
            <a:r>
              <a:rPr lang="en-NZ" sz="2400" dirty="0"/>
              <a:t>On receipt of an application under </a:t>
            </a:r>
            <a:r>
              <a:rPr lang="en-NZ" sz="2400" dirty="0">
                <a:hlinkClick r:id="rId3"/>
              </a:rPr>
              <a:t>section 14</a:t>
            </a:r>
            <a:r>
              <a:rPr lang="en-NZ" sz="2400" dirty="0"/>
              <a:t> for the assessment of a person, the Area Director, or an authorised officer acting with the authority of that Area Director, must, </a:t>
            </a:r>
            <a:r>
              <a:rPr lang="en-NZ" sz="2400" dirty="0">
                <a:solidFill>
                  <a:srgbClr val="FF0000"/>
                </a:solidFill>
              </a:rPr>
              <a:t>as soon as practicable</a:t>
            </a:r>
            <a:r>
              <a:rPr lang="en-NZ" sz="2400" dirty="0"/>
              <a:t>, make the necessary arrangements for the person to be assessed by an approved specialist.</a:t>
            </a:r>
          </a:p>
        </p:txBody>
      </p:sp>
    </p:spTree>
    <p:extLst>
      <p:ext uri="{BB962C8B-B14F-4D97-AF65-F5344CB8AC3E}">
        <p14:creationId xmlns:p14="http://schemas.microsoft.com/office/powerpoint/2010/main" val="212963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704856" cy="5040561"/>
          </a:xfrm>
        </p:spPr>
        <p:txBody>
          <a:bodyPr/>
          <a:lstStyle/>
          <a:p>
            <a:pPr marL="0" indent="0">
              <a:buNone/>
            </a:pPr>
            <a:r>
              <a:rPr lang="en-NZ" dirty="0"/>
              <a:t>Section 22</a:t>
            </a:r>
          </a:p>
          <a:p>
            <a:pPr marL="0" indent="0">
              <a:buNone/>
            </a:pPr>
            <a:r>
              <a:rPr lang="en-NZ" sz="2400" dirty="0"/>
              <a:t>(2) In undertaking an assessment of a person, the approved specialist must first assess whether the person has a severe substance addiction.</a:t>
            </a:r>
          </a:p>
          <a:p>
            <a:pPr marL="0" indent="0">
              <a:buNone/>
            </a:pPr>
            <a:r>
              <a:rPr lang="en-NZ" sz="2400" dirty="0"/>
              <a:t>(3) If the approved specialist considers that the person has a severe substance addiction, the approved specialist must assess whether the person’s capacity to make informed decisions about treatment for that addiction is severely impaired.</a:t>
            </a:r>
          </a:p>
        </p:txBody>
      </p:sp>
    </p:spTree>
    <p:extLst>
      <p:ext uri="{BB962C8B-B14F-4D97-AF65-F5344CB8AC3E}">
        <p14:creationId xmlns:p14="http://schemas.microsoft.com/office/powerpoint/2010/main" val="1475611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7" y="980728"/>
            <a:ext cx="7704856" cy="4248472"/>
          </a:xfrm>
        </p:spPr>
        <p:txBody>
          <a:bodyPr/>
          <a:lstStyle/>
          <a:p>
            <a:pPr marL="0" indent="0">
              <a:buNone/>
            </a:pPr>
            <a:r>
              <a:rPr lang="en-NZ" dirty="0"/>
              <a:t>Section 23</a:t>
            </a:r>
          </a:p>
          <a:p>
            <a:pPr marL="0" indent="0">
              <a:buNone/>
            </a:pPr>
            <a:r>
              <a:rPr lang="en-NZ" dirty="0"/>
              <a:t>Compulsory treatment certificate</a:t>
            </a:r>
          </a:p>
          <a:p>
            <a:pPr marL="0" indent="0">
              <a:buNone/>
            </a:pPr>
            <a:r>
              <a:rPr lang="en-NZ" sz="2400" dirty="0"/>
              <a:t>(1) If, after completing an assessment of a person under </a:t>
            </a:r>
            <a:r>
              <a:rPr lang="en-NZ" sz="2400" dirty="0">
                <a:solidFill>
                  <a:srgbClr val="2434CE"/>
                </a:solidFill>
              </a:rPr>
              <a:t>section 22</a:t>
            </a:r>
            <a:r>
              <a:rPr lang="en-NZ" sz="2400" dirty="0"/>
              <a:t>, an approved specialist considers that the criteria for compulsory treatment are met, the approved specialist must sign a compulsory treatment certificate in respect of the person.</a:t>
            </a:r>
          </a:p>
          <a:p>
            <a:pPr marL="0" indent="0">
              <a:buNone/>
            </a:pPr>
            <a:endParaRPr lang="en-NZ" dirty="0"/>
          </a:p>
        </p:txBody>
      </p:sp>
    </p:spTree>
    <p:extLst>
      <p:ext uri="{BB962C8B-B14F-4D97-AF65-F5344CB8AC3E}">
        <p14:creationId xmlns:p14="http://schemas.microsoft.com/office/powerpoint/2010/main" val="1383147213"/>
      </p:ext>
    </p:extLst>
  </p:cSld>
  <p:clrMapOvr>
    <a:masterClrMapping/>
  </p:clrMapOvr>
</p:sld>
</file>

<file path=ppt/theme/theme1.xml><?xml version="1.0" encoding="utf-8"?>
<a:theme xmlns:a="http://schemas.openxmlformats.org/drawingml/2006/main" name="Matua Raki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724CB41A-D0D4-4D18-95BA-990B25B5F5A0}" vid="{ED69D36F-05EE-4993-BC71-5BFF6CA4DA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Matua Raki Powerpoint Template</Template>
  <TotalTime>160</TotalTime>
  <Words>2056</Words>
  <Application>Microsoft Office PowerPoint</Application>
  <PresentationFormat>On-screen Show (4:3)</PresentationFormat>
  <Paragraphs>151</Paragraphs>
  <Slides>18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Minion Pro</vt:lpstr>
      <vt:lpstr>Trebuchet MS</vt:lpstr>
      <vt:lpstr>Matua Raki Powerpoint Template</vt:lpstr>
      <vt:lpstr>Substance Addiction(Compulsory Assessment and Treatment) Act 2017 Processes</vt:lpstr>
      <vt:lpstr>Application</vt:lpstr>
      <vt:lpstr>Criteria for compulsory treatment </vt:lpstr>
      <vt:lpstr>Authorised officer</vt:lpstr>
      <vt:lpstr>PowerPoint Presentation</vt:lpstr>
      <vt:lpstr>However under Section 18 </vt:lpstr>
      <vt:lpstr>Approved specialist</vt:lpstr>
      <vt:lpstr>PowerPoint Presentation</vt:lpstr>
      <vt:lpstr>PowerPoint Presentation</vt:lpstr>
      <vt:lpstr>Responsible clinician</vt:lpstr>
      <vt:lpstr>PowerPoint Presentation</vt:lpstr>
      <vt:lpstr>PowerPoint Presentation</vt:lpstr>
      <vt:lpstr>PowerPoint Presentation</vt:lpstr>
      <vt:lpstr>PowerPoint Presentation</vt:lpstr>
      <vt:lpstr>Extension of compulsory status in case of patients with brain injuries Section 45</vt:lpstr>
      <vt:lpstr>PowerPoint Presentation</vt:lpstr>
      <vt:lpstr>PowerPoint Presentation</vt:lpstr>
      <vt:lpstr>Sections 49 – 60 : Patient rights</vt:lpstr>
    </vt:vector>
  </TitlesOfParts>
  <Company>Wise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SA(CAT) ACT Processes</dc:title>
  <dc:creator>Ashley Koning</dc:creator>
  <cp:lastModifiedBy>Ashley Koning</cp:lastModifiedBy>
  <cp:revision>16</cp:revision>
  <cp:lastPrinted>2017-08-07T02:56:54Z</cp:lastPrinted>
  <dcterms:created xsi:type="dcterms:W3CDTF">2017-07-26T02:04:51Z</dcterms:created>
  <dcterms:modified xsi:type="dcterms:W3CDTF">2017-08-16T02:55:11Z</dcterms:modified>
</cp:coreProperties>
</file>