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9939338" cy="143684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5922" autoAdjust="0"/>
    <p:restoredTop sz="94660"/>
  </p:normalViewPr>
  <p:slideViewPr>
    <p:cSldViewPr>
      <p:cViewPr varScale="1">
        <p:scale>
          <a:sx n="87" d="100"/>
          <a:sy n="87" d="100"/>
        </p:scale>
        <p:origin x="95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4106854-C8D4-41FE-96BD-EE08CC837F72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02E643BA-5CCA-4C10-8EFD-9AADD741234D}">
      <dgm:prSet phldrT="[Text]"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n-GB" sz="800" dirty="0" smtClean="0"/>
            <a:t>Product development</a:t>
          </a:r>
          <a:endParaRPr lang="en-GB" sz="600" dirty="0" smtClean="0"/>
        </a:p>
        <a:p>
          <a:r>
            <a:rPr lang="en-GB" sz="900" b="1" dirty="0" smtClean="0">
              <a:solidFill>
                <a:schemeClr val="tx2">
                  <a:lumMod val="75000"/>
                </a:schemeClr>
              </a:solidFill>
            </a:rPr>
            <a:t>Oversight of all clinical Trials</a:t>
          </a:r>
        </a:p>
      </dgm:t>
    </dgm:pt>
    <dgm:pt modelId="{A238E6C6-8C66-47B5-A606-27E576037D19}" type="parTrans" cxnId="{4F6017D0-1E56-4E26-AE19-B963C2E7FDC3}">
      <dgm:prSet/>
      <dgm:spPr/>
      <dgm:t>
        <a:bodyPr/>
        <a:lstStyle/>
        <a:p>
          <a:endParaRPr lang="en-GB"/>
        </a:p>
      </dgm:t>
    </dgm:pt>
    <dgm:pt modelId="{3942ECE4-9F81-4BE2-B037-39184B167AED}" type="sibTrans" cxnId="{4F6017D0-1E56-4E26-AE19-B963C2E7FDC3}">
      <dgm:prSet/>
      <dgm:spPr/>
      <dgm:t>
        <a:bodyPr/>
        <a:lstStyle/>
        <a:p>
          <a:endParaRPr lang="en-GB"/>
        </a:p>
      </dgm:t>
    </dgm:pt>
    <dgm:pt modelId="{62049160-13D3-4168-A480-38A7F4F3B3BA}">
      <dgm:prSet phldrT="[Text]"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n-GB" sz="800" dirty="0" smtClean="0"/>
            <a:t>Wholesaling &amp; distribution</a:t>
          </a:r>
          <a:endParaRPr lang="en-GB" sz="600" dirty="0" smtClean="0"/>
        </a:p>
        <a:p>
          <a:r>
            <a:rPr lang="en-GB" sz="900" b="1" dirty="0" smtClean="0">
              <a:solidFill>
                <a:schemeClr val="tx2">
                  <a:lumMod val="75000"/>
                </a:schemeClr>
              </a:solidFill>
            </a:rPr>
            <a:t>Licensing</a:t>
          </a:r>
        </a:p>
      </dgm:t>
    </dgm:pt>
    <dgm:pt modelId="{E54CD923-B646-4E74-A14A-ECA41BC3CA24}" type="parTrans" cxnId="{888B96A1-F81B-4169-8ACC-37FAF2D37F0C}">
      <dgm:prSet/>
      <dgm:spPr/>
      <dgm:t>
        <a:bodyPr/>
        <a:lstStyle/>
        <a:p>
          <a:endParaRPr lang="en-GB"/>
        </a:p>
      </dgm:t>
    </dgm:pt>
    <dgm:pt modelId="{69C2C4D7-C7DE-4316-8879-11FAEBC43716}" type="sibTrans" cxnId="{888B96A1-F81B-4169-8ACC-37FAF2D37F0C}">
      <dgm:prSet/>
      <dgm:spPr/>
      <dgm:t>
        <a:bodyPr/>
        <a:lstStyle/>
        <a:p>
          <a:endParaRPr lang="en-GB"/>
        </a:p>
      </dgm:t>
    </dgm:pt>
    <dgm:pt modelId="{F52A32DF-AC33-4610-9502-2BC7D4D7D33F}">
      <dgm:prSet phldrT="[Text]"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n-GB" sz="800" dirty="0" smtClean="0"/>
            <a:t>Advertising</a:t>
          </a:r>
        </a:p>
        <a:p>
          <a:r>
            <a:rPr lang="en-GB" sz="900" b="1" dirty="0" smtClean="0">
              <a:solidFill>
                <a:schemeClr val="tx2">
                  <a:lumMod val="75000"/>
                </a:schemeClr>
              </a:solidFill>
            </a:rPr>
            <a:t>Regulations &amp; voluntary pre-vetting</a:t>
          </a:r>
        </a:p>
      </dgm:t>
    </dgm:pt>
    <dgm:pt modelId="{419D7F02-91BA-477E-BC85-957A3AD90F8F}" type="parTrans" cxnId="{F4699B95-2736-4C2D-AA77-47875DD87EFC}">
      <dgm:prSet/>
      <dgm:spPr/>
      <dgm:t>
        <a:bodyPr/>
        <a:lstStyle/>
        <a:p>
          <a:endParaRPr lang="en-GB"/>
        </a:p>
      </dgm:t>
    </dgm:pt>
    <dgm:pt modelId="{5C16DB53-5D25-42C6-A4F8-84D89931CB16}" type="sibTrans" cxnId="{F4699B95-2736-4C2D-AA77-47875DD87EFC}">
      <dgm:prSet/>
      <dgm:spPr/>
      <dgm:t>
        <a:bodyPr/>
        <a:lstStyle/>
        <a:p>
          <a:endParaRPr lang="en-GB"/>
        </a:p>
      </dgm:t>
    </dgm:pt>
    <dgm:pt modelId="{FE814DDF-A424-4722-A6BD-0807C72A0B0E}">
      <dgm:prSet phldrT="[Text]" custT="1"/>
      <dgm:spPr>
        <a:solidFill>
          <a:schemeClr val="tx2">
            <a:lumMod val="60000"/>
            <a:lumOff val="40000"/>
          </a:schemeClr>
        </a:solidFill>
      </dgm:spPr>
      <dgm:t>
        <a:bodyPr lIns="0" tIns="36000" rIns="0"/>
        <a:lstStyle/>
        <a:p>
          <a:r>
            <a:rPr lang="en-GB" sz="800" dirty="0" smtClean="0"/>
            <a:t>Pharmacy operations</a:t>
          </a:r>
          <a:endParaRPr lang="en-GB" sz="800" dirty="0" smtClean="0">
            <a:solidFill>
              <a:srgbClr val="92D050"/>
            </a:solidFill>
          </a:endParaRPr>
        </a:p>
        <a:p>
          <a:r>
            <a:rPr lang="en-GB" sz="800" b="1" dirty="0" smtClean="0">
              <a:solidFill>
                <a:schemeClr val="tx2">
                  <a:lumMod val="75000"/>
                </a:schemeClr>
              </a:solidFill>
            </a:rPr>
            <a:t>Licensing to ensure pharmacy professional standards</a:t>
          </a:r>
        </a:p>
      </dgm:t>
    </dgm:pt>
    <dgm:pt modelId="{4DC05CD4-04F4-4619-B70E-F965EA02EAB2}" type="parTrans" cxnId="{66C3D697-2BD9-4174-BB2D-152E50AE55BC}">
      <dgm:prSet/>
      <dgm:spPr/>
      <dgm:t>
        <a:bodyPr/>
        <a:lstStyle/>
        <a:p>
          <a:endParaRPr lang="en-GB"/>
        </a:p>
      </dgm:t>
    </dgm:pt>
    <dgm:pt modelId="{E565153F-2F05-4B7C-9E45-A7634362BC60}" type="sibTrans" cxnId="{66C3D697-2BD9-4174-BB2D-152E50AE55BC}">
      <dgm:prSet/>
      <dgm:spPr/>
      <dgm:t>
        <a:bodyPr/>
        <a:lstStyle/>
        <a:p>
          <a:endParaRPr lang="en-GB"/>
        </a:p>
      </dgm:t>
    </dgm:pt>
    <dgm:pt modelId="{6A1259CB-1CC6-47EA-AC9C-067B5CFE1B46}">
      <dgm:prSet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n-GB" sz="800" dirty="0" smtClean="0"/>
            <a:t>Manufacture, import &amp; export</a:t>
          </a:r>
        </a:p>
        <a:p>
          <a:r>
            <a:rPr lang="en-GB" sz="900" b="1" dirty="0" smtClean="0">
              <a:solidFill>
                <a:schemeClr val="tx2">
                  <a:lumMod val="75000"/>
                </a:schemeClr>
              </a:solidFill>
            </a:rPr>
            <a:t>Licensing &amp; Export notification</a:t>
          </a:r>
        </a:p>
      </dgm:t>
    </dgm:pt>
    <dgm:pt modelId="{836F253E-6E9D-483D-9B06-7DF063D014EB}" type="parTrans" cxnId="{3C90E313-25E2-40F9-99D7-B4094E676812}">
      <dgm:prSet/>
      <dgm:spPr/>
      <dgm:t>
        <a:bodyPr/>
        <a:lstStyle/>
        <a:p>
          <a:endParaRPr lang="en-GB"/>
        </a:p>
      </dgm:t>
    </dgm:pt>
    <dgm:pt modelId="{6BE67733-5FE3-4857-BB6A-C6C0C796450F}" type="sibTrans" cxnId="{3C90E313-25E2-40F9-99D7-B4094E676812}">
      <dgm:prSet/>
      <dgm:spPr/>
      <dgm:t>
        <a:bodyPr/>
        <a:lstStyle/>
        <a:p>
          <a:endParaRPr lang="en-GB"/>
        </a:p>
      </dgm:t>
    </dgm:pt>
    <dgm:pt modelId="{C8A9ED8B-C2E7-4C89-889C-31AA23247E00}">
      <dgm:prSet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n-GB" sz="800" dirty="0" smtClean="0"/>
            <a:t>Product approval</a:t>
          </a:r>
          <a:endParaRPr lang="en-GB" sz="600" dirty="0" smtClean="0"/>
        </a:p>
        <a:p>
          <a:r>
            <a:rPr lang="en-GB" sz="900" b="1" dirty="0" smtClean="0">
              <a:solidFill>
                <a:schemeClr val="tx2">
                  <a:lumMod val="75000"/>
                </a:schemeClr>
              </a:solidFill>
            </a:rPr>
            <a:t>Risk appropriate pathways</a:t>
          </a:r>
        </a:p>
      </dgm:t>
    </dgm:pt>
    <dgm:pt modelId="{12DC5FF5-710E-4229-B952-6D27D46EB1BA}" type="parTrans" cxnId="{7D6EC38E-FD10-4216-8E84-C85C317ABC56}">
      <dgm:prSet/>
      <dgm:spPr/>
      <dgm:t>
        <a:bodyPr/>
        <a:lstStyle/>
        <a:p>
          <a:endParaRPr lang="en-GB"/>
        </a:p>
      </dgm:t>
    </dgm:pt>
    <dgm:pt modelId="{974EDE82-AF06-49B4-A16D-A281C17E900D}" type="sibTrans" cxnId="{7D6EC38E-FD10-4216-8E84-C85C317ABC56}">
      <dgm:prSet/>
      <dgm:spPr/>
      <dgm:t>
        <a:bodyPr/>
        <a:lstStyle/>
        <a:p>
          <a:endParaRPr lang="en-GB"/>
        </a:p>
      </dgm:t>
    </dgm:pt>
    <dgm:pt modelId="{745E764B-1A0F-43E1-830E-E2719F7B45A1}">
      <dgm:prSet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n-GB" sz="800" dirty="0" smtClean="0"/>
            <a:t>Prescribing and dispensing</a:t>
          </a:r>
          <a:endParaRPr lang="en-GB" sz="600" dirty="0" smtClean="0"/>
        </a:p>
        <a:p>
          <a:r>
            <a:rPr lang="en-GB" sz="900" b="1" dirty="0" smtClean="0">
              <a:solidFill>
                <a:schemeClr val="tx2">
                  <a:lumMod val="75000"/>
                </a:schemeClr>
              </a:solidFill>
            </a:rPr>
            <a:t>Authorised health professionals</a:t>
          </a:r>
        </a:p>
      </dgm:t>
    </dgm:pt>
    <dgm:pt modelId="{1FAE2BAD-5C89-4C88-B840-FB53B01A26CD}" type="parTrans" cxnId="{C05BC1BF-B8F9-4991-86F1-216B738131BF}">
      <dgm:prSet/>
      <dgm:spPr/>
      <dgm:t>
        <a:bodyPr/>
        <a:lstStyle/>
        <a:p>
          <a:endParaRPr lang="en-GB"/>
        </a:p>
      </dgm:t>
    </dgm:pt>
    <dgm:pt modelId="{C0C0EF04-72DF-4BF8-BDEC-1BA6631E5E72}" type="sibTrans" cxnId="{C05BC1BF-B8F9-4991-86F1-216B738131BF}">
      <dgm:prSet/>
      <dgm:spPr/>
      <dgm:t>
        <a:bodyPr/>
        <a:lstStyle/>
        <a:p>
          <a:endParaRPr lang="en-GB"/>
        </a:p>
      </dgm:t>
    </dgm:pt>
    <dgm:pt modelId="{893A4BDF-752A-4B72-BB4E-61E5B2DB1325}">
      <dgm:prSet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n-GB" sz="800" dirty="0" smtClean="0"/>
            <a:t>Vigilance</a:t>
          </a:r>
        </a:p>
        <a:p>
          <a:r>
            <a:rPr lang="en-GB" sz="900" b="1" dirty="0" smtClean="0">
              <a:solidFill>
                <a:schemeClr val="tx2">
                  <a:lumMod val="75000"/>
                </a:schemeClr>
              </a:solidFill>
            </a:rPr>
            <a:t>Adverse event reporting</a:t>
          </a:r>
        </a:p>
      </dgm:t>
    </dgm:pt>
    <dgm:pt modelId="{4A71DCC4-484C-4305-A7DB-06B506E97A12}" type="parTrans" cxnId="{24FE91DE-7B72-4C67-B324-63250AB66655}">
      <dgm:prSet/>
      <dgm:spPr/>
      <dgm:t>
        <a:bodyPr/>
        <a:lstStyle/>
        <a:p>
          <a:endParaRPr lang="en-GB"/>
        </a:p>
      </dgm:t>
    </dgm:pt>
    <dgm:pt modelId="{32008EC3-6423-4078-ABDC-7F739C6CEA17}" type="sibTrans" cxnId="{24FE91DE-7B72-4C67-B324-63250AB66655}">
      <dgm:prSet/>
      <dgm:spPr/>
      <dgm:t>
        <a:bodyPr/>
        <a:lstStyle/>
        <a:p>
          <a:endParaRPr lang="en-GB"/>
        </a:p>
      </dgm:t>
    </dgm:pt>
    <dgm:pt modelId="{56C54C7E-1870-4E0A-9438-C81F7BC3A451}">
      <dgm:prSet phldrT="[Text]" phldr="1"/>
      <dgm:spPr/>
      <dgm:t>
        <a:bodyPr/>
        <a:lstStyle/>
        <a:p>
          <a:endParaRPr lang="en-GB" dirty="0"/>
        </a:p>
      </dgm:t>
    </dgm:pt>
    <dgm:pt modelId="{2A5B924F-C2A4-4DA4-AD2E-60BC8F2CEBA4}" type="sibTrans" cxnId="{B5AA76C3-BE16-4F2A-A9AA-393E454DF105}">
      <dgm:prSet/>
      <dgm:spPr/>
      <dgm:t>
        <a:bodyPr/>
        <a:lstStyle/>
        <a:p>
          <a:endParaRPr lang="en-GB"/>
        </a:p>
      </dgm:t>
    </dgm:pt>
    <dgm:pt modelId="{0AFB7D2C-2217-45E2-9065-01B0340993ED}" type="parTrans" cxnId="{B5AA76C3-BE16-4F2A-A9AA-393E454DF105}">
      <dgm:prSet/>
      <dgm:spPr/>
      <dgm:t>
        <a:bodyPr/>
        <a:lstStyle/>
        <a:p>
          <a:endParaRPr lang="en-GB"/>
        </a:p>
      </dgm:t>
    </dgm:pt>
    <dgm:pt modelId="{293A067D-901C-4748-8775-381D773DBF0A}">
      <dgm:prSet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n-GB" sz="800" dirty="0" smtClean="0"/>
            <a:t>Product review and changes</a:t>
          </a:r>
          <a:endParaRPr lang="en-GB" sz="600" dirty="0" smtClean="0"/>
        </a:p>
        <a:p>
          <a:r>
            <a:rPr lang="en-GB" sz="900" b="1" dirty="0" smtClean="0">
              <a:solidFill>
                <a:schemeClr val="tx2">
                  <a:lumMod val="75000"/>
                </a:schemeClr>
              </a:solidFill>
            </a:rPr>
            <a:t>Post market changes</a:t>
          </a:r>
        </a:p>
      </dgm:t>
    </dgm:pt>
    <dgm:pt modelId="{E560EF3E-FF36-45F0-98B1-F9496BAC50C9}" type="parTrans" cxnId="{E99C850E-B87D-488F-8452-2E7A2918E465}">
      <dgm:prSet/>
      <dgm:spPr/>
      <dgm:t>
        <a:bodyPr/>
        <a:lstStyle/>
        <a:p>
          <a:endParaRPr lang="en-GB"/>
        </a:p>
      </dgm:t>
    </dgm:pt>
    <dgm:pt modelId="{7B1CA04E-D264-492F-816F-EBEBC2D44464}" type="sibTrans" cxnId="{E99C850E-B87D-488F-8452-2E7A2918E465}">
      <dgm:prSet/>
      <dgm:spPr/>
      <dgm:t>
        <a:bodyPr/>
        <a:lstStyle/>
        <a:p>
          <a:endParaRPr lang="en-GB"/>
        </a:p>
      </dgm:t>
    </dgm:pt>
    <dgm:pt modelId="{5D789D52-EBD3-4DC6-9840-D1E0CB96DA55}">
      <dgm:prSet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n-GB" sz="800" dirty="0" smtClean="0"/>
            <a:t>Compliance &amp; Monitoring</a:t>
          </a:r>
          <a:endParaRPr lang="en-GB" sz="600" dirty="0" smtClean="0"/>
        </a:p>
        <a:p>
          <a:r>
            <a:rPr lang="en-GB" sz="900" b="1" dirty="0" smtClean="0">
              <a:solidFill>
                <a:schemeClr val="tx2">
                  <a:lumMod val="75000"/>
                </a:schemeClr>
              </a:solidFill>
            </a:rPr>
            <a:t>Tiered offences and penalties</a:t>
          </a:r>
        </a:p>
      </dgm:t>
    </dgm:pt>
    <dgm:pt modelId="{4EEEBA45-69AF-47E1-A853-4AB910F2A10D}" type="parTrans" cxnId="{119DDFC2-7F51-41AB-A6F9-5588C2AD9D25}">
      <dgm:prSet/>
      <dgm:spPr/>
      <dgm:t>
        <a:bodyPr/>
        <a:lstStyle/>
        <a:p>
          <a:endParaRPr lang="en-GB"/>
        </a:p>
      </dgm:t>
    </dgm:pt>
    <dgm:pt modelId="{B0CC8D74-A7DE-41DB-BE3A-7C1F688F361A}" type="sibTrans" cxnId="{119DDFC2-7F51-41AB-A6F9-5588C2AD9D25}">
      <dgm:prSet/>
      <dgm:spPr/>
      <dgm:t>
        <a:bodyPr/>
        <a:lstStyle/>
        <a:p>
          <a:endParaRPr lang="en-GB"/>
        </a:p>
      </dgm:t>
    </dgm:pt>
    <dgm:pt modelId="{FCD8BDA1-7DFA-461F-92B4-CB62B07B2C91}" type="pres">
      <dgm:prSet presAssocID="{14106854-C8D4-41FE-96BD-EE08CC837F72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NZ"/>
        </a:p>
      </dgm:t>
    </dgm:pt>
    <dgm:pt modelId="{E3857657-E5EE-41BA-88D6-5EF0EEEB6F49}" type="pres">
      <dgm:prSet presAssocID="{56C54C7E-1870-4E0A-9438-C81F7BC3A451}" presName="centerShape" presStyleLbl="node0" presStyleIdx="0" presStyleCnt="1"/>
      <dgm:spPr/>
      <dgm:t>
        <a:bodyPr/>
        <a:lstStyle/>
        <a:p>
          <a:endParaRPr lang="en-GB"/>
        </a:p>
      </dgm:t>
    </dgm:pt>
    <dgm:pt modelId="{3BD31BB2-B69E-4C75-BEC1-E98C92A8669A}" type="pres">
      <dgm:prSet presAssocID="{02E643BA-5CCA-4C10-8EFD-9AADD741234D}" presName="node" presStyleLbl="node1" presStyleIdx="0" presStyleCnt="10" custRadScaleRad="104967" custRadScaleInc="-1024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65C0486-012C-4F9B-A6CE-3C76735307AB}" type="pres">
      <dgm:prSet presAssocID="{02E643BA-5CCA-4C10-8EFD-9AADD741234D}" presName="dummy" presStyleCnt="0"/>
      <dgm:spPr/>
    </dgm:pt>
    <dgm:pt modelId="{8C0A8040-A386-479E-8D31-5EB60B4D6526}" type="pres">
      <dgm:prSet presAssocID="{3942ECE4-9F81-4BE2-B037-39184B167AED}" presName="sibTrans" presStyleLbl="sibTrans2D1" presStyleIdx="0" presStyleCnt="10"/>
      <dgm:spPr/>
      <dgm:t>
        <a:bodyPr/>
        <a:lstStyle/>
        <a:p>
          <a:endParaRPr lang="en-NZ"/>
        </a:p>
      </dgm:t>
    </dgm:pt>
    <dgm:pt modelId="{552E9078-0BA4-4236-BE6A-526FDADDC30F}" type="pres">
      <dgm:prSet presAssocID="{C8A9ED8B-C2E7-4C89-889C-31AA23247E00}" presName="node" presStyleLbl="node1" presStyleIdx="1" presStyleCnt="1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3C0A979-15F7-4B36-BC5C-6CD7B0FFEB60}" type="pres">
      <dgm:prSet presAssocID="{C8A9ED8B-C2E7-4C89-889C-31AA23247E00}" presName="dummy" presStyleCnt="0"/>
      <dgm:spPr/>
    </dgm:pt>
    <dgm:pt modelId="{8302F27C-5075-46E7-8BAB-DC2418A3E941}" type="pres">
      <dgm:prSet presAssocID="{974EDE82-AF06-49B4-A16D-A281C17E900D}" presName="sibTrans" presStyleLbl="sibTrans2D1" presStyleIdx="1" presStyleCnt="10"/>
      <dgm:spPr/>
      <dgm:t>
        <a:bodyPr/>
        <a:lstStyle/>
        <a:p>
          <a:endParaRPr lang="en-NZ"/>
        </a:p>
      </dgm:t>
    </dgm:pt>
    <dgm:pt modelId="{C31103D8-0A2E-42D1-A903-61E8FE2FB8F5}" type="pres">
      <dgm:prSet presAssocID="{6A1259CB-1CC6-47EA-AC9C-067B5CFE1B46}" presName="node" presStyleLbl="node1" presStyleIdx="2" presStyleCnt="1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CDB8EBF-E441-485C-98EE-ED83B80878EA}" type="pres">
      <dgm:prSet presAssocID="{6A1259CB-1CC6-47EA-AC9C-067B5CFE1B46}" presName="dummy" presStyleCnt="0"/>
      <dgm:spPr/>
    </dgm:pt>
    <dgm:pt modelId="{0C8A495A-8371-4281-B476-3648B6A26488}" type="pres">
      <dgm:prSet presAssocID="{6BE67733-5FE3-4857-BB6A-C6C0C796450F}" presName="sibTrans" presStyleLbl="sibTrans2D1" presStyleIdx="2" presStyleCnt="10"/>
      <dgm:spPr/>
      <dgm:t>
        <a:bodyPr/>
        <a:lstStyle/>
        <a:p>
          <a:endParaRPr lang="en-NZ"/>
        </a:p>
      </dgm:t>
    </dgm:pt>
    <dgm:pt modelId="{6858684F-120A-4465-87E6-D2E2345D746A}" type="pres">
      <dgm:prSet presAssocID="{62049160-13D3-4168-A480-38A7F4F3B3BA}" presName="node" presStyleLbl="node1" presStyleIdx="3" presStyleCnt="1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53736F8-72DD-46D7-8E7F-67D6A9E9BD2B}" type="pres">
      <dgm:prSet presAssocID="{62049160-13D3-4168-A480-38A7F4F3B3BA}" presName="dummy" presStyleCnt="0"/>
      <dgm:spPr/>
    </dgm:pt>
    <dgm:pt modelId="{891C8CEB-914E-4A89-9BA4-4CC05C80EC79}" type="pres">
      <dgm:prSet presAssocID="{69C2C4D7-C7DE-4316-8879-11FAEBC43716}" presName="sibTrans" presStyleLbl="sibTrans2D1" presStyleIdx="3" presStyleCnt="10"/>
      <dgm:spPr/>
      <dgm:t>
        <a:bodyPr/>
        <a:lstStyle/>
        <a:p>
          <a:endParaRPr lang="en-NZ"/>
        </a:p>
      </dgm:t>
    </dgm:pt>
    <dgm:pt modelId="{58A20F54-6127-4EEC-8676-CB7B641E235F}" type="pres">
      <dgm:prSet presAssocID="{F52A32DF-AC33-4610-9502-2BC7D4D7D33F}" presName="node" presStyleLbl="node1" presStyleIdx="4" presStyleCnt="1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5376E58-E4DA-4B1F-9F4F-B42DA7EDA800}" type="pres">
      <dgm:prSet presAssocID="{F52A32DF-AC33-4610-9502-2BC7D4D7D33F}" presName="dummy" presStyleCnt="0"/>
      <dgm:spPr/>
    </dgm:pt>
    <dgm:pt modelId="{41C38B05-2F5F-47C1-B0A3-9135D6A5740F}" type="pres">
      <dgm:prSet presAssocID="{5C16DB53-5D25-42C6-A4F8-84D89931CB16}" presName="sibTrans" presStyleLbl="sibTrans2D1" presStyleIdx="4" presStyleCnt="10"/>
      <dgm:spPr/>
      <dgm:t>
        <a:bodyPr/>
        <a:lstStyle/>
        <a:p>
          <a:endParaRPr lang="en-NZ"/>
        </a:p>
      </dgm:t>
    </dgm:pt>
    <dgm:pt modelId="{606FBB13-CC3C-4045-B1EC-53D02AD8DDCB}" type="pres">
      <dgm:prSet presAssocID="{FE814DDF-A424-4722-A6BD-0807C72A0B0E}" presName="node" presStyleLbl="node1" presStyleIdx="5" presStyleCnt="1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2D3A3C0-9758-4FD7-BF9A-4626C92B4C41}" type="pres">
      <dgm:prSet presAssocID="{FE814DDF-A424-4722-A6BD-0807C72A0B0E}" presName="dummy" presStyleCnt="0"/>
      <dgm:spPr/>
    </dgm:pt>
    <dgm:pt modelId="{D103CB54-904E-43A1-B4B2-7C19CDF16E72}" type="pres">
      <dgm:prSet presAssocID="{E565153F-2F05-4B7C-9E45-A7634362BC60}" presName="sibTrans" presStyleLbl="sibTrans2D1" presStyleIdx="5" presStyleCnt="10"/>
      <dgm:spPr/>
      <dgm:t>
        <a:bodyPr/>
        <a:lstStyle/>
        <a:p>
          <a:endParaRPr lang="en-NZ"/>
        </a:p>
      </dgm:t>
    </dgm:pt>
    <dgm:pt modelId="{3D9D8F3D-FEF4-47A6-B5DD-2634AAC588DC}" type="pres">
      <dgm:prSet presAssocID="{745E764B-1A0F-43E1-830E-E2719F7B45A1}" presName="node" presStyleLbl="node1" presStyleIdx="6" presStyleCnt="1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BDCEC9E-7E04-457E-B6ED-4BFFB7A4544E}" type="pres">
      <dgm:prSet presAssocID="{745E764B-1A0F-43E1-830E-E2719F7B45A1}" presName="dummy" presStyleCnt="0"/>
      <dgm:spPr/>
    </dgm:pt>
    <dgm:pt modelId="{12076294-D12D-4AF8-88B8-47D0ED32B5CD}" type="pres">
      <dgm:prSet presAssocID="{C0C0EF04-72DF-4BF8-BDEC-1BA6631E5E72}" presName="sibTrans" presStyleLbl="sibTrans2D1" presStyleIdx="6" presStyleCnt="10"/>
      <dgm:spPr/>
      <dgm:t>
        <a:bodyPr/>
        <a:lstStyle/>
        <a:p>
          <a:endParaRPr lang="en-NZ"/>
        </a:p>
      </dgm:t>
    </dgm:pt>
    <dgm:pt modelId="{EE776E9F-FAB4-4200-89B7-CFB7D711F311}" type="pres">
      <dgm:prSet presAssocID="{5D789D52-EBD3-4DC6-9840-D1E0CB96DA55}" presName="node" presStyleLbl="node1" presStyleIdx="7" presStyleCnt="1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D160C7A-D4AE-4725-B552-56B4730277F1}" type="pres">
      <dgm:prSet presAssocID="{5D789D52-EBD3-4DC6-9840-D1E0CB96DA55}" presName="dummy" presStyleCnt="0"/>
      <dgm:spPr/>
    </dgm:pt>
    <dgm:pt modelId="{CD69F6F7-5D06-46C4-916A-38F88D92B2A6}" type="pres">
      <dgm:prSet presAssocID="{B0CC8D74-A7DE-41DB-BE3A-7C1F688F361A}" presName="sibTrans" presStyleLbl="sibTrans2D1" presStyleIdx="7" presStyleCnt="10"/>
      <dgm:spPr/>
      <dgm:t>
        <a:bodyPr/>
        <a:lstStyle/>
        <a:p>
          <a:endParaRPr lang="en-NZ"/>
        </a:p>
      </dgm:t>
    </dgm:pt>
    <dgm:pt modelId="{01B9A541-D4C7-49C4-998D-BD962D948BFE}" type="pres">
      <dgm:prSet presAssocID="{893A4BDF-752A-4B72-BB4E-61E5B2DB1325}" presName="node" presStyleLbl="node1" presStyleIdx="8" presStyleCnt="1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3E3FFB2-7E9C-4D54-81A0-C1741C7A7FF8}" type="pres">
      <dgm:prSet presAssocID="{893A4BDF-752A-4B72-BB4E-61E5B2DB1325}" presName="dummy" presStyleCnt="0"/>
      <dgm:spPr/>
    </dgm:pt>
    <dgm:pt modelId="{E3ACAE8E-F8D0-4558-B379-FE663DAF9F48}" type="pres">
      <dgm:prSet presAssocID="{32008EC3-6423-4078-ABDC-7F739C6CEA17}" presName="sibTrans" presStyleLbl="sibTrans2D1" presStyleIdx="8" presStyleCnt="10"/>
      <dgm:spPr/>
      <dgm:t>
        <a:bodyPr/>
        <a:lstStyle/>
        <a:p>
          <a:endParaRPr lang="en-NZ"/>
        </a:p>
      </dgm:t>
    </dgm:pt>
    <dgm:pt modelId="{3942F0B8-DFD5-47E7-8831-3F6D72CDDB0E}" type="pres">
      <dgm:prSet presAssocID="{293A067D-901C-4748-8775-381D773DBF0A}" presName="node" presStyleLbl="node1" presStyleIdx="9" presStyleCnt="1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299E218-9CF0-403A-816B-7078F53A66F2}" type="pres">
      <dgm:prSet presAssocID="{293A067D-901C-4748-8775-381D773DBF0A}" presName="dummy" presStyleCnt="0"/>
      <dgm:spPr/>
    </dgm:pt>
    <dgm:pt modelId="{B2346814-A2C9-424B-A511-557F96AFF077}" type="pres">
      <dgm:prSet presAssocID="{7B1CA04E-D264-492F-816F-EBEBC2D44464}" presName="sibTrans" presStyleLbl="sibTrans2D1" presStyleIdx="9" presStyleCnt="10"/>
      <dgm:spPr/>
      <dgm:t>
        <a:bodyPr/>
        <a:lstStyle/>
        <a:p>
          <a:endParaRPr lang="en-NZ"/>
        </a:p>
      </dgm:t>
    </dgm:pt>
  </dgm:ptLst>
  <dgm:cxnLst>
    <dgm:cxn modelId="{C02CF964-05C1-4495-9C6C-F4790A2423CF}" type="presOf" srcId="{F52A32DF-AC33-4610-9502-2BC7D4D7D33F}" destId="{58A20F54-6127-4EEC-8676-CB7B641E235F}" srcOrd="0" destOrd="0" presId="urn:microsoft.com/office/officeart/2005/8/layout/radial6"/>
    <dgm:cxn modelId="{7D8AD424-6712-4EC5-B68E-B3FDB292B834}" type="presOf" srcId="{6BE67733-5FE3-4857-BB6A-C6C0C796450F}" destId="{0C8A495A-8371-4281-B476-3648B6A26488}" srcOrd="0" destOrd="0" presId="urn:microsoft.com/office/officeart/2005/8/layout/radial6"/>
    <dgm:cxn modelId="{4F6017D0-1E56-4E26-AE19-B963C2E7FDC3}" srcId="{56C54C7E-1870-4E0A-9438-C81F7BC3A451}" destId="{02E643BA-5CCA-4C10-8EFD-9AADD741234D}" srcOrd="0" destOrd="0" parTransId="{A238E6C6-8C66-47B5-A606-27E576037D19}" sibTransId="{3942ECE4-9F81-4BE2-B037-39184B167AED}"/>
    <dgm:cxn modelId="{DD9FF0BD-FDC3-46EB-91EC-8F5A10023130}" type="presOf" srcId="{7B1CA04E-D264-492F-816F-EBEBC2D44464}" destId="{B2346814-A2C9-424B-A511-557F96AFF077}" srcOrd="0" destOrd="0" presId="urn:microsoft.com/office/officeart/2005/8/layout/radial6"/>
    <dgm:cxn modelId="{66C3D697-2BD9-4174-BB2D-152E50AE55BC}" srcId="{56C54C7E-1870-4E0A-9438-C81F7BC3A451}" destId="{FE814DDF-A424-4722-A6BD-0807C72A0B0E}" srcOrd="5" destOrd="0" parTransId="{4DC05CD4-04F4-4619-B70E-F965EA02EAB2}" sibTransId="{E565153F-2F05-4B7C-9E45-A7634362BC60}"/>
    <dgm:cxn modelId="{A953BDE5-DEFD-4EBC-9B8F-B80C5F618288}" type="presOf" srcId="{893A4BDF-752A-4B72-BB4E-61E5B2DB1325}" destId="{01B9A541-D4C7-49C4-998D-BD962D948BFE}" srcOrd="0" destOrd="0" presId="urn:microsoft.com/office/officeart/2005/8/layout/radial6"/>
    <dgm:cxn modelId="{EB163934-A1A9-432D-9C73-D8E72D5C1E3D}" type="presOf" srcId="{02E643BA-5CCA-4C10-8EFD-9AADD741234D}" destId="{3BD31BB2-B69E-4C75-BEC1-E98C92A8669A}" srcOrd="0" destOrd="0" presId="urn:microsoft.com/office/officeart/2005/8/layout/radial6"/>
    <dgm:cxn modelId="{F2F7C662-BEAC-4ABD-BC6E-DCE2C474F2DB}" type="presOf" srcId="{5D789D52-EBD3-4DC6-9840-D1E0CB96DA55}" destId="{EE776E9F-FAB4-4200-89B7-CFB7D711F311}" srcOrd="0" destOrd="0" presId="urn:microsoft.com/office/officeart/2005/8/layout/radial6"/>
    <dgm:cxn modelId="{FED1A4C0-EFAE-46A2-A471-33C6B65AD9D6}" type="presOf" srcId="{56C54C7E-1870-4E0A-9438-C81F7BC3A451}" destId="{E3857657-E5EE-41BA-88D6-5EF0EEEB6F49}" srcOrd="0" destOrd="0" presId="urn:microsoft.com/office/officeart/2005/8/layout/radial6"/>
    <dgm:cxn modelId="{B5AA76C3-BE16-4F2A-A9AA-393E454DF105}" srcId="{14106854-C8D4-41FE-96BD-EE08CC837F72}" destId="{56C54C7E-1870-4E0A-9438-C81F7BC3A451}" srcOrd="0" destOrd="0" parTransId="{0AFB7D2C-2217-45E2-9065-01B0340993ED}" sibTransId="{2A5B924F-C2A4-4DA4-AD2E-60BC8F2CEBA4}"/>
    <dgm:cxn modelId="{8B22BD26-6694-4C75-8E4F-851F9199BFDD}" type="presOf" srcId="{5C16DB53-5D25-42C6-A4F8-84D89931CB16}" destId="{41C38B05-2F5F-47C1-B0A3-9135D6A5740F}" srcOrd="0" destOrd="0" presId="urn:microsoft.com/office/officeart/2005/8/layout/radial6"/>
    <dgm:cxn modelId="{24FE91DE-7B72-4C67-B324-63250AB66655}" srcId="{56C54C7E-1870-4E0A-9438-C81F7BC3A451}" destId="{893A4BDF-752A-4B72-BB4E-61E5B2DB1325}" srcOrd="8" destOrd="0" parTransId="{4A71DCC4-484C-4305-A7DB-06B506E97A12}" sibTransId="{32008EC3-6423-4078-ABDC-7F739C6CEA17}"/>
    <dgm:cxn modelId="{3E0C7068-4FD1-41C4-8089-6F95555C0281}" type="presOf" srcId="{B0CC8D74-A7DE-41DB-BE3A-7C1F688F361A}" destId="{CD69F6F7-5D06-46C4-916A-38F88D92B2A6}" srcOrd="0" destOrd="0" presId="urn:microsoft.com/office/officeart/2005/8/layout/radial6"/>
    <dgm:cxn modelId="{63653EE9-6049-4880-8A45-072457FCED1D}" type="presOf" srcId="{745E764B-1A0F-43E1-830E-E2719F7B45A1}" destId="{3D9D8F3D-FEF4-47A6-B5DD-2634AAC588DC}" srcOrd="0" destOrd="0" presId="urn:microsoft.com/office/officeart/2005/8/layout/radial6"/>
    <dgm:cxn modelId="{3AF675D6-F378-4B44-93AE-37AA845ED179}" type="presOf" srcId="{E565153F-2F05-4B7C-9E45-A7634362BC60}" destId="{D103CB54-904E-43A1-B4B2-7C19CDF16E72}" srcOrd="0" destOrd="0" presId="urn:microsoft.com/office/officeart/2005/8/layout/radial6"/>
    <dgm:cxn modelId="{6446C494-92F2-4AA3-A73D-FD203761E99C}" type="presOf" srcId="{6A1259CB-1CC6-47EA-AC9C-067B5CFE1B46}" destId="{C31103D8-0A2E-42D1-A903-61E8FE2FB8F5}" srcOrd="0" destOrd="0" presId="urn:microsoft.com/office/officeart/2005/8/layout/radial6"/>
    <dgm:cxn modelId="{D2E5DA25-2229-4F11-9A72-1E12785E9998}" type="presOf" srcId="{C0C0EF04-72DF-4BF8-BDEC-1BA6631E5E72}" destId="{12076294-D12D-4AF8-88B8-47D0ED32B5CD}" srcOrd="0" destOrd="0" presId="urn:microsoft.com/office/officeart/2005/8/layout/radial6"/>
    <dgm:cxn modelId="{818AB2AA-62F8-43F5-9A24-D7DA79C37CFB}" type="presOf" srcId="{14106854-C8D4-41FE-96BD-EE08CC837F72}" destId="{FCD8BDA1-7DFA-461F-92B4-CB62B07B2C91}" srcOrd="0" destOrd="0" presId="urn:microsoft.com/office/officeart/2005/8/layout/radial6"/>
    <dgm:cxn modelId="{F4699B95-2736-4C2D-AA77-47875DD87EFC}" srcId="{56C54C7E-1870-4E0A-9438-C81F7BC3A451}" destId="{F52A32DF-AC33-4610-9502-2BC7D4D7D33F}" srcOrd="4" destOrd="0" parTransId="{419D7F02-91BA-477E-BC85-957A3AD90F8F}" sibTransId="{5C16DB53-5D25-42C6-A4F8-84D89931CB16}"/>
    <dgm:cxn modelId="{54DB20DF-1EDB-422D-9D2F-A8AD16F3AFA6}" type="presOf" srcId="{974EDE82-AF06-49B4-A16D-A281C17E900D}" destId="{8302F27C-5075-46E7-8BAB-DC2418A3E941}" srcOrd="0" destOrd="0" presId="urn:microsoft.com/office/officeart/2005/8/layout/radial6"/>
    <dgm:cxn modelId="{119DDFC2-7F51-41AB-A6F9-5588C2AD9D25}" srcId="{56C54C7E-1870-4E0A-9438-C81F7BC3A451}" destId="{5D789D52-EBD3-4DC6-9840-D1E0CB96DA55}" srcOrd="7" destOrd="0" parTransId="{4EEEBA45-69AF-47E1-A853-4AB910F2A10D}" sibTransId="{B0CC8D74-A7DE-41DB-BE3A-7C1F688F361A}"/>
    <dgm:cxn modelId="{3F43C7DC-2246-455E-9EF6-DDE83B645663}" type="presOf" srcId="{FE814DDF-A424-4722-A6BD-0807C72A0B0E}" destId="{606FBB13-CC3C-4045-B1EC-53D02AD8DDCB}" srcOrd="0" destOrd="0" presId="urn:microsoft.com/office/officeart/2005/8/layout/radial6"/>
    <dgm:cxn modelId="{7A8340B6-5E79-48D4-B62F-2E7DFB2815A3}" type="presOf" srcId="{32008EC3-6423-4078-ABDC-7F739C6CEA17}" destId="{E3ACAE8E-F8D0-4558-B379-FE663DAF9F48}" srcOrd="0" destOrd="0" presId="urn:microsoft.com/office/officeart/2005/8/layout/radial6"/>
    <dgm:cxn modelId="{6A8082CA-FE09-4D97-844F-B8B13E1E1E7B}" type="presOf" srcId="{3942ECE4-9F81-4BE2-B037-39184B167AED}" destId="{8C0A8040-A386-479E-8D31-5EB60B4D6526}" srcOrd="0" destOrd="0" presId="urn:microsoft.com/office/officeart/2005/8/layout/radial6"/>
    <dgm:cxn modelId="{C05BC1BF-B8F9-4991-86F1-216B738131BF}" srcId="{56C54C7E-1870-4E0A-9438-C81F7BC3A451}" destId="{745E764B-1A0F-43E1-830E-E2719F7B45A1}" srcOrd="6" destOrd="0" parTransId="{1FAE2BAD-5C89-4C88-B840-FB53B01A26CD}" sibTransId="{C0C0EF04-72DF-4BF8-BDEC-1BA6631E5E72}"/>
    <dgm:cxn modelId="{7D6EC38E-FD10-4216-8E84-C85C317ABC56}" srcId="{56C54C7E-1870-4E0A-9438-C81F7BC3A451}" destId="{C8A9ED8B-C2E7-4C89-889C-31AA23247E00}" srcOrd="1" destOrd="0" parTransId="{12DC5FF5-710E-4229-B952-6D27D46EB1BA}" sibTransId="{974EDE82-AF06-49B4-A16D-A281C17E900D}"/>
    <dgm:cxn modelId="{0AA9D3B3-D788-4187-B207-B59A211FAB8E}" type="presOf" srcId="{62049160-13D3-4168-A480-38A7F4F3B3BA}" destId="{6858684F-120A-4465-87E6-D2E2345D746A}" srcOrd="0" destOrd="0" presId="urn:microsoft.com/office/officeart/2005/8/layout/radial6"/>
    <dgm:cxn modelId="{0DC9EFD2-E70C-4E0E-AFDE-71F06ED2B423}" type="presOf" srcId="{C8A9ED8B-C2E7-4C89-889C-31AA23247E00}" destId="{552E9078-0BA4-4236-BE6A-526FDADDC30F}" srcOrd="0" destOrd="0" presId="urn:microsoft.com/office/officeart/2005/8/layout/radial6"/>
    <dgm:cxn modelId="{12224340-6C51-45D0-B8E5-76248E92B00D}" type="presOf" srcId="{293A067D-901C-4748-8775-381D773DBF0A}" destId="{3942F0B8-DFD5-47E7-8831-3F6D72CDDB0E}" srcOrd="0" destOrd="0" presId="urn:microsoft.com/office/officeart/2005/8/layout/radial6"/>
    <dgm:cxn modelId="{888B96A1-F81B-4169-8ACC-37FAF2D37F0C}" srcId="{56C54C7E-1870-4E0A-9438-C81F7BC3A451}" destId="{62049160-13D3-4168-A480-38A7F4F3B3BA}" srcOrd="3" destOrd="0" parTransId="{E54CD923-B646-4E74-A14A-ECA41BC3CA24}" sibTransId="{69C2C4D7-C7DE-4316-8879-11FAEBC43716}"/>
    <dgm:cxn modelId="{86FD5BE4-878E-4CE6-A2B6-CEF410186B72}" type="presOf" srcId="{69C2C4D7-C7DE-4316-8879-11FAEBC43716}" destId="{891C8CEB-914E-4A89-9BA4-4CC05C80EC79}" srcOrd="0" destOrd="0" presId="urn:microsoft.com/office/officeart/2005/8/layout/radial6"/>
    <dgm:cxn modelId="{3C90E313-25E2-40F9-99D7-B4094E676812}" srcId="{56C54C7E-1870-4E0A-9438-C81F7BC3A451}" destId="{6A1259CB-1CC6-47EA-AC9C-067B5CFE1B46}" srcOrd="2" destOrd="0" parTransId="{836F253E-6E9D-483D-9B06-7DF063D014EB}" sibTransId="{6BE67733-5FE3-4857-BB6A-C6C0C796450F}"/>
    <dgm:cxn modelId="{E99C850E-B87D-488F-8452-2E7A2918E465}" srcId="{56C54C7E-1870-4E0A-9438-C81F7BC3A451}" destId="{293A067D-901C-4748-8775-381D773DBF0A}" srcOrd="9" destOrd="0" parTransId="{E560EF3E-FF36-45F0-98B1-F9496BAC50C9}" sibTransId="{7B1CA04E-D264-492F-816F-EBEBC2D44464}"/>
    <dgm:cxn modelId="{09C0E4EC-6C99-4914-A9C7-9103ABED7A88}" type="presParOf" srcId="{FCD8BDA1-7DFA-461F-92B4-CB62B07B2C91}" destId="{E3857657-E5EE-41BA-88D6-5EF0EEEB6F49}" srcOrd="0" destOrd="0" presId="urn:microsoft.com/office/officeart/2005/8/layout/radial6"/>
    <dgm:cxn modelId="{FA23360F-61EA-40EF-9BC9-53DB6C9766F4}" type="presParOf" srcId="{FCD8BDA1-7DFA-461F-92B4-CB62B07B2C91}" destId="{3BD31BB2-B69E-4C75-BEC1-E98C92A8669A}" srcOrd="1" destOrd="0" presId="urn:microsoft.com/office/officeart/2005/8/layout/radial6"/>
    <dgm:cxn modelId="{209F0266-4732-496D-8429-19A8938074AB}" type="presParOf" srcId="{FCD8BDA1-7DFA-461F-92B4-CB62B07B2C91}" destId="{865C0486-012C-4F9B-A6CE-3C76735307AB}" srcOrd="2" destOrd="0" presId="urn:microsoft.com/office/officeart/2005/8/layout/radial6"/>
    <dgm:cxn modelId="{BA6F99C9-2EF3-451A-A180-21B451A454DA}" type="presParOf" srcId="{FCD8BDA1-7DFA-461F-92B4-CB62B07B2C91}" destId="{8C0A8040-A386-479E-8D31-5EB60B4D6526}" srcOrd="3" destOrd="0" presId="urn:microsoft.com/office/officeart/2005/8/layout/radial6"/>
    <dgm:cxn modelId="{C2525292-325F-4A94-87E9-F7211EA7CE36}" type="presParOf" srcId="{FCD8BDA1-7DFA-461F-92B4-CB62B07B2C91}" destId="{552E9078-0BA4-4236-BE6A-526FDADDC30F}" srcOrd="4" destOrd="0" presId="urn:microsoft.com/office/officeart/2005/8/layout/radial6"/>
    <dgm:cxn modelId="{5820A883-CBD3-4506-96A0-658837399798}" type="presParOf" srcId="{FCD8BDA1-7DFA-461F-92B4-CB62B07B2C91}" destId="{F3C0A979-15F7-4B36-BC5C-6CD7B0FFEB60}" srcOrd="5" destOrd="0" presId="urn:microsoft.com/office/officeart/2005/8/layout/radial6"/>
    <dgm:cxn modelId="{0FCBD429-A119-45A9-86B3-293B98C8B027}" type="presParOf" srcId="{FCD8BDA1-7DFA-461F-92B4-CB62B07B2C91}" destId="{8302F27C-5075-46E7-8BAB-DC2418A3E941}" srcOrd="6" destOrd="0" presId="urn:microsoft.com/office/officeart/2005/8/layout/radial6"/>
    <dgm:cxn modelId="{F30BEF4B-3CBD-4461-8645-69745FF4CDE0}" type="presParOf" srcId="{FCD8BDA1-7DFA-461F-92B4-CB62B07B2C91}" destId="{C31103D8-0A2E-42D1-A903-61E8FE2FB8F5}" srcOrd="7" destOrd="0" presId="urn:microsoft.com/office/officeart/2005/8/layout/radial6"/>
    <dgm:cxn modelId="{46A728C6-B37A-46A3-8DD2-CF26B3737A22}" type="presParOf" srcId="{FCD8BDA1-7DFA-461F-92B4-CB62B07B2C91}" destId="{1CDB8EBF-E441-485C-98EE-ED83B80878EA}" srcOrd="8" destOrd="0" presId="urn:microsoft.com/office/officeart/2005/8/layout/radial6"/>
    <dgm:cxn modelId="{51A5F34C-4322-4614-840C-958B6E93AC86}" type="presParOf" srcId="{FCD8BDA1-7DFA-461F-92B4-CB62B07B2C91}" destId="{0C8A495A-8371-4281-B476-3648B6A26488}" srcOrd="9" destOrd="0" presId="urn:microsoft.com/office/officeart/2005/8/layout/radial6"/>
    <dgm:cxn modelId="{789B21E0-7049-417B-BDEC-556C6B147BD9}" type="presParOf" srcId="{FCD8BDA1-7DFA-461F-92B4-CB62B07B2C91}" destId="{6858684F-120A-4465-87E6-D2E2345D746A}" srcOrd="10" destOrd="0" presId="urn:microsoft.com/office/officeart/2005/8/layout/radial6"/>
    <dgm:cxn modelId="{1D78CC5A-C2DF-481A-94BE-16DA435E1571}" type="presParOf" srcId="{FCD8BDA1-7DFA-461F-92B4-CB62B07B2C91}" destId="{253736F8-72DD-46D7-8E7F-67D6A9E9BD2B}" srcOrd="11" destOrd="0" presId="urn:microsoft.com/office/officeart/2005/8/layout/radial6"/>
    <dgm:cxn modelId="{30D889C1-2B2D-4159-A536-E36C7B88A7C6}" type="presParOf" srcId="{FCD8BDA1-7DFA-461F-92B4-CB62B07B2C91}" destId="{891C8CEB-914E-4A89-9BA4-4CC05C80EC79}" srcOrd="12" destOrd="0" presId="urn:microsoft.com/office/officeart/2005/8/layout/radial6"/>
    <dgm:cxn modelId="{65C6822B-00B6-411F-B372-733EFC5EF1B6}" type="presParOf" srcId="{FCD8BDA1-7DFA-461F-92B4-CB62B07B2C91}" destId="{58A20F54-6127-4EEC-8676-CB7B641E235F}" srcOrd="13" destOrd="0" presId="urn:microsoft.com/office/officeart/2005/8/layout/radial6"/>
    <dgm:cxn modelId="{E628B253-0CEA-45B7-AE93-67C5503A49DD}" type="presParOf" srcId="{FCD8BDA1-7DFA-461F-92B4-CB62B07B2C91}" destId="{55376E58-E4DA-4B1F-9F4F-B42DA7EDA800}" srcOrd="14" destOrd="0" presId="urn:microsoft.com/office/officeart/2005/8/layout/radial6"/>
    <dgm:cxn modelId="{791C5C88-8028-4510-95A8-42BDD7F6A0E1}" type="presParOf" srcId="{FCD8BDA1-7DFA-461F-92B4-CB62B07B2C91}" destId="{41C38B05-2F5F-47C1-B0A3-9135D6A5740F}" srcOrd="15" destOrd="0" presId="urn:microsoft.com/office/officeart/2005/8/layout/radial6"/>
    <dgm:cxn modelId="{B9B1C1C6-EF56-48B9-AFC9-B247BD846681}" type="presParOf" srcId="{FCD8BDA1-7DFA-461F-92B4-CB62B07B2C91}" destId="{606FBB13-CC3C-4045-B1EC-53D02AD8DDCB}" srcOrd="16" destOrd="0" presId="urn:microsoft.com/office/officeart/2005/8/layout/radial6"/>
    <dgm:cxn modelId="{FA3171F1-3050-42B0-A75E-A6DA7D21A999}" type="presParOf" srcId="{FCD8BDA1-7DFA-461F-92B4-CB62B07B2C91}" destId="{52D3A3C0-9758-4FD7-BF9A-4626C92B4C41}" srcOrd="17" destOrd="0" presId="urn:microsoft.com/office/officeart/2005/8/layout/radial6"/>
    <dgm:cxn modelId="{D703DCB7-4582-4029-BFCE-8FE3BE9A72BB}" type="presParOf" srcId="{FCD8BDA1-7DFA-461F-92B4-CB62B07B2C91}" destId="{D103CB54-904E-43A1-B4B2-7C19CDF16E72}" srcOrd="18" destOrd="0" presId="urn:microsoft.com/office/officeart/2005/8/layout/radial6"/>
    <dgm:cxn modelId="{F3F2A8E6-A759-4B9E-BF3F-962B80D95538}" type="presParOf" srcId="{FCD8BDA1-7DFA-461F-92B4-CB62B07B2C91}" destId="{3D9D8F3D-FEF4-47A6-B5DD-2634AAC588DC}" srcOrd="19" destOrd="0" presId="urn:microsoft.com/office/officeart/2005/8/layout/radial6"/>
    <dgm:cxn modelId="{1B3B87E4-619E-47E1-989F-72561E1EE248}" type="presParOf" srcId="{FCD8BDA1-7DFA-461F-92B4-CB62B07B2C91}" destId="{6BDCEC9E-7E04-457E-B6ED-4BFFB7A4544E}" srcOrd="20" destOrd="0" presId="urn:microsoft.com/office/officeart/2005/8/layout/radial6"/>
    <dgm:cxn modelId="{FEC680C9-2B2B-4DAD-8C8C-AF5A4219CB00}" type="presParOf" srcId="{FCD8BDA1-7DFA-461F-92B4-CB62B07B2C91}" destId="{12076294-D12D-4AF8-88B8-47D0ED32B5CD}" srcOrd="21" destOrd="0" presId="urn:microsoft.com/office/officeart/2005/8/layout/radial6"/>
    <dgm:cxn modelId="{D0A8213D-54FD-4E82-B09D-9F8432D96981}" type="presParOf" srcId="{FCD8BDA1-7DFA-461F-92B4-CB62B07B2C91}" destId="{EE776E9F-FAB4-4200-89B7-CFB7D711F311}" srcOrd="22" destOrd="0" presId="urn:microsoft.com/office/officeart/2005/8/layout/radial6"/>
    <dgm:cxn modelId="{328091DF-445C-455B-B3EF-B465B278B93D}" type="presParOf" srcId="{FCD8BDA1-7DFA-461F-92B4-CB62B07B2C91}" destId="{7D160C7A-D4AE-4725-B552-56B4730277F1}" srcOrd="23" destOrd="0" presId="urn:microsoft.com/office/officeart/2005/8/layout/radial6"/>
    <dgm:cxn modelId="{F41CF149-2A1D-4D13-867F-4D3E033D7C1B}" type="presParOf" srcId="{FCD8BDA1-7DFA-461F-92B4-CB62B07B2C91}" destId="{CD69F6F7-5D06-46C4-916A-38F88D92B2A6}" srcOrd="24" destOrd="0" presId="urn:microsoft.com/office/officeart/2005/8/layout/radial6"/>
    <dgm:cxn modelId="{476FF2F2-6652-4DE1-A2ED-DF12D8791C33}" type="presParOf" srcId="{FCD8BDA1-7DFA-461F-92B4-CB62B07B2C91}" destId="{01B9A541-D4C7-49C4-998D-BD962D948BFE}" srcOrd="25" destOrd="0" presId="urn:microsoft.com/office/officeart/2005/8/layout/radial6"/>
    <dgm:cxn modelId="{DDF130D2-13C7-4C7D-B702-7224A7C215AF}" type="presParOf" srcId="{FCD8BDA1-7DFA-461F-92B4-CB62B07B2C91}" destId="{63E3FFB2-7E9C-4D54-81A0-C1741C7A7FF8}" srcOrd="26" destOrd="0" presId="urn:microsoft.com/office/officeart/2005/8/layout/radial6"/>
    <dgm:cxn modelId="{50D43199-89B0-4FE6-A6B4-4EFB724423DE}" type="presParOf" srcId="{FCD8BDA1-7DFA-461F-92B4-CB62B07B2C91}" destId="{E3ACAE8E-F8D0-4558-B379-FE663DAF9F48}" srcOrd="27" destOrd="0" presId="urn:microsoft.com/office/officeart/2005/8/layout/radial6"/>
    <dgm:cxn modelId="{AC50BA6E-F1AF-48D6-8E6F-B716DF195657}" type="presParOf" srcId="{FCD8BDA1-7DFA-461F-92B4-CB62B07B2C91}" destId="{3942F0B8-DFD5-47E7-8831-3F6D72CDDB0E}" srcOrd="28" destOrd="0" presId="urn:microsoft.com/office/officeart/2005/8/layout/radial6"/>
    <dgm:cxn modelId="{B07EFC59-C664-4C3D-B859-D88C3F27B35C}" type="presParOf" srcId="{FCD8BDA1-7DFA-461F-92B4-CB62B07B2C91}" destId="{3299E218-9CF0-403A-816B-7078F53A66F2}" srcOrd="29" destOrd="0" presId="urn:microsoft.com/office/officeart/2005/8/layout/radial6"/>
    <dgm:cxn modelId="{6D48772E-4221-44BC-936A-CD23412368CD}" type="presParOf" srcId="{FCD8BDA1-7DFA-461F-92B4-CB62B07B2C91}" destId="{B2346814-A2C9-424B-A511-557F96AFF077}" srcOrd="30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346814-A2C9-424B-A511-557F96AFF077}">
      <dsp:nvSpPr>
        <dsp:cNvPr id="0" name=""/>
        <dsp:cNvSpPr/>
      </dsp:nvSpPr>
      <dsp:spPr>
        <a:xfrm>
          <a:off x="2162426" y="428567"/>
          <a:ext cx="4826294" cy="4826294"/>
        </a:xfrm>
        <a:prstGeom prst="blockArc">
          <a:avLst>
            <a:gd name="adj1" fmla="val 14033615"/>
            <a:gd name="adj2" fmla="val 16117431"/>
            <a:gd name="adj3" fmla="val 276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ACAE8E-F8D0-4558-B379-FE663DAF9F48}">
      <dsp:nvSpPr>
        <dsp:cNvPr id="0" name=""/>
        <dsp:cNvSpPr/>
      </dsp:nvSpPr>
      <dsp:spPr>
        <a:xfrm>
          <a:off x="2158852" y="431168"/>
          <a:ext cx="4826294" cy="4826294"/>
        </a:xfrm>
        <a:prstGeom prst="blockArc">
          <a:avLst>
            <a:gd name="adj1" fmla="val 11880000"/>
            <a:gd name="adj2" fmla="val 14040000"/>
            <a:gd name="adj3" fmla="val 276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69F6F7-5D06-46C4-916A-38F88D92B2A6}">
      <dsp:nvSpPr>
        <dsp:cNvPr id="0" name=""/>
        <dsp:cNvSpPr/>
      </dsp:nvSpPr>
      <dsp:spPr>
        <a:xfrm>
          <a:off x="2158852" y="431168"/>
          <a:ext cx="4826294" cy="4826294"/>
        </a:xfrm>
        <a:prstGeom prst="blockArc">
          <a:avLst>
            <a:gd name="adj1" fmla="val 9720000"/>
            <a:gd name="adj2" fmla="val 11880000"/>
            <a:gd name="adj3" fmla="val 276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076294-D12D-4AF8-88B8-47D0ED32B5CD}">
      <dsp:nvSpPr>
        <dsp:cNvPr id="0" name=""/>
        <dsp:cNvSpPr/>
      </dsp:nvSpPr>
      <dsp:spPr>
        <a:xfrm>
          <a:off x="2158852" y="431168"/>
          <a:ext cx="4826294" cy="4826294"/>
        </a:xfrm>
        <a:prstGeom prst="blockArc">
          <a:avLst>
            <a:gd name="adj1" fmla="val 7560000"/>
            <a:gd name="adj2" fmla="val 9720000"/>
            <a:gd name="adj3" fmla="val 276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03CB54-904E-43A1-B4B2-7C19CDF16E72}">
      <dsp:nvSpPr>
        <dsp:cNvPr id="0" name=""/>
        <dsp:cNvSpPr/>
      </dsp:nvSpPr>
      <dsp:spPr>
        <a:xfrm>
          <a:off x="2158852" y="431168"/>
          <a:ext cx="4826294" cy="4826294"/>
        </a:xfrm>
        <a:prstGeom prst="blockArc">
          <a:avLst>
            <a:gd name="adj1" fmla="val 5400000"/>
            <a:gd name="adj2" fmla="val 7560000"/>
            <a:gd name="adj3" fmla="val 276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C38B05-2F5F-47C1-B0A3-9135D6A5740F}">
      <dsp:nvSpPr>
        <dsp:cNvPr id="0" name=""/>
        <dsp:cNvSpPr/>
      </dsp:nvSpPr>
      <dsp:spPr>
        <a:xfrm>
          <a:off x="2158852" y="431168"/>
          <a:ext cx="4826294" cy="4826294"/>
        </a:xfrm>
        <a:prstGeom prst="blockArc">
          <a:avLst>
            <a:gd name="adj1" fmla="val 3240000"/>
            <a:gd name="adj2" fmla="val 5400000"/>
            <a:gd name="adj3" fmla="val 276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1C8CEB-914E-4A89-9BA4-4CC05C80EC79}">
      <dsp:nvSpPr>
        <dsp:cNvPr id="0" name=""/>
        <dsp:cNvSpPr/>
      </dsp:nvSpPr>
      <dsp:spPr>
        <a:xfrm>
          <a:off x="2158852" y="431168"/>
          <a:ext cx="4826294" cy="4826294"/>
        </a:xfrm>
        <a:prstGeom prst="blockArc">
          <a:avLst>
            <a:gd name="adj1" fmla="val 1080000"/>
            <a:gd name="adj2" fmla="val 3240000"/>
            <a:gd name="adj3" fmla="val 276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8A495A-8371-4281-B476-3648B6A26488}">
      <dsp:nvSpPr>
        <dsp:cNvPr id="0" name=""/>
        <dsp:cNvSpPr/>
      </dsp:nvSpPr>
      <dsp:spPr>
        <a:xfrm>
          <a:off x="2158852" y="431168"/>
          <a:ext cx="4826294" cy="4826294"/>
        </a:xfrm>
        <a:prstGeom prst="blockArc">
          <a:avLst>
            <a:gd name="adj1" fmla="val 20520000"/>
            <a:gd name="adj2" fmla="val 1080000"/>
            <a:gd name="adj3" fmla="val 276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02F27C-5075-46E7-8BAB-DC2418A3E941}">
      <dsp:nvSpPr>
        <dsp:cNvPr id="0" name=""/>
        <dsp:cNvSpPr/>
      </dsp:nvSpPr>
      <dsp:spPr>
        <a:xfrm>
          <a:off x="2158852" y="431168"/>
          <a:ext cx="4826294" cy="4826294"/>
        </a:xfrm>
        <a:prstGeom prst="blockArc">
          <a:avLst>
            <a:gd name="adj1" fmla="val 18360000"/>
            <a:gd name="adj2" fmla="val 20520000"/>
            <a:gd name="adj3" fmla="val 276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0A8040-A386-479E-8D31-5EB60B4D6526}">
      <dsp:nvSpPr>
        <dsp:cNvPr id="0" name=""/>
        <dsp:cNvSpPr/>
      </dsp:nvSpPr>
      <dsp:spPr>
        <a:xfrm>
          <a:off x="2155493" y="428723"/>
          <a:ext cx="4826294" cy="4826294"/>
        </a:xfrm>
        <a:prstGeom prst="blockArc">
          <a:avLst>
            <a:gd name="adj1" fmla="val 16127448"/>
            <a:gd name="adj2" fmla="val 18366002"/>
            <a:gd name="adj3" fmla="val 276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857657-E5EE-41BA-88D6-5EF0EEEB6F49}">
      <dsp:nvSpPr>
        <dsp:cNvPr id="0" name=""/>
        <dsp:cNvSpPr/>
      </dsp:nvSpPr>
      <dsp:spPr>
        <a:xfrm>
          <a:off x="3911203" y="2183519"/>
          <a:ext cx="1321593" cy="132159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900" kern="1200" dirty="0"/>
        </a:p>
      </dsp:txBody>
      <dsp:txXfrm>
        <a:off x="4104746" y="2377062"/>
        <a:ext cx="934507" cy="934507"/>
      </dsp:txXfrm>
    </dsp:sp>
    <dsp:sp modelId="{3BD31BB2-B69E-4C75-BEC1-E98C92A8669A}">
      <dsp:nvSpPr>
        <dsp:cNvPr id="0" name=""/>
        <dsp:cNvSpPr/>
      </dsp:nvSpPr>
      <dsp:spPr>
        <a:xfrm>
          <a:off x="4055861" y="0"/>
          <a:ext cx="925115" cy="925115"/>
        </a:xfrm>
        <a:prstGeom prst="ellipse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800" kern="1200" dirty="0" smtClean="0"/>
            <a:t>Product development</a:t>
          </a:r>
          <a:endParaRPr lang="en-GB" sz="600" kern="1200" dirty="0" smtClean="0"/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b="1" kern="1200" dirty="0" smtClean="0">
              <a:solidFill>
                <a:schemeClr val="tx2">
                  <a:lumMod val="75000"/>
                </a:schemeClr>
              </a:solidFill>
            </a:rPr>
            <a:t>Oversight of all clinical Trials</a:t>
          </a:r>
        </a:p>
      </dsp:txBody>
      <dsp:txXfrm>
        <a:off x="4191341" y="135480"/>
        <a:ext cx="654155" cy="654155"/>
      </dsp:txXfrm>
    </dsp:sp>
    <dsp:sp modelId="{552E9078-0BA4-4236-BE6A-526FDADDC30F}">
      <dsp:nvSpPr>
        <dsp:cNvPr id="0" name=""/>
        <dsp:cNvSpPr/>
      </dsp:nvSpPr>
      <dsp:spPr>
        <a:xfrm>
          <a:off x="5508278" y="456424"/>
          <a:ext cx="925115" cy="925115"/>
        </a:xfrm>
        <a:prstGeom prst="ellipse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800" kern="1200" dirty="0" smtClean="0"/>
            <a:t>Product approval</a:t>
          </a:r>
          <a:endParaRPr lang="en-GB" sz="600" kern="1200" dirty="0" smtClean="0"/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b="1" kern="1200" dirty="0" smtClean="0">
              <a:solidFill>
                <a:schemeClr val="tx2">
                  <a:lumMod val="75000"/>
                </a:schemeClr>
              </a:solidFill>
            </a:rPr>
            <a:t>Risk appropriate pathways</a:t>
          </a:r>
        </a:p>
      </dsp:txBody>
      <dsp:txXfrm>
        <a:off x="5643758" y="591904"/>
        <a:ext cx="654155" cy="654155"/>
      </dsp:txXfrm>
    </dsp:sp>
    <dsp:sp modelId="{C31103D8-0A2E-42D1-A903-61E8FE2FB8F5}">
      <dsp:nvSpPr>
        <dsp:cNvPr id="0" name=""/>
        <dsp:cNvSpPr/>
      </dsp:nvSpPr>
      <dsp:spPr>
        <a:xfrm>
          <a:off x="6372807" y="1646346"/>
          <a:ext cx="925115" cy="925115"/>
        </a:xfrm>
        <a:prstGeom prst="ellipse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800" kern="1200" dirty="0" smtClean="0"/>
            <a:t>Manufacture, import &amp; export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b="1" kern="1200" dirty="0" smtClean="0">
              <a:solidFill>
                <a:schemeClr val="tx2">
                  <a:lumMod val="75000"/>
                </a:schemeClr>
              </a:solidFill>
            </a:rPr>
            <a:t>Licensing &amp; Export notification</a:t>
          </a:r>
        </a:p>
      </dsp:txBody>
      <dsp:txXfrm>
        <a:off x="6508287" y="1781826"/>
        <a:ext cx="654155" cy="654155"/>
      </dsp:txXfrm>
    </dsp:sp>
    <dsp:sp modelId="{6858684F-120A-4465-87E6-D2E2345D746A}">
      <dsp:nvSpPr>
        <dsp:cNvPr id="0" name=""/>
        <dsp:cNvSpPr/>
      </dsp:nvSpPr>
      <dsp:spPr>
        <a:xfrm>
          <a:off x="6372807" y="3117170"/>
          <a:ext cx="925115" cy="925115"/>
        </a:xfrm>
        <a:prstGeom prst="ellipse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800" kern="1200" dirty="0" smtClean="0"/>
            <a:t>Wholesaling &amp; distribution</a:t>
          </a:r>
          <a:endParaRPr lang="en-GB" sz="600" kern="1200" dirty="0" smtClean="0"/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b="1" kern="1200" dirty="0" smtClean="0">
              <a:solidFill>
                <a:schemeClr val="tx2">
                  <a:lumMod val="75000"/>
                </a:schemeClr>
              </a:solidFill>
            </a:rPr>
            <a:t>Licensing</a:t>
          </a:r>
        </a:p>
      </dsp:txBody>
      <dsp:txXfrm>
        <a:off x="6508287" y="3252650"/>
        <a:ext cx="654155" cy="654155"/>
      </dsp:txXfrm>
    </dsp:sp>
    <dsp:sp modelId="{58A20F54-6127-4EEC-8676-CB7B641E235F}">
      <dsp:nvSpPr>
        <dsp:cNvPr id="0" name=""/>
        <dsp:cNvSpPr/>
      </dsp:nvSpPr>
      <dsp:spPr>
        <a:xfrm>
          <a:off x="5508278" y="4307091"/>
          <a:ext cx="925115" cy="925115"/>
        </a:xfrm>
        <a:prstGeom prst="ellipse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800" kern="1200" dirty="0" smtClean="0"/>
            <a:t>Advertising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b="1" kern="1200" dirty="0" smtClean="0">
              <a:solidFill>
                <a:schemeClr val="tx2">
                  <a:lumMod val="75000"/>
                </a:schemeClr>
              </a:solidFill>
            </a:rPr>
            <a:t>Regulations &amp; voluntary pre-vetting</a:t>
          </a:r>
        </a:p>
      </dsp:txBody>
      <dsp:txXfrm>
        <a:off x="5643758" y="4442571"/>
        <a:ext cx="654155" cy="654155"/>
      </dsp:txXfrm>
    </dsp:sp>
    <dsp:sp modelId="{606FBB13-CC3C-4045-B1EC-53D02AD8DDCB}">
      <dsp:nvSpPr>
        <dsp:cNvPr id="0" name=""/>
        <dsp:cNvSpPr/>
      </dsp:nvSpPr>
      <dsp:spPr>
        <a:xfrm>
          <a:off x="4109442" y="4761601"/>
          <a:ext cx="925115" cy="925115"/>
        </a:xfrm>
        <a:prstGeom prst="ellipse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36000" rIns="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800" kern="1200" dirty="0" smtClean="0"/>
            <a:t>Pharmacy operations</a:t>
          </a:r>
          <a:endParaRPr lang="en-GB" sz="800" kern="1200" dirty="0" smtClean="0">
            <a:solidFill>
              <a:srgbClr val="92D050"/>
            </a:solidFill>
          </a:endParaRP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800" b="1" kern="1200" dirty="0" smtClean="0">
              <a:solidFill>
                <a:schemeClr val="tx2">
                  <a:lumMod val="75000"/>
                </a:schemeClr>
              </a:solidFill>
            </a:rPr>
            <a:t>Licensing to ensure pharmacy professional standards</a:t>
          </a:r>
        </a:p>
      </dsp:txBody>
      <dsp:txXfrm>
        <a:off x="4244922" y="4897081"/>
        <a:ext cx="654155" cy="654155"/>
      </dsp:txXfrm>
    </dsp:sp>
    <dsp:sp modelId="{3D9D8F3D-FEF4-47A6-B5DD-2634AAC588DC}">
      <dsp:nvSpPr>
        <dsp:cNvPr id="0" name=""/>
        <dsp:cNvSpPr/>
      </dsp:nvSpPr>
      <dsp:spPr>
        <a:xfrm>
          <a:off x="2710605" y="4307091"/>
          <a:ext cx="925115" cy="925115"/>
        </a:xfrm>
        <a:prstGeom prst="ellipse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800" kern="1200" dirty="0" smtClean="0"/>
            <a:t>Prescribing and dispensing</a:t>
          </a:r>
          <a:endParaRPr lang="en-GB" sz="600" kern="1200" dirty="0" smtClean="0"/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b="1" kern="1200" dirty="0" smtClean="0">
              <a:solidFill>
                <a:schemeClr val="tx2">
                  <a:lumMod val="75000"/>
                </a:schemeClr>
              </a:solidFill>
            </a:rPr>
            <a:t>Authorised health professionals</a:t>
          </a:r>
        </a:p>
      </dsp:txBody>
      <dsp:txXfrm>
        <a:off x="2846085" y="4442571"/>
        <a:ext cx="654155" cy="654155"/>
      </dsp:txXfrm>
    </dsp:sp>
    <dsp:sp modelId="{EE776E9F-FAB4-4200-89B7-CFB7D711F311}">
      <dsp:nvSpPr>
        <dsp:cNvPr id="0" name=""/>
        <dsp:cNvSpPr/>
      </dsp:nvSpPr>
      <dsp:spPr>
        <a:xfrm>
          <a:off x="1846076" y="3117170"/>
          <a:ext cx="925115" cy="925115"/>
        </a:xfrm>
        <a:prstGeom prst="ellipse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800" kern="1200" dirty="0" smtClean="0"/>
            <a:t>Compliance &amp; Monitoring</a:t>
          </a:r>
          <a:endParaRPr lang="en-GB" sz="600" kern="1200" dirty="0" smtClean="0"/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b="1" kern="1200" dirty="0" smtClean="0">
              <a:solidFill>
                <a:schemeClr val="tx2">
                  <a:lumMod val="75000"/>
                </a:schemeClr>
              </a:solidFill>
            </a:rPr>
            <a:t>Tiered offences and penalties</a:t>
          </a:r>
        </a:p>
      </dsp:txBody>
      <dsp:txXfrm>
        <a:off x="1981556" y="3252650"/>
        <a:ext cx="654155" cy="654155"/>
      </dsp:txXfrm>
    </dsp:sp>
    <dsp:sp modelId="{01B9A541-D4C7-49C4-998D-BD962D948BFE}">
      <dsp:nvSpPr>
        <dsp:cNvPr id="0" name=""/>
        <dsp:cNvSpPr/>
      </dsp:nvSpPr>
      <dsp:spPr>
        <a:xfrm>
          <a:off x="1846076" y="1646346"/>
          <a:ext cx="925115" cy="925115"/>
        </a:xfrm>
        <a:prstGeom prst="ellipse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800" kern="1200" dirty="0" smtClean="0"/>
            <a:t>Vigilance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b="1" kern="1200" dirty="0" smtClean="0">
              <a:solidFill>
                <a:schemeClr val="tx2">
                  <a:lumMod val="75000"/>
                </a:schemeClr>
              </a:solidFill>
            </a:rPr>
            <a:t>Adverse event reporting</a:t>
          </a:r>
        </a:p>
      </dsp:txBody>
      <dsp:txXfrm>
        <a:off x="1981556" y="1781826"/>
        <a:ext cx="654155" cy="654155"/>
      </dsp:txXfrm>
    </dsp:sp>
    <dsp:sp modelId="{3942F0B8-DFD5-47E7-8831-3F6D72CDDB0E}">
      <dsp:nvSpPr>
        <dsp:cNvPr id="0" name=""/>
        <dsp:cNvSpPr/>
      </dsp:nvSpPr>
      <dsp:spPr>
        <a:xfrm>
          <a:off x="2710605" y="456424"/>
          <a:ext cx="925115" cy="925115"/>
        </a:xfrm>
        <a:prstGeom prst="ellipse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800" kern="1200" dirty="0" smtClean="0"/>
            <a:t>Product review and changes</a:t>
          </a:r>
          <a:endParaRPr lang="en-GB" sz="600" kern="1200" dirty="0" smtClean="0"/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b="1" kern="1200" dirty="0" smtClean="0">
              <a:solidFill>
                <a:schemeClr val="tx2">
                  <a:lumMod val="75000"/>
                </a:schemeClr>
              </a:solidFill>
            </a:rPr>
            <a:t>Post market changes</a:t>
          </a:r>
        </a:p>
      </dsp:txBody>
      <dsp:txXfrm>
        <a:off x="2846085" y="591904"/>
        <a:ext cx="654155" cy="6541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7046" cy="718423"/>
          </a:xfrm>
          <a:prstGeom prst="rect">
            <a:avLst/>
          </a:prstGeom>
        </p:spPr>
        <p:txBody>
          <a:bodyPr vert="horz" lIns="138897" tIns="69449" rIns="138897" bIns="69449" rtlCol="0"/>
          <a:lstStyle>
            <a:lvl1pPr algn="l">
              <a:defRPr sz="18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9992" y="0"/>
            <a:ext cx="4307046" cy="718423"/>
          </a:xfrm>
          <a:prstGeom prst="rect">
            <a:avLst/>
          </a:prstGeom>
        </p:spPr>
        <p:txBody>
          <a:bodyPr vert="horz" lIns="138897" tIns="69449" rIns="138897" bIns="69449" rtlCol="0"/>
          <a:lstStyle>
            <a:lvl1pPr algn="r">
              <a:defRPr sz="1800"/>
            </a:lvl1pPr>
          </a:lstStyle>
          <a:p>
            <a:fld id="{DF6673EB-773C-4952-A131-53038CB2AAD2}" type="datetimeFigureOut">
              <a:rPr lang="en-GB" smtClean="0"/>
              <a:t>22/04/2016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9538" y="1077913"/>
            <a:ext cx="7181850" cy="5387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8897" tIns="69449" rIns="138897" bIns="69449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3934" y="6825020"/>
            <a:ext cx="7951470" cy="6465808"/>
          </a:xfrm>
          <a:prstGeom prst="rect">
            <a:avLst/>
          </a:prstGeom>
        </p:spPr>
        <p:txBody>
          <a:bodyPr vert="horz" lIns="138897" tIns="69449" rIns="138897" bIns="6944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3647546"/>
            <a:ext cx="4307046" cy="718423"/>
          </a:xfrm>
          <a:prstGeom prst="rect">
            <a:avLst/>
          </a:prstGeom>
        </p:spPr>
        <p:txBody>
          <a:bodyPr vert="horz" lIns="138897" tIns="69449" rIns="138897" bIns="69449" rtlCol="0" anchor="b"/>
          <a:lstStyle>
            <a:lvl1pPr algn="l">
              <a:defRPr sz="18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9992" y="13647546"/>
            <a:ext cx="4307046" cy="718423"/>
          </a:xfrm>
          <a:prstGeom prst="rect">
            <a:avLst/>
          </a:prstGeom>
        </p:spPr>
        <p:txBody>
          <a:bodyPr vert="horz" lIns="138897" tIns="69449" rIns="138897" bIns="69449" rtlCol="0" anchor="b"/>
          <a:lstStyle>
            <a:lvl1pPr algn="r">
              <a:defRPr sz="1800"/>
            </a:lvl1pPr>
          </a:lstStyle>
          <a:p>
            <a:fld id="{55FDF554-29B6-40C5-A90C-037494FF74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06088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FDF554-29B6-40C5-A90C-037494FF7446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11463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753DA-B24F-4259-8B4F-4012BD26A97E}" type="datetimeFigureOut">
              <a:rPr lang="en-GB" smtClean="0"/>
              <a:pPr/>
              <a:t>22/04/2016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107EA-23B6-4AF3-880A-1175F4AA7FE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753DA-B24F-4259-8B4F-4012BD26A97E}" type="datetimeFigureOut">
              <a:rPr lang="en-GB" smtClean="0"/>
              <a:pPr/>
              <a:t>22/04/2016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107EA-23B6-4AF3-880A-1175F4AA7FE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753DA-B24F-4259-8B4F-4012BD26A97E}" type="datetimeFigureOut">
              <a:rPr lang="en-GB" smtClean="0"/>
              <a:pPr/>
              <a:t>22/04/2016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107EA-23B6-4AF3-880A-1175F4AA7FE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753DA-B24F-4259-8B4F-4012BD26A97E}" type="datetimeFigureOut">
              <a:rPr lang="en-GB" smtClean="0"/>
              <a:pPr/>
              <a:t>22/04/2016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107EA-23B6-4AF3-880A-1175F4AA7FE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753DA-B24F-4259-8B4F-4012BD26A97E}" type="datetimeFigureOut">
              <a:rPr lang="en-GB" smtClean="0"/>
              <a:pPr/>
              <a:t>22/04/2016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107EA-23B6-4AF3-880A-1175F4AA7FE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753DA-B24F-4259-8B4F-4012BD26A97E}" type="datetimeFigureOut">
              <a:rPr lang="en-GB" smtClean="0"/>
              <a:pPr/>
              <a:t>22/04/2016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107EA-23B6-4AF3-880A-1175F4AA7FE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753DA-B24F-4259-8B4F-4012BD26A97E}" type="datetimeFigureOut">
              <a:rPr lang="en-GB" smtClean="0"/>
              <a:pPr/>
              <a:t>22/04/2016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107EA-23B6-4AF3-880A-1175F4AA7FE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753DA-B24F-4259-8B4F-4012BD26A97E}" type="datetimeFigureOut">
              <a:rPr lang="en-GB" smtClean="0"/>
              <a:pPr/>
              <a:t>22/04/2016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107EA-23B6-4AF3-880A-1175F4AA7FE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753DA-B24F-4259-8B4F-4012BD26A97E}" type="datetimeFigureOut">
              <a:rPr lang="en-GB" smtClean="0"/>
              <a:pPr/>
              <a:t>22/04/2016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107EA-23B6-4AF3-880A-1175F4AA7FE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753DA-B24F-4259-8B4F-4012BD26A97E}" type="datetimeFigureOut">
              <a:rPr lang="en-GB" smtClean="0"/>
              <a:pPr/>
              <a:t>22/04/2016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107EA-23B6-4AF3-880A-1175F4AA7FE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753DA-B24F-4259-8B4F-4012BD26A97E}" type="datetimeFigureOut">
              <a:rPr lang="en-GB" smtClean="0"/>
              <a:pPr/>
              <a:t>22/04/2016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107EA-23B6-4AF3-880A-1175F4AA7FE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0753DA-B24F-4259-8B4F-4012BD26A97E}" type="datetimeFigureOut">
              <a:rPr lang="en-GB" smtClean="0"/>
              <a:pPr/>
              <a:t>22/04/2016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2107EA-23B6-4AF3-880A-1175F4AA7FEC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6599808"/>
              </p:ext>
            </p:extLst>
          </p:nvPr>
        </p:nvGraphicFramePr>
        <p:xfrm>
          <a:off x="0" y="908720"/>
          <a:ext cx="9144000" cy="5688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3203848" y="2276872"/>
            <a:ext cx="2952328" cy="2952328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solidFill>
                  <a:schemeClr val="tx2">
                    <a:lumMod val="75000"/>
                  </a:schemeClr>
                </a:solidFill>
              </a:rPr>
              <a:t>Therapeutic Product Regulation</a:t>
            </a:r>
          </a:p>
          <a:p>
            <a:pPr algn="ctr"/>
            <a:r>
              <a:rPr lang="en-GB" sz="1400" b="1" dirty="0" smtClean="0">
                <a:solidFill>
                  <a:schemeClr val="tx2">
                    <a:lumMod val="75000"/>
                  </a:schemeClr>
                </a:solidFill>
              </a:rPr>
              <a:t>across the product lifespan</a:t>
            </a:r>
          </a:p>
          <a:p>
            <a:pPr algn="ctr"/>
            <a:endParaRPr lang="en-GB" sz="1000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en-GB" sz="1000" dirty="0" smtClean="0">
                <a:solidFill>
                  <a:schemeClr val="tx2">
                    <a:lumMod val="75000"/>
                  </a:schemeClr>
                </a:solidFill>
              </a:rPr>
              <a:t>TRUSTED to ensure the SAFETY and EFFICACY of   all therapeutic products</a:t>
            </a:r>
          </a:p>
          <a:p>
            <a:pPr algn="ctr"/>
            <a:endParaRPr lang="en-GB" sz="1000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en-GB" sz="1000" dirty="0" smtClean="0">
                <a:solidFill>
                  <a:schemeClr val="tx2">
                    <a:lumMod val="75000"/>
                  </a:schemeClr>
                </a:solidFill>
              </a:rPr>
              <a:t>FLEXIBLE and RISK APPROPRIATE with enabling legislation framework to ensure therapeutic products are ACCESSIBLE </a:t>
            </a:r>
          </a:p>
          <a:p>
            <a:pPr algn="ctr"/>
            <a:endParaRPr lang="en-GB" sz="1000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en-GB" sz="1000" dirty="0" smtClean="0">
                <a:solidFill>
                  <a:schemeClr val="tx2">
                    <a:lumMod val="75000"/>
                  </a:schemeClr>
                </a:solidFill>
              </a:rPr>
              <a:t>Consistent with INTERNATIONAL approaches, EFFICIENT and RESPONSIVE to support NZ ECONOMY</a:t>
            </a:r>
          </a:p>
          <a:p>
            <a:pPr algn="ctr">
              <a:buFontTx/>
              <a:buChar char="-"/>
            </a:pPr>
            <a:endParaRPr lang="en-GB" sz="1000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en-GB" sz="1000" dirty="0" smtClean="0">
                <a:solidFill>
                  <a:schemeClr val="tx2">
                    <a:lumMod val="75000"/>
                  </a:schemeClr>
                </a:solidFill>
              </a:rPr>
              <a:t>A regulator with CAPABILITY , independence and ACCOUNTABILITY  to make decisions that support safety and innovative health care solutions now and into the future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2771800" y="116632"/>
            <a:ext cx="3888432" cy="72008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/>
              <a:t>THERAPEUTIC PRODUCTS</a:t>
            </a:r>
          </a:p>
          <a:p>
            <a:pPr algn="ctr"/>
            <a:r>
              <a:rPr lang="en-GB" sz="1200" dirty="0" smtClean="0"/>
              <a:t>Medicines, medical devices and cells and tissue therapies</a:t>
            </a:r>
          </a:p>
          <a:p>
            <a:pPr algn="ctr"/>
            <a:r>
              <a:rPr lang="en-GB" sz="1200" dirty="0" smtClean="0"/>
              <a:t>Aim to treat or prevent ill health in humans</a:t>
            </a:r>
            <a:endParaRPr lang="en-GB" sz="1200" dirty="0"/>
          </a:p>
        </p:txBody>
      </p:sp>
      <p:sp>
        <p:nvSpPr>
          <p:cNvPr id="7" name="Rounded Rectangle 6"/>
          <p:cNvSpPr/>
          <p:nvPr/>
        </p:nvSpPr>
        <p:spPr>
          <a:xfrm>
            <a:off x="107504" y="1052736"/>
            <a:ext cx="1620000" cy="3096344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dirty="0" smtClean="0"/>
          </a:p>
          <a:p>
            <a:pPr algn="ctr"/>
            <a:r>
              <a:rPr lang="en-GB" sz="800" dirty="0" smtClean="0"/>
              <a:t>FOOD</a:t>
            </a:r>
          </a:p>
          <a:p>
            <a:pPr algn="ctr"/>
            <a:endParaRPr lang="en-GB" sz="800" dirty="0" smtClean="0"/>
          </a:p>
          <a:p>
            <a:pPr algn="ctr"/>
            <a:r>
              <a:rPr lang="en-GB" sz="800" dirty="0" smtClean="0"/>
              <a:t>NATURAL HEALTH PRODUCTS</a:t>
            </a:r>
          </a:p>
          <a:p>
            <a:pPr algn="ctr"/>
            <a:endParaRPr lang="en-GB" sz="800" dirty="0" smtClean="0"/>
          </a:p>
          <a:p>
            <a:pPr algn="ctr"/>
            <a:r>
              <a:rPr lang="en-GB" sz="800" dirty="0" smtClean="0"/>
              <a:t>PSCYCHOACTIVE PRODUCTS</a:t>
            </a:r>
          </a:p>
          <a:p>
            <a:pPr algn="ctr"/>
            <a:endParaRPr lang="en-GB" sz="800" dirty="0" smtClean="0"/>
          </a:p>
          <a:p>
            <a:pPr algn="ctr"/>
            <a:endParaRPr lang="en-GB" sz="800" dirty="0" smtClean="0"/>
          </a:p>
          <a:p>
            <a:pPr algn="ctr"/>
            <a:r>
              <a:rPr lang="en-GB" sz="800" dirty="0" smtClean="0"/>
              <a:t>Can NOT also be therapeutic products</a:t>
            </a:r>
          </a:p>
          <a:p>
            <a:pPr algn="ctr"/>
            <a:r>
              <a:rPr lang="en-GB" sz="800" dirty="0" smtClean="0"/>
              <a:t>Can NOT make therapeutic claims</a:t>
            </a:r>
          </a:p>
          <a:p>
            <a:pPr algn="ctr"/>
            <a:r>
              <a:rPr lang="en-GB" sz="800" dirty="0" smtClean="0"/>
              <a:t>May be able to make health claims under specific rules</a:t>
            </a:r>
          </a:p>
          <a:p>
            <a:pPr algn="ctr"/>
            <a:endParaRPr lang="en-GB" sz="800" dirty="0" smtClean="0"/>
          </a:p>
          <a:p>
            <a:pPr algn="ctr"/>
            <a:r>
              <a:rPr lang="en-GB" sz="800" dirty="0" smtClean="0"/>
              <a:t>Person bringing product to market will choose which regime to comply with according to how they want to position their product and compliance costs.</a:t>
            </a:r>
          </a:p>
          <a:p>
            <a:pPr algn="ctr"/>
            <a:endParaRPr lang="en-GB" sz="800" dirty="0" smtClean="0"/>
          </a:p>
          <a:p>
            <a:pPr algn="ctr"/>
            <a:r>
              <a:rPr lang="en-GB" sz="800" dirty="0" smtClean="0"/>
              <a:t>Regulators will work together to ensure products are only regulated under one regime</a:t>
            </a:r>
          </a:p>
          <a:p>
            <a:pPr algn="ctr"/>
            <a:endParaRPr lang="en-GB" dirty="0"/>
          </a:p>
        </p:txBody>
      </p:sp>
      <p:sp>
        <p:nvSpPr>
          <p:cNvPr id="9" name="Rounded Rectangle 8"/>
          <p:cNvSpPr/>
          <p:nvPr/>
        </p:nvSpPr>
        <p:spPr>
          <a:xfrm>
            <a:off x="7380312" y="2636912"/>
            <a:ext cx="1620000" cy="1224136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 smtClean="0"/>
              <a:t>CONTROLLED DRUGS</a:t>
            </a:r>
          </a:p>
          <a:p>
            <a:pPr algn="ctr"/>
            <a:endParaRPr lang="en-GB" sz="800" dirty="0" smtClean="0"/>
          </a:p>
          <a:p>
            <a:pPr algn="ctr"/>
            <a:r>
              <a:rPr lang="en-GB" sz="800" dirty="0" smtClean="0"/>
              <a:t>May also be therapeutic products</a:t>
            </a:r>
          </a:p>
          <a:p>
            <a:pPr algn="ctr"/>
            <a:endParaRPr lang="en-GB" sz="800" dirty="0" smtClean="0"/>
          </a:p>
          <a:p>
            <a:pPr algn="ctr"/>
            <a:r>
              <a:rPr lang="en-GB" sz="800" dirty="0" smtClean="0"/>
              <a:t>Processes balance access to therapeutic products with risk of misuse and diversion</a:t>
            </a:r>
            <a:endParaRPr lang="en-GB" sz="800" dirty="0"/>
          </a:p>
        </p:txBody>
      </p:sp>
      <p:sp>
        <p:nvSpPr>
          <p:cNvPr id="10" name="Rounded Rectangle 9"/>
          <p:cNvSpPr/>
          <p:nvPr/>
        </p:nvSpPr>
        <p:spPr>
          <a:xfrm>
            <a:off x="107504" y="4437112"/>
            <a:ext cx="1620000" cy="2088232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 smtClean="0"/>
              <a:t>HEALTH PRACTITIONERS</a:t>
            </a:r>
          </a:p>
          <a:p>
            <a:pPr algn="ctr"/>
            <a:endParaRPr lang="en-GB" sz="800" dirty="0" smtClean="0"/>
          </a:p>
          <a:p>
            <a:pPr algn="ctr"/>
            <a:r>
              <a:rPr lang="en-GB" sz="800" dirty="0" smtClean="0"/>
              <a:t>Competence, registrations and scope of practice overseen by Responsible Authorities</a:t>
            </a:r>
          </a:p>
          <a:p>
            <a:pPr algn="ctr"/>
            <a:endParaRPr lang="en-GB" sz="800" dirty="0" smtClean="0"/>
          </a:p>
          <a:p>
            <a:pPr algn="ctr"/>
            <a:r>
              <a:rPr lang="en-GB" sz="800" dirty="0" smtClean="0"/>
              <a:t>Scope of practice to now also include prescribing authority</a:t>
            </a:r>
          </a:p>
          <a:p>
            <a:pPr algn="ctr"/>
            <a:endParaRPr lang="en-GB" sz="800" dirty="0" smtClean="0"/>
          </a:p>
          <a:p>
            <a:pPr algn="ctr"/>
            <a:r>
              <a:rPr lang="en-GB" sz="800" dirty="0" smtClean="0"/>
              <a:t>New prescribing authorities will be subject to consultation processes and approval by Minister of Health</a:t>
            </a:r>
          </a:p>
          <a:p>
            <a:pPr algn="ctr"/>
            <a:endParaRPr lang="en-GB" sz="800" dirty="0"/>
          </a:p>
        </p:txBody>
      </p:sp>
      <p:sp>
        <p:nvSpPr>
          <p:cNvPr id="11" name="Chevron 10"/>
          <p:cNvSpPr/>
          <p:nvPr/>
        </p:nvSpPr>
        <p:spPr>
          <a:xfrm rot="1123360">
            <a:off x="5185993" y="1368243"/>
            <a:ext cx="216024" cy="271935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2" name="Chevron 11"/>
          <p:cNvSpPr/>
          <p:nvPr/>
        </p:nvSpPr>
        <p:spPr>
          <a:xfrm rot="5609574">
            <a:off x="6842490" y="3621428"/>
            <a:ext cx="216024" cy="279866"/>
          </a:xfrm>
          <a:prstGeom prst="chevron">
            <a:avLst>
              <a:gd name="adj" fmla="val 4102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3" name="Chevron 12"/>
          <p:cNvSpPr/>
          <p:nvPr/>
        </p:nvSpPr>
        <p:spPr>
          <a:xfrm rot="13022571">
            <a:off x="2543877" y="4978796"/>
            <a:ext cx="216024" cy="271935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4" name="Chevron 13"/>
          <p:cNvSpPr/>
          <p:nvPr/>
        </p:nvSpPr>
        <p:spPr>
          <a:xfrm rot="8915097">
            <a:off x="5203101" y="5841632"/>
            <a:ext cx="216024" cy="271935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5" name="Chevron 14"/>
          <p:cNvSpPr/>
          <p:nvPr/>
        </p:nvSpPr>
        <p:spPr>
          <a:xfrm rot="18815555">
            <a:off x="2620716" y="2168872"/>
            <a:ext cx="216024" cy="271935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7380312" y="4149080"/>
            <a:ext cx="1620000" cy="2160240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dirty="0" smtClean="0"/>
          </a:p>
          <a:p>
            <a:pPr algn="ctr"/>
            <a:r>
              <a:rPr lang="en-GB" sz="800" dirty="0" smtClean="0"/>
              <a:t>HUMAN TISSUE</a:t>
            </a:r>
          </a:p>
          <a:p>
            <a:pPr algn="ctr"/>
            <a:endParaRPr lang="en-GB" sz="800" dirty="0" smtClean="0"/>
          </a:p>
          <a:p>
            <a:pPr algn="ctr"/>
            <a:r>
              <a:rPr lang="en-GB" sz="800" dirty="0" smtClean="0"/>
              <a:t>Will also be therapeutic products to enable oversight, particularly as technology develops</a:t>
            </a:r>
          </a:p>
          <a:p>
            <a:pPr algn="ctr"/>
            <a:endParaRPr lang="en-GB" sz="800" dirty="0" smtClean="0"/>
          </a:p>
          <a:p>
            <a:pPr algn="ctr"/>
            <a:r>
              <a:rPr lang="en-GB" sz="800" dirty="0" smtClean="0"/>
              <a:t>Human Tissue Act is concerned with consent to use donor tissue.</a:t>
            </a:r>
          </a:p>
          <a:p>
            <a:pPr algn="ctr"/>
            <a:endParaRPr lang="en-GB" sz="800" dirty="0" smtClean="0"/>
          </a:p>
          <a:p>
            <a:pPr algn="ctr"/>
            <a:r>
              <a:rPr lang="en-GB" sz="800" dirty="0" smtClean="0"/>
              <a:t>Organs for immediate transplantation will continue to be primarily governed by clinical decision-making to recognise their scarcity.</a:t>
            </a:r>
          </a:p>
        </p:txBody>
      </p:sp>
      <p:sp>
        <p:nvSpPr>
          <p:cNvPr id="18" name="Cloud 17"/>
          <p:cNvSpPr/>
          <p:nvPr/>
        </p:nvSpPr>
        <p:spPr>
          <a:xfrm>
            <a:off x="1781600" y="947011"/>
            <a:ext cx="1440160" cy="473137"/>
          </a:xfrm>
          <a:prstGeom prst="cloud">
            <a:avLst/>
          </a:prstGeom>
          <a:noFill/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 smtClean="0">
                <a:solidFill>
                  <a:schemeClr val="accent1"/>
                </a:solidFill>
              </a:rPr>
              <a:t>There are approx 7000 approved medicines</a:t>
            </a:r>
            <a:endParaRPr lang="en-GB" sz="800" dirty="0">
              <a:solidFill>
                <a:schemeClr val="accent1"/>
              </a:solidFill>
            </a:endParaRPr>
          </a:p>
        </p:txBody>
      </p:sp>
      <p:sp>
        <p:nvSpPr>
          <p:cNvPr id="19" name="Cloud 18"/>
          <p:cNvSpPr/>
          <p:nvPr/>
        </p:nvSpPr>
        <p:spPr>
          <a:xfrm>
            <a:off x="7968503" y="353751"/>
            <a:ext cx="1044116" cy="641650"/>
          </a:xfrm>
          <a:prstGeom prst="cloud">
            <a:avLst/>
          </a:prstGeom>
          <a:noFill/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72000" rIns="36000" bIns="36000" rtlCol="0" anchor="ctr"/>
          <a:lstStyle/>
          <a:p>
            <a:pPr algn="ctr"/>
            <a:r>
              <a:rPr lang="en-GB" sz="800" dirty="0" smtClean="0">
                <a:solidFill>
                  <a:schemeClr val="accent1"/>
                </a:solidFill>
              </a:rPr>
              <a:t>160 clinical trials approved each year</a:t>
            </a:r>
            <a:endParaRPr lang="en-GB" sz="800" dirty="0">
              <a:solidFill>
                <a:schemeClr val="accent1"/>
              </a:solidFill>
            </a:endParaRPr>
          </a:p>
        </p:txBody>
      </p:sp>
      <p:sp>
        <p:nvSpPr>
          <p:cNvPr id="20" name="Cloud 19"/>
          <p:cNvSpPr/>
          <p:nvPr/>
        </p:nvSpPr>
        <p:spPr>
          <a:xfrm>
            <a:off x="1817694" y="5337211"/>
            <a:ext cx="792088" cy="936104"/>
          </a:xfrm>
          <a:prstGeom prst="cloud">
            <a:avLst/>
          </a:prstGeom>
          <a:noFill/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GB" sz="800" dirty="0" smtClean="0">
                <a:solidFill>
                  <a:schemeClr val="accent1"/>
                </a:solidFill>
              </a:rPr>
              <a:t>4500 suspected adverse reactions each year</a:t>
            </a:r>
            <a:endParaRPr lang="en-GB" sz="800" dirty="0">
              <a:solidFill>
                <a:schemeClr val="accent1"/>
              </a:solidFill>
            </a:endParaRPr>
          </a:p>
        </p:txBody>
      </p:sp>
      <p:sp>
        <p:nvSpPr>
          <p:cNvPr id="21" name="Cloud 20"/>
          <p:cNvSpPr/>
          <p:nvPr/>
        </p:nvSpPr>
        <p:spPr>
          <a:xfrm>
            <a:off x="2807804" y="6273316"/>
            <a:ext cx="1152128" cy="504056"/>
          </a:xfrm>
          <a:prstGeom prst="cloud">
            <a:avLst/>
          </a:prstGeom>
          <a:noFill/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bIns="36000" rtlCol="0" anchor="ctr"/>
          <a:lstStyle/>
          <a:p>
            <a:pPr algn="ctr"/>
            <a:r>
              <a:rPr lang="en-GB" sz="800" dirty="0" smtClean="0">
                <a:solidFill>
                  <a:schemeClr val="accent1"/>
                </a:solidFill>
              </a:rPr>
              <a:t>50 million prescriptions each year</a:t>
            </a:r>
            <a:endParaRPr lang="en-GB" sz="800" dirty="0">
              <a:solidFill>
                <a:schemeClr val="accent1"/>
              </a:solidFill>
            </a:endParaRPr>
          </a:p>
        </p:txBody>
      </p:sp>
      <p:sp>
        <p:nvSpPr>
          <p:cNvPr id="22" name="Cloud 21"/>
          <p:cNvSpPr/>
          <p:nvPr/>
        </p:nvSpPr>
        <p:spPr>
          <a:xfrm>
            <a:off x="6048164" y="816127"/>
            <a:ext cx="1440160" cy="720080"/>
          </a:xfrm>
          <a:prstGeom prst="cloud">
            <a:avLst/>
          </a:prstGeom>
          <a:noFill/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rIns="36000" bIns="36000" rtlCol="0" anchor="ctr"/>
          <a:lstStyle/>
          <a:p>
            <a:pPr algn="ctr"/>
            <a:r>
              <a:rPr lang="en-GB" sz="800" dirty="0" err="1" smtClean="0">
                <a:solidFill>
                  <a:schemeClr val="accent1"/>
                </a:solidFill>
              </a:rPr>
              <a:t>Medsafe</a:t>
            </a:r>
            <a:r>
              <a:rPr lang="en-GB" sz="800" dirty="0" smtClean="0">
                <a:solidFill>
                  <a:schemeClr val="accent1"/>
                </a:solidFill>
              </a:rPr>
              <a:t> evaluates 200 new medicines and 1500 changes to medicines each year</a:t>
            </a:r>
            <a:endParaRPr lang="en-GB" sz="800" dirty="0">
              <a:solidFill>
                <a:schemeClr val="accent1"/>
              </a:solidFill>
            </a:endParaRPr>
          </a:p>
        </p:txBody>
      </p:sp>
      <p:sp>
        <p:nvSpPr>
          <p:cNvPr id="23" name="Cloud 22"/>
          <p:cNvSpPr/>
          <p:nvPr/>
        </p:nvSpPr>
        <p:spPr>
          <a:xfrm>
            <a:off x="6766204" y="85755"/>
            <a:ext cx="1440160" cy="576064"/>
          </a:xfrm>
          <a:prstGeom prst="cloud">
            <a:avLst/>
          </a:prstGeom>
          <a:noFill/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 smtClean="0">
                <a:solidFill>
                  <a:schemeClr val="accent1"/>
                </a:solidFill>
              </a:rPr>
              <a:t>There are approx 48,000 notified medical devices</a:t>
            </a:r>
            <a:endParaRPr lang="en-GB" sz="800" dirty="0">
              <a:solidFill>
                <a:schemeClr val="accent1"/>
              </a:solidFill>
            </a:endParaRPr>
          </a:p>
        </p:txBody>
      </p:sp>
      <p:sp>
        <p:nvSpPr>
          <p:cNvPr id="24" name="Cloud 23"/>
          <p:cNvSpPr/>
          <p:nvPr/>
        </p:nvSpPr>
        <p:spPr>
          <a:xfrm>
            <a:off x="5148064" y="6221943"/>
            <a:ext cx="1152128" cy="504056"/>
          </a:xfrm>
          <a:prstGeom prst="cloud">
            <a:avLst/>
          </a:prstGeom>
          <a:noFill/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bIns="36000" rtlCol="0" anchor="ctr"/>
          <a:lstStyle/>
          <a:p>
            <a:pPr algn="ctr"/>
            <a:r>
              <a:rPr lang="en-GB" sz="800" dirty="0" smtClean="0">
                <a:solidFill>
                  <a:schemeClr val="accent1"/>
                </a:solidFill>
              </a:rPr>
              <a:t>980 audits of pharmacies each year</a:t>
            </a:r>
            <a:endParaRPr lang="en-GB" sz="800" dirty="0">
              <a:solidFill>
                <a:schemeClr val="accent1"/>
              </a:solidFill>
            </a:endParaRPr>
          </a:p>
        </p:txBody>
      </p:sp>
      <p:sp>
        <p:nvSpPr>
          <p:cNvPr id="25" name="Cloud 24"/>
          <p:cNvSpPr/>
          <p:nvPr/>
        </p:nvSpPr>
        <p:spPr>
          <a:xfrm>
            <a:off x="6372200" y="5977599"/>
            <a:ext cx="864096" cy="648072"/>
          </a:xfrm>
          <a:prstGeom prst="cloud">
            <a:avLst/>
          </a:prstGeom>
          <a:noFill/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bIns="36000" rtlCol="0" anchor="ctr"/>
          <a:lstStyle/>
          <a:p>
            <a:pPr algn="ctr"/>
            <a:r>
              <a:rPr lang="en-GB" sz="800" dirty="0" smtClean="0">
                <a:solidFill>
                  <a:schemeClr val="accent1"/>
                </a:solidFill>
              </a:rPr>
              <a:t>400 export certificates each year</a:t>
            </a:r>
            <a:endParaRPr lang="en-GB" sz="800" dirty="0">
              <a:solidFill>
                <a:schemeClr val="accent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7380312" y="1124744"/>
            <a:ext cx="1620000" cy="1224136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 smtClean="0"/>
              <a:t>HAZARDOUS SUBSTANCES AND NEW ORGANISMS</a:t>
            </a:r>
          </a:p>
          <a:p>
            <a:pPr algn="ctr"/>
            <a:endParaRPr lang="en-GB" sz="800" dirty="0" smtClean="0"/>
          </a:p>
          <a:p>
            <a:pPr algn="ctr"/>
            <a:r>
              <a:rPr lang="en-GB" sz="800" dirty="0" smtClean="0"/>
              <a:t>May also be therapeutic products</a:t>
            </a:r>
          </a:p>
          <a:p>
            <a:pPr algn="ctr"/>
            <a:endParaRPr lang="en-GB" sz="800" dirty="0" smtClean="0"/>
          </a:p>
          <a:p>
            <a:pPr algn="ctr"/>
            <a:r>
              <a:rPr lang="en-GB" sz="800" dirty="0" smtClean="0"/>
              <a:t>Processes will be aligned and streamlined</a:t>
            </a:r>
            <a:endParaRPr lang="en-GB" sz="800" dirty="0"/>
          </a:p>
        </p:txBody>
      </p:sp>
      <p:sp>
        <p:nvSpPr>
          <p:cNvPr id="2" name="TextBox 1"/>
          <p:cNvSpPr txBox="1"/>
          <p:nvPr/>
        </p:nvSpPr>
        <p:spPr>
          <a:xfrm>
            <a:off x="238584" y="158219"/>
            <a:ext cx="2244703" cy="544183"/>
          </a:xfrm>
          <a:prstGeom prst="rect">
            <a:avLst/>
          </a:prstGeom>
          <a:noFill/>
          <a:ln w="25400" cmpd="dbl">
            <a:solidFill>
              <a:schemeClr val="tx1"/>
            </a:solidFill>
          </a:ln>
        </p:spPr>
        <p:txBody>
          <a:bodyPr wrap="square" lIns="36000" tIns="36000" rIns="36000" rtlCol="0">
            <a:spAutoFit/>
          </a:bodyPr>
          <a:lstStyle/>
          <a:p>
            <a:pPr algn="ctr"/>
            <a:r>
              <a:rPr lang="en-NZ" sz="1000" b="1" u="sng" dirty="0" smtClean="0"/>
              <a:t>Appendix 1: An overview of the objectives and context for therapeutic products regulation</a:t>
            </a:r>
            <a:endParaRPr lang="en-NZ" sz="1000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1957</TotalTime>
  <Words>400</Words>
  <Application>Microsoft Office PowerPoint</Application>
  <PresentationFormat>On-screen Show (4:3)</PresentationFormat>
  <Paragraphs>83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Appendix 1: An overview of the objectives and context for therapeutic products regulation</dc:title>
  <dc:creator>Ministry of Health</dc:creator>
  <cp:lastModifiedBy>Ministry of Health</cp:lastModifiedBy>
  <cp:revision>56</cp:revision>
  <cp:lastPrinted>2016-03-20T19:38:45Z</cp:lastPrinted>
  <dcterms:created xsi:type="dcterms:W3CDTF">2016-03-18T10:10:27Z</dcterms:created>
  <dcterms:modified xsi:type="dcterms:W3CDTF">2016-04-22T03:36:36Z</dcterms:modified>
</cp:coreProperties>
</file>