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0.xml" ContentType="application/vnd.openxmlformats-officedocument.presentationml.notesSlid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2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3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charts/chart3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3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3.xml" ContentType="application/vnd.openxmlformats-officedocument.presentationml.notesSlide+xml"/>
  <Override PartName="/ppt/charts/chart3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1.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4.xml" ContentType="application/vnd.openxmlformats-officedocument.presentationml.notesSlide+xml"/>
  <Override PartName="/ppt/charts/chart4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5.xml" ContentType="application/vnd.openxmlformats-officedocument.presentationml.notesSlide+xml"/>
  <Override PartName="/ppt/charts/chart4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8.xml" ContentType="application/vnd.openxmlformats-officedocument.presentationml.notesSlide+xml"/>
  <Override PartName="/ppt/charts/chart4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0.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9.xml" ContentType="application/vnd.openxmlformats-officedocument.presentationml.notesSlide+xml"/>
  <Override PartName="/ppt/charts/chart5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3.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0.xml" ContentType="application/vnd.openxmlformats-officedocument.presentationml.notesSlide+xml"/>
  <Override PartName="/ppt/charts/chart5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0.xml" ContentType="application/vnd.openxmlformats-officedocument.drawingml.chart+xml"/>
  <Override PartName="/ppt/charts/style48.xml" ContentType="application/vnd.ms-office.chartstyle+xml"/>
  <Override PartName="/ppt/charts/colors4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380" r:id="rId5"/>
    <p:sldId id="833" r:id="rId6"/>
    <p:sldId id="860" r:id="rId7"/>
    <p:sldId id="859" r:id="rId8"/>
    <p:sldId id="851" r:id="rId9"/>
    <p:sldId id="813" r:id="rId10"/>
    <p:sldId id="814" r:id="rId11"/>
    <p:sldId id="815" r:id="rId12"/>
    <p:sldId id="854" r:id="rId13"/>
    <p:sldId id="827" r:id="rId14"/>
    <p:sldId id="828" r:id="rId15"/>
    <p:sldId id="853" r:id="rId16"/>
    <p:sldId id="826" r:id="rId17"/>
    <p:sldId id="383" r:id="rId18"/>
    <p:sldId id="810" r:id="rId19"/>
    <p:sldId id="820" r:id="rId20"/>
    <p:sldId id="817" r:id="rId21"/>
    <p:sldId id="855" r:id="rId22"/>
    <p:sldId id="818" r:id="rId23"/>
    <p:sldId id="861" r:id="rId24"/>
    <p:sldId id="847" r:id="rId25"/>
    <p:sldId id="822" r:id="rId26"/>
    <p:sldId id="823" r:id="rId27"/>
    <p:sldId id="850" r:id="rId28"/>
    <p:sldId id="836" r:id="rId29"/>
    <p:sldId id="856" r:id="rId30"/>
    <p:sldId id="816" r:id="rId31"/>
    <p:sldId id="825" r:id="rId32"/>
    <p:sldId id="824" r:id="rId33"/>
    <p:sldId id="857" r:id="rId34"/>
    <p:sldId id="381" r:id="rId35"/>
    <p:sldId id="809" r:id="rId36"/>
    <p:sldId id="845" r:id="rId37"/>
    <p:sldId id="841" r:id="rId38"/>
    <p:sldId id="843" r:id="rId39"/>
    <p:sldId id="842" r:id="rId40"/>
    <p:sldId id="858" r:id="rId41"/>
    <p:sldId id="808" r:id="rId42"/>
    <p:sldId id="386" r:id="rId43"/>
    <p:sldId id="799"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0000"/>
    <a:srgbClr val="002E6E"/>
    <a:srgbClr val="25408F"/>
    <a:srgbClr val="008800"/>
    <a:srgbClr val="F2F2F2"/>
    <a:srgbClr val="E10000"/>
    <a:srgbClr val="00837A"/>
    <a:srgbClr val="0072BC"/>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71773-D2BF-4046-2631-078294AE8854}" v="3" dt="2022-08-09T05:25:34.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2832" autoAdjust="0"/>
  </p:normalViewPr>
  <p:slideViewPr>
    <p:cSldViewPr snapToGrid="0">
      <p:cViewPr varScale="1">
        <p:scale>
          <a:sx n="51" d="100"/>
          <a:sy n="51" d="100"/>
        </p:scale>
        <p:origin x="1016" y="36"/>
      </p:cViewPr>
      <p:guideLst/>
    </p:cSldViewPr>
  </p:slideViewPr>
  <p:notesTextViewPr>
    <p:cViewPr>
      <p:scale>
        <a:sx n="1" d="1"/>
        <a:sy n="1" d="1"/>
      </p:scale>
      <p:origin x="0" y="0"/>
    </p:cViewPr>
  </p:notesTextViewPr>
  <p:sorterViewPr>
    <p:cViewPr varScale="1">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y Kelly" userId="S::samantha.kelly@health.govt.nz::794e9d52-5931-444f-891b-bd09e1ddcb30" providerId="AD" clId="Web-{E7571773-D2BF-4046-2631-078294AE8854}"/>
    <pc:docChg chg="modSld">
      <pc:chgData name="Sammy Kelly" userId="S::samantha.kelly@health.govt.nz::794e9d52-5931-444f-891b-bd09e1ddcb30" providerId="AD" clId="Web-{E7571773-D2BF-4046-2631-078294AE8854}" dt="2022-08-09T05:25:34.004" v="2" actId="20577"/>
      <pc:docMkLst>
        <pc:docMk/>
      </pc:docMkLst>
      <pc:sldChg chg="modSp">
        <pc:chgData name="Sammy Kelly" userId="S::samantha.kelly@health.govt.nz::794e9d52-5931-444f-891b-bd09e1ddcb30" providerId="AD" clId="Web-{E7571773-D2BF-4046-2631-078294AE8854}" dt="2022-08-09T05:25:34.004" v="2" actId="20577"/>
        <pc:sldMkLst>
          <pc:docMk/>
          <pc:sldMk cId="4081205886" sldId="380"/>
        </pc:sldMkLst>
        <pc:spChg chg="mod">
          <ac:chgData name="Sammy Kelly" userId="S::samantha.kelly@health.govt.nz::794e9d52-5931-444f-891b-bd09e1ddcb30" providerId="AD" clId="Web-{E7571773-D2BF-4046-2631-078294AE8854}" dt="2022-08-09T05:25:34.004" v="2" actId="20577"/>
          <ac:spMkLst>
            <pc:docMk/>
            <pc:sldMk cId="4081205886" sldId="380"/>
            <ac:spMk id="3" creationId="{D9977715-B9B2-4E67-AF45-3C05410A696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5.xml"/><Relationship Id="rId1" Type="http://schemas.microsoft.com/office/2011/relationships/chartStyle" Target="style1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6.xml"/><Relationship Id="rId1" Type="http://schemas.microsoft.com/office/2011/relationships/chartStyle" Target="style1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8.xml"/><Relationship Id="rId1" Type="http://schemas.microsoft.com/office/2011/relationships/chartStyle" Target="style1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0.xml"/><Relationship Id="rId1" Type="http://schemas.microsoft.com/office/2011/relationships/chartStyle" Target="style2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1.xml"/><Relationship Id="rId1" Type="http://schemas.microsoft.com/office/2011/relationships/chartStyle" Target="style2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2.xml"/><Relationship Id="rId1" Type="http://schemas.microsoft.com/office/2011/relationships/chartStyle" Target="style2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3.xml"/><Relationship Id="rId1" Type="http://schemas.microsoft.com/office/2011/relationships/chartStyle" Target="style2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4.xml"/><Relationship Id="rId1" Type="http://schemas.microsoft.com/office/2011/relationships/chartStyle" Target="style2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5.xml"/><Relationship Id="rId1" Type="http://schemas.microsoft.com/office/2011/relationships/chartStyle" Target="style2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6.xml"/><Relationship Id="rId1" Type="http://schemas.microsoft.com/office/2011/relationships/chartStyle" Target="style2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7.xml"/><Relationship Id="rId1" Type="http://schemas.microsoft.com/office/2011/relationships/chartStyle" Target="style2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8.xml"/><Relationship Id="rId1" Type="http://schemas.microsoft.com/office/2011/relationships/chartStyle" Target="style2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9.xml"/><Relationship Id="rId1" Type="http://schemas.microsoft.com/office/2011/relationships/chartStyle" Target="style2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0.xml"/><Relationship Id="rId1" Type="http://schemas.microsoft.com/office/2011/relationships/chartStyle" Target="style3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1.xml"/><Relationship Id="rId1" Type="http://schemas.microsoft.com/office/2011/relationships/chartStyle" Target="style3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2.xml"/><Relationship Id="rId1" Type="http://schemas.microsoft.com/office/2011/relationships/chartStyle" Target="style3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3.xml"/><Relationship Id="rId1" Type="http://schemas.microsoft.com/office/2011/relationships/chartStyle" Target="style3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4.xml"/><Relationship Id="rId1" Type="http://schemas.microsoft.com/office/2011/relationships/chartStyle" Target="style3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5.xml"/><Relationship Id="rId1" Type="http://schemas.microsoft.com/office/2011/relationships/chartStyle" Target="style3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6.xml"/><Relationship Id="rId1" Type="http://schemas.microsoft.com/office/2011/relationships/chartStyle" Target="style3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7.xml"/><Relationship Id="rId1" Type="http://schemas.microsoft.com/office/2011/relationships/chartStyle" Target="style3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8.xml"/><Relationship Id="rId1" Type="http://schemas.microsoft.com/office/2011/relationships/chartStyle" Target="style3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9.xml"/><Relationship Id="rId1" Type="http://schemas.microsoft.com/office/2011/relationships/chartStyle" Target="style3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0.xml"/><Relationship Id="rId1" Type="http://schemas.microsoft.com/office/2011/relationships/chartStyle" Target="style4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1.xml"/><Relationship Id="rId1" Type="http://schemas.microsoft.com/office/2011/relationships/chartStyle" Target="style4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2.xml"/><Relationship Id="rId1" Type="http://schemas.microsoft.com/office/2011/relationships/chartStyle" Target="style4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3.xml"/><Relationship Id="rId1" Type="http://schemas.microsoft.com/office/2011/relationships/chartStyle" Target="style4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4.xml"/><Relationship Id="rId1" Type="http://schemas.microsoft.com/office/2011/relationships/chartStyle" Target="style4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5.xml"/><Relationship Id="rId1" Type="http://schemas.microsoft.com/office/2011/relationships/chartStyle" Target="style4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6.xml"/><Relationship Id="rId1" Type="http://schemas.microsoft.com/office/2011/relationships/chartStyle" Target="style4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7.xml"/><Relationship Id="rId1" Type="http://schemas.microsoft.com/office/2011/relationships/chartStyle" Target="style4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8.xml"/><Relationship Id="rId1" Type="http://schemas.microsoft.com/office/2011/relationships/chartStyle" Target="style4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63811777563456E-2"/>
          <c:y val="0.19533922416828273"/>
          <c:w val="0.8876088051176112"/>
          <c:h val="0.36146457601023124"/>
        </c:manualLayout>
      </c:layout>
      <c:lineChart>
        <c:grouping val="standard"/>
        <c:varyColors val="0"/>
        <c:ser>
          <c:idx val="0"/>
          <c:order val="0"/>
          <c:tx>
            <c:strRef>
              <c:f>Sheet1!$B$1</c:f>
              <c:strCache>
                <c:ptCount val="1"/>
                <c:pt idx="0">
                  <c:v>Series 1</c:v>
                </c:pt>
              </c:strCache>
            </c:strRef>
          </c:tx>
          <c:spPr>
            <a:ln w="28575" cap="rnd">
              <a:solidFill>
                <a:srgbClr val="0060A2"/>
              </a:solidFill>
              <a:round/>
            </a:ln>
            <a:effectLst/>
          </c:spPr>
          <c:marker>
            <c:symbol val="diamond"/>
            <c:size val="10"/>
            <c:spPr>
              <a:solidFill>
                <a:srgbClr val="0060A2"/>
              </a:solidFill>
              <a:ln w="9525">
                <a:solidFill>
                  <a:srgbClr val="0060A2"/>
                </a:solidFill>
              </a:ln>
              <a:effectLst/>
            </c:spPr>
          </c:marker>
          <c:dPt>
            <c:idx val="0"/>
            <c:marker>
              <c:symbol val="diamond"/>
              <c:size val="10"/>
              <c:spPr>
                <a:solidFill>
                  <a:srgbClr val="0060A2"/>
                </a:solidFill>
                <a:ln w="9525">
                  <a:solidFill>
                    <a:srgbClr val="0060A2"/>
                  </a:solidFill>
                </a:ln>
                <a:effectLst/>
              </c:spPr>
            </c:marker>
            <c:bubble3D val="0"/>
            <c:spPr>
              <a:ln w="28575" cap="rnd">
                <a:solidFill>
                  <a:srgbClr val="0060A2"/>
                </a:solidFill>
                <a:round/>
              </a:ln>
              <a:effectLst/>
            </c:spPr>
            <c:extLst>
              <c:ext xmlns:c16="http://schemas.microsoft.com/office/drawing/2014/chart" uri="{C3380CC4-5D6E-409C-BE32-E72D297353CC}">
                <c16:uniqueId val="{00000001-AA96-4656-A13A-2AF2FC18EA88}"/>
              </c:ext>
            </c:extLst>
          </c:dPt>
          <c:dPt>
            <c:idx val="1"/>
            <c:marker>
              <c:symbol val="diamond"/>
              <c:size val="10"/>
              <c:spPr>
                <a:solidFill>
                  <a:srgbClr val="0060A2"/>
                </a:solidFill>
                <a:ln w="9525">
                  <a:solidFill>
                    <a:srgbClr val="0060A2"/>
                  </a:solidFill>
                </a:ln>
                <a:effectLst/>
              </c:spPr>
            </c:marker>
            <c:bubble3D val="0"/>
            <c:spPr>
              <a:ln w="28575" cap="rnd">
                <a:solidFill>
                  <a:srgbClr val="0060A2"/>
                </a:solidFill>
                <a:round/>
              </a:ln>
              <a:effectLst/>
            </c:spPr>
            <c:extLst>
              <c:ext xmlns:c16="http://schemas.microsoft.com/office/drawing/2014/chart" uri="{C3380CC4-5D6E-409C-BE32-E72D297353CC}">
                <c16:uniqueId val="{00000003-AA96-4656-A13A-2AF2FC18EA88}"/>
              </c:ext>
            </c:extLst>
          </c:dPt>
          <c:dPt>
            <c:idx val="3"/>
            <c:marker>
              <c:symbol val="diamond"/>
              <c:size val="10"/>
              <c:spPr>
                <a:solidFill>
                  <a:srgbClr val="0060A2"/>
                </a:solidFill>
                <a:ln w="9525">
                  <a:solidFill>
                    <a:srgbClr val="0060A2"/>
                  </a:solidFill>
                </a:ln>
                <a:effectLst/>
              </c:spPr>
            </c:marker>
            <c:bubble3D val="0"/>
            <c:spPr>
              <a:ln w="28575" cap="rnd">
                <a:solidFill>
                  <a:srgbClr val="0060A2"/>
                </a:solidFill>
                <a:round/>
              </a:ln>
              <a:effectLst/>
            </c:spPr>
            <c:extLst>
              <c:ext xmlns:c16="http://schemas.microsoft.com/office/drawing/2014/chart" uri="{C3380CC4-5D6E-409C-BE32-E72D297353CC}">
                <c16:uniqueId val="{00000005-AA96-4656-A13A-2AF2FC18EA8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of people want the border open before the end of 2022</c:v>
                </c:pt>
                <c:pt idx="1">
                  <c:v>want 90% to 100% of     the population to be vaccinated before the borders reopen</c:v>
                </c:pt>
                <c:pt idx="2">
                  <c:v>support phased   reopening</c:v>
                </c:pt>
                <c:pt idx="3">
                  <c:v>feel two doses of the vaccine is sufficient to enable safe reopening of the boarders </c:v>
                </c:pt>
              </c:strCache>
            </c:strRef>
          </c:cat>
          <c:val>
            <c:numRef>
              <c:f>Sheet1!$B$2:$B$5</c:f>
              <c:numCache>
                <c:formatCode>0%</c:formatCode>
                <c:ptCount val="4"/>
                <c:pt idx="0">
                  <c:v>0.71</c:v>
                </c:pt>
                <c:pt idx="1">
                  <c:v>0.61</c:v>
                </c:pt>
                <c:pt idx="2">
                  <c:v>0.68</c:v>
                </c:pt>
                <c:pt idx="3">
                  <c:v>0.61</c:v>
                </c:pt>
              </c:numCache>
            </c:numRef>
          </c:val>
          <c:smooth val="0"/>
          <c:extLst>
            <c:ext xmlns:c16="http://schemas.microsoft.com/office/drawing/2014/chart" uri="{C3380CC4-5D6E-409C-BE32-E72D297353CC}">
              <c16:uniqueId val="{00000006-AA96-4656-A13A-2AF2FC18EA88}"/>
            </c:ext>
          </c:extLst>
        </c:ser>
        <c:dLbls>
          <c:showLegendKey val="0"/>
          <c:showVal val="1"/>
          <c:showCatName val="0"/>
          <c:showSerName val="0"/>
          <c:showPercent val="0"/>
          <c:showBubbleSize val="0"/>
        </c:dLbls>
        <c:marker val="1"/>
        <c:smooth val="0"/>
        <c:axId val="392492431"/>
        <c:axId val="387577359"/>
      </c:lineChart>
      <c:catAx>
        <c:axId val="39249243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387577359"/>
        <c:crosses val="autoZero"/>
        <c:auto val="1"/>
        <c:lblAlgn val="ctr"/>
        <c:lblOffset val="100"/>
        <c:noMultiLvlLbl val="0"/>
      </c:catAx>
      <c:valAx>
        <c:axId val="38757735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39249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41141732283461E-3"/>
          <c:y val="0.1603154971694104"/>
          <c:w val="0.98861310695538063"/>
          <c:h val="0.55742972306774441"/>
        </c:manualLayout>
      </c:layout>
      <c:barChart>
        <c:barDir val="col"/>
        <c:grouping val="percentStacked"/>
        <c:varyColors val="0"/>
        <c:ser>
          <c:idx val="0"/>
          <c:order val="0"/>
          <c:tx>
            <c:strRef>
              <c:f>Sheet1!$B$1</c:f>
              <c:strCache>
                <c:ptCount val="1"/>
                <c:pt idx="0">
                  <c:v>Strongly support</c:v>
                </c:pt>
              </c:strCache>
            </c:strRef>
          </c:tx>
          <c:spPr>
            <a:solidFill>
              <a:srgbClr val="002E6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Testing</c:v>
                </c:pt>
                <c:pt idx="1">
                  <c:v>Vaccination</c:v>
                </c:pt>
                <c:pt idx="3">
                  <c:v>Testing</c:v>
                </c:pt>
                <c:pt idx="4">
                  <c:v>Vaccination</c:v>
                </c:pt>
                <c:pt idx="6">
                  <c:v>Testing</c:v>
                </c:pt>
                <c:pt idx="7">
                  <c:v>Vaccination</c:v>
                </c:pt>
                <c:pt idx="9">
                  <c:v>Testing</c:v>
                </c:pt>
                <c:pt idx="10">
                  <c:v>Vaccination</c:v>
                </c:pt>
              </c:strCache>
            </c:strRef>
          </c:cat>
          <c:val>
            <c:numRef>
              <c:f>Sheet1!$B$2:$B$12</c:f>
              <c:numCache>
                <c:formatCode>0%</c:formatCode>
                <c:ptCount val="11"/>
                <c:pt idx="0">
                  <c:v>0.71</c:v>
                </c:pt>
                <c:pt idx="1">
                  <c:v>0.71</c:v>
                </c:pt>
                <c:pt idx="3">
                  <c:v>0.7</c:v>
                </c:pt>
                <c:pt idx="4">
                  <c:v>0.69</c:v>
                </c:pt>
                <c:pt idx="6">
                  <c:v>0.68</c:v>
                </c:pt>
                <c:pt idx="7">
                  <c:v>0.65</c:v>
                </c:pt>
                <c:pt idx="9">
                  <c:v>0.7</c:v>
                </c:pt>
                <c:pt idx="10">
                  <c:v>0.68</c:v>
                </c:pt>
              </c:numCache>
            </c:numRef>
          </c:val>
          <c:extLst>
            <c:ext xmlns:c16="http://schemas.microsoft.com/office/drawing/2014/chart" uri="{C3380CC4-5D6E-409C-BE32-E72D297353CC}">
              <c16:uniqueId val="{00000000-1D2C-425D-B2A9-CCCD9F0BCFBE}"/>
            </c:ext>
          </c:extLst>
        </c:ser>
        <c:ser>
          <c:idx val="1"/>
          <c:order val="1"/>
          <c:tx>
            <c:strRef>
              <c:f>Sheet1!$C$1</c:f>
              <c:strCache>
                <c:ptCount val="1"/>
                <c:pt idx="0">
                  <c:v>Somewhat support</c:v>
                </c:pt>
              </c:strCache>
            </c:strRef>
          </c:tx>
          <c:spPr>
            <a:solidFill>
              <a:srgbClr val="0072BC"/>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Testing</c:v>
                </c:pt>
                <c:pt idx="1">
                  <c:v>Vaccination</c:v>
                </c:pt>
                <c:pt idx="3">
                  <c:v>Testing</c:v>
                </c:pt>
                <c:pt idx="4">
                  <c:v>Vaccination</c:v>
                </c:pt>
                <c:pt idx="6">
                  <c:v>Testing</c:v>
                </c:pt>
                <c:pt idx="7">
                  <c:v>Vaccination</c:v>
                </c:pt>
                <c:pt idx="9">
                  <c:v>Testing</c:v>
                </c:pt>
                <c:pt idx="10">
                  <c:v>Vaccination</c:v>
                </c:pt>
              </c:strCache>
            </c:strRef>
          </c:cat>
          <c:val>
            <c:numRef>
              <c:f>Sheet1!$C$2:$C$12</c:f>
              <c:numCache>
                <c:formatCode>0%</c:formatCode>
                <c:ptCount val="11"/>
                <c:pt idx="0">
                  <c:v>0.15</c:v>
                </c:pt>
                <c:pt idx="1">
                  <c:v>0.12</c:v>
                </c:pt>
                <c:pt idx="3">
                  <c:v>0.16</c:v>
                </c:pt>
                <c:pt idx="4">
                  <c:v>0.14000000000000001</c:v>
                </c:pt>
                <c:pt idx="6">
                  <c:v>0.16</c:v>
                </c:pt>
                <c:pt idx="7">
                  <c:v>0.16</c:v>
                </c:pt>
                <c:pt idx="9">
                  <c:v>0.14000000000000001</c:v>
                </c:pt>
                <c:pt idx="10">
                  <c:v>0.12</c:v>
                </c:pt>
              </c:numCache>
            </c:numRef>
          </c:val>
          <c:extLst>
            <c:ext xmlns:c16="http://schemas.microsoft.com/office/drawing/2014/chart" uri="{C3380CC4-5D6E-409C-BE32-E72D297353CC}">
              <c16:uniqueId val="{00000001-1D2C-425D-B2A9-CCCD9F0BCFBE}"/>
            </c:ext>
          </c:extLst>
        </c:ser>
        <c:ser>
          <c:idx val="2"/>
          <c:order val="2"/>
          <c:tx>
            <c:strRef>
              <c:f>Sheet1!$D$1</c:f>
              <c:strCache>
                <c:ptCount val="1"/>
                <c:pt idx="0">
                  <c:v>Somewhat oppose</c:v>
                </c:pt>
              </c:strCache>
            </c:strRef>
          </c:tx>
          <c:spPr>
            <a:solidFill>
              <a:srgbClr val="F7941E">
                <a:alpha val="4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Testing</c:v>
                </c:pt>
                <c:pt idx="1">
                  <c:v>Vaccination</c:v>
                </c:pt>
                <c:pt idx="3">
                  <c:v>Testing</c:v>
                </c:pt>
                <c:pt idx="4">
                  <c:v>Vaccination</c:v>
                </c:pt>
                <c:pt idx="6">
                  <c:v>Testing</c:v>
                </c:pt>
                <c:pt idx="7">
                  <c:v>Vaccination</c:v>
                </c:pt>
                <c:pt idx="9">
                  <c:v>Testing</c:v>
                </c:pt>
                <c:pt idx="10">
                  <c:v>Vaccination</c:v>
                </c:pt>
              </c:strCache>
            </c:strRef>
          </c:cat>
          <c:val>
            <c:numRef>
              <c:f>Sheet1!$D$2:$D$12</c:f>
              <c:numCache>
                <c:formatCode>0%</c:formatCode>
                <c:ptCount val="11"/>
                <c:pt idx="0">
                  <c:v>0.05</c:v>
                </c:pt>
                <c:pt idx="1">
                  <c:v>7.0000000000000007E-2</c:v>
                </c:pt>
                <c:pt idx="3">
                  <c:v>0.06</c:v>
                </c:pt>
                <c:pt idx="4">
                  <c:v>0.05</c:v>
                </c:pt>
                <c:pt idx="6">
                  <c:v>0.08</c:v>
                </c:pt>
                <c:pt idx="7">
                  <c:v>7.0000000000000007E-2</c:v>
                </c:pt>
                <c:pt idx="9">
                  <c:v>0.09</c:v>
                </c:pt>
                <c:pt idx="10">
                  <c:v>0.08</c:v>
                </c:pt>
              </c:numCache>
            </c:numRef>
          </c:val>
          <c:extLst>
            <c:ext xmlns:c16="http://schemas.microsoft.com/office/drawing/2014/chart" uri="{C3380CC4-5D6E-409C-BE32-E72D297353CC}">
              <c16:uniqueId val="{00000002-1D2C-425D-B2A9-CCCD9F0BCFBE}"/>
            </c:ext>
          </c:extLst>
        </c:ser>
        <c:ser>
          <c:idx val="3"/>
          <c:order val="3"/>
          <c:tx>
            <c:strRef>
              <c:f>Sheet1!$E$1</c:f>
              <c:strCache>
                <c:ptCount val="1"/>
                <c:pt idx="0">
                  <c:v>Strongly oppose</c:v>
                </c:pt>
              </c:strCache>
            </c:strRef>
          </c:tx>
          <c:spPr>
            <a:solidFill>
              <a:srgbClr val="F7941E">
                <a:alpha val="8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Testing</c:v>
                </c:pt>
                <c:pt idx="1">
                  <c:v>Vaccination</c:v>
                </c:pt>
                <c:pt idx="3">
                  <c:v>Testing</c:v>
                </c:pt>
                <c:pt idx="4">
                  <c:v>Vaccination</c:v>
                </c:pt>
                <c:pt idx="6">
                  <c:v>Testing</c:v>
                </c:pt>
                <c:pt idx="7">
                  <c:v>Vaccination</c:v>
                </c:pt>
                <c:pt idx="9">
                  <c:v>Testing</c:v>
                </c:pt>
                <c:pt idx="10">
                  <c:v>Vaccination</c:v>
                </c:pt>
              </c:strCache>
            </c:strRef>
          </c:cat>
          <c:val>
            <c:numRef>
              <c:f>Sheet1!$E$2:$E$12</c:f>
              <c:numCache>
                <c:formatCode>0%</c:formatCode>
                <c:ptCount val="11"/>
                <c:pt idx="0">
                  <c:v>0.01</c:v>
                </c:pt>
                <c:pt idx="1">
                  <c:v>0.03</c:v>
                </c:pt>
                <c:pt idx="3">
                  <c:v>0.03</c:v>
                </c:pt>
                <c:pt idx="4">
                  <c:v>0.06</c:v>
                </c:pt>
                <c:pt idx="6">
                  <c:v>0.04</c:v>
                </c:pt>
                <c:pt idx="7">
                  <c:v>7.0000000000000007E-2</c:v>
                </c:pt>
                <c:pt idx="9">
                  <c:v>0.02</c:v>
                </c:pt>
                <c:pt idx="10">
                  <c:v>0.06</c:v>
                </c:pt>
              </c:numCache>
            </c:numRef>
          </c:val>
          <c:extLst>
            <c:ext xmlns:c16="http://schemas.microsoft.com/office/drawing/2014/chart" uri="{C3380CC4-5D6E-409C-BE32-E72D297353CC}">
              <c16:uniqueId val="{00000003-1D2C-425D-B2A9-CCCD9F0BCFBE}"/>
            </c:ext>
          </c:extLst>
        </c:ser>
        <c:ser>
          <c:idx val="4"/>
          <c:order val="4"/>
          <c:tx>
            <c:strRef>
              <c:f>Sheet1!$F$1</c:f>
              <c:strCache>
                <c:ptCount val="1"/>
                <c:pt idx="0">
                  <c:v>I’m really not sure</c:v>
                </c:pt>
              </c:strCache>
            </c:strRef>
          </c:tx>
          <c:spPr>
            <a:solidFill>
              <a:schemeClr val="bg1">
                <a:lumMod val="65000"/>
                <a:alpha val="5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Testing</c:v>
                </c:pt>
                <c:pt idx="1">
                  <c:v>Vaccination</c:v>
                </c:pt>
                <c:pt idx="3">
                  <c:v>Testing</c:v>
                </c:pt>
                <c:pt idx="4">
                  <c:v>Vaccination</c:v>
                </c:pt>
                <c:pt idx="6">
                  <c:v>Testing</c:v>
                </c:pt>
                <c:pt idx="7">
                  <c:v>Vaccination</c:v>
                </c:pt>
                <c:pt idx="9">
                  <c:v>Testing</c:v>
                </c:pt>
                <c:pt idx="10">
                  <c:v>Vaccination</c:v>
                </c:pt>
              </c:strCache>
            </c:strRef>
          </c:cat>
          <c:val>
            <c:numRef>
              <c:f>Sheet1!$F$2:$F$12</c:f>
              <c:numCache>
                <c:formatCode>0%</c:formatCode>
                <c:ptCount val="11"/>
                <c:pt idx="0">
                  <c:v>7.0000000000000007E-2</c:v>
                </c:pt>
                <c:pt idx="1">
                  <c:v>0.06</c:v>
                </c:pt>
                <c:pt idx="3">
                  <c:v>0.06</c:v>
                </c:pt>
                <c:pt idx="4">
                  <c:v>0.06</c:v>
                </c:pt>
                <c:pt idx="6">
                  <c:v>0.04</c:v>
                </c:pt>
                <c:pt idx="7">
                  <c:v>0.05</c:v>
                </c:pt>
                <c:pt idx="9">
                  <c:v>0.06</c:v>
                </c:pt>
                <c:pt idx="10">
                  <c:v>0.06</c:v>
                </c:pt>
              </c:numCache>
            </c:numRef>
          </c:val>
          <c:extLst>
            <c:ext xmlns:c16="http://schemas.microsoft.com/office/drawing/2014/chart" uri="{C3380CC4-5D6E-409C-BE32-E72D297353CC}">
              <c16:uniqueId val="{00000004-1D2C-425D-B2A9-CCCD9F0BCFBE}"/>
            </c:ext>
          </c:extLst>
        </c:ser>
        <c:dLbls>
          <c:dLblPos val="ctr"/>
          <c:showLegendKey val="0"/>
          <c:showVal val="1"/>
          <c:showCatName val="0"/>
          <c:showSerName val="0"/>
          <c:showPercent val="0"/>
          <c:showBubbleSize val="0"/>
        </c:dLbls>
        <c:gapWidth val="99"/>
        <c:overlap val="100"/>
        <c:axId val="1949220079"/>
        <c:axId val="402956607"/>
      </c:barChart>
      <c:catAx>
        <c:axId val="194922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2956607"/>
        <c:crosses val="autoZero"/>
        <c:auto val="1"/>
        <c:lblAlgn val="ctr"/>
        <c:lblOffset val="100"/>
        <c:noMultiLvlLbl val="0"/>
      </c:catAx>
      <c:valAx>
        <c:axId val="402956607"/>
        <c:scaling>
          <c:orientation val="minMax"/>
        </c:scaling>
        <c:delete val="1"/>
        <c:axPos val="l"/>
        <c:numFmt formatCode="0%" sourceLinked="1"/>
        <c:majorTickMark val="none"/>
        <c:minorTickMark val="none"/>
        <c:tickLblPos val="nextTo"/>
        <c:crossAx val="1949220079"/>
        <c:crosses val="autoZero"/>
        <c:crossBetween val="between"/>
      </c:valAx>
      <c:spPr>
        <a:noFill/>
        <a:ln>
          <a:noFill/>
        </a:ln>
        <a:effectLst/>
      </c:spPr>
    </c:plotArea>
    <c:legend>
      <c:legendPos val="b"/>
      <c:layout>
        <c:manualLayout>
          <c:xMode val="edge"/>
          <c:yMode val="edge"/>
          <c:x val="0.16156022187476535"/>
          <c:y val="0.80870048224711133"/>
          <c:w val="0.65848531824146983"/>
          <c:h val="5.221732660591010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66079622169541119"/>
          <c:h val="1"/>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Pt>
            <c:idx val="4"/>
            <c:invertIfNegative val="0"/>
            <c:bubble3D val="0"/>
            <c:extLst>
              <c:ext xmlns:c16="http://schemas.microsoft.com/office/drawing/2014/chart" uri="{C3380CC4-5D6E-409C-BE32-E72D297353CC}">
                <c16:uniqueId val="{00000000-E6AB-4C06-8420-73AB447FF470}"/>
              </c:ext>
            </c:extLst>
          </c:dPt>
          <c:dPt>
            <c:idx val="5"/>
            <c:invertIfNegative val="0"/>
            <c:bubble3D val="0"/>
            <c:extLst>
              <c:ext xmlns:c16="http://schemas.microsoft.com/office/drawing/2014/chart" uri="{C3380CC4-5D6E-409C-BE32-E72D297353CC}">
                <c16:uniqueId val="{00000001-E6AB-4C06-8420-73AB447FF470}"/>
              </c:ext>
            </c:extLst>
          </c:dPt>
          <c:dPt>
            <c:idx val="6"/>
            <c:invertIfNegative val="0"/>
            <c:bubble3D val="0"/>
            <c:extLst>
              <c:ext xmlns:c16="http://schemas.microsoft.com/office/drawing/2014/chart" uri="{C3380CC4-5D6E-409C-BE32-E72D297353CC}">
                <c16:uniqueId val="{00000002-E6AB-4C06-8420-73AB447FF470}"/>
              </c:ext>
            </c:extLst>
          </c:dPt>
          <c:dPt>
            <c:idx val="7"/>
            <c:invertIfNegative val="0"/>
            <c:bubble3D val="0"/>
            <c:extLst>
              <c:ext xmlns:c16="http://schemas.microsoft.com/office/drawing/2014/chart" uri="{C3380CC4-5D6E-409C-BE32-E72D297353CC}">
                <c16:uniqueId val="{00000003-E6AB-4C06-8420-73AB447FF470}"/>
              </c:ext>
            </c:extLst>
          </c:dPt>
          <c:dPt>
            <c:idx val="8"/>
            <c:invertIfNegative val="0"/>
            <c:bubble3D val="0"/>
            <c:extLst>
              <c:ext xmlns:c16="http://schemas.microsoft.com/office/drawing/2014/chart" uri="{C3380CC4-5D6E-409C-BE32-E72D297353CC}">
                <c16:uniqueId val="{00000004-E6AB-4C06-8420-73AB447FF470}"/>
              </c:ext>
            </c:extLst>
          </c:dPt>
          <c:dPt>
            <c:idx val="9"/>
            <c:invertIfNegative val="0"/>
            <c:bubble3D val="0"/>
            <c:extLst>
              <c:ext xmlns:c16="http://schemas.microsoft.com/office/drawing/2014/chart" uri="{C3380CC4-5D6E-409C-BE32-E72D297353CC}">
                <c16:uniqueId val="{00000005-E6AB-4C06-8420-73AB447FF470}"/>
              </c:ext>
            </c:extLst>
          </c:dPt>
          <c:dPt>
            <c:idx val="10"/>
            <c:invertIfNegative val="0"/>
            <c:bubble3D val="0"/>
            <c:extLst>
              <c:ext xmlns:c16="http://schemas.microsoft.com/office/drawing/2014/chart" uri="{C3380CC4-5D6E-409C-BE32-E72D297353CC}">
                <c16:uniqueId val="{00000006-E6AB-4C06-8420-73AB447FF470}"/>
              </c:ext>
            </c:extLst>
          </c:dPt>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Sheet1!$B$2:$B$12</c:f>
              <c:numCache>
                <c:formatCode>0%</c:formatCode>
                <c:ptCount val="11"/>
                <c:pt idx="0">
                  <c:v>0.85</c:v>
                </c:pt>
                <c:pt idx="1">
                  <c:v>0.85</c:v>
                </c:pt>
                <c:pt idx="2">
                  <c:v>0.85</c:v>
                </c:pt>
                <c:pt idx="3">
                  <c:v>0.84</c:v>
                </c:pt>
                <c:pt idx="4">
                  <c:v>0.83</c:v>
                </c:pt>
                <c:pt idx="5">
                  <c:v>0.83</c:v>
                </c:pt>
                <c:pt idx="6">
                  <c:v>0.83</c:v>
                </c:pt>
                <c:pt idx="7">
                  <c:v>0.83</c:v>
                </c:pt>
                <c:pt idx="8">
                  <c:v>0.83</c:v>
                </c:pt>
                <c:pt idx="9">
                  <c:v>0.81</c:v>
                </c:pt>
                <c:pt idx="10">
                  <c:v>0.8</c:v>
                </c:pt>
              </c:numCache>
            </c:numRef>
          </c:val>
          <c:extLst>
            <c:ext xmlns:c16="http://schemas.microsoft.com/office/drawing/2014/chart" uri="{C3380CC4-5D6E-409C-BE32-E72D297353CC}">
              <c16:uniqueId val="{00000007-E6AB-4C06-8420-73AB447FF470}"/>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66079622169541119"/>
          <c:h val="1"/>
        </c:manualLayout>
      </c:layout>
      <c:barChart>
        <c:barDir val="bar"/>
        <c:grouping val="clustered"/>
        <c:varyColors val="0"/>
        <c:ser>
          <c:idx val="0"/>
          <c:order val="0"/>
          <c:tx>
            <c:strRef>
              <c:f>Sheet1!$B$1</c:f>
              <c:strCache>
                <c:ptCount val="1"/>
                <c:pt idx="0">
                  <c:v>Series 1</c:v>
                </c:pt>
              </c:strCache>
            </c:strRef>
          </c:tx>
          <c:spPr>
            <a:solidFill>
              <a:srgbClr val="002E6E">
                <a:alpha val="50000"/>
              </a:srgbClr>
            </a:solidFill>
            <a:ln>
              <a:noFill/>
            </a:ln>
            <a:effectLst/>
          </c:spPr>
          <c:invertIfNegative val="0"/>
          <c:dPt>
            <c:idx val="4"/>
            <c:invertIfNegative val="0"/>
            <c:bubble3D val="0"/>
            <c:extLst>
              <c:ext xmlns:c16="http://schemas.microsoft.com/office/drawing/2014/chart" uri="{C3380CC4-5D6E-409C-BE32-E72D297353CC}">
                <c16:uniqueId val="{00000000-A014-4279-9273-D1F244E5F811}"/>
              </c:ext>
            </c:extLst>
          </c:dPt>
          <c:dPt>
            <c:idx val="5"/>
            <c:invertIfNegative val="0"/>
            <c:bubble3D val="0"/>
            <c:extLst>
              <c:ext xmlns:c16="http://schemas.microsoft.com/office/drawing/2014/chart" uri="{C3380CC4-5D6E-409C-BE32-E72D297353CC}">
                <c16:uniqueId val="{00000001-A014-4279-9273-D1F244E5F811}"/>
              </c:ext>
            </c:extLst>
          </c:dPt>
          <c:dPt>
            <c:idx val="6"/>
            <c:invertIfNegative val="0"/>
            <c:bubble3D val="0"/>
            <c:extLst>
              <c:ext xmlns:c16="http://schemas.microsoft.com/office/drawing/2014/chart" uri="{C3380CC4-5D6E-409C-BE32-E72D297353CC}">
                <c16:uniqueId val="{00000002-A014-4279-9273-D1F244E5F811}"/>
              </c:ext>
            </c:extLst>
          </c:dPt>
          <c:dPt>
            <c:idx val="7"/>
            <c:invertIfNegative val="0"/>
            <c:bubble3D val="0"/>
            <c:extLst>
              <c:ext xmlns:c16="http://schemas.microsoft.com/office/drawing/2014/chart" uri="{C3380CC4-5D6E-409C-BE32-E72D297353CC}">
                <c16:uniqueId val="{00000003-A014-4279-9273-D1F244E5F811}"/>
              </c:ext>
            </c:extLst>
          </c:dPt>
          <c:dPt>
            <c:idx val="8"/>
            <c:invertIfNegative val="0"/>
            <c:bubble3D val="0"/>
            <c:extLst>
              <c:ext xmlns:c16="http://schemas.microsoft.com/office/drawing/2014/chart" uri="{C3380CC4-5D6E-409C-BE32-E72D297353CC}">
                <c16:uniqueId val="{00000004-A014-4279-9273-D1F244E5F811}"/>
              </c:ext>
            </c:extLst>
          </c:dPt>
          <c:dPt>
            <c:idx val="9"/>
            <c:invertIfNegative val="0"/>
            <c:bubble3D val="0"/>
            <c:extLst>
              <c:ext xmlns:c16="http://schemas.microsoft.com/office/drawing/2014/chart" uri="{C3380CC4-5D6E-409C-BE32-E72D297353CC}">
                <c16:uniqueId val="{00000005-A014-4279-9273-D1F244E5F811}"/>
              </c:ext>
            </c:extLst>
          </c:dPt>
          <c:dPt>
            <c:idx val="10"/>
            <c:invertIfNegative val="0"/>
            <c:bubble3D val="0"/>
            <c:extLst>
              <c:ext xmlns:c16="http://schemas.microsoft.com/office/drawing/2014/chart" uri="{C3380CC4-5D6E-409C-BE32-E72D297353CC}">
                <c16:uniqueId val="{00000006-A014-4279-9273-D1F244E5F811}"/>
              </c:ext>
            </c:extLst>
          </c:dPt>
          <c:dLbls>
            <c:dLbl>
              <c:idx val="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014-4279-9273-D1F244E5F811}"/>
                </c:ext>
              </c:extLst>
            </c:dLbl>
            <c:dLbl>
              <c:idx val="1"/>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14-4279-9273-D1F244E5F811}"/>
                </c:ext>
              </c:extLst>
            </c:dLbl>
            <c:dLbl>
              <c:idx val="3"/>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14-4279-9273-D1F244E5F811}"/>
                </c:ext>
              </c:extLst>
            </c:dLbl>
            <c:dLbl>
              <c:idx val="4"/>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14-4279-9273-D1F244E5F811}"/>
                </c:ext>
              </c:extLst>
            </c:dLbl>
            <c:dLbl>
              <c:idx val="6"/>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14-4279-9273-D1F244E5F811}"/>
                </c:ext>
              </c:extLst>
            </c:dLbl>
            <c:dLbl>
              <c:idx val="8"/>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014-4279-9273-D1F244E5F811}"/>
                </c:ext>
              </c:extLst>
            </c:dLbl>
            <c:dLbl>
              <c:idx val="9"/>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14-4279-9273-D1F244E5F811}"/>
                </c:ext>
              </c:extLst>
            </c:dLbl>
            <c:dLbl>
              <c:idx val="1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14-4279-9273-D1F244E5F811}"/>
                </c:ext>
              </c:extLst>
            </c:dLbl>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Sheet1!$B$2:$B$12</c:f>
              <c:numCache>
                <c:formatCode>0%</c:formatCode>
                <c:ptCount val="11"/>
                <c:pt idx="0">
                  <c:v>0.74</c:v>
                </c:pt>
                <c:pt idx="1">
                  <c:v>0.74</c:v>
                </c:pt>
                <c:pt idx="2">
                  <c:v>0.79</c:v>
                </c:pt>
                <c:pt idx="3">
                  <c:v>0.76</c:v>
                </c:pt>
                <c:pt idx="4">
                  <c:v>0.72</c:v>
                </c:pt>
                <c:pt idx="5">
                  <c:v>0.78</c:v>
                </c:pt>
                <c:pt idx="6">
                  <c:v>0.71</c:v>
                </c:pt>
                <c:pt idx="7">
                  <c:v>0.75</c:v>
                </c:pt>
                <c:pt idx="8">
                  <c:v>0.72</c:v>
                </c:pt>
                <c:pt idx="9">
                  <c:v>0.7</c:v>
                </c:pt>
                <c:pt idx="10">
                  <c:v>0.71</c:v>
                </c:pt>
              </c:numCache>
            </c:numRef>
          </c:val>
          <c:extLst>
            <c:ext xmlns:c16="http://schemas.microsoft.com/office/drawing/2014/chart" uri="{C3380CC4-5D6E-409C-BE32-E72D297353CC}">
              <c16:uniqueId val="{0000000A-A014-4279-9273-D1F244E5F811}"/>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66079622169541119"/>
          <c:h val="1"/>
        </c:manualLayout>
      </c:layout>
      <c:barChart>
        <c:barDir val="bar"/>
        <c:grouping val="clustered"/>
        <c:varyColors val="0"/>
        <c:ser>
          <c:idx val="0"/>
          <c:order val="0"/>
          <c:tx>
            <c:strRef>
              <c:f>Sheet1!$B$1</c:f>
              <c:strCache>
                <c:ptCount val="1"/>
                <c:pt idx="0">
                  <c:v>Series 1</c:v>
                </c:pt>
              </c:strCache>
            </c:strRef>
          </c:tx>
          <c:spPr>
            <a:solidFill>
              <a:srgbClr val="002E6E">
                <a:alpha val="50000"/>
              </a:srgbClr>
            </a:solidFill>
            <a:ln>
              <a:noFill/>
            </a:ln>
            <a:effectLst/>
          </c:spPr>
          <c:invertIfNegative val="0"/>
          <c:dPt>
            <c:idx val="4"/>
            <c:invertIfNegative val="0"/>
            <c:bubble3D val="0"/>
            <c:extLst>
              <c:ext xmlns:c16="http://schemas.microsoft.com/office/drawing/2014/chart" uri="{C3380CC4-5D6E-409C-BE32-E72D297353CC}">
                <c16:uniqueId val="{00000000-0557-4FD8-9353-03D74E48338C}"/>
              </c:ext>
            </c:extLst>
          </c:dPt>
          <c:dPt>
            <c:idx val="5"/>
            <c:invertIfNegative val="0"/>
            <c:bubble3D val="0"/>
            <c:extLst>
              <c:ext xmlns:c16="http://schemas.microsoft.com/office/drawing/2014/chart" uri="{C3380CC4-5D6E-409C-BE32-E72D297353CC}">
                <c16:uniqueId val="{00000001-0557-4FD8-9353-03D74E48338C}"/>
              </c:ext>
            </c:extLst>
          </c:dPt>
          <c:dPt>
            <c:idx val="6"/>
            <c:invertIfNegative val="0"/>
            <c:bubble3D val="0"/>
            <c:extLst>
              <c:ext xmlns:c16="http://schemas.microsoft.com/office/drawing/2014/chart" uri="{C3380CC4-5D6E-409C-BE32-E72D297353CC}">
                <c16:uniqueId val="{00000002-0557-4FD8-9353-03D74E48338C}"/>
              </c:ext>
            </c:extLst>
          </c:dPt>
          <c:dPt>
            <c:idx val="7"/>
            <c:invertIfNegative val="0"/>
            <c:bubble3D val="0"/>
            <c:extLst>
              <c:ext xmlns:c16="http://schemas.microsoft.com/office/drawing/2014/chart" uri="{C3380CC4-5D6E-409C-BE32-E72D297353CC}">
                <c16:uniqueId val="{00000003-0557-4FD8-9353-03D74E48338C}"/>
              </c:ext>
            </c:extLst>
          </c:dPt>
          <c:dPt>
            <c:idx val="8"/>
            <c:invertIfNegative val="0"/>
            <c:bubble3D val="0"/>
            <c:extLst>
              <c:ext xmlns:c16="http://schemas.microsoft.com/office/drawing/2014/chart" uri="{C3380CC4-5D6E-409C-BE32-E72D297353CC}">
                <c16:uniqueId val="{00000004-0557-4FD8-9353-03D74E48338C}"/>
              </c:ext>
            </c:extLst>
          </c:dPt>
          <c:dPt>
            <c:idx val="9"/>
            <c:invertIfNegative val="0"/>
            <c:bubble3D val="0"/>
            <c:extLst>
              <c:ext xmlns:c16="http://schemas.microsoft.com/office/drawing/2014/chart" uri="{C3380CC4-5D6E-409C-BE32-E72D297353CC}">
                <c16:uniqueId val="{00000005-0557-4FD8-9353-03D74E48338C}"/>
              </c:ext>
            </c:extLst>
          </c:dPt>
          <c:dPt>
            <c:idx val="10"/>
            <c:invertIfNegative val="0"/>
            <c:bubble3D val="0"/>
            <c:extLst>
              <c:ext xmlns:c16="http://schemas.microsoft.com/office/drawing/2014/chart" uri="{C3380CC4-5D6E-409C-BE32-E72D297353CC}">
                <c16:uniqueId val="{00000006-0557-4FD8-9353-03D74E48338C}"/>
              </c:ext>
            </c:extLst>
          </c:dPt>
          <c:dLbls>
            <c:dLbl>
              <c:idx val="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57-4FD8-9353-03D74E48338C}"/>
                </c:ext>
              </c:extLst>
            </c:dLbl>
            <c:dLbl>
              <c:idx val="4"/>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557-4FD8-9353-03D74E48338C}"/>
                </c:ext>
              </c:extLst>
            </c:dLbl>
            <c:dLbl>
              <c:idx val="5"/>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57-4FD8-9353-03D74E48338C}"/>
                </c:ext>
              </c:extLst>
            </c:dLbl>
            <c:dLbl>
              <c:idx val="6"/>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57-4FD8-9353-03D74E48338C}"/>
                </c:ext>
              </c:extLst>
            </c:dLbl>
            <c:dLbl>
              <c:idx val="7"/>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57-4FD8-9353-03D74E48338C}"/>
                </c:ext>
              </c:extLst>
            </c:dLbl>
            <c:dLbl>
              <c:idx val="8"/>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57-4FD8-9353-03D74E48338C}"/>
                </c:ext>
              </c:extLst>
            </c:dLbl>
            <c:dLbl>
              <c:idx val="9"/>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57-4FD8-9353-03D74E48338C}"/>
                </c:ext>
              </c:extLst>
            </c:dLbl>
            <c:dLbl>
              <c:idx val="1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57-4FD8-9353-03D74E48338C}"/>
                </c:ext>
              </c:extLst>
            </c:dLbl>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Sheet1!$B$2:$B$12</c:f>
              <c:numCache>
                <c:formatCode>0%</c:formatCode>
                <c:ptCount val="11"/>
                <c:pt idx="0">
                  <c:v>0.78</c:v>
                </c:pt>
                <c:pt idx="1">
                  <c:v>0.8</c:v>
                </c:pt>
                <c:pt idx="2">
                  <c:v>0.8</c:v>
                </c:pt>
                <c:pt idx="3">
                  <c:v>0.79</c:v>
                </c:pt>
                <c:pt idx="4">
                  <c:v>0.75</c:v>
                </c:pt>
                <c:pt idx="5">
                  <c:v>0.75</c:v>
                </c:pt>
                <c:pt idx="6">
                  <c:v>0.76</c:v>
                </c:pt>
                <c:pt idx="7">
                  <c:v>0.76</c:v>
                </c:pt>
                <c:pt idx="8">
                  <c:v>0.77</c:v>
                </c:pt>
                <c:pt idx="9">
                  <c:v>0.74</c:v>
                </c:pt>
                <c:pt idx="10">
                  <c:v>0.71</c:v>
                </c:pt>
              </c:numCache>
            </c:numRef>
          </c:val>
          <c:extLst>
            <c:ext xmlns:c16="http://schemas.microsoft.com/office/drawing/2014/chart" uri="{C3380CC4-5D6E-409C-BE32-E72D297353CC}">
              <c16:uniqueId val="{00000008-0557-4FD8-9353-03D74E48338C}"/>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66079622169541119"/>
          <c:h val="1"/>
        </c:manualLayout>
      </c:layout>
      <c:barChart>
        <c:barDir val="bar"/>
        <c:grouping val="clustered"/>
        <c:varyColors val="0"/>
        <c:ser>
          <c:idx val="0"/>
          <c:order val="0"/>
          <c:tx>
            <c:strRef>
              <c:f>Sheet1!$B$1</c:f>
              <c:strCache>
                <c:ptCount val="1"/>
                <c:pt idx="0">
                  <c:v>Series 1</c:v>
                </c:pt>
              </c:strCache>
            </c:strRef>
          </c:tx>
          <c:spPr>
            <a:solidFill>
              <a:srgbClr val="002E6E">
                <a:alpha val="50000"/>
              </a:srgbClr>
            </a:solidFill>
            <a:ln>
              <a:noFill/>
            </a:ln>
            <a:effectLst/>
          </c:spPr>
          <c:invertIfNegative val="0"/>
          <c:dPt>
            <c:idx val="4"/>
            <c:invertIfNegative val="0"/>
            <c:bubble3D val="0"/>
            <c:extLst>
              <c:ext xmlns:c16="http://schemas.microsoft.com/office/drawing/2014/chart" uri="{C3380CC4-5D6E-409C-BE32-E72D297353CC}">
                <c16:uniqueId val="{00000000-300C-464F-B918-EDA2F40417A6}"/>
              </c:ext>
            </c:extLst>
          </c:dPt>
          <c:dPt>
            <c:idx val="5"/>
            <c:invertIfNegative val="0"/>
            <c:bubble3D val="0"/>
            <c:extLst>
              <c:ext xmlns:c16="http://schemas.microsoft.com/office/drawing/2014/chart" uri="{C3380CC4-5D6E-409C-BE32-E72D297353CC}">
                <c16:uniqueId val="{00000001-300C-464F-B918-EDA2F40417A6}"/>
              </c:ext>
            </c:extLst>
          </c:dPt>
          <c:dPt>
            <c:idx val="6"/>
            <c:invertIfNegative val="0"/>
            <c:bubble3D val="0"/>
            <c:extLst>
              <c:ext xmlns:c16="http://schemas.microsoft.com/office/drawing/2014/chart" uri="{C3380CC4-5D6E-409C-BE32-E72D297353CC}">
                <c16:uniqueId val="{00000002-300C-464F-B918-EDA2F40417A6}"/>
              </c:ext>
            </c:extLst>
          </c:dPt>
          <c:dPt>
            <c:idx val="7"/>
            <c:invertIfNegative val="0"/>
            <c:bubble3D val="0"/>
            <c:extLst>
              <c:ext xmlns:c16="http://schemas.microsoft.com/office/drawing/2014/chart" uri="{C3380CC4-5D6E-409C-BE32-E72D297353CC}">
                <c16:uniqueId val="{00000003-300C-464F-B918-EDA2F40417A6}"/>
              </c:ext>
            </c:extLst>
          </c:dPt>
          <c:dPt>
            <c:idx val="8"/>
            <c:invertIfNegative val="0"/>
            <c:bubble3D val="0"/>
            <c:extLst>
              <c:ext xmlns:c16="http://schemas.microsoft.com/office/drawing/2014/chart" uri="{C3380CC4-5D6E-409C-BE32-E72D297353CC}">
                <c16:uniqueId val="{00000004-300C-464F-B918-EDA2F40417A6}"/>
              </c:ext>
            </c:extLst>
          </c:dPt>
          <c:dPt>
            <c:idx val="9"/>
            <c:invertIfNegative val="0"/>
            <c:bubble3D val="0"/>
            <c:extLst>
              <c:ext xmlns:c16="http://schemas.microsoft.com/office/drawing/2014/chart" uri="{C3380CC4-5D6E-409C-BE32-E72D297353CC}">
                <c16:uniqueId val="{00000005-300C-464F-B918-EDA2F40417A6}"/>
              </c:ext>
            </c:extLst>
          </c:dPt>
          <c:dPt>
            <c:idx val="10"/>
            <c:invertIfNegative val="0"/>
            <c:bubble3D val="0"/>
            <c:extLst>
              <c:ext xmlns:c16="http://schemas.microsoft.com/office/drawing/2014/chart" uri="{C3380CC4-5D6E-409C-BE32-E72D297353CC}">
                <c16:uniqueId val="{00000006-300C-464F-B918-EDA2F40417A6}"/>
              </c:ext>
            </c:extLst>
          </c:dPt>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Sheet1!$B$2:$B$12</c:f>
              <c:numCache>
                <c:formatCode>0%</c:formatCode>
                <c:ptCount val="11"/>
                <c:pt idx="0">
                  <c:v>0.68</c:v>
                </c:pt>
                <c:pt idx="1">
                  <c:v>0.69</c:v>
                </c:pt>
                <c:pt idx="2">
                  <c:v>0.62</c:v>
                </c:pt>
                <c:pt idx="3">
                  <c:v>0.61</c:v>
                </c:pt>
                <c:pt idx="4">
                  <c:v>0.66</c:v>
                </c:pt>
                <c:pt idx="5">
                  <c:v>0.55000000000000004</c:v>
                </c:pt>
                <c:pt idx="6">
                  <c:v>0.64</c:v>
                </c:pt>
                <c:pt idx="7">
                  <c:v>0.61</c:v>
                </c:pt>
                <c:pt idx="8">
                  <c:v>0.62</c:v>
                </c:pt>
                <c:pt idx="9">
                  <c:v>0.62</c:v>
                </c:pt>
                <c:pt idx="10">
                  <c:v>0.56999999999999995</c:v>
                </c:pt>
              </c:numCache>
            </c:numRef>
          </c:val>
          <c:extLst>
            <c:ext xmlns:c16="http://schemas.microsoft.com/office/drawing/2014/chart" uri="{C3380CC4-5D6E-409C-BE32-E72D297353CC}">
              <c16:uniqueId val="{00000007-300C-464F-B918-EDA2F40417A6}"/>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0072BC"/>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0.87</c:v>
                </c:pt>
                <c:pt idx="1">
                  <c:v>0.83</c:v>
                </c:pt>
                <c:pt idx="2">
                  <c:v>0.86</c:v>
                </c:pt>
                <c:pt idx="3">
                  <c:v>0.84</c:v>
                </c:pt>
              </c:numCache>
            </c:numRef>
          </c:val>
          <c:extLst>
            <c:ext xmlns:c16="http://schemas.microsoft.com/office/drawing/2014/chart" uri="{C3380CC4-5D6E-409C-BE32-E72D297353CC}">
              <c16:uniqueId val="{00000000-3176-427A-9946-D6BD5CF2C164}"/>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0072BC">
                <a:alpha val="50000"/>
              </a:srgb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0.79</c:v>
                </c:pt>
                <c:pt idx="1">
                  <c:v>0.7</c:v>
                </c:pt>
                <c:pt idx="2">
                  <c:v>0.73</c:v>
                </c:pt>
                <c:pt idx="3">
                  <c:v>0.7</c:v>
                </c:pt>
              </c:numCache>
            </c:numRef>
          </c:val>
          <c:extLst>
            <c:ext xmlns:c16="http://schemas.microsoft.com/office/drawing/2014/chart" uri="{C3380CC4-5D6E-409C-BE32-E72D297353CC}">
              <c16:uniqueId val="{00000000-95AE-4A64-9D6E-072A37B304C0}"/>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0072BC">
                <a:alpha val="50000"/>
              </a:srgbClr>
            </a:solidFill>
            <a:ln>
              <a:noFill/>
            </a:ln>
            <a:effectLst/>
          </c:spPr>
          <c:invertIfNegative val="0"/>
          <c:dLbls>
            <c:dLbl>
              <c:idx val="3"/>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203-458A-B697-15B3EF0C2AFE}"/>
                </c:ext>
              </c:extLst>
            </c:dLbl>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0.88</c:v>
                </c:pt>
                <c:pt idx="1">
                  <c:v>0.81</c:v>
                </c:pt>
                <c:pt idx="2">
                  <c:v>0.83</c:v>
                </c:pt>
                <c:pt idx="3">
                  <c:v>0.77</c:v>
                </c:pt>
              </c:numCache>
            </c:numRef>
          </c:val>
          <c:extLst>
            <c:ext xmlns:c16="http://schemas.microsoft.com/office/drawing/2014/chart" uri="{C3380CC4-5D6E-409C-BE32-E72D297353CC}">
              <c16:uniqueId val="{00000001-8203-458A-B697-15B3EF0C2AFE}"/>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0072BC">
                <a:alpha val="50000"/>
              </a:srgbClr>
            </a:solidFill>
            <a:ln>
              <a:noFill/>
            </a:ln>
            <a:effectLst/>
          </c:spPr>
          <c:invertIfNegative val="0"/>
          <c:dLbls>
            <c:dLbl>
              <c:idx val="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74-4521-95C6-D4311FDB0B5C}"/>
                </c:ext>
              </c:extLst>
            </c:dLbl>
            <c:dLbl>
              <c:idx val="1"/>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74-4521-95C6-D4311FDB0B5C}"/>
                </c:ext>
              </c:extLst>
            </c:dLbl>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0.71</c:v>
                </c:pt>
                <c:pt idx="1">
                  <c:v>0.67</c:v>
                </c:pt>
                <c:pt idx="2">
                  <c:v>0.77</c:v>
                </c:pt>
                <c:pt idx="3">
                  <c:v>0.73</c:v>
                </c:pt>
              </c:numCache>
            </c:numRef>
          </c:val>
          <c:extLst>
            <c:ext xmlns:c16="http://schemas.microsoft.com/office/drawing/2014/chart" uri="{C3380CC4-5D6E-409C-BE32-E72D297353CC}">
              <c16:uniqueId val="{00000002-BF74-4521-95C6-D4311FDB0B5C}"/>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F7941E"/>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0.83</c:v>
                </c:pt>
                <c:pt idx="1">
                  <c:v>0.8</c:v>
                </c:pt>
                <c:pt idx="2">
                  <c:v>0.83</c:v>
                </c:pt>
                <c:pt idx="3">
                  <c:v>0.81</c:v>
                </c:pt>
              </c:numCache>
            </c:numRef>
          </c:val>
          <c:extLst>
            <c:ext xmlns:c16="http://schemas.microsoft.com/office/drawing/2014/chart" uri="{C3380CC4-5D6E-409C-BE32-E72D297353CC}">
              <c16:uniqueId val="{00000000-2C50-49D3-B17E-4855E0B5E8FC}"/>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4579666575144E-2"/>
          <c:y val="4.6204050608668598E-2"/>
          <c:w val="0.88059670236084153"/>
          <c:h val="0.90981425732856136"/>
        </c:manualLayout>
      </c:layout>
      <c:barChart>
        <c:barDir val="bar"/>
        <c:grouping val="percentStacked"/>
        <c:varyColors val="0"/>
        <c:ser>
          <c:idx val="1"/>
          <c:order val="0"/>
          <c:tx>
            <c:strRef>
              <c:f>Sheet1!$C$1</c:f>
              <c:strCache>
                <c:ptCount val="1"/>
                <c:pt idx="0">
                  <c:v>Column2</c:v>
                </c:pt>
              </c:strCache>
            </c:strRef>
          </c:tx>
          <c:spPr>
            <a:solidFill>
              <a:srgbClr val="0072B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numCache>
            </c:numRef>
          </c:val>
          <c:extLst>
            <c:ext xmlns:c16="http://schemas.microsoft.com/office/drawing/2014/chart" uri="{C3380CC4-5D6E-409C-BE32-E72D297353CC}">
              <c16:uniqueId val="{00000000-AA34-4269-927C-04DA6EA22BB5}"/>
            </c:ext>
          </c:extLst>
        </c:ser>
        <c:ser>
          <c:idx val="0"/>
          <c:order val="1"/>
          <c:tx>
            <c:strRef>
              <c:f>Sheet1!$B$1</c:f>
              <c:strCache>
                <c:ptCount val="1"/>
                <c:pt idx="0">
                  <c:v>Column1</c:v>
                </c:pt>
              </c:strCache>
            </c:strRef>
          </c:tx>
          <c:spPr>
            <a:solidFill>
              <a:srgbClr val="F7941E"/>
            </a:solidFill>
            <a:ln>
              <a:solidFill>
                <a:schemeClr val="bg1"/>
              </a:solidFill>
            </a:ln>
            <a:effectLst/>
          </c:spPr>
          <c:invertIfNegative val="0"/>
          <c:dPt>
            <c:idx val="0"/>
            <c:invertIfNegative val="0"/>
            <c:bubble3D val="0"/>
            <c:spPr>
              <a:noFill/>
              <a:ln>
                <a:noFill/>
              </a:ln>
              <a:effectLst/>
            </c:spPr>
            <c:extLst>
              <c:ext xmlns:c16="http://schemas.microsoft.com/office/drawing/2014/chart" uri="{C3380CC4-5D6E-409C-BE32-E72D297353CC}">
                <c16:uniqueId val="{00000002-AA34-4269-927C-04DA6EA22BB5}"/>
              </c:ext>
            </c:extLst>
          </c:dPt>
          <c:dLbls>
            <c:dLbl>
              <c:idx val="0"/>
              <c:delete val="1"/>
              <c:extLst>
                <c:ext xmlns:c15="http://schemas.microsoft.com/office/drawing/2012/chart" uri="{CE6537A1-D6FC-4f65-9D91-7224C49458BB}"/>
                <c:ext xmlns:c16="http://schemas.microsoft.com/office/drawing/2014/chart" uri="{C3380CC4-5D6E-409C-BE32-E72D297353CC}">
                  <c16:uniqueId val="{00000002-AA34-4269-927C-04DA6EA22BB5}"/>
                </c:ext>
              </c:extLst>
            </c:dLbl>
            <c:dLbl>
              <c:idx val="1"/>
              <c:tx>
                <c:rich>
                  <a:bodyPr/>
                  <a:lstStyle/>
                  <a:p>
                    <a:r>
                      <a:rPr lang="en-US"/>
                      <a:t>52%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34-4269-927C-04DA6EA22BB5}"/>
                </c:ext>
              </c:extLst>
            </c:dLbl>
            <c:dLbl>
              <c:idx val="2"/>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34-4269-927C-04DA6EA22BB5}"/>
                </c:ext>
              </c:extLst>
            </c:dLbl>
            <c:dLbl>
              <c:idx val="3"/>
              <c:tx>
                <c:rich>
                  <a:bodyPr/>
                  <a:lstStyle/>
                  <a:p>
                    <a:r>
                      <a:rPr lang="en-US"/>
                      <a:t>31%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34-4269-927C-04DA6EA22BB5}"/>
                </c:ext>
              </c:extLst>
            </c:dLbl>
            <c:dLbl>
              <c:idx val="4"/>
              <c:tx>
                <c:rich>
                  <a:bodyPr/>
                  <a:lstStyle/>
                  <a:p>
                    <a:r>
                      <a:rPr lang="en-US"/>
                      <a:t>16%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34-4269-927C-04DA6EA22B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-0.52</c:v>
                </c:pt>
                <c:pt idx="1">
                  <c:v>-0.52</c:v>
                </c:pt>
                <c:pt idx="2">
                  <c:v>-0.19</c:v>
                </c:pt>
                <c:pt idx="3">
                  <c:v>-0.31</c:v>
                </c:pt>
                <c:pt idx="4">
                  <c:v>-0.16</c:v>
                </c:pt>
              </c:numCache>
            </c:numRef>
          </c:val>
          <c:extLst>
            <c:ext xmlns:c16="http://schemas.microsoft.com/office/drawing/2014/chart" uri="{C3380CC4-5D6E-409C-BE32-E72D297353CC}">
              <c16:uniqueId val="{00000007-AA34-4269-927C-04DA6EA22BB5}"/>
            </c:ext>
          </c:extLst>
        </c:ser>
        <c:ser>
          <c:idx val="2"/>
          <c:order val="2"/>
          <c:tx>
            <c:strRef>
              <c:f>Sheet1!$D$1</c:f>
              <c:strCache>
                <c:ptCount val="1"/>
                <c:pt idx="0">
                  <c:v>Column3</c:v>
                </c:pt>
              </c:strCache>
            </c:strRef>
          </c:tx>
          <c:spPr>
            <a:solidFill>
              <a:srgbClr val="F7941E">
                <a:alpha val="40000"/>
              </a:srgbClr>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Sheet1!$D$2:$D$6</c:f>
              <c:numCache>
                <c:formatCode>General</c:formatCode>
                <c:ptCount val="5"/>
              </c:numCache>
            </c:numRef>
          </c:val>
          <c:extLst>
            <c:ext xmlns:c16="http://schemas.microsoft.com/office/drawing/2014/chart" uri="{C3380CC4-5D6E-409C-BE32-E72D297353CC}">
              <c16:uniqueId val="{00000008-AA34-4269-927C-04DA6EA22BB5}"/>
            </c:ext>
          </c:extLst>
        </c:ser>
        <c:ser>
          <c:idx val="3"/>
          <c:order val="3"/>
          <c:tx>
            <c:strRef>
              <c:f>Sheet1!$E$1</c:f>
              <c:strCache>
                <c:ptCount val="1"/>
                <c:pt idx="0">
                  <c:v>Column4</c:v>
                </c:pt>
              </c:strCache>
            </c:strRef>
          </c:tx>
          <c:spPr>
            <a:solidFill>
              <a:srgbClr val="0060A2"/>
            </a:solidFill>
            <a:ln>
              <a:solidFill>
                <a:schemeClr val="bg1"/>
              </a:solidFill>
            </a:ln>
            <a:effectLst/>
          </c:spPr>
          <c:invertIfNegative val="0"/>
          <c:dPt>
            <c:idx val="1"/>
            <c:invertIfNegative val="0"/>
            <c:bubble3D val="0"/>
            <c:spPr>
              <a:noFill/>
              <a:ln>
                <a:noFill/>
              </a:ln>
              <a:effectLst/>
            </c:spPr>
            <c:extLst>
              <c:ext xmlns:c16="http://schemas.microsoft.com/office/drawing/2014/chart" uri="{C3380CC4-5D6E-409C-BE32-E72D297353CC}">
                <c16:uniqueId val="{0000000A-AA34-4269-927C-04DA6EA22BB5}"/>
              </c:ext>
            </c:extLst>
          </c:dPt>
          <c:dPt>
            <c:idx val="2"/>
            <c:invertIfNegative val="0"/>
            <c:bubble3D val="0"/>
            <c:spPr>
              <a:noFill/>
              <a:ln>
                <a:noFill/>
              </a:ln>
              <a:effectLst/>
            </c:spPr>
            <c:extLst>
              <c:ext xmlns:c16="http://schemas.microsoft.com/office/drawing/2014/chart" uri="{C3380CC4-5D6E-409C-BE32-E72D297353CC}">
                <c16:uniqueId val="{0000000C-AA34-4269-927C-04DA6EA22BB5}"/>
              </c:ext>
            </c:extLst>
          </c:dPt>
          <c:dPt>
            <c:idx val="3"/>
            <c:invertIfNegative val="0"/>
            <c:bubble3D val="0"/>
            <c:spPr>
              <a:noFill/>
              <a:ln>
                <a:noFill/>
              </a:ln>
              <a:effectLst/>
            </c:spPr>
            <c:extLst>
              <c:ext xmlns:c16="http://schemas.microsoft.com/office/drawing/2014/chart" uri="{C3380CC4-5D6E-409C-BE32-E72D297353CC}">
                <c16:uniqueId val="{0000000E-AA34-4269-927C-04DA6EA22BB5}"/>
              </c:ext>
            </c:extLst>
          </c:dPt>
          <c:dPt>
            <c:idx val="4"/>
            <c:invertIfNegative val="0"/>
            <c:bubble3D val="0"/>
            <c:spPr>
              <a:noFill/>
              <a:ln>
                <a:noFill/>
              </a:ln>
              <a:effectLst/>
            </c:spPr>
            <c:extLst>
              <c:ext xmlns:c16="http://schemas.microsoft.com/office/drawing/2014/chart" uri="{C3380CC4-5D6E-409C-BE32-E72D297353CC}">
                <c16:uniqueId val="{00000010-AA34-4269-927C-04DA6EA22BB5}"/>
              </c:ext>
            </c:extLst>
          </c:dPt>
          <c:dLbls>
            <c:dLbl>
              <c:idx val="1"/>
              <c:delete val="1"/>
              <c:extLst>
                <c:ext xmlns:c15="http://schemas.microsoft.com/office/drawing/2012/chart" uri="{CE6537A1-D6FC-4f65-9D91-7224C49458BB}"/>
                <c:ext xmlns:c16="http://schemas.microsoft.com/office/drawing/2014/chart" uri="{C3380CC4-5D6E-409C-BE32-E72D297353CC}">
                  <c16:uniqueId val="{0000000A-AA34-4269-927C-04DA6EA22BB5}"/>
                </c:ext>
              </c:extLst>
            </c:dLbl>
            <c:dLbl>
              <c:idx val="2"/>
              <c:delete val="1"/>
              <c:extLst>
                <c:ext xmlns:c15="http://schemas.microsoft.com/office/drawing/2012/chart" uri="{CE6537A1-D6FC-4f65-9D91-7224C49458BB}"/>
                <c:ext xmlns:c16="http://schemas.microsoft.com/office/drawing/2014/chart" uri="{C3380CC4-5D6E-409C-BE32-E72D297353CC}">
                  <c16:uniqueId val="{0000000C-AA34-4269-927C-04DA6EA22BB5}"/>
                </c:ext>
              </c:extLst>
            </c:dLbl>
            <c:dLbl>
              <c:idx val="3"/>
              <c:delete val="1"/>
              <c:extLst>
                <c:ext xmlns:c15="http://schemas.microsoft.com/office/drawing/2012/chart" uri="{CE6537A1-D6FC-4f65-9D91-7224C49458BB}"/>
                <c:ext xmlns:c16="http://schemas.microsoft.com/office/drawing/2014/chart" uri="{C3380CC4-5D6E-409C-BE32-E72D297353CC}">
                  <c16:uniqueId val="{0000000E-AA34-4269-927C-04DA6EA22BB5}"/>
                </c:ext>
              </c:extLst>
            </c:dLbl>
            <c:dLbl>
              <c:idx val="4"/>
              <c:delete val="1"/>
              <c:extLst>
                <c:ext xmlns:c15="http://schemas.microsoft.com/office/drawing/2012/chart" uri="{CE6537A1-D6FC-4f65-9D91-7224C49458BB}"/>
                <c:ext xmlns:c16="http://schemas.microsoft.com/office/drawing/2014/chart" uri="{C3380CC4-5D6E-409C-BE32-E72D297353CC}">
                  <c16:uniqueId val="{00000010-AA34-4269-927C-04DA6EA22B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Sheet1!$E$2:$E$6</c:f>
              <c:numCache>
                <c:formatCode>0%</c:formatCode>
                <c:ptCount val="5"/>
                <c:pt idx="0">
                  <c:v>0.48</c:v>
                </c:pt>
                <c:pt idx="1">
                  <c:v>0.48</c:v>
                </c:pt>
                <c:pt idx="2">
                  <c:v>0.81</c:v>
                </c:pt>
                <c:pt idx="3">
                  <c:v>0.69</c:v>
                </c:pt>
                <c:pt idx="4">
                  <c:v>0.84</c:v>
                </c:pt>
              </c:numCache>
            </c:numRef>
          </c:val>
          <c:extLst>
            <c:ext xmlns:c16="http://schemas.microsoft.com/office/drawing/2014/chart" uri="{C3380CC4-5D6E-409C-BE32-E72D297353CC}">
              <c16:uniqueId val="{00000011-AA34-4269-927C-04DA6EA22BB5}"/>
            </c:ext>
          </c:extLst>
        </c:ser>
        <c:dLbls>
          <c:showLegendKey val="0"/>
          <c:showVal val="1"/>
          <c:showCatName val="0"/>
          <c:showSerName val="0"/>
          <c:showPercent val="0"/>
          <c:showBubbleSize val="0"/>
        </c:dLbls>
        <c:gapWidth val="110"/>
        <c:overlap val="100"/>
        <c:axId val="392492431"/>
        <c:axId val="387577359"/>
      </c:barChart>
      <c:catAx>
        <c:axId val="392492431"/>
        <c:scaling>
          <c:orientation val="maxMin"/>
        </c:scaling>
        <c:delete val="1"/>
        <c:axPos val="l"/>
        <c:numFmt formatCode="General" sourceLinked="1"/>
        <c:majorTickMark val="none"/>
        <c:minorTickMark val="none"/>
        <c:tickLblPos val="nextTo"/>
        <c:crossAx val="387577359"/>
        <c:crosses val="autoZero"/>
        <c:auto val="1"/>
        <c:lblAlgn val="ctr"/>
        <c:lblOffset val="100"/>
        <c:noMultiLvlLbl val="0"/>
      </c:catAx>
      <c:valAx>
        <c:axId val="387577359"/>
        <c:scaling>
          <c:orientation val="minMax"/>
        </c:scaling>
        <c:delete val="1"/>
        <c:axPos val="t"/>
        <c:numFmt formatCode="0%" sourceLinked="1"/>
        <c:majorTickMark val="none"/>
        <c:minorTickMark val="none"/>
        <c:tickLblPos val="nextTo"/>
        <c:crossAx val="39249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F7941E">
                <a:alpha val="50000"/>
              </a:srgb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0.68</c:v>
                </c:pt>
                <c:pt idx="1">
                  <c:v>0.63</c:v>
                </c:pt>
                <c:pt idx="2">
                  <c:v>0.68</c:v>
                </c:pt>
                <c:pt idx="3">
                  <c:v>0.67</c:v>
                </c:pt>
              </c:numCache>
            </c:numRef>
          </c:val>
          <c:extLst>
            <c:ext xmlns:c16="http://schemas.microsoft.com/office/drawing/2014/chart" uri="{C3380CC4-5D6E-409C-BE32-E72D297353CC}">
              <c16:uniqueId val="{00000000-F9DE-44D9-A5C2-CE8104DDC3FC}"/>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F7941E">
                <a:alpha val="50000"/>
              </a:srgb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0.83</c:v>
                </c:pt>
                <c:pt idx="1">
                  <c:v>0.79</c:v>
                </c:pt>
                <c:pt idx="2">
                  <c:v>0.83</c:v>
                </c:pt>
                <c:pt idx="3">
                  <c:v>0.78</c:v>
                </c:pt>
              </c:numCache>
            </c:numRef>
          </c:val>
          <c:extLst>
            <c:ext xmlns:c16="http://schemas.microsoft.com/office/drawing/2014/chart" uri="{C3380CC4-5D6E-409C-BE32-E72D297353CC}">
              <c16:uniqueId val="{00000000-ECC7-4142-A860-C90F45433D40}"/>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42414347677762076"/>
          <c:h val="1"/>
        </c:manualLayout>
      </c:layout>
      <c:barChart>
        <c:barDir val="bar"/>
        <c:grouping val="clustered"/>
        <c:varyColors val="0"/>
        <c:ser>
          <c:idx val="0"/>
          <c:order val="0"/>
          <c:tx>
            <c:strRef>
              <c:f>Sheet1!$B$1</c:f>
              <c:strCache>
                <c:ptCount val="1"/>
                <c:pt idx="0">
                  <c:v>Series 1</c:v>
                </c:pt>
              </c:strCache>
            </c:strRef>
          </c:tx>
          <c:spPr>
            <a:solidFill>
              <a:srgbClr val="F7941E">
                <a:alpha val="50000"/>
              </a:srgb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Border workers : </c:v>
                </c:pt>
                <c:pt idx="1">
                  <c:v>Maritime / port workers : </c:v>
                </c:pt>
                <c:pt idx="2">
                  <c:v>Frontline workers : </c:v>
                </c:pt>
                <c:pt idx="3">
                  <c:v>Essential workers : </c:v>
                </c:pt>
              </c:strCache>
            </c:strRef>
          </c:cat>
          <c:val>
            <c:numRef>
              <c:f>Sheet1!$B$2:$B$5</c:f>
              <c:numCache>
                <c:formatCode>0%</c:formatCode>
                <c:ptCount val="4"/>
                <c:pt idx="0">
                  <c:v>0.67</c:v>
                </c:pt>
                <c:pt idx="1">
                  <c:v>0.6</c:v>
                </c:pt>
                <c:pt idx="2">
                  <c:v>0.65</c:v>
                </c:pt>
                <c:pt idx="3">
                  <c:v>0.6</c:v>
                </c:pt>
              </c:numCache>
            </c:numRef>
          </c:val>
          <c:extLst>
            <c:ext xmlns:c16="http://schemas.microsoft.com/office/drawing/2014/chart" uri="{C3380CC4-5D6E-409C-BE32-E72D297353CC}">
              <c16:uniqueId val="{00000000-F5DB-4EAB-A2EB-B7320E2C7E03}"/>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1"/>
        <c:axPos val="l"/>
        <c:numFmt formatCode="General" sourceLinked="1"/>
        <c:majorTickMark val="out"/>
        <c:minorTickMark val="none"/>
        <c:tickLblPos val="nextTo"/>
        <c:crossAx val="387625615"/>
        <c:crosses val="autoZero"/>
        <c:auto val="1"/>
        <c:lblAlgn val="ctr"/>
        <c:lblOffset val="100"/>
        <c:noMultiLvlLbl val="0"/>
      </c:catAx>
      <c:valAx>
        <c:axId val="387625615"/>
        <c:scaling>
          <c:orientation val="minMax"/>
          <c:max val="1"/>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229104701732134"/>
          <c:y val="4.3432128521334143E-2"/>
          <c:w val="0.32757919326580337"/>
          <c:h val="0.90499221556015907"/>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3F5-4D47-9BD2-D80E32948D40}"/>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3F5-4D47-9BD2-D80E32948D40}"/>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3F5-4D47-9BD2-D80E32948D40}"/>
                </c:ext>
              </c:extLst>
            </c:dLbl>
            <c:dLbl>
              <c:idx val="3"/>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3F5-4D47-9BD2-D80E32948D40}"/>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3F5-4D47-9BD2-D80E32948D40}"/>
                </c:ext>
              </c:extLst>
            </c:dLbl>
            <c:dLbl>
              <c:idx val="5"/>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3F5-4D47-9BD2-D80E32948D40}"/>
                </c:ext>
              </c:extLst>
            </c:dLbl>
            <c:dLbl>
              <c:idx val="6"/>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3F5-4D47-9BD2-D80E32948D40}"/>
                </c:ext>
              </c:extLst>
            </c:dLbl>
            <c:dLbl>
              <c:idx val="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3F5-4D47-9BD2-D80E32948D40}"/>
                </c:ext>
              </c:extLst>
            </c:dLbl>
            <c:dLbl>
              <c:idx val="8"/>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3F5-4D47-9BD2-D80E32948D40}"/>
                </c:ext>
              </c:extLst>
            </c:dLbl>
            <c:dLbl>
              <c:idx val="9"/>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33F5-4D47-9BD2-D80E32948D40}"/>
                </c:ext>
              </c:extLst>
            </c:dLbl>
            <c:dLbl>
              <c:idx val="1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3F5-4D47-9BD2-D80E32948D4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Handwashing with soap and water for 20 seconds</c:v>
                </c:pt>
                <c:pt idx="1">
                  <c:v>Couging / sneezing into elbow</c:v>
                </c:pt>
                <c:pt idx="2">
                  <c:v>Staying at home when unwell</c:v>
                </c:pt>
                <c:pt idx="3">
                  <c:v>Using COVID Tracer App</c:v>
                </c:pt>
                <c:pt idx="4">
                  <c:v>Getting vaccinated</c:v>
                </c:pt>
                <c:pt idx="5">
                  <c:v>Avoiding large gatherings</c:v>
                </c:pt>
                <c:pt idx="6">
                  <c:v>Wearing masks around other people</c:v>
                </c:pt>
                <c:pt idx="7">
                  <c:v>Staying at least 2m away from people</c:v>
                </c:pt>
                <c:pt idx="8">
                  <c:v>Encouraging your family / whānau to get vaccinated</c:v>
                </c:pt>
                <c:pt idx="9">
                  <c:v>Avoiding social gatherings</c:v>
                </c:pt>
                <c:pt idx="10">
                  <c:v>Limiting movement and travel between regions of Aotearoa New Zealand</c:v>
                </c:pt>
                <c:pt idx="11">
                  <c:v>Avoiding public transport</c:v>
                </c:pt>
                <c:pt idx="12">
                  <c:v>Working from home</c:v>
                </c:pt>
                <c:pt idx="13">
                  <c:v>Limiting overseas travel</c:v>
                </c:pt>
                <c:pt idx="14">
                  <c:v>Getting a COVID-19 test if symptomatic</c:v>
                </c:pt>
                <c:pt idx="15">
                  <c:v>Manually signing into places outside the home</c:v>
                </c:pt>
                <c:pt idx="16">
                  <c:v>Getting a COVID-19 test if asymptomatic</c:v>
                </c:pt>
                <c:pt idx="17">
                  <c:v>Something else</c:v>
                </c:pt>
                <c:pt idx="18">
                  <c:v>I wasn’t doing any of these</c:v>
                </c:pt>
              </c:strCache>
            </c:strRef>
          </c:cat>
          <c:val>
            <c:numRef>
              <c:f>Sheet1!$B$2:$B$20</c:f>
              <c:numCache>
                <c:formatCode>0%</c:formatCode>
                <c:ptCount val="19"/>
                <c:pt idx="0">
                  <c:v>0.7</c:v>
                </c:pt>
                <c:pt idx="1">
                  <c:v>0.64</c:v>
                </c:pt>
                <c:pt idx="2">
                  <c:v>0.64</c:v>
                </c:pt>
                <c:pt idx="3">
                  <c:v>0.61</c:v>
                </c:pt>
                <c:pt idx="4">
                  <c:v>0.55000000000000004</c:v>
                </c:pt>
                <c:pt idx="5">
                  <c:v>0.52</c:v>
                </c:pt>
                <c:pt idx="6">
                  <c:v>0.5</c:v>
                </c:pt>
                <c:pt idx="7">
                  <c:v>0.5</c:v>
                </c:pt>
                <c:pt idx="8">
                  <c:v>0.48</c:v>
                </c:pt>
                <c:pt idx="9">
                  <c:v>0.47</c:v>
                </c:pt>
                <c:pt idx="10">
                  <c:v>0.42</c:v>
                </c:pt>
                <c:pt idx="11">
                  <c:v>0.42</c:v>
                </c:pt>
                <c:pt idx="12">
                  <c:v>0.37</c:v>
                </c:pt>
                <c:pt idx="13">
                  <c:v>0.36</c:v>
                </c:pt>
                <c:pt idx="14">
                  <c:v>0.36</c:v>
                </c:pt>
                <c:pt idx="15">
                  <c:v>0.32</c:v>
                </c:pt>
                <c:pt idx="16">
                  <c:v>0.21</c:v>
                </c:pt>
                <c:pt idx="17">
                  <c:v>0.01</c:v>
                </c:pt>
                <c:pt idx="18">
                  <c:v>0.03</c:v>
                </c:pt>
              </c:numCache>
            </c:numRef>
          </c:val>
          <c:extLst>
            <c:ext xmlns:c16="http://schemas.microsoft.com/office/drawing/2014/chart" uri="{C3380CC4-5D6E-409C-BE32-E72D297353CC}">
              <c16:uniqueId val="{0000000B-33F5-4D47-9BD2-D80E32948D40}"/>
            </c:ext>
          </c:extLst>
        </c:ser>
        <c:dLbls>
          <c:dLblPos val="outEnd"/>
          <c:showLegendKey val="0"/>
          <c:showVal val="1"/>
          <c:showCatName val="0"/>
          <c:showSerName val="0"/>
          <c:showPercent val="0"/>
          <c:showBubbleSize val="0"/>
        </c:dLbls>
        <c:gapWidth val="116"/>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max val="1.5"/>
          <c:min val="0"/>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88140878113976E-3"/>
          <c:y val="4.3432130029641573E-2"/>
          <c:w val="0.87024353058788761"/>
          <c:h val="0.95624934733800915"/>
        </c:manualLayout>
      </c:layout>
      <c:barChart>
        <c:barDir val="bar"/>
        <c:grouping val="clustered"/>
        <c:varyColors val="0"/>
        <c:ser>
          <c:idx val="0"/>
          <c:order val="0"/>
          <c:tx>
            <c:strRef>
              <c:f>Sheet1!$B$1</c:f>
              <c:strCache>
                <c:ptCount val="1"/>
                <c:pt idx="0">
                  <c:v>Series 1</c:v>
                </c:pt>
              </c:strCache>
            </c:strRef>
          </c:tx>
          <c:spPr>
            <a:solidFill>
              <a:srgbClr val="0072BC"/>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C8C-4AD4-9806-35BEB3BD5FEE}"/>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C8C-4AD4-9806-35BEB3BD5FEE}"/>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C8C-4AD4-9806-35BEB3BD5FEE}"/>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C8C-4AD4-9806-35BEB3BD5FEE}"/>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0C8C-4AD4-9806-35BEB3BD5FEE}"/>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0C8C-4AD4-9806-35BEB3BD5FEE}"/>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0C8C-4AD4-9806-35BEB3BD5FEE}"/>
                </c:ext>
              </c:extLst>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0C8C-4AD4-9806-35BEB3BD5FEE}"/>
                </c:ext>
              </c:extLst>
            </c:dLbl>
            <c:dLbl>
              <c:idx val="1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0C8C-4AD4-9806-35BEB3BD5F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Sheet1!$B$2:$B$20</c:f>
              <c:numCache>
                <c:formatCode>0%</c:formatCode>
                <c:ptCount val="19"/>
                <c:pt idx="0">
                  <c:v>0.62</c:v>
                </c:pt>
                <c:pt idx="1">
                  <c:v>0.56000000000000005</c:v>
                </c:pt>
                <c:pt idx="2">
                  <c:v>0.57999999999999996</c:v>
                </c:pt>
                <c:pt idx="3">
                  <c:v>0.51</c:v>
                </c:pt>
                <c:pt idx="4">
                  <c:v>0.41</c:v>
                </c:pt>
                <c:pt idx="5">
                  <c:v>0.44</c:v>
                </c:pt>
                <c:pt idx="6">
                  <c:v>0.42</c:v>
                </c:pt>
                <c:pt idx="7">
                  <c:v>0.45</c:v>
                </c:pt>
                <c:pt idx="8">
                  <c:v>0.36</c:v>
                </c:pt>
                <c:pt idx="9">
                  <c:v>0.39</c:v>
                </c:pt>
                <c:pt idx="10">
                  <c:v>0.37</c:v>
                </c:pt>
                <c:pt idx="11">
                  <c:v>0.41</c:v>
                </c:pt>
                <c:pt idx="12">
                  <c:v>0.37</c:v>
                </c:pt>
                <c:pt idx="13">
                  <c:v>0.32</c:v>
                </c:pt>
                <c:pt idx="14">
                  <c:v>0.33</c:v>
                </c:pt>
                <c:pt idx="15">
                  <c:v>0.24</c:v>
                </c:pt>
                <c:pt idx="16">
                  <c:v>0.19</c:v>
                </c:pt>
                <c:pt idx="17">
                  <c:v>0.01</c:v>
                </c:pt>
                <c:pt idx="18">
                  <c:v>0.05</c:v>
                </c:pt>
              </c:numCache>
            </c:numRef>
          </c:val>
          <c:extLst>
            <c:ext xmlns:c16="http://schemas.microsoft.com/office/drawing/2014/chart" uri="{C3380CC4-5D6E-409C-BE32-E72D297353CC}">
              <c16:uniqueId val="{00000009-0C8C-4AD4-9806-35BEB3BD5FEE}"/>
            </c:ext>
          </c:extLst>
        </c:ser>
        <c:dLbls>
          <c:dLblPos val="outEnd"/>
          <c:showLegendKey val="0"/>
          <c:showVal val="1"/>
          <c:showCatName val="0"/>
          <c:showSerName val="0"/>
          <c:showPercent val="0"/>
          <c:showBubbleSize val="0"/>
        </c:dLbls>
        <c:gapWidth val="116"/>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max val="1.5"/>
          <c:min val="0"/>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88140878113976E-3"/>
          <c:y val="4.3432130029641573E-2"/>
          <c:w val="0.87024353058788761"/>
          <c:h val="0.95624934733800915"/>
        </c:manualLayout>
      </c:layout>
      <c:barChart>
        <c:barDir val="bar"/>
        <c:grouping val="clustered"/>
        <c:varyColors val="0"/>
        <c:ser>
          <c:idx val="0"/>
          <c:order val="0"/>
          <c:tx>
            <c:strRef>
              <c:f>Sheet1!$B$1</c:f>
              <c:strCache>
                <c:ptCount val="1"/>
                <c:pt idx="0">
                  <c:v>Series 1</c:v>
                </c:pt>
              </c:strCache>
            </c:strRef>
          </c:tx>
          <c:spPr>
            <a:solidFill>
              <a:srgbClr val="0072BC"/>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25E-4D1B-B1AB-407BADA4F5C5}"/>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25E-4D1B-B1AB-407BADA4F5C5}"/>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25E-4D1B-B1AB-407BADA4F5C5}"/>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25E-4D1B-B1AB-407BADA4F5C5}"/>
                </c:ext>
              </c:extLst>
            </c:dLbl>
            <c:dLbl>
              <c:idx val="1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25E-4D1B-B1AB-407BADA4F5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Sheet1!$B$2:$B$20</c:f>
              <c:numCache>
                <c:formatCode>0%</c:formatCode>
                <c:ptCount val="19"/>
                <c:pt idx="0">
                  <c:v>0.66</c:v>
                </c:pt>
                <c:pt idx="1">
                  <c:v>0.55000000000000004</c:v>
                </c:pt>
                <c:pt idx="2">
                  <c:v>0.54</c:v>
                </c:pt>
                <c:pt idx="3">
                  <c:v>0.47</c:v>
                </c:pt>
                <c:pt idx="4">
                  <c:v>0.49</c:v>
                </c:pt>
                <c:pt idx="5">
                  <c:v>0.48</c:v>
                </c:pt>
                <c:pt idx="6">
                  <c:v>0.48</c:v>
                </c:pt>
                <c:pt idx="7">
                  <c:v>0.54</c:v>
                </c:pt>
                <c:pt idx="8">
                  <c:v>0.4</c:v>
                </c:pt>
                <c:pt idx="9">
                  <c:v>0.5</c:v>
                </c:pt>
                <c:pt idx="10">
                  <c:v>0.37</c:v>
                </c:pt>
                <c:pt idx="11">
                  <c:v>0.36</c:v>
                </c:pt>
                <c:pt idx="12">
                  <c:v>0.34</c:v>
                </c:pt>
                <c:pt idx="13">
                  <c:v>0.35</c:v>
                </c:pt>
                <c:pt idx="14">
                  <c:v>0.33</c:v>
                </c:pt>
                <c:pt idx="15">
                  <c:v>0.24</c:v>
                </c:pt>
                <c:pt idx="16">
                  <c:v>0.26</c:v>
                </c:pt>
                <c:pt idx="17">
                  <c:v>0.01</c:v>
                </c:pt>
                <c:pt idx="18">
                  <c:v>0.04</c:v>
                </c:pt>
              </c:numCache>
            </c:numRef>
          </c:val>
          <c:extLst>
            <c:ext xmlns:c16="http://schemas.microsoft.com/office/drawing/2014/chart" uri="{C3380CC4-5D6E-409C-BE32-E72D297353CC}">
              <c16:uniqueId val="{00000005-325E-4D1B-B1AB-407BADA4F5C5}"/>
            </c:ext>
          </c:extLst>
        </c:ser>
        <c:dLbls>
          <c:dLblPos val="outEnd"/>
          <c:showLegendKey val="0"/>
          <c:showVal val="1"/>
          <c:showCatName val="0"/>
          <c:showSerName val="0"/>
          <c:showPercent val="0"/>
          <c:showBubbleSize val="0"/>
        </c:dLbls>
        <c:gapWidth val="116"/>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max val="1.5"/>
          <c:min val="0"/>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90611160318876E-3"/>
          <c:y val="3.2239942509353317E-2"/>
          <c:w val="0.98983073307156355"/>
          <c:h val="0.49395381039015857"/>
        </c:manualLayout>
      </c:layout>
      <c:barChart>
        <c:barDir val="col"/>
        <c:grouping val="clustered"/>
        <c:varyColors val="0"/>
        <c:ser>
          <c:idx val="0"/>
          <c:order val="0"/>
          <c:tx>
            <c:strRef>
              <c:f>Sheet1!$B$1</c:f>
              <c:strCache>
                <c:ptCount val="1"/>
                <c:pt idx="0">
                  <c:v>Series 1</c:v>
                </c:pt>
              </c:strCache>
            </c:strRef>
          </c:tx>
          <c:spPr>
            <a:solidFill>
              <a:srgbClr val="002E6E"/>
            </a:solidFill>
            <a:ln>
              <a:noFill/>
            </a:ln>
            <a:effectLst/>
          </c:spPr>
          <c:invertIfNegative val="0"/>
          <c:dPt>
            <c:idx val="11"/>
            <c:invertIfNegative val="0"/>
            <c:bubble3D val="0"/>
            <c:spPr>
              <a:solidFill>
                <a:srgbClr val="D9D9D9"/>
              </a:solidFill>
              <a:ln>
                <a:noFill/>
              </a:ln>
              <a:effectLst/>
            </c:spPr>
            <c:extLst>
              <c:ext xmlns:c16="http://schemas.microsoft.com/office/drawing/2014/chart" uri="{C3380CC4-5D6E-409C-BE32-E72D297353CC}">
                <c16:uniqueId val="{00000001-7311-4AFF-ADB1-54213F77087D}"/>
              </c:ext>
            </c:extLst>
          </c:dPt>
          <c:dLbls>
            <c:dLbl>
              <c:idx val="4"/>
              <c:delete val="1"/>
              <c:extLst>
                <c:ext xmlns:c15="http://schemas.microsoft.com/office/drawing/2012/chart" uri="{CE6537A1-D6FC-4f65-9D91-7224C49458BB}"/>
                <c:ext xmlns:c16="http://schemas.microsoft.com/office/drawing/2014/chart" uri="{C3380CC4-5D6E-409C-BE32-E72D297353CC}">
                  <c16:uniqueId val="{00000002-7311-4AFF-ADB1-54213F7708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0%</c:v>
                </c:pt>
                <c:pt idx="1">
                  <c:v>10%</c:v>
                </c:pt>
                <c:pt idx="2">
                  <c:v>20%</c:v>
                </c:pt>
                <c:pt idx="3">
                  <c:v>30%</c:v>
                </c:pt>
                <c:pt idx="4">
                  <c:v>40%</c:v>
                </c:pt>
                <c:pt idx="5">
                  <c:v>50%</c:v>
                </c:pt>
                <c:pt idx="6">
                  <c:v>60%</c:v>
                </c:pt>
                <c:pt idx="7">
                  <c:v>70%</c:v>
                </c:pt>
                <c:pt idx="8">
                  <c:v>80%</c:v>
                </c:pt>
                <c:pt idx="9">
                  <c:v>90%</c:v>
                </c:pt>
                <c:pt idx="10">
                  <c:v>100%</c:v>
                </c:pt>
                <c:pt idx="11">
                  <c:v>Don't know</c:v>
                </c:pt>
              </c:strCache>
            </c:strRef>
          </c:cat>
          <c:val>
            <c:numRef>
              <c:f>Sheet1!$B$2:$B$13</c:f>
              <c:numCache>
                <c:formatCode>0%</c:formatCode>
                <c:ptCount val="12"/>
                <c:pt idx="0">
                  <c:v>0.02</c:v>
                </c:pt>
                <c:pt idx="1">
                  <c:v>0.01</c:v>
                </c:pt>
                <c:pt idx="2">
                  <c:v>0.03</c:v>
                </c:pt>
                <c:pt idx="3">
                  <c:v>0.02</c:v>
                </c:pt>
                <c:pt idx="4" formatCode="General">
                  <c:v>0</c:v>
                </c:pt>
                <c:pt idx="5">
                  <c:v>0.04</c:v>
                </c:pt>
                <c:pt idx="6">
                  <c:v>0.02</c:v>
                </c:pt>
                <c:pt idx="7">
                  <c:v>7.0000000000000007E-2</c:v>
                </c:pt>
                <c:pt idx="8">
                  <c:v>0.1</c:v>
                </c:pt>
                <c:pt idx="9">
                  <c:v>0.34</c:v>
                </c:pt>
                <c:pt idx="10">
                  <c:v>0.27</c:v>
                </c:pt>
                <c:pt idx="11">
                  <c:v>0.09</c:v>
                </c:pt>
              </c:numCache>
            </c:numRef>
          </c:val>
          <c:extLst>
            <c:ext xmlns:c16="http://schemas.microsoft.com/office/drawing/2014/chart" uri="{C3380CC4-5D6E-409C-BE32-E72D297353CC}">
              <c16:uniqueId val="{00000003-7311-4AFF-ADB1-54213F77087D}"/>
            </c:ext>
          </c:extLst>
        </c:ser>
        <c:dLbls>
          <c:dLblPos val="outEnd"/>
          <c:showLegendKey val="0"/>
          <c:showVal val="1"/>
          <c:showCatName val="0"/>
          <c:showSerName val="0"/>
          <c:showPercent val="0"/>
          <c:showBubbleSize val="0"/>
        </c:dLbls>
        <c:gapWidth val="109"/>
        <c:axId val="382422463"/>
        <c:axId val="387625615"/>
      </c:barChart>
      <c:catAx>
        <c:axId val="382422463"/>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87625615"/>
        <c:crosses val="autoZero"/>
        <c:auto val="1"/>
        <c:lblAlgn val="ctr"/>
        <c:lblOffset val="100"/>
        <c:noMultiLvlLbl val="0"/>
      </c:catAx>
      <c:valAx>
        <c:axId val="387625615"/>
        <c:scaling>
          <c:orientation val="minMax"/>
        </c:scaling>
        <c:delete val="1"/>
        <c:axPos val="l"/>
        <c:numFmt formatCode="0%" sourceLinked="1"/>
        <c:majorTickMark val="none"/>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62784119596382E-2"/>
          <c:y val="0.33045197331984877"/>
          <c:w val="0.96223721588040356"/>
          <c:h val="0.49299381155337235"/>
        </c:manualLayout>
      </c:layout>
      <c:barChart>
        <c:barDir val="bar"/>
        <c:grouping val="percentStacked"/>
        <c:varyColors val="0"/>
        <c:ser>
          <c:idx val="0"/>
          <c:order val="0"/>
          <c:tx>
            <c:strRef>
              <c:f>Sheet1!$B$1</c:f>
              <c:strCache>
                <c:ptCount val="1"/>
                <c:pt idx="0">
                  <c:v>Strongly support</c:v>
                </c:pt>
              </c:strCache>
            </c:strRef>
          </c:tx>
          <c:spPr>
            <a:solidFill>
              <a:srgbClr val="002E6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Sheet1!$B$2</c:f>
              <c:numCache>
                <c:formatCode>0%</c:formatCode>
                <c:ptCount val="1"/>
                <c:pt idx="0">
                  <c:v>0.3</c:v>
                </c:pt>
              </c:numCache>
            </c:numRef>
          </c:val>
          <c:extLst>
            <c:ext xmlns:c16="http://schemas.microsoft.com/office/drawing/2014/chart" uri="{C3380CC4-5D6E-409C-BE32-E72D297353CC}">
              <c16:uniqueId val="{00000000-F833-4FA4-B2B9-79A495A11321}"/>
            </c:ext>
          </c:extLst>
        </c:ser>
        <c:ser>
          <c:idx val="1"/>
          <c:order val="1"/>
          <c:tx>
            <c:strRef>
              <c:f>Sheet1!$C$1</c:f>
              <c:strCache>
                <c:ptCount val="1"/>
                <c:pt idx="0">
                  <c:v>Somewhat support</c:v>
                </c:pt>
              </c:strCache>
            </c:strRef>
          </c:tx>
          <c:spPr>
            <a:solidFill>
              <a:srgbClr val="0072BC"/>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Sheet1!$C$2</c:f>
              <c:numCache>
                <c:formatCode>0%</c:formatCode>
                <c:ptCount val="1"/>
                <c:pt idx="0">
                  <c:v>0.37</c:v>
                </c:pt>
              </c:numCache>
            </c:numRef>
          </c:val>
          <c:extLst>
            <c:ext xmlns:c16="http://schemas.microsoft.com/office/drawing/2014/chart" uri="{C3380CC4-5D6E-409C-BE32-E72D297353CC}">
              <c16:uniqueId val="{00000001-F833-4FA4-B2B9-79A495A11321}"/>
            </c:ext>
          </c:extLst>
        </c:ser>
        <c:ser>
          <c:idx val="2"/>
          <c:order val="2"/>
          <c:tx>
            <c:strRef>
              <c:f>Sheet1!$D$1</c:f>
              <c:strCache>
                <c:ptCount val="1"/>
                <c:pt idx="0">
                  <c:v>Somewhat oppose</c:v>
                </c:pt>
              </c:strCache>
            </c:strRef>
          </c:tx>
          <c:spPr>
            <a:solidFill>
              <a:srgbClr val="F7941E">
                <a:alpha val="4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Sheet1!$D$2</c:f>
              <c:numCache>
                <c:formatCode>0%</c:formatCode>
                <c:ptCount val="1"/>
                <c:pt idx="0">
                  <c:v>0.13</c:v>
                </c:pt>
              </c:numCache>
            </c:numRef>
          </c:val>
          <c:extLst>
            <c:ext xmlns:c16="http://schemas.microsoft.com/office/drawing/2014/chart" uri="{C3380CC4-5D6E-409C-BE32-E72D297353CC}">
              <c16:uniqueId val="{00000002-F833-4FA4-B2B9-79A495A11321}"/>
            </c:ext>
          </c:extLst>
        </c:ser>
        <c:ser>
          <c:idx val="3"/>
          <c:order val="3"/>
          <c:tx>
            <c:strRef>
              <c:f>Sheet1!$E$1</c:f>
              <c:strCache>
                <c:ptCount val="1"/>
                <c:pt idx="0">
                  <c:v>Strongly oppose</c:v>
                </c:pt>
              </c:strCache>
            </c:strRef>
          </c:tx>
          <c:spPr>
            <a:solidFill>
              <a:srgbClr val="F7941E">
                <a:alpha val="8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Sheet1!$E$2</c:f>
              <c:numCache>
                <c:formatCode>0%</c:formatCode>
                <c:ptCount val="1"/>
                <c:pt idx="0">
                  <c:v>0.09</c:v>
                </c:pt>
              </c:numCache>
            </c:numRef>
          </c:val>
          <c:extLst>
            <c:ext xmlns:c16="http://schemas.microsoft.com/office/drawing/2014/chart" uri="{C3380CC4-5D6E-409C-BE32-E72D297353CC}">
              <c16:uniqueId val="{00000003-F833-4FA4-B2B9-79A495A11321}"/>
            </c:ext>
          </c:extLst>
        </c:ser>
        <c:ser>
          <c:idx val="4"/>
          <c:order val="4"/>
          <c:tx>
            <c:strRef>
              <c:f>Sheet1!$F$1</c:f>
              <c:strCache>
                <c:ptCount val="1"/>
                <c:pt idx="0">
                  <c:v>I'm really not sure</c:v>
                </c:pt>
              </c:strCache>
            </c:strRef>
          </c:tx>
          <c:spPr>
            <a:solidFill>
              <a:schemeClr val="bg1">
                <a:lumMod val="65000"/>
                <a:alpha val="5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Sheet1!$F$2</c:f>
              <c:numCache>
                <c:formatCode>0%</c:formatCode>
                <c:ptCount val="1"/>
                <c:pt idx="0">
                  <c:v>0.1</c:v>
                </c:pt>
              </c:numCache>
            </c:numRef>
          </c:val>
          <c:extLst>
            <c:ext xmlns:c16="http://schemas.microsoft.com/office/drawing/2014/chart" uri="{C3380CC4-5D6E-409C-BE32-E72D297353CC}">
              <c16:uniqueId val="{00000004-F833-4FA4-B2B9-79A495A11321}"/>
            </c:ext>
          </c:extLst>
        </c:ser>
        <c:dLbls>
          <c:dLblPos val="ctr"/>
          <c:showLegendKey val="0"/>
          <c:showVal val="1"/>
          <c:showCatName val="0"/>
          <c:showSerName val="0"/>
          <c:showPercent val="0"/>
          <c:showBubbleSize val="0"/>
        </c:dLbls>
        <c:gapWidth val="150"/>
        <c:overlap val="100"/>
        <c:axId val="1949220079"/>
        <c:axId val="402956607"/>
      </c:barChart>
      <c:catAx>
        <c:axId val="1949220079"/>
        <c:scaling>
          <c:orientation val="minMax"/>
        </c:scaling>
        <c:delete val="1"/>
        <c:axPos val="l"/>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b"/>
        <c:numFmt formatCode="0%" sourceLinked="1"/>
        <c:majorTickMark val="none"/>
        <c:minorTickMark val="none"/>
        <c:tickLblPos val="nextTo"/>
        <c:crossAx val="1949220079"/>
        <c:crosses val="autoZero"/>
        <c:crossBetween val="between"/>
      </c:valAx>
      <c:spPr>
        <a:noFill/>
        <a:ln>
          <a:noFill/>
        </a:ln>
        <a:effectLst/>
      </c:spPr>
    </c:plotArea>
    <c:legend>
      <c:legendPos val="b"/>
      <c:layout>
        <c:manualLayout>
          <c:xMode val="edge"/>
          <c:yMode val="edge"/>
          <c:x val="0.1438836280293059"/>
          <c:y val="0.76044643502131037"/>
          <c:w val="0.70978991119017631"/>
          <c:h val="0.111113198006212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14229565295568"/>
          <c:y val="4.8861190929332887E-2"/>
          <c:w val="0.46124776789510391"/>
          <c:h val="0.95113880907066717"/>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a safe approach</c:v>
                </c:pt>
                <c:pt idx="1">
                  <c:v>Want some normality back</c:v>
                </c:pt>
                <c:pt idx="2">
                  <c:v>It’s a good, fair and realistic approach </c:v>
                </c:pt>
                <c:pt idx="3">
                  <c:v>It enables family and friends to renite</c:v>
                </c:pt>
                <c:pt idx="4">
                  <c:v>We can't stay isolated forever</c:v>
                </c:pt>
                <c:pt idx="5">
                  <c:v>Vaccinated people are safer / less of a problem</c:v>
                </c:pt>
                <c:pt idx="6">
                  <c:v>Good for the economy </c:v>
                </c:pt>
                <c:pt idx="7">
                  <c:v>Agree those coming from low risk countries shuld be treated differently to those coming from high risk countries</c:v>
                </c:pt>
                <c:pt idx="8">
                  <c:v>Need to have a plan / starting point</c:v>
                </c:pt>
                <c:pt idx="9">
                  <c:v>Makes sense</c:v>
                </c:pt>
                <c:pt idx="10">
                  <c:v>More freedom</c:v>
                </c:pt>
                <c:pt idx="11">
                  <c:v>Allows people to travel</c:v>
                </c:pt>
                <c:pt idx="12">
                  <c:v>Easiest way to maintiain control</c:v>
                </c:pt>
                <c:pt idx="13">
                  <c:v>Enables NZers overseas  to come home</c:v>
                </c:pt>
                <c:pt idx="14">
                  <c:v>Easy to adjust phases if needed</c:v>
                </c:pt>
                <c:pt idx="15">
                  <c:v>Controlled opening</c:v>
                </c:pt>
                <c:pt idx="16">
                  <c:v>COVID is here to stay</c:v>
                </c:pt>
              </c:strCache>
            </c:strRef>
          </c:cat>
          <c:val>
            <c:numRef>
              <c:f>Sheet1!$B$2:$B$18</c:f>
              <c:numCache>
                <c:formatCode>0%</c:formatCode>
                <c:ptCount val="17"/>
                <c:pt idx="0">
                  <c:v>0.21</c:v>
                </c:pt>
                <c:pt idx="1">
                  <c:v>0.11</c:v>
                </c:pt>
                <c:pt idx="2">
                  <c:v>0.11</c:v>
                </c:pt>
                <c:pt idx="3">
                  <c:v>0.1</c:v>
                </c:pt>
                <c:pt idx="4">
                  <c:v>0.09</c:v>
                </c:pt>
                <c:pt idx="5">
                  <c:v>0.09</c:v>
                </c:pt>
                <c:pt idx="6">
                  <c:v>0.08</c:v>
                </c:pt>
                <c:pt idx="7">
                  <c:v>7.0000000000000007E-2</c:v>
                </c:pt>
                <c:pt idx="8">
                  <c:v>7.0000000000000007E-2</c:v>
                </c:pt>
                <c:pt idx="9">
                  <c:v>0.06</c:v>
                </c:pt>
                <c:pt idx="10">
                  <c:v>0.06</c:v>
                </c:pt>
                <c:pt idx="11">
                  <c:v>0.05</c:v>
                </c:pt>
                <c:pt idx="12">
                  <c:v>0.04</c:v>
                </c:pt>
                <c:pt idx="13">
                  <c:v>0.03</c:v>
                </c:pt>
                <c:pt idx="14">
                  <c:v>0.03</c:v>
                </c:pt>
                <c:pt idx="15">
                  <c:v>0.03</c:v>
                </c:pt>
                <c:pt idx="16">
                  <c:v>0.03</c:v>
                </c:pt>
              </c:numCache>
            </c:numRef>
          </c:val>
          <c:extLst>
            <c:ext xmlns:c16="http://schemas.microsoft.com/office/drawing/2014/chart" uri="{C3380CC4-5D6E-409C-BE32-E72D297353CC}">
              <c16:uniqueId val="{00000000-1F03-4C3D-A10C-0688ACD19FF0}"/>
            </c:ext>
          </c:extLst>
        </c:ser>
        <c:dLbls>
          <c:dLblPos val="outEnd"/>
          <c:showLegendKey val="0"/>
          <c:showVal val="1"/>
          <c:showCatName val="0"/>
          <c:showSerName val="0"/>
          <c:showPercent val="0"/>
          <c:showBubbleSize val="0"/>
        </c:dLbls>
        <c:gapWidth val="71"/>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scaling>
        <c:delete val="1"/>
        <c:axPos val="t"/>
        <c:numFmt formatCode="0%" sourceLinked="1"/>
        <c:majorTickMark val="none"/>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6579545147278"/>
          <c:y val="4.8861146283346771E-2"/>
          <c:w val="0.3284912047062013"/>
          <c:h val="0.95113880907066717"/>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Increased risk</c:v>
                </c:pt>
                <c:pt idx="1">
                  <c:v>Early 2022 is too soon to open the borders</c:v>
                </c:pt>
                <c:pt idx="2">
                  <c:v>It's still not safe</c:v>
                </c:pt>
                <c:pt idx="3">
                  <c:v>People will flout the rules</c:v>
                </c:pt>
                <c:pt idx="4">
                  <c:v>Don't like the idea / doesn't feel right</c:v>
                </c:pt>
                <c:pt idx="5">
                  <c:v>Worried about the emergence of new strains</c:v>
                </c:pt>
                <c:pt idx="6">
                  <c:v>Need to get Covid under control / eliminated before we reopen</c:v>
                </c:pt>
                <c:pt idx="7">
                  <c:v>Should only let in people who are fully vaccinated</c:v>
                </c:pt>
                <c:pt idx="8">
                  <c:v>Should keep our borders closed as long as possible</c:v>
                </c:pt>
                <c:pt idx="9">
                  <c:v>Delta arrived from a low risk country</c:v>
                </c:pt>
                <c:pt idx="10">
                  <c:v>Don't trust international travellers</c:v>
                </c:pt>
                <c:pt idx="11">
                  <c:v>Will there be enough checks / testing?</c:v>
                </c:pt>
                <c:pt idx="12">
                  <c:v>Not everyone is vaccinated yet</c:v>
                </c:pt>
                <c:pt idx="13">
                  <c:v>Can still spread the virus even when vaccinated</c:v>
                </c:pt>
                <c:pt idx="14">
                  <c:v>Hospitals are already under resourced</c:v>
                </c:pt>
                <c:pt idx="15">
                  <c:v>How will we keep New Zealanders safe?</c:v>
                </c:pt>
                <c:pt idx="16">
                  <c:v>Keep strict protocols in place for quarantine</c:v>
                </c:pt>
                <c:pt idx="17">
                  <c:v>No faith in current decision making</c:v>
                </c:pt>
              </c:strCache>
            </c:strRef>
          </c:cat>
          <c:val>
            <c:numRef>
              <c:f>Sheet1!$B$2:$B$19</c:f>
              <c:numCache>
                <c:formatCode>0%</c:formatCode>
                <c:ptCount val="18"/>
                <c:pt idx="0">
                  <c:v>0.18</c:v>
                </c:pt>
                <c:pt idx="1">
                  <c:v>0.14000000000000001</c:v>
                </c:pt>
                <c:pt idx="2">
                  <c:v>0.13</c:v>
                </c:pt>
                <c:pt idx="3">
                  <c:v>0.11</c:v>
                </c:pt>
                <c:pt idx="4">
                  <c:v>0.11</c:v>
                </c:pt>
                <c:pt idx="5">
                  <c:v>0.1</c:v>
                </c:pt>
                <c:pt idx="6">
                  <c:v>0.1</c:v>
                </c:pt>
                <c:pt idx="7">
                  <c:v>7.0000000000000007E-2</c:v>
                </c:pt>
                <c:pt idx="8">
                  <c:v>0.06</c:v>
                </c:pt>
                <c:pt idx="9">
                  <c:v>0.06</c:v>
                </c:pt>
                <c:pt idx="10">
                  <c:v>0.05</c:v>
                </c:pt>
                <c:pt idx="11">
                  <c:v>0.05</c:v>
                </c:pt>
                <c:pt idx="12">
                  <c:v>0.05</c:v>
                </c:pt>
                <c:pt idx="13">
                  <c:v>0.03</c:v>
                </c:pt>
                <c:pt idx="14">
                  <c:v>0.03</c:v>
                </c:pt>
                <c:pt idx="15">
                  <c:v>0.03</c:v>
                </c:pt>
                <c:pt idx="16">
                  <c:v>0.03</c:v>
                </c:pt>
                <c:pt idx="17">
                  <c:v>0.03</c:v>
                </c:pt>
              </c:numCache>
            </c:numRef>
          </c:val>
          <c:extLst>
            <c:ext xmlns:c16="http://schemas.microsoft.com/office/drawing/2014/chart" uri="{C3380CC4-5D6E-409C-BE32-E72D297353CC}">
              <c16:uniqueId val="{00000000-01A3-467B-8267-141BB9C52AD4}"/>
            </c:ext>
          </c:extLst>
        </c:ser>
        <c:dLbls>
          <c:dLblPos val="outEnd"/>
          <c:showLegendKey val="0"/>
          <c:showVal val="1"/>
          <c:showCatName val="0"/>
          <c:showSerName val="0"/>
          <c:showPercent val="0"/>
          <c:showBubbleSize val="0"/>
        </c:dLbls>
        <c:gapWidth val="71"/>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scaling>
        <c:delete val="1"/>
        <c:axPos val="t"/>
        <c:numFmt formatCode="0%" sourceLinked="1"/>
        <c:majorTickMark val="none"/>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60A2"/>
              </a:solidFill>
              <a:ln w="19050">
                <a:solidFill>
                  <a:schemeClr val="lt1"/>
                </a:solidFill>
              </a:ln>
              <a:effectLst/>
            </c:spPr>
            <c:extLst>
              <c:ext xmlns:c16="http://schemas.microsoft.com/office/drawing/2014/chart" uri="{C3380CC4-5D6E-409C-BE32-E72D297353CC}">
                <c16:uniqueId val="{00000001-0674-4260-A6F1-92A9F639C20F}"/>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0674-4260-A6F1-92A9F639C20F}"/>
              </c:ext>
            </c:extLst>
          </c:dPt>
          <c:cat>
            <c:strRef>
              <c:f>Sheet1!$A$2:$A$3</c:f>
              <c:strCache>
                <c:ptCount val="2"/>
                <c:pt idx="0">
                  <c:v>1st Qtr</c:v>
                </c:pt>
                <c:pt idx="1">
                  <c:v>2nd Qtr</c:v>
                </c:pt>
              </c:strCache>
            </c:strRef>
          </c:cat>
          <c:val>
            <c:numRef>
              <c:f>Sheet1!$B$2:$B$3</c:f>
              <c:numCache>
                <c:formatCode>0.00%</c:formatCode>
                <c:ptCount val="2"/>
                <c:pt idx="0" formatCode="0%">
                  <c:v>0.73</c:v>
                </c:pt>
                <c:pt idx="1">
                  <c:v>0.27</c:v>
                </c:pt>
              </c:numCache>
            </c:numRef>
          </c:val>
          <c:extLst>
            <c:ext xmlns:c16="http://schemas.microsoft.com/office/drawing/2014/chart" uri="{C3380CC4-5D6E-409C-BE32-E72D297353CC}">
              <c16:uniqueId val="{00000004-0674-4260-A6F1-92A9F639C20F}"/>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96183050181484E-2"/>
          <c:y val="0.23170003945656806"/>
          <c:w val="0.82920763389963703"/>
          <c:h val="0.53912000562079831"/>
        </c:manualLayout>
      </c:layout>
      <c:barChart>
        <c:barDir val="col"/>
        <c:grouping val="percentStacked"/>
        <c:varyColors val="0"/>
        <c:ser>
          <c:idx val="0"/>
          <c:order val="0"/>
          <c:tx>
            <c:strRef>
              <c:f>Sheet1!$B$1</c:f>
              <c:strCache>
                <c:ptCount val="1"/>
                <c:pt idx="0">
                  <c:v>Strongly support</c:v>
                </c:pt>
              </c:strCache>
            </c:strRef>
          </c:tx>
          <c:spPr>
            <a:solidFill>
              <a:srgbClr val="002E6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14 days in MIQ for vaccinated travellers who have been in high risk or very high-risk countries</c:v>
                </c:pt>
                <c:pt idx="1">
                  <c:v>14 days in MIQ for all unvaccinated travellers</c:v>
                </c:pt>
                <c:pt idx="2">
                  <c:v>Quarantine-free travel being introduced for vaccinated travellers who have been in low-risk countries</c:v>
                </c:pt>
                <c:pt idx="3">
                  <c:v>Self-isolation arrangements for some vaccinated New Zealanders who have been in medium-risk countries</c:v>
                </c:pt>
                <c:pt idx="4">
                  <c:v>The plan to change to an individual, risk-based approach</c:v>
                </c:pt>
              </c:strCache>
            </c:strRef>
          </c:cat>
          <c:val>
            <c:numRef>
              <c:f>Sheet1!$B$2:$B$6</c:f>
              <c:numCache>
                <c:formatCode>0%</c:formatCode>
                <c:ptCount val="5"/>
                <c:pt idx="0">
                  <c:v>0.52</c:v>
                </c:pt>
                <c:pt idx="1">
                  <c:v>0.59</c:v>
                </c:pt>
                <c:pt idx="2">
                  <c:v>0.28000000000000003</c:v>
                </c:pt>
                <c:pt idx="3">
                  <c:v>0.26</c:v>
                </c:pt>
                <c:pt idx="4">
                  <c:v>0.17</c:v>
                </c:pt>
              </c:numCache>
            </c:numRef>
          </c:val>
          <c:extLst>
            <c:ext xmlns:c16="http://schemas.microsoft.com/office/drawing/2014/chart" uri="{C3380CC4-5D6E-409C-BE32-E72D297353CC}">
              <c16:uniqueId val="{00000000-9072-4385-ACDC-A7CF6A387EE0}"/>
            </c:ext>
          </c:extLst>
        </c:ser>
        <c:ser>
          <c:idx val="1"/>
          <c:order val="1"/>
          <c:tx>
            <c:strRef>
              <c:f>Sheet1!$C$1</c:f>
              <c:strCache>
                <c:ptCount val="1"/>
                <c:pt idx="0">
                  <c:v>Somewhat support</c:v>
                </c:pt>
              </c:strCache>
            </c:strRef>
          </c:tx>
          <c:spPr>
            <a:solidFill>
              <a:srgbClr val="0072BC"/>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14 days in MIQ for vaccinated travellers who have been in high risk or very high-risk countries</c:v>
                </c:pt>
                <c:pt idx="1">
                  <c:v>14 days in MIQ for all unvaccinated travellers</c:v>
                </c:pt>
                <c:pt idx="2">
                  <c:v>Quarantine-free travel being introduced for vaccinated travellers who have been in low-risk countries</c:v>
                </c:pt>
                <c:pt idx="3">
                  <c:v>Self-isolation arrangements for some vaccinated New Zealanders who have been in medium-risk countries</c:v>
                </c:pt>
                <c:pt idx="4">
                  <c:v>The plan to change to an individual, risk-based approach</c:v>
                </c:pt>
              </c:strCache>
            </c:strRef>
          </c:cat>
          <c:val>
            <c:numRef>
              <c:f>Sheet1!$C$2:$C$6</c:f>
              <c:numCache>
                <c:formatCode>0%</c:formatCode>
                <c:ptCount val="5"/>
                <c:pt idx="0">
                  <c:v>0.21</c:v>
                </c:pt>
                <c:pt idx="1">
                  <c:v>0.13</c:v>
                </c:pt>
                <c:pt idx="2">
                  <c:v>0.34</c:v>
                </c:pt>
                <c:pt idx="3">
                  <c:v>0.32</c:v>
                </c:pt>
                <c:pt idx="4">
                  <c:v>0.37</c:v>
                </c:pt>
              </c:numCache>
            </c:numRef>
          </c:val>
          <c:extLst>
            <c:ext xmlns:c16="http://schemas.microsoft.com/office/drawing/2014/chart" uri="{C3380CC4-5D6E-409C-BE32-E72D297353CC}">
              <c16:uniqueId val="{00000001-9072-4385-ACDC-A7CF6A387EE0}"/>
            </c:ext>
          </c:extLst>
        </c:ser>
        <c:ser>
          <c:idx val="2"/>
          <c:order val="2"/>
          <c:tx>
            <c:strRef>
              <c:f>Sheet1!$D$1</c:f>
              <c:strCache>
                <c:ptCount val="1"/>
                <c:pt idx="0">
                  <c:v>Somewhat oppose</c:v>
                </c:pt>
              </c:strCache>
            </c:strRef>
          </c:tx>
          <c:spPr>
            <a:solidFill>
              <a:srgbClr val="F7941E">
                <a:alpha val="4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14 days in MIQ for vaccinated travellers who have been in high risk or very high-risk countries</c:v>
                </c:pt>
                <c:pt idx="1">
                  <c:v>14 days in MIQ for all unvaccinated travellers</c:v>
                </c:pt>
                <c:pt idx="2">
                  <c:v>Quarantine-free travel being introduced for vaccinated travellers who have been in low-risk countries</c:v>
                </c:pt>
                <c:pt idx="3">
                  <c:v>Self-isolation arrangements for some vaccinated New Zealanders who have been in medium-risk countries</c:v>
                </c:pt>
                <c:pt idx="4">
                  <c:v>The plan to change to an individual, risk-based approach</c:v>
                </c:pt>
              </c:strCache>
            </c:strRef>
          </c:cat>
          <c:val>
            <c:numRef>
              <c:f>Sheet1!$D$2:$D$6</c:f>
              <c:numCache>
                <c:formatCode>0%</c:formatCode>
                <c:ptCount val="5"/>
                <c:pt idx="0">
                  <c:v>0.1</c:v>
                </c:pt>
                <c:pt idx="1">
                  <c:v>0.11</c:v>
                </c:pt>
                <c:pt idx="2">
                  <c:v>0.18</c:v>
                </c:pt>
                <c:pt idx="3">
                  <c:v>0.23</c:v>
                </c:pt>
                <c:pt idx="4">
                  <c:v>0.16</c:v>
                </c:pt>
              </c:numCache>
            </c:numRef>
          </c:val>
          <c:extLst>
            <c:ext xmlns:c16="http://schemas.microsoft.com/office/drawing/2014/chart" uri="{C3380CC4-5D6E-409C-BE32-E72D297353CC}">
              <c16:uniqueId val="{00000002-9072-4385-ACDC-A7CF6A387EE0}"/>
            </c:ext>
          </c:extLst>
        </c:ser>
        <c:ser>
          <c:idx val="3"/>
          <c:order val="3"/>
          <c:tx>
            <c:strRef>
              <c:f>Sheet1!$E$1</c:f>
              <c:strCache>
                <c:ptCount val="1"/>
                <c:pt idx="0">
                  <c:v>Strongly oppose</c:v>
                </c:pt>
              </c:strCache>
            </c:strRef>
          </c:tx>
          <c:spPr>
            <a:solidFill>
              <a:srgbClr val="F7941E">
                <a:alpha val="8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14 days in MIQ for vaccinated travellers who have been in high risk or very high-risk countries</c:v>
                </c:pt>
                <c:pt idx="1">
                  <c:v>14 days in MIQ for all unvaccinated travellers</c:v>
                </c:pt>
                <c:pt idx="2">
                  <c:v>Quarantine-free travel being introduced for vaccinated travellers who have been in low-risk countries</c:v>
                </c:pt>
                <c:pt idx="3">
                  <c:v>Self-isolation arrangements for some vaccinated New Zealanders who have been in medium-risk countries</c:v>
                </c:pt>
                <c:pt idx="4">
                  <c:v>The plan to change to an individual, risk-based approach</c:v>
                </c:pt>
              </c:strCache>
            </c:strRef>
          </c:cat>
          <c:val>
            <c:numRef>
              <c:f>Sheet1!$E$2:$E$6</c:f>
              <c:numCache>
                <c:formatCode>0%</c:formatCode>
                <c:ptCount val="5"/>
                <c:pt idx="0">
                  <c:v>0.11</c:v>
                </c:pt>
                <c:pt idx="1">
                  <c:v>0.1</c:v>
                </c:pt>
                <c:pt idx="2">
                  <c:v>0.08</c:v>
                </c:pt>
                <c:pt idx="3">
                  <c:v>0.09</c:v>
                </c:pt>
                <c:pt idx="4">
                  <c:v>7.0000000000000007E-2</c:v>
                </c:pt>
              </c:numCache>
            </c:numRef>
          </c:val>
          <c:extLst>
            <c:ext xmlns:c16="http://schemas.microsoft.com/office/drawing/2014/chart" uri="{C3380CC4-5D6E-409C-BE32-E72D297353CC}">
              <c16:uniqueId val="{00000003-9072-4385-ACDC-A7CF6A387EE0}"/>
            </c:ext>
          </c:extLst>
        </c:ser>
        <c:ser>
          <c:idx val="4"/>
          <c:order val="4"/>
          <c:tx>
            <c:strRef>
              <c:f>Sheet1!$F$1</c:f>
              <c:strCache>
                <c:ptCount val="1"/>
                <c:pt idx="0">
                  <c:v>I'm not really sure</c:v>
                </c:pt>
              </c:strCache>
            </c:strRef>
          </c:tx>
          <c:spPr>
            <a:solidFill>
              <a:schemeClr val="bg1">
                <a:lumMod val="65000"/>
                <a:alpha val="5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14 days in MIQ for vaccinated travellers who have been in high risk or very high-risk countries</c:v>
                </c:pt>
                <c:pt idx="1">
                  <c:v>14 days in MIQ for all unvaccinated travellers</c:v>
                </c:pt>
                <c:pt idx="2">
                  <c:v>Quarantine-free travel being introduced for vaccinated travellers who have been in low-risk countries</c:v>
                </c:pt>
                <c:pt idx="3">
                  <c:v>Self-isolation arrangements for some vaccinated New Zealanders who have been in medium-risk countries</c:v>
                </c:pt>
                <c:pt idx="4">
                  <c:v>The plan to change to an individual, risk-based approach</c:v>
                </c:pt>
              </c:strCache>
            </c:strRef>
          </c:cat>
          <c:val>
            <c:numRef>
              <c:f>Sheet1!$F$2:$F$6</c:f>
              <c:numCache>
                <c:formatCode>0%</c:formatCode>
                <c:ptCount val="5"/>
                <c:pt idx="0">
                  <c:v>0.06</c:v>
                </c:pt>
                <c:pt idx="1">
                  <c:v>7.0000000000000007E-2</c:v>
                </c:pt>
                <c:pt idx="2">
                  <c:v>0.11</c:v>
                </c:pt>
                <c:pt idx="3">
                  <c:v>0.09</c:v>
                </c:pt>
                <c:pt idx="4">
                  <c:v>0.23</c:v>
                </c:pt>
              </c:numCache>
            </c:numRef>
          </c:val>
          <c:extLst>
            <c:ext xmlns:c16="http://schemas.microsoft.com/office/drawing/2014/chart" uri="{C3380CC4-5D6E-409C-BE32-E72D297353CC}">
              <c16:uniqueId val="{00000004-9072-4385-ACDC-A7CF6A387EE0}"/>
            </c:ext>
          </c:extLst>
        </c:ser>
        <c:dLbls>
          <c:dLblPos val="ctr"/>
          <c:showLegendKey val="0"/>
          <c:showVal val="1"/>
          <c:showCatName val="0"/>
          <c:showSerName val="0"/>
          <c:showPercent val="0"/>
          <c:showBubbleSize val="0"/>
        </c:dLbls>
        <c:gapWidth val="213"/>
        <c:overlap val="100"/>
        <c:axId val="1949220079"/>
        <c:axId val="402956607"/>
      </c:barChart>
      <c:catAx>
        <c:axId val="1949220079"/>
        <c:scaling>
          <c:orientation val="minMax"/>
        </c:scaling>
        <c:delete val="1"/>
        <c:axPos val="b"/>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l"/>
        <c:numFmt formatCode="0%" sourceLinked="1"/>
        <c:majorTickMark val="none"/>
        <c:minorTickMark val="none"/>
        <c:tickLblPos val="nextTo"/>
        <c:crossAx val="1949220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35935231446297"/>
          <c:y val="4.3432130029641573E-2"/>
          <c:w val="0.5010473915312269"/>
          <c:h val="0.90499221556015907"/>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Government managed facilities (MIQs)</c:v>
                </c:pt>
                <c:pt idx="1">
                  <c:v>At home</c:v>
                </c:pt>
                <c:pt idx="2">
                  <c:v>Another sort of Government-managed facility</c:v>
                </c:pt>
                <c:pt idx="3">
                  <c:v>Accommodation managed by iwi / community provider</c:v>
                </c:pt>
                <c:pt idx="4">
                  <c:v>Somewhere else</c:v>
                </c:pt>
              </c:strCache>
            </c:strRef>
          </c:cat>
          <c:val>
            <c:numRef>
              <c:f>Sheet1!$B$2:$B$6</c:f>
              <c:numCache>
                <c:formatCode>0%</c:formatCode>
                <c:ptCount val="5"/>
                <c:pt idx="0">
                  <c:v>0.5</c:v>
                </c:pt>
                <c:pt idx="1">
                  <c:v>0.26</c:v>
                </c:pt>
                <c:pt idx="2">
                  <c:v>0.17</c:v>
                </c:pt>
                <c:pt idx="3">
                  <c:v>0.03</c:v>
                </c:pt>
                <c:pt idx="4">
                  <c:v>0.04</c:v>
                </c:pt>
              </c:numCache>
            </c:numRef>
          </c:val>
          <c:extLst>
            <c:ext xmlns:c16="http://schemas.microsoft.com/office/drawing/2014/chart" uri="{C3380CC4-5D6E-409C-BE32-E72D297353CC}">
              <c16:uniqueId val="{00000000-6F00-46FD-9A52-A759E0FEFB67}"/>
            </c:ext>
          </c:extLst>
        </c:ser>
        <c:dLbls>
          <c:dLblPos val="outEnd"/>
          <c:showLegendKey val="0"/>
          <c:showVal val="1"/>
          <c:showCatName val="0"/>
          <c:showSerName val="0"/>
          <c:showPercent val="0"/>
          <c:showBubbleSize val="0"/>
        </c:dLbls>
        <c:gapWidth val="116"/>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max val="1.5"/>
          <c:min val="0"/>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1383484735637"/>
          <c:y val="5.9962090696447916E-2"/>
          <c:w val="0.70531281651337763"/>
          <c:h val="0.79841171957192403"/>
        </c:manualLayout>
      </c:layout>
      <c:doughnutChart>
        <c:varyColors val="1"/>
        <c:ser>
          <c:idx val="0"/>
          <c:order val="0"/>
          <c:tx>
            <c:strRef>
              <c:f>Sheet1!$B$1</c:f>
              <c:strCache>
                <c:ptCount val="1"/>
                <c:pt idx="0">
                  <c:v>Sales</c:v>
                </c:pt>
              </c:strCache>
            </c:strRef>
          </c:tx>
          <c:spPr>
            <a:ln>
              <a:noFill/>
            </a:ln>
          </c:spPr>
          <c:dPt>
            <c:idx val="0"/>
            <c:bubble3D val="0"/>
            <c:spPr>
              <a:solidFill>
                <a:srgbClr val="002E6E">
                  <a:alpha val="20000"/>
                </a:srgbClr>
              </a:solidFill>
              <a:ln w="19050">
                <a:noFill/>
              </a:ln>
              <a:effectLst/>
            </c:spPr>
            <c:extLst>
              <c:ext xmlns:c16="http://schemas.microsoft.com/office/drawing/2014/chart" uri="{C3380CC4-5D6E-409C-BE32-E72D297353CC}">
                <c16:uniqueId val="{00000001-41E1-4D81-9849-F12D071362FF}"/>
              </c:ext>
            </c:extLst>
          </c:dPt>
          <c:dPt>
            <c:idx val="1"/>
            <c:bubble3D val="0"/>
            <c:spPr>
              <a:solidFill>
                <a:srgbClr val="0072BC"/>
              </a:solidFill>
              <a:ln w="19050">
                <a:noFill/>
              </a:ln>
              <a:effectLst/>
            </c:spPr>
            <c:extLst>
              <c:ext xmlns:c16="http://schemas.microsoft.com/office/drawing/2014/chart" uri="{C3380CC4-5D6E-409C-BE32-E72D297353CC}">
                <c16:uniqueId val="{00000003-41E1-4D81-9849-F12D071362FF}"/>
              </c:ext>
            </c:extLst>
          </c:dPt>
          <c:dPt>
            <c:idx val="2"/>
            <c:bubble3D val="0"/>
            <c:spPr>
              <a:solidFill>
                <a:srgbClr val="F7941E">
                  <a:alpha val="20000"/>
                </a:srgbClr>
              </a:solidFill>
              <a:ln w="19050">
                <a:noFill/>
              </a:ln>
              <a:effectLst/>
            </c:spPr>
            <c:extLst>
              <c:ext xmlns:c16="http://schemas.microsoft.com/office/drawing/2014/chart" uri="{C3380CC4-5D6E-409C-BE32-E72D297353CC}">
                <c16:uniqueId val="{00000005-41E1-4D81-9849-F12D071362FF}"/>
              </c:ext>
            </c:extLst>
          </c:dPt>
          <c:dPt>
            <c:idx val="3"/>
            <c:bubble3D val="0"/>
            <c:spPr>
              <a:solidFill>
                <a:srgbClr val="F7941E">
                  <a:alpha val="80000"/>
                </a:srgbClr>
              </a:solidFill>
              <a:ln w="19050">
                <a:noFill/>
              </a:ln>
              <a:effectLst/>
            </c:spPr>
            <c:extLst>
              <c:ext xmlns:c16="http://schemas.microsoft.com/office/drawing/2014/chart" uri="{C3380CC4-5D6E-409C-BE32-E72D297353CC}">
                <c16:uniqueId val="{00000007-41E1-4D81-9849-F12D071362FF}"/>
              </c:ext>
            </c:extLst>
          </c:dPt>
          <c:dPt>
            <c:idx val="4"/>
            <c:bubble3D val="0"/>
            <c:spPr>
              <a:noFill/>
              <a:ln w="19050">
                <a:noFill/>
              </a:ln>
              <a:effectLst/>
            </c:spPr>
            <c:extLst>
              <c:ext xmlns:c16="http://schemas.microsoft.com/office/drawing/2014/chart" uri="{C3380CC4-5D6E-409C-BE32-E72D297353CC}">
                <c16:uniqueId val="{00000009-41E1-4D81-9849-F12D071362FF}"/>
              </c:ext>
            </c:extLst>
          </c:dPt>
          <c:dLbls>
            <c:delete val="1"/>
          </c:dLbls>
          <c:cat>
            <c:strRef>
              <c:f>Sheet1!$A$2:$A$6</c:f>
              <c:strCache>
                <c:ptCount val="5"/>
                <c:pt idx="0">
                  <c:v>Yes</c:v>
                </c:pt>
                <c:pt idx="2">
                  <c:v>No</c:v>
                </c:pt>
                <c:pt idx="4">
                  <c:v>I'm really not sure</c:v>
                </c:pt>
              </c:strCache>
            </c:strRef>
          </c:cat>
          <c:val>
            <c:numRef>
              <c:f>Sheet1!$B$2:$B$6</c:f>
              <c:numCache>
                <c:formatCode>General</c:formatCode>
                <c:ptCount val="5"/>
                <c:pt idx="0" formatCode="0%">
                  <c:v>0.61</c:v>
                </c:pt>
                <c:pt idx="2" formatCode="0%">
                  <c:v>0.25</c:v>
                </c:pt>
                <c:pt idx="4" formatCode="0%">
                  <c:v>0.13</c:v>
                </c:pt>
              </c:numCache>
            </c:numRef>
          </c:val>
          <c:extLst>
            <c:ext xmlns:c16="http://schemas.microsoft.com/office/drawing/2014/chart" uri="{C3380CC4-5D6E-409C-BE32-E72D297353CC}">
              <c16:uniqueId val="{0000000A-41E1-4D81-9849-F12D071362FF}"/>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7841805419518"/>
          <c:y val="8.7783422976805886E-2"/>
          <c:w val="0.58242670557092568"/>
          <c:h val="0.65930505817013407"/>
        </c:manualLayout>
      </c:layout>
      <c:doughnutChart>
        <c:varyColors val="1"/>
        <c:ser>
          <c:idx val="0"/>
          <c:order val="0"/>
          <c:tx>
            <c:strRef>
              <c:f>Sheet1!$B$1</c:f>
              <c:strCache>
                <c:ptCount val="1"/>
                <c:pt idx="0">
                  <c:v>Sales</c:v>
                </c:pt>
              </c:strCache>
            </c:strRef>
          </c:tx>
          <c:dPt>
            <c:idx val="0"/>
            <c:bubble3D val="0"/>
            <c:spPr>
              <a:solidFill>
                <a:srgbClr val="002E6E"/>
              </a:solidFill>
              <a:ln w="19050">
                <a:solidFill>
                  <a:schemeClr val="lt1"/>
                </a:solidFill>
              </a:ln>
              <a:effectLst/>
            </c:spPr>
            <c:extLst>
              <c:ext xmlns:c16="http://schemas.microsoft.com/office/drawing/2014/chart" uri="{C3380CC4-5D6E-409C-BE32-E72D297353CC}">
                <c16:uniqueId val="{00000001-9A4C-4677-A9DC-27581F814BE1}"/>
              </c:ext>
            </c:extLst>
          </c:dPt>
          <c:dPt>
            <c:idx val="1"/>
            <c:bubble3D val="0"/>
            <c:spPr>
              <a:solidFill>
                <a:srgbClr val="0072BC"/>
              </a:solidFill>
              <a:ln w="19050">
                <a:solidFill>
                  <a:schemeClr val="lt1"/>
                </a:solidFill>
              </a:ln>
              <a:effectLst/>
            </c:spPr>
            <c:extLst>
              <c:ext xmlns:c16="http://schemas.microsoft.com/office/drawing/2014/chart" uri="{C3380CC4-5D6E-409C-BE32-E72D297353CC}">
                <c16:uniqueId val="{00000003-9A4C-4677-A9DC-27581F814BE1}"/>
              </c:ext>
            </c:extLst>
          </c:dPt>
          <c:dPt>
            <c:idx val="2"/>
            <c:bubble3D val="0"/>
            <c:spPr>
              <a:solidFill>
                <a:srgbClr val="F7941E">
                  <a:alpha val="40000"/>
                </a:srgbClr>
              </a:solidFill>
              <a:ln w="19050">
                <a:solidFill>
                  <a:schemeClr val="lt1"/>
                </a:solidFill>
              </a:ln>
              <a:effectLst/>
            </c:spPr>
            <c:extLst>
              <c:ext xmlns:c16="http://schemas.microsoft.com/office/drawing/2014/chart" uri="{C3380CC4-5D6E-409C-BE32-E72D297353CC}">
                <c16:uniqueId val="{00000005-9A4C-4677-A9DC-27581F814BE1}"/>
              </c:ext>
            </c:extLst>
          </c:dPt>
          <c:dPt>
            <c:idx val="3"/>
            <c:bubble3D val="0"/>
            <c:spPr>
              <a:solidFill>
                <a:srgbClr val="F7941E">
                  <a:alpha val="80000"/>
                </a:srgbClr>
              </a:solidFill>
              <a:ln w="19050">
                <a:solidFill>
                  <a:schemeClr val="lt1"/>
                </a:solidFill>
              </a:ln>
              <a:effectLst/>
            </c:spPr>
            <c:extLst>
              <c:ext xmlns:c16="http://schemas.microsoft.com/office/drawing/2014/chart" uri="{C3380CC4-5D6E-409C-BE32-E72D297353CC}">
                <c16:uniqueId val="{00000007-9A4C-4677-A9DC-27581F814BE1}"/>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9A4C-4677-A9DC-27581F814BE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Definitely</c:v>
                </c:pt>
                <c:pt idx="1">
                  <c:v>Somewhat</c:v>
                </c:pt>
                <c:pt idx="2">
                  <c:v>Somewhat not</c:v>
                </c:pt>
                <c:pt idx="3">
                  <c:v>Definitely not</c:v>
                </c:pt>
                <c:pt idx="4">
                  <c:v>I'm really not sure</c:v>
                </c:pt>
              </c:strCache>
            </c:strRef>
          </c:cat>
          <c:val>
            <c:numRef>
              <c:f>Sheet1!$B$2:$B$6</c:f>
              <c:numCache>
                <c:formatCode>0%</c:formatCode>
                <c:ptCount val="5"/>
                <c:pt idx="0">
                  <c:v>0.2</c:v>
                </c:pt>
                <c:pt idx="1">
                  <c:v>0.42</c:v>
                </c:pt>
                <c:pt idx="2">
                  <c:v>0.1</c:v>
                </c:pt>
                <c:pt idx="3">
                  <c:v>0.15</c:v>
                </c:pt>
                <c:pt idx="4">
                  <c:v>0.13</c:v>
                </c:pt>
              </c:numCache>
            </c:numRef>
          </c:val>
          <c:extLst>
            <c:ext xmlns:c16="http://schemas.microsoft.com/office/drawing/2014/chart" uri="{C3380CC4-5D6E-409C-BE32-E72D297353CC}">
              <c16:uniqueId val="{0000000A-9A4C-4677-A9DC-27581F814BE1}"/>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
          <c:y val="0.84375653656155791"/>
          <c:w val="1"/>
          <c:h val="0.153326968098336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3437831913013"/>
          <c:y val="0.31412797868554421"/>
          <c:w val="0.88266562168086993"/>
          <c:h val="0.56768213807512613"/>
        </c:manualLayout>
      </c:layout>
      <c:barChart>
        <c:barDir val="col"/>
        <c:grouping val="clustered"/>
        <c:varyColors val="0"/>
        <c:ser>
          <c:idx val="0"/>
          <c:order val="0"/>
          <c:tx>
            <c:strRef>
              <c:f>Sheet1!$B$1</c:f>
              <c:strCache>
                <c:ptCount val="1"/>
                <c:pt idx="0">
                  <c:v>Nett Yes</c:v>
                </c:pt>
              </c:strCache>
            </c:strRef>
          </c:tx>
          <c:spPr>
            <a:solidFill>
              <a:srgbClr val="0072BC"/>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63C-49CB-800D-2888C80DAE0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63C-49CB-800D-2888C80DAE06}"/>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DBF-44DF-BBFF-F48B027C5A3F}"/>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DBF-44DF-BBFF-F48B027C5A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Pacific peoples</c:v>
                </c:pt>
                <c:pt idx="2">
                  <c:v>Men</c:v>
                </c:pt>
                <c:pt idx="3">
                  <c:v>Women</c:v>
                </c:pt>
                <c:pt idx="4">
                  <c:v>Vaccinated</c:v>
                </c:pt>
                <c:pt idx="5">
                  <c:v>Unvaccinated</c:v>
                </c:pt>
              </c:strCache>
            </c:strRef>
          </c:cat>
          <c:val>
            <c:numRef>
              <c:f>Sheet1!$B$2:$B$7</c:f>
              <c:numCache>
                <c:formatCode>General</c:formatCode>
                <c:ptCount val="6"/>
                <c:pt idx="0" formatCode="0%">
                  <c:v>0.61</c:v>
                </c:pt>
                <c:pt idx="2" formatCode="0%">
                  <c:v>0.7</c:v>
                </c:pt>
                <c:pt idx="3" formatCode="0%">
                  <c:v>0.54</c:v>
                </c:pt>
                <c:pt idx="4" formatCode="0%">
                  <c:v>0.69</c:v>
                </c:pt>
                <c:pt idx="5" formatCode="0%">
                  <c:v>0.34</c:v>
                </c:pt>
              </c:numCache>
            </c:numRef>
          </c:val>
          <c:extLst>
            <c:ext xmlns:c16="http://schemas.microsoft.com/office/drawing/2014/chart" uri="{C3380CC4-5D6E-409C-BE32-E72D297353CC}">
              <c16:uniqueId val="{00000006-863C-49CB-800D-2888C80DAE06}"/>
            </c:ext>
          </c:extLst>
        </c:ser>
        <c:dLbls>
          <c:showLegendKey val="0"/>
          <c:showVal val="0"/>
          <c:showCatName val="0"/>
          <c:showSerName val="0"/>
          <c:showPercent val="0"/>
          <c:showBubbleSize val="0"/>
        </c:dLbls>
        <c:gapWidth val="140"/>
        <c:overlap val="-27"/>
        <c:axId val="578755152"/>
        <c:axId val="578770128"/>
      </c:barChart>
      <c:catAx>
        <c:axId val="578755152"/>
        <c:scaling>
          <c:orientation val="minMax"/>
        </c:scaling>
        <c:delete val="1"/>
        <c:axPos val="b"/>
        <c:numFmt formatCode="General" sourceLinked="1"/>
        <c:majorTickMark val="none"/>
        <c:minorTickMark val="none"/>
        <c:tickLblPos val="nextTo"/>
        <c:crossAx val="578770128"/>
        <c:crosses val="autoZero"/>
        <c:auto val="1"/>
        <c:lblAlgn val="ctr"/>
        <c:lblOffset val="100"/>
        <c:noMultiLvlLbl val="0"/>
      </c:catAx>
      <c:valAx>
        <c:axId val="578770128"/>
        <c:scaling>
          <c:orientation val="minMax"/>
        </c:scaling>
        <c:delete val="1"/>
        <c:axPos val="l"/>
        <c:numFmt formatCode="0%" sourceLinked="1"/>
        <c:majorTickMark val="none"/>
        <c:minorTickMark val="none"/>
        <c:tickLblPos val="nextTo"/>
        <c:crossAx val="578755152"/>
        <c:crosses val="autoZero"/>
        <c:crossBetween val="between"/>
      </c:valAx>
      <c:spPr>
        <a:noFill/>
        <a:ln>
          <a:noFill/>
        </a:ln>
        <a:effectLst/>
      </c:spPr>
    </c:plotArea>
    <c:legend>
      <c:legendPos val="b"/>
      <c:layout>
        <c:manualLayout>
          <c:xMode val="edge"/>
          <c:yMode val="edge"/>
          <c:x val="1.9675821937034422E-2"/>
          <c:y val="0.9228133945134066"/>
          <c:w val="0.96878631032530749"/>
          <c:h val="6.348049079099947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049676025918E-2"/>
          <c:y val="1.3640085641681003E-2"/>
          <c:w val="0.97624190064794814"/>
          <c:h val="0.69644076610702899"/>
        </c:manualLayout>
      </c:layout>
      <c:barChart>
        <c:barDir val="col"/>
        <c:grouping val="clustered"/>
        <c:varyColors val="0"/>
        <c:ser>
          <c:idx val="3"/>
          <c:order val="0"/>
          <c:tx>
            <c:strRef>
              <c:f>Sheet1!$E$1</c:f>
              <c:strCache>
                <c:ptCount val="1"/>
                <c:pt idx="0">
                  <c:v>Practiced before most recent outbreak</c:v>
                </c:pt>
              </c:strCache>
            </c:strRef>
          </c:tx>
          <c:spPr>
            <a:solidFill>
              <a:srgbClr val="002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Avoiding large gatherings</c:v>
                </c:pt>
                <c:pt idx="1">
                  <c:v>Avoiding social gatherings</c:v>
                </c:pt>
                <c:pt idx="2">
                  <c:v>Avoiding public transport</c:v>
                </c:pt>
                <c:pt idx="3">
                  <c:v>Working from home</c:v>
                </c:pt>
                <c:pt idx="4">
                  <c:v>Staying at least 2m away from people</c:v>
                </c:pt>
                <c:pt idx="5">
                  <c:v>Limiting your movement and travel between regions in New Zealand</c:v>
                </c:pt>
                <c:pt idx="6">
                  <c:v>Limiting overseas travel</c:v>
                </c:pt>
                <c:pt idx="7">
                  <c:v>None of these</c:v>
                </c:pt>
              </c:strCache>
            </c:strRef>
          </c:cat>
          <c:val>
            <c:numRef>
              <c:f>Sheet1!$E$2:$E$9</c:f>
              <c:numCache>
                <c:formatCode>0%</c:formatCode>
                <c:ptCount val="8"/>
                <c:pt idx="0">
                  <c:v>0.52</c:v>
                </c:pt>
                <c:pt idx="1">
                  <c:v>0.47</c:v>
                </c:pt>
                <c:pt idx="2">
                  <c:v>0.42</c:v>
                </c:pt>
                <c:pt idx="3">
                  <c:v>0.37</c:v>
                </c:pt>
                <c:pt idx="4">
                  <c:v>0.5</c:v>
                </c:pt>
                <c:pt idx="5">
                  <c:v>0.42</c:v>
                </c:pt>
                <c:pt idx="6">
                  <c:v>0.36</c:v>
                </c:pt>
              </c:numCache>
            </c:numRef>
          </c:val>
          <c:extLst>
            <c:ext xmlns:c16="http://schemas.microsoft.com/office/drawing/2014/chart" uri="{C3380CC4-5D6E-409C-BE32-E72D297353CC}">
              <c16:uniqueId val="{00000000-FDF4-4320-AAB9-C47E3ECD4860}"/>
            </c:ext>
          </c:extLst>
        </c:ser>
        <c:ser>
          <c:idx val="0"/>
          <c:order val="1"/>
          <c:tx>
            <c:strRef>
              <c:f>Sheet1!$B$1</c:f>
              <c:strCache>
                <c:ptCount val="1"/>
                <c:pt idx="0">
                  <c:v>Would practice if borders were open to travellers from low-risk countries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Avoiding large gatherings</c:v>
                </c:pt>
                <c:pt idx="1">
                  <c:v>Avoiding social gatherings</c:v>
                </c:pt>
                <c:pt idx="2">
                  <c:v>Avoiding public transport</c:v>
                </c:pt>
                <c:pt idx="3">
                  <c:v>Working from home</c:v>
                </c:pt>
                <c:pt idx="4">
                  <c:v>Staying at least 2m away from people</c:v>
                </c:pt>
                <c:pt idx="5">
                  <c:v>Limiting your movement and travel between regions in New Zealand</c:v>
                </c:pt>
                <c:pt idx="6">
                  <c:v>Limiting overseas travel</c:v>
                </c:pt>
                <c:pt idx="7">
                  <c:v>None of these</c:v>
                </c:pt>
              </c:strCache>
            </c:strRef>
          </c:cat>
          <c:val>
            <c:numRef>
              <c:f>Sheet1!$B$2:$B$9</c:f>
              <c:numCache>
                <c:formatCode>0%</c:formatCode>
                <c:ptCount val="8"/>
                <c:pt idx="0">
                  <c:v>0.57999999999999996</c:v>
                </c:pt>
                <c:pt idx="1">
                  <c:v>0.46</c:v>
                </c:pt>
                <c:pt idx="2">
                  <c:v>0.44</c:v>
                </c:pt>
                <c:pt idx="3">
                  <c:v>0.3</c:v>
                </c:pt>
                <c:pt idx="4">
                  <c:v>0.56000000000000005</c:v>
                </c:pt>
                <c:pt idx="5">
                  <c:v>0.43</c:v>
                </c:pt>
                <c:pt idx="6">
                  <c:v>0.4</c:v>
                </c:pt>
                <c:pt idx="7">
                  <c:v>0.1</c:v>
                </c:pt>
              </c:numCache>
            </c:numRef>
          </c:val>
          <c:extLst>
            <c:ext xmlns:c16="http://schemas.microsoft.com/office/drawing/2014/chart" uri="{C3380CC4-5D6E-409C-BE32-E72D297353CC}">
              <c16:uniqueId val="{00000001-FDF4-4320-AAB9-C47E3ECD4860}"/>
            </c:ext>
          </c:extLst>
        </c:ser>
        <c:ser>
          <c:idx val="1"/>
          <c:order val="2"/>
          <c:tx>
            <c:strRef>
              <c:f>Sheet1!$C$1</c:f>
              <c:strCache>
                <c:ptCount val="1"/>
                <c:pt idx="0">
                  <c:v>Would practice if borders were open to travellers from medium-risk countries</c:v>
                </c:pt>
              </c:strCache>
            </c:strRef>
          </c:tx>
          <c:spPr>
            <a:solidFill>
              <a:schemeClr val="bg1">
                <a:lumMod val="50000"/>
              </a:schemeClr>
            </a:solidFill>
            <a:ln>
              <a:noFill/>
            </a:ln>
            <a:effectLst/>
          </c:spPr>
          <c:invertIfNegative val="0"/>
          <c:dLbls>
            <c:dLbl>
              <c:idx val="4"/>
              <c:layout>
                <c:manualLayout>
                  <c:x val="0"/>
                  <c:y val="-1.90015609493769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F4-4320-AAB9-C47E3ECD486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Avoiding large gatherings</c:v>
                </c:pt>
                <c:pt idx="1">
                  <c:v>Avoiding social gatherings</c:v>
                </c:pt>
                <c:pt idx="2">
                  <c:v>Avoiding public transport</c:v>
                </c:pt>
                <c:pt idx="3">
                  <c:v>Working from home</c:v>
                </c:pt>
                <c:pt idx="4">
                  <c:v>Staying at least 2m away from people</c:v>
                </c:pt>
                <c:pt idx="5">
                  <c:v>Limiting your movement and travel between regions in New Zealand</c:v>
                </c:pt>
                <c:pt idx="6">
                  <c:v>Limiting overseas travel</c:v>
                </c:pt>
                <c:pt idx="7">
                  <c:v>None of these</c:v>
                </c:pt>
              </c:strCache>
            </c:strRef>
          </c:cat>
          <c:val>
            <c:numRef>
              <c:f>Sheet1!$C$2:$C$9</c:f>
              <c:numCache>
                <c:formatCode>0%</c:formatCode>
                <c:ptCount val="8"/>
                <c:pt idx="0">
                  <c:v>0.63</c:v>
                </c:pt>
                <c:pt idx="1">
                  <c:v>0.5</c:v>
                </c:pt>
                <c:pt idx="2">
                  <c:v>0.53</c:v>
                </c:pt>
                <c:pt idx="3">
                  <c:v>0.32</c:v>
                </c:pt>
                <c:pt idx="4">
                  <c:v>0.66</c:v>
                </c:pt>
                <c:pt idx="5">
                  <c:v>0.49</c:v>
                </c:pt>
                <c:pt idx="6">
                  <c:v>0.46</c:v>
                </c:pt>
                <c:pt idx="7">
                  <c:v>0.06</c:v>
                </c:pt>
              </c:numCache>
            </c:numRef>
          </c:val>
          <c:extLst>
            <c:ext xmlns:c16="http://schemas.microsoft.com/office/drawing/2014/chart" uri="{C3380CC4-5D6E-409C-BE32-E72D297353CC}">
              <c16:uniqueId val="{00000003-FDF4-4320-AAB9-C47E3ECD4860}"/>
            </c:ext>
          </c:extLst>
        </c:ser>
        <c:ser>
          <c:idx val="2"/>
          <c:order val="3"/>
          <c:tx>
            <c:strRef>
              <c:f>Sheet1!$D$1</c:f>
              <c:strCache>
                <c:ptCount val="1"/>
                <c:pt idx="0">
                  <c:v>Would practice if borders were open to travellers from high-risk countries</c:v>
                </c:pt>
              </c:strCache>
            </c:strRef>
          </c:tx>
          <c:spPr>
            <a:solidFill>
              <a:schemeClr val="tx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Avoiding large gatherings</c:v>
                </c:pt>
                <c:pt idx="1">
                  <c:v>Avoiding social gatherings</c:v>
                </c:pt>
                <c:pt idx="2">
                  <c:v>Avoiding public transport</c:v>
                </c:pt>
                <c:pt idx="3">
                  <c:v>Working from home</c:v>
                </c:pt>
                <c:pt idx="4">
                  <c:v>Staying at least 2m away from people</c:v>
                </c:pt>
                <c:pt idx="5">
                  <c:v>Limiting your movement and travel between regions in New Zealand</c:v>
                </c:pt>
                <c:pt idx="6">
                  <c:v>Limiting overseas travel</c:v>
                </c:pt>
                <c:pt idx="7">
                  <c:v>None of these</c:v>
                </c:pt>
              </c:strCache>
            </c:strRef>
          </c:cat>
          <c:val>
            <c:numRef>
              <c:f>Sheet1!$D$2:$D$9</c:f>
              <c:numCache>
                <c:formatCode>0%</c:formatCode>
                <c:ptCount val="8"/>
                <c:pt idx="0">
                  <c:v>0.68</c:v>
                </c:pt>
                <c:pt idx="1">
                  <c:v>0.59</c:v>
                </c:pt>
                <c:pt idx="2">
                  <c:v>0.63</c:v>
                </c:pt>
                <c:pt idx="3">
                  <c:v>0.44</c:v>
                </c:pt>
                <c:pt idx="4">
                  <c:v>0.65</c:v>
                </c:pt>
                <c:pt idx="5">
                  <c:v>0.56000000000000005</c:v>
                </c:pt>
                <c:pt idx="6">
                  <c:v>0.57999999999999996</c:v>
                </c:pt>
                <c:pt idx="7">
                  <c:v>7.0000000000000007E-2</c:v>
                </c:pt>
              </c:numCache>
            </c:numRef>
          </c:val>
          <c:extLst>
            <c:ext xmlns:c16="http://schemas.microsoft.com/office/drawing/2014/chart" uri="{C3380CC4-5D6E-409C-BE32-E72D297353CC}">
              <c16:uniqueId val="{00000004-FDF4-4320-AAB9-C47E3ECD4860}"/>
            </c:ext>
          </c:extLst>
        </c:ser>
        <c:dLbls>
          <c:dLblPos val="outEnd"/>
          <c:showLegendKey val="0"/>
          <c:showVal val="1"/>
          <c:showCatName val="0"/>
          <c:showSerName val="0"/>
          <c:showPercent val="0"/>
          <c:showBubbleSize val="0"/>
        </c:dLbls>
        <c:gapWidth val="379"/>
        <c:overlap val="-18"/>
        <c:axId val="392492431"/>
        <c:axId val="387577359"/>
      </c:barChart>
      <c:catAx>
        <c:axId val="392492431"/>
        <c:scaling>
          <c:orientation val="minMax"/>
        </c:scaling>
        <c:delete val="1"/>
        <c:axPos val="b"/>
        <c:numFmt formatCode="General" sourceLinked="1"/>
        <c:majorTickMark val="none"/>
        <c:minorTickMark val="none"/>
        <c:tickLblPos val="nextTo"/>
        <c:crossAx val="387577359"/>
        <c:crosses val="autoZero"/>
        <c:auto val="1"/>
        <c:lblAlgn val="ctr"/>
        <c:lblOffset val="100"/>
        <c:noMultiLvlLbl val="0"/>
      </c:catAx>
      <c:valAx>
        <c:axId val="387577359"/>
        <c:scaling>
          <c:orientation val="minMax"/>
        </c:scaling>
        <c:delete val="1"/>
        <c:axPos val="l"/>
        <c:numFmt formatCode="0%" sourceLinked="1"/>
        <c:majorTickMark val="none"/>
        <c:minorTickMark val="none"/>
        <c:tickLblPos val="nextTo"/>
        <c:crossAx val="392492431"/>
        <c:crosses val="autoZero"/>
        <c:crossBetween val="between"/>
      </c:valAx>
      <c:spPr>
        <a:noFill/>
        <a:ln>
          <a:noFill/>
        </a:ln>
        <a:effectLst/>
      </c:spPr>
    </c:plotArea>
    <c:legend>
      <c:legendPos val="b"/>
      <c:layout>
        <c:manualLayout>
          <c:xMode val="edge"/>
          <c:yMode val="edge"/>
          <c:x val="0"/>
          <c:y val="0.88915570870799432"/>
          <c:w val="1"/>
          <c:h val="9.455723904968256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62784119596382E-2"/>
          <c:y val="0.33045197331984877"/>
          <c:w val="0.96223721588040356"/>
          <c:h val="0.49299381155337235"/>
        </c:manualLayout>
      </c:layout>
      <c:barChart>
        <c:barDir val="bar"/>
        <c:grouping val="percentStacked"/>
        <c:varyColors val="0"/>
        <c:ser>
          <c:idx val="0"/>
          <c:order val="0"/>
          <c:tx>
            <c:strRef>
              <c:f>Sheet1!$B$1</c:f>
              <c:strCache>
                <c:ptCount val="1"/>
                <c:pt idx="0">
                  <c:v>Definitely</c:v>
                </c:pt>
              </c:strCache>
            </c:strRef>
          </c:tx>
          <c:spPr>
            <a:solidFill>
              <a:srgbClr val="002E6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Sheet1!$B$2</c:f>
              <c:numCache>
                <c:formatCode>0%</c:formatCode>
                <c:ptCount val="1"/>
                <c:pt idx="0">
                  <c:v>0.2</c:v>
                </c:pt>
              </c:numCache>
            </c:numRef>
          </c:val>
          <c:extLst>
            <c:ext xmlns:c16="http://schemas.microsoft.com/office/drawing/2014/chart" uri="{C3380CC4-5D6E-409C-BE32-E72D297353CC}">
              <c16:uniqueId val="{00000000-93E5-40BE-8716-58B42796CB6F}"/>
            </c:ext>
          </c:extLst>
        </c:ser>
        <c:ser>
          <c:idx val="1"/>
          <c:order val="1"/>
          <c:tx>
            <c:strRef>
              <c:f>Sheet1!$C$1</c:f>
              <c:strCache>
                <c:ptCount val="1"/>
                <c:pt idx="0">
                  <c:v>Likely</c:v>
                </c:pt>
              </c:strCache>
            </c:strRef>
          </c:tx>
          <c:spPr>
            <a:solidFill>
              <a:srgbClr val="0072BC"/>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Sheet1!$C$2</c:f>
              <c:numCache>
                <c:formatCode>0%</c:formatCode>
                <c:ptCount val="1"/>
                <c:pt idx="0">
                  <c:v>0.24</c:v>
                </c:pt>
              </c:numCache>
            </c:numRef>
          </c:val>
          <c:extLst>
            <c:ext xmlns:c16="http://schemas.microsoft.com/office/drawing/2014/chart" uri="{C3380CC4-5D6E-409C-BE32-E72D297353CC}">
              <c16:uniqueId val="{00000001-93E5-40BE-8716-58B42796CB6F}"/>
            </c:ext>
          </c:extLst>
        </c:ser>
        <c:ser>
          <c:idx val="2"/>
          <c:order val="2"/>
          <c:tx>
            <c:strRef>
              <c:f>Sheet1!$D$1</c:f>
              <c:strCache>
                <c:ptCount val="1"/>
                <c:pt idx="0">
                  <c:v>Unlikely</c:v>
                </c:pt>
              </c:strCache>
            </c:strRef>
          </c:tx>
          <c:spPr>
            <a:solidFill>
              <a:srgbClr val="F7941E">
                <a:alpha val="4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Sheet1!$D$2</c:f>
              <c:numCache>
                <c:formatCode>0%</c:formatCode>
                <c:ptCount val="1"/>
                <c:pt idx="0">
                  <c:v>0.18</c:v>
                </c:pt>
              </c:numCache>
            </c:numRef>
          </c:val>
          <c:extLst>
            <c:ext xmlns:c16="http://schemas.microsoft.com/office/drawing/2014/chart" uri="{C3380CC4-5D6E-409C-BE32-E72D297353CC}">
              <c16:uniqueId val="{00000002-93E5-40BE-8716-58B42796CB6F}"/>
            </c:ext>
          </c:extLst>
        </c:ser>
        <c:ser>
          <c:idx val="3"/>
          <c:order val="3"/>
          <c:tx>
            <c:strRef>
              <c:f>Sheet1!$E$1</c:f>
              <c:strCache>
                <c:ptCount val="1"/>
                <c:pt idx="0">
                  <c:v>Definitely not</c:v>
                </c:pt>
              </c:strCache>
            </c:strRef>
          </c:tx>
          <c:spPr>
            <a:solidFill>
              <a:srgbClr val="F7941E">
                <a:alpha val="8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Sheet1!$E$2</c:f>
              <c:numCache>
                <c:formatCode>0%</c:formatCode>
                <c:ptCount val="1"/>
                <c:pt idx="0">
                  <c:v>0.18</c:v>
                </c:pt>
              </c:numCache>
            </c:numRef>
          </c:val>
          <c:extLst>
            <c:ext xmlns:c16="http://schemas.microsoft.com/office/drawing/2014/chart" uri="{C3380CC4-5D6E-409C-BE32-E72D297353CC}">
              <c16:uniqueId val="{00000003-93E5-40BE-8716-58B42796CB6F}"/>
            </c:ext>
          </c:extLst>
        </c:ser>
        <c:ser>
          <c:idx val="4"/>
          <c:order val="4"/>
          <c:tx>
            <c:strRef>
              <c:f>Sheet1!$F$1</c:f>
              <c:strCache>
                <c:ptCount val="1"/>
                <c:pt idx="0">
                  <c:v>I'm really not sure</c:v>
                </c:pt>
              </c:strCache>
            </c:strRef>
          </c:tx>
          <c:spPr>
            <a:solidFill>
              <a:schemeClr val="bg1">
                <a:lumMod val="65000"/>
                <a:alpha val="5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Sheet1!$F$2</c:f>
              <c:numCache>
                <c:formatCode>0%</c:formatCode>
                <c:ptCount val="1"/>
                <c:pt idx="0">
                  <c:v>0.2</c:v>
                </c:pt>
              </c:numCache>
            </c:numRef>
          </c:val>
          <c:extLst>
            <c:ext xmlns:c16="http://schemas.microsoft.com/office/drawing/2014/chart" uri="{C3380CC4-5D6E-409C-BE32-E72D297353CC}">
              <c16:uniqueId val="{00000004-93E5-40BE-8716-58B42796CB6F}"/>
            </c:ext>
          </c:extLst>
        </c:ser>
        <c:dLbls>
          <c:dLblPos val="ctr"/>
          <c:showLegendKey val="0"/>
          <c:showVal val="1"/>
          <c:showCatName val="0"/>
          <c:showSerName val="0"/>
          <c:showPercent val="0"/>
          <c:showBubbleSize val="0"/>
        </c:dLbls>
        <c:gapWidth val="150"/>
        <c:overlap val="100"/>
        <c:axId val="1949220079"/>
        <c:axId val="402956607"/>
      </c:barChart>
      <c:catAx>
        <c:axId val="1949220079"/>
        <c:scaling>
          <c:orientation val="minMax"/>
        </c:scaling>
        <c:delete val="1"/>
        <c:axPos val="l"/>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b"/>
        <c:numFmt formatCode="0%" sourceLinked="1"/>
        <c:majorTickMark val="none"/>
        <c:minorTickMark val="none"/>
        <c:tickLblPos val="nextTo"/>
        <c:crossAx val="1949220079"/>
        <c:crosses val="autoZero"/>
        <c:crossBetween val="between"/>
      </c:valAx>
      <c:spPr>
        <a:noFill/>
        <a:ln>
          <a:noFill/>
        </a:ln>
        <a:effectLst/>
      </c:spPr>
    </c:plotArea>
    <c:legend>
      <c:legendPos val="b"/>
      <c:layout>
        <c:manualLayout>
          <c:xMode val="edge"/>
          <c:yMode val="edge"/>
          <c:x val="0.26015798543090352"/>
          <c:y val="0.7359816032170291"/>
          <c:w val="0.4650275134845791"/>
          <c:h val="0.111113198006212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35935231446297"/>
          <c:y val="4.3432130029641573E-2"/>
          <c:w val="0.5010473915312269"/>
          <c:h val="0.90499221556015907"/>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B72-4F16-93DE-C452A659A5E2}"/>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B72-4F16-93DE-C452A659A5E2}"/>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B72-4F16-93DE-C452A659A5E2}"/>
                </c:ext>
              </c:extLst>
            </c:dLbl>
            <c:dLbl>
              <c:idx val="3"/>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B72-4F16-93DE-C452A659A5E2}"/>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B72-4F16-93DE-C452A659A5E2}"/>
                </c:ext>
              </c:extLst>
            </c:dLbl>
            <c:dLbl>
              <c:idx val="5"/>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B72-4F16-93DE-C452A659A5E2}"/>
                </c:ext>
              </c:extLst>
            </c:dLbl>
            <c:dLbl>
              <c:idx val="6"/>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B72-4F16-93DE-C452A659A5E2}"/>
                </c:ext>
              </c:extLst>
            </c:dLbl>
            <c:dLbl>
              <c:idx val="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B72-4F16-93DE-C452A659A5E2}"/>
                </c:ext>
              </c:extLst>
            </c:dLbl>
            <c:dLbl>
              <c:idx val="8"/>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4B72-4F16-93DE-C452A659A5E2}"/>
                </c:ext>
              </c:extLst>
            </c:dLbl>
            <c:dLbl>
              <c:idx val="9"/>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4B72-4F16-93DE-C452A659A5E2}"/>
                </c:ext>
              </c:extLst>
            </c:dLbl>
            <c:dLbl>
              <c:idx val="1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4B72-4F16-93DE-C452A659A5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Taking care of my family / whānau and those closest to me</c:v>
                </c:pt>
                <c:pt idx="1">
                  <c:v>Doing the best thing for my own health</c:v>
                </c:pt>
                <c:pt idx="2">
                  <c:v>Helping to protect all New Zealanders</c:v>
                </c:pt>
                <c:pt idx="3">
                  <c:v>Helping to end the COVID-19 pandemic more quickly</c:v>
                </c:pt>
                <c:pt idx="4">
                  <c:v>Helping reduce the risk of COVID-19 infection / further lockdowns and economic harm</c:v>
                </c:pt>
                <c:pt idx="5">
                  <c:v>Getting 'back to normal'</c:v>
                </c:pt>
                <c:pt idx="6">
                  <c:v>Slowing the spread of COVID-19</c:v>
                </c:pt>
                <c:pt idx="7">
                  <c:v>If there were consequences for not practicing protective behaviours</c:v>
                </c:pt>
                <c:pt idx="8">
                  <c:v>Helping me to travel internationally again</c:v>
                </c:pt>
                <c:pt idx="9">
                  <c:v>Taking care of my local community / church community</c:v>
                </c:pt>
                <c:pt idx="10">
                  <c:v>Taking care of my hapū / iwi</c:v>
                </c:pt>
                <c:pt idx="11">
                  <c:v>Something else</c:v>
                </c:pt>
                <c:pt idx="12">
                  <c:v>None of these</c:v>
                </c:pt>
              </c:strCache>
            </c:strRef>
          </c:cat>
          <c:val>
            <c:numRef>
              <c:f>Sheet1!$B$2:$B$14</c:f>
              <c:numCache>
                <c:formatCode>0%</c:formatCode>
                <c:ptCount val="13"/>
                <c:pt idx="0">
                  <c:v>0.68</c:v>
                </c:pt>
                <c:pt idx="1">
                  <c:v>0.63</c:v>
                </c:pt>
                <c:pt idx="2">
                  <c:v>0.62</c:v>
                </c:pt>
                <c:pt idx="3">
                  <c:v>0.61</c:v>
                </c:pt>
                <c:pt idx="4">
                  <c:v>0.6</c:v>
                </c:pt>
                <c:pt idx="5">
                  <c:v>0.56999999999999995</c:v>
                </c:pt>
                <c:pt idx="6">
                  <c:v>0.55000000000000004</c:v>
                </c:pt>
                <c:pt idx="7">
                  <c:v>0.47</c:v>
                </c:pt>
                <c:pt idx="8">
                  <c:v>0.41</c:v>
                </c:pt>
                <c:pt idx="9">
                  <c:v>0.39</c:v>
                </c:pt>
                <c:pt idx="10">
                  <c:v>0.35</c:v>
                </c:pt>
                <c:pt idx="11">
                  <c:v>0.01</c:v>
                </c:pt>
                <c:pt idx="12">
                  <c:v>0.02</c:v>
                </c:pt>
              </c:numCache>
            </c:numRef>
          </c:val>
          <c:extLst>
            <c:ext xmlns:c16="http://schemas.microsoft.com/office/drawing/2014/chart" uri="{C3380CC4-5D6E-409C-BE32-E72D297353CC}">
              <c16:uniqueId val="{0000000B-4B72-4F16-93DE-C452A659A5E2}"/>
            </c:ext>
          </c:extLst>
        </c:ser>
        <c:dLbls>
          <c:dLblPos val="outEnd"/>
          <c:showLegendKey val="0"/>
          <c:showVal val="1"/>
          <c:showCatName val="0"/>
          <c:showSerName val="0"/>
          <c:showPercent val="0"/>
          <c:showBubbleSize val="0"/>
        </c:dLbls>
        <c:gapWidth val="116"/>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max val="1.5"/>
          <c:min val="0"/>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35935231446297"/>
          <c:y val="4.3432130029641573E-2"/>
          <c:w val="0.5010473915312269"/>
          <c:h val="0.90499221556015907"/>
        </c:manualLayout>
      </c:layout>
      <c:barChart>
        <c:barDir val="bar"/>
        <c:grouping val="clustered"/>
        <c:varyColors val="0"/>
        <c:ser>
          <c:idx val="0"/>
          <c:order val="0"/>
          <c:tx>
            <c:strRef>
              <c:f>Sheet1!$B$1</c:f>
              <c:strCache>
                <c:ptCount val="1"/>
                <c:pt idx="0">
                  <c:v>Series 1</c:v>
                </c:pt>
              </c:strCache>
            </c:strRef>
          </c:tx>
          <c:spPr>
            <a:solidFill>
              <a:srgbClr val="002E6E"/>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554-4B68-974C-7CE45689CF3C}"/>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554-4B68-974C-7CE45689CF3C}"/>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554-4B68-974C-7CE45689CF3C}"/>
                </c:ext>
              </c:extLst>
            </c:dLbl>
            <c:dLbl>
              <c:idx val="3"/>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554-4B68-974C-7CE45689CF3C}"/>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554-4B68-974C-7CE45689CF3C}"/>
                </c:ext>
              </c:extLst>
            </c:dLbl>
            <c:dLbl>
              <c:idx val="5"/>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554-4B68-974C-7CE45689CF3C}"/>
                </c:ext>
              </c:extLst>
            </c:dLbl>
            <c:dLbl>
              <c:idx val="6"/>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F554-4B68-974C-7CE45689CF3C}"/>
                </c:ext>
              </c:extLst>
            </c:dLbl>
            <c:dLbl>
              <c:idx val="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554-4B68-974C-7CE45689CF3C}"/>
                </c:ext>
              </c:extLst>
            </c:dLbl>
            <c:dLbl>
              <c:idx val="8"/>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F554-4B68-974C-7CE45689CF3C}"/>
                </c:ext>
              </c:extLst>
            </c:dLbl>
            <c:dLbl>
              <c:idx val="9"/>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E1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F554-4B68-974C-7CE45689CF3C}"/>
                </c:ext>
              </c:extLst>
            </c:dLbl>
            <c:dLbl>
              <c:idx val="1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F554-4B68-974C-7CE45689CF3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Taking care of my family / whānau and those closest to me</c:v>
                </c:pt>
                <c:pt idx="1">
                  <c:v>Doing the best thing for my own health</c:v>
                </c:pt>
                <c:pt idx="2">
                  <c:v>Helping to protect all New Zealanders</c:v>
                </c:pt>
                <c:pt idx="3">
                  <c:v>Helping to end the COVID-19 pandemic more quickly</c:v>
                </c:pt>
                <c:pt idx="4">
                  <c:v>Helping reduce the risk of COVID-19 infection / further lockdowns and economic harm</c:v>
                </c:pt>
                <c:pt idx="5">
                  <c:v>Getting 'back to normal'</c:v>
                </c:pt>
                <c:pt idx="6">
                  <c:v>Slowing the spread of COVID-19</c:v>
                </c:pt>
                <c:pt idx="7">
                  <c:v>If there were consequences for not practicing protective behaviours</c:v>
                </c:pt>
                <c:pt idx="8">
                  <c:v>Helping me to travel internationally again</c:v>
                </c:pt>
                <c:pt idx="9">
                  <c:v>Taking care of my local community / church community</c:v>
                </c:pt>
                <c:pt idx="10">
                  <c:v>Taking care of my hapū / iwi</c:v>
                </c:pt>
                <c:pt idx="11">
                  <c:v>Something else</c:v>
                </c:pt>
                <c:pt idx="12">
                  <c:v>None of these</c:v>
                </c:pt>
              </c:strCache>
            </c:strRef>
          </c:cat>
          <c:val>
            <c:numRef>
              <c:f>Sheet1!$B$2:$B$14</c:f>
              <c:numCache>
                <c:formatCode>0%</c:formatCode>
                <c:ptCount val="13"/>
                <c:pt idx="0">
                  <c:v>0.54</c:v>
                </c:pt>
                <c:pt idx="1">
                  <c:v>0.49</c:v>
                </c:pt>
                <c:pt idx="2">
                  <c:v>0.42</c:v>
                </c:pt>
                <c:pt idx="3">
                  <c:v>0.35</c:v>
                </c:pt>
                <c:pt idx="4">
                  <c:v>0.27</c:v>
                </c:pt>
                <c:pt idx="5">
                  <c:v>0.48</c:v>
                </c:pt>
                <c:pt idx="6">
                  <c:v>0.25</c:v>
                </c:pt>
                <c:pt idx="7">
                  <c:v>0.37</c:v>
                </c:pt>
                <c:pt idx="8">
                  <c:v>0.3</c:v>
                </c:pt>
                <c:pt idx="9">
                  <c:v>0.23</c:v>
                </c:pt>
                <c:pt idx="10">
                  <c:v>0.21</c:v>
                </c:pt>
                <c:pt idx="11">
                  <c:v>0.02</c:v>
                </c:pt>
                <c:pt idx="12">
                  <c:v>0.08</c:v>
                </c:pt>
              </c:numCache>
            </c:numRef>
          </c:val>
          <c:extLst>
            <c:ext xmlns:c16="http://schemas.microsoft.com/office/drawing/2014/chart" uri="{C3380CC4-5D6E-409C-BE32-E72D297353CC}">
              <c16:uniqueId val="{0000000B-F554-4B68-974C-7CE45689CF3C}"/>
            </c:ext>
          </c:extLst>
        </c:ser>
        <c:dLbls>
          <c:dLblPos val="outEnd"/>
          <c:showLegendKey val="0"/>
          <c:showVal val="1"/>
          <c:showCatName val="0"/>
          <c:showSerName val="0"/>
          <c:showPercent val="0"/>
          <c:showBubbleSize val="0"/>
        </c:dLbls>
        <c:gapWidth val="116"/>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max val="1.5"/>
          <c:min val="0"/>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3437831913013"/>
          <c:y val="0.25285572953708374"/>
          <c:w val="0.88266562168086993"/>
          <c:h val="0.62895438722358654"/>
        </c:manualLayout>
      </c:layout>
      <c:barChart>
        <c:barDir val="col"/>
        <c:grouping val="clustered"/>
        <c:varyColors val="0"/>
        <c:ser>
          <c:idx val="0"/>
          <c:order val="0"/>
          <c:tx>
            <c:strRef>
              <c:f>Sheet1!$B$1</c:f>
              <c:strCache>
                <c:ptCount val="1"/>
                <c:pt idx="0">
                  <c:v>Nett Likely</c:v>
                </c:pt>
              </c:strCache>
            </c:strRef>
          </c:tx>
          <c:spPr>
            <a:solidFill>
              <a:srgbClr val="0072BC"/>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1E1-4745-93A3-0CCBF020696C}"/>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1E1-4745-93A3-0CCBF020696C}"/>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1E1-4745-93A3-0CCBF02069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Pacific peoples</c:v>
                </c:pt>
                <c:pt idx="1">
                  <c:v>Aged 18-39</c:v>
                </c:pt>
                <c:pt idx="2">
                  <c:v>Unemployed</c:v>
                </c:pt>
                <c:pt idx="3">
                  <c:v>Un vaccinated</c:v>
                </c:pt>
              </c:strCache>
            </c:strRef>
          </c:cat>
          <c:val>
            <c:numRef>
              <c:f>Sheet1!$B$2:$B$5</c:f>
              <c:numCache>
                <c:formatCode>0%</c:formatCode>
                <c:ptCount val="4"/>
                <c:pt idx="0">
                  <c:v>0.75</c:v>
                </c:pt>
                <c:pt idx="1">
                  <c:v>0.65</c:v>
                </c:pt>
                <c:pt idx="2">
                  <c:v>0.63</c:v>
                </c:pt>
                <c:pt idx="3">
                  <c:v>0.27</c:v>
                </c:pt>
              </c:numCache>
            </c:numRef>
          </c:val>
          <c:extLst>
            <c:ext xmlns:c16="http://schemas.microsoft.com/office/drawing/2014/chart" uri="{C3380CC4-5D6E-409C-BE32-E72D297353CC}">
              <c16:uniqueId val="{00000003-41E1-4745-93A3-0CCBF020696C}"/>
            </c:ext>
          </c:extLst>
        </c:ser>
        <c:ser>
          <c:idx val="1"/>
          <c:order val="1"/>
          <c:tx>
            <c:strRef>
              <c:f>Sheet1!$C$1</c:f>
              <c:strCache>
                <c:ptCount val="1"/>
                <c:pt idx="0">
                  <c:v>Nett Unlikely</c:v>
                </c:pt>
              </c:strCache>
            </c:strRef>
          </c:tx>
          <c:spPr>
            <a:solidFill>
              <a:schemeClr val="bg1">
                <a:lumMod val="75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1E1-4745-93A3-0CCBF020696C}"/>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1E1-4745-93A3-0CCBF020696C}"/>
                </c:ext>
              </c:extLst>
            </c:dLbl>
            <c:dLbl>
              <c:idx val="3"/>
              <c:tx>
                <c:rich>
                  <a:bodyPr/>
                  <a:lstStyle/>
                  <a:p>
                    <a:fld id="{32A762F6-F396-433C-A14D-1F2E508C3494}" type="VALUE">
                      <a:rPr lang="en-US">
                        <a:solidFill>
                          <a:srgbClr val="00B05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1E1-4745-93A3-0CCBF02069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Pacific peoples</c:v>
                </c:pt>
                <c:pt idx="1">
                  <c:v>Aged 18-39</c:v>
                </c:pt>
                <c:pt idx="2">
                  <c:v>Unemployed</c:v>
                </c:pt>
                <c:pt idx="3">
                  <c:v>Un vaccinated</c:v>
                </c:pt>
              </c:strCache>
            </c:strRef>
          </c:cat>
          <c:val>
            <c:numRef>
              <c:f>Sheet1!$C$2:$C$5</c:f>
              <c:numCache>
                <c:formatCode>0%</c:formatCode>
                <c:ptCount val="4"/>
                <c:pt idx="0">
                  <c:v>0.17</c:v>
                </c:pt>
                <c:pt idx="1">
                  <c:v>0.25</c:v>
                </c:pt>
                <c:pt idx="2">
                  <c:v>0.3</c:v>
                </c:pt>
                <c:pt idx="3">
                  <c:v>0.54</c:v>
                </c:pt>
              </c:numCache>
            </c:numRef>
          </c:val>
          <c:extLst>
            <c:ext xmlns:c16="http://schemas.microsoft.com/office/drawing/2014/chart" uri="{C3380CC4-5D6E-409C-BE32-E72D297353CC}">
              <c16:uniqueId val="{00000007-41E1-4745-93A3-0CCBF020696C}"/>
            </c:ext>
          </c:extLst>
        </c:ser>
        <c:dLbls>
          <c:showLegendKey val="0"/>
          <c:showVal val="0"/>
          <c:showCatName val="0"/>
          <c:showSerName val="0"/>
          <c:showPercent val="0"/>
          <c:showBubbleSize val="0"/>
        </c:dLbls>
        <c:gapWidth val="219"/>
        <c:overlap val="-27"/>
        <c:axId val="578755152"/>
        <c:axId val="578770128"/>
      </c:barChart>
      <c:catAx>
        <c:axId val="578755152"/>
        <c:scaling>
          <c:orientation val="minMax"/>
        </c:scaling>
        <c:delete val="1"/>
        <c:axPos val="b"/>
        <c:numFmt formatCode="General" sourceLinked="1"/>
        <c:majorTickMark val="none"/>
        <c:minorTickMark val="none"/>
        <c:tickLblPos val="nextTo"/>
        <c:crossAx val="578770128"/>
        <c:crosses val="autoZero"/>
        <c:auto val="1"/>
        <c:lblAlgn val="ctr"/>
        <c:lblOffset val="100"/>
        <c:noMultiLvlLbl val="0"/>
      </c:catAx>
      <c:valAx>
        <c:axId val="578770128"/>
        <c:scaling>
          <c:orientation val="minMax"/>
        </c:scaling>
        <c:delete val="1"/>
        <c:axPos val="l"/>
        <c:numFmt formatCode="0%" sourceLinked="1"/>
        <c:majorTickMark val="none"/>
        <c:minorTickMark val="none"/>
        <c:tickLblPos val="nextTo"/>
        <c:crossAx val="578755152"/>
        <c:crosses val="autoZero"/>
        <c:crossBetween val="between"/>
      </c:valAx>
      <c:spPr>
        <a:noFill/>
        <a:ln>
          <a:noFill/>
        </a:ln>
        <a:effectLst/>
      </c:spPr>
    </c:plotArea>
    <c:legend>
      <c:legendPos val="b"/>
      <c:layout>
        <c:manualLayout>
          <c:xMode val="edge"/>
          <c:yMode val="edge"/>
          <c:x val="1.9675821937034422E-2"/>
          <c:y val="0.9228133945134066"/>
          <c:w val="0.96878631032530749"/>
          <c:h val="6.348049079099947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60A2"/>
              </a:solidFill>
              <a:ln w="19050">
                <a:solidFill>
                  <a:schemeClr val="lt1"/>
                </a:solidFill>
              </a:ln>
              <a:effectLst/>
            </c:spPr>
            <c:extLst>
              <c:ext xmlns:c16="http://schemas.microsoft.com/office/drawing/2014/chart" uri="{C3380CC4-5D6E-409C-BE32-E72D297353CC}">
                <c16:uniqueId val="{00000001-51BC-4EED-9D76-9ACDA54BC763}"/>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51BC-4EED-9D76-9ACDA54BC763}"/>
              </c:ext>
            </c:extLst>
          </c:dPt>
          <c:cat>
            <c:strRef>
              <c:f>Sheet1!$A$2:$A$3</c:f>
              <c:strCache>
                <c:ptCount val="2"/>
                <c:pt idx="0">
                  <c:v>1st Qtr</c:v>
                </c:pt>
                <c:pt idx="1">
                  <c:v>2nd Qtr</c:v>
                </c:pt>
              </c:strCache>
            </c:strRef>
          </c:cat>
          <c:val>
            <c:numRef>
              <c:f>Sheet1!$B$2:$B$3</c:f>
              <c:numCache>
                <c:formatCode>0.00%</c:formatCode>
                <c:ptCount val="2"/>
                <c:pt idx="0" formatCode="0%">
                  <c:v>0.84</c:v>
                </c:pt>
                <c:pt idx="1">
                  <c:v>0.16000000000000003</c:v>
                </c:pt>
              </c:numCache>
            </c:numRef>
          </c:val>
          <c:extLst>
            <c:ext xmlns:c16="http://schemas.microsoft.com/office/drawing/2014/chart" uri="{C3380CC4-5D6E-409C-BE32-E72D297353CC}">
              <c16:uniqueId val="{00000004-51BC-4EED-9D76-9ACDA54BC763}"/>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1383484735637"/>
          <c:y val="5.9962090696447916E-2"/>
          <c:w val="0.70531281651337763"/>
          <c:h val="0.79841171957192403"/>
        </c:manualLayout>
      </c:layout>
      <c:doughnutChart>
        <c:varyColors val="1"/>
        <c:ser>
          <c:idx val="0"/>
          <c:order val="0"/>
          <c:tx>
            <c:strRef>
              <c:f>Sheet1!$B$1</c:f>
              <c:strCache>
                <c:ptCount val="1"/>
                <c:pt idx="0">
                  <c:v>Sales</c:v>
                </c:pt>
              </c:strCache>
            </c:strRef>
          </c:tx>
          <c:spPr>
            <a:ln>
              <a:noFill/>
            </a:ln>
          </c:spPr>
          <c:dPt>
            <c:idx val="0"/>
            <c:bubble3D val="0"/>
            <c:spPr>
              <a:solidFill>
                <a:srgbClr val="002E6E">
                  <a:alpha val="20000"/>
                </a:srgbClr>
              </a:solidFill>
              <a:ln w="19050">
                <a:noFill/>
              </a:ln>
              <a:effectLst/>
            </c:spPr>
            <c:extLst>
              <c:ext xmlns:c16="http://schemas.microsoft.com/office/drawing/2014/chart" uri="{C3380CC4-5D6E-409C-BE32-E72D297353CC}">
                <c16:uniqueId val="{00000001-3CAB-465C-A0E2-A9AA5EE734D7}"/>
              </c:ext>
            </c:extLst>
          </c:dPt>
          <c:dPt>
            <c:idx val="1"/>
            <c:bubble3D val="0"/>
            <c:spPr>
              <a:solidFill>
                <a:srgbClr val="0072BC"/>
              </a:solidFill>
              <a:ln w="19050">
                <a:noFill/>
              </a:ln>
              <a:effectLst/>
            </c:spPr>
            <c:extLst>
              <c:ext xmlns:c16="http://schemas.microsoft.com/office/drawing/2014/chart" uri="{C3380CC4-5D6E-409C-BE32-E72D297353CC}">
                <c16:uniqueId val="{00000003-3CAB-465C-A0E2-A9AA5EE734D7}"/>
              </c:ext>
            </c:extLst>
          </c:dPt>
          <c:dPt>
            <c:idx val="2"/>
            <c:bubble3D val="0"/>
            <c:spPr>
              <a:solidFill>
                <a:srgbClr val="F7941E">
                  <a:alpha val="20000"/>
                </a:srgbClr>
              </a:solidFill>
              <a:ln w="19050">
                <a:noFill/>
              </a:ln>
              <a:effectLst/>
            </c:spPr>
            <c:extLst>
              <c:ext xmlns:c16="http://schemas.microsoft.com/office/drawing/2014/chart" uri="{C3380CC4-5D6E-409C-BE32-E72D297353CC}">
                <c16:uniqueId val="{00000005-3CAB-465C-A0E2-A9AA5EE734D7}"/>
              </c:ext>
            </c:extLst>
          </c:dPt>
          <c:dPt>
            <c:idx val="3"/>
            <c:bubble3D val="0"/>
            <c:spPr>
              <a:solidFill>
                <a:srgbClr val="F7941E">
                  <a:alpha val="80000"/>
                </a:srgbClr>
              </a:solidFill>
              <a:ln w="19050">
                <a:noFill/>
              </a:ln>
              <a:effectLst/>
            </c:spPr>
            <c:extLst>
              <c:ext xmlns:c16="http://schemas.microsoft.com/office/drawing/2014/chart" uri="{C3380CC4-5D6E-409C-BE32-E72D297353CC}">
                <c16:uniqueId val="{00000007-3CAB-465C-A0E2-A9AA5EE734D7}"/>
              </c:ext>
            </c:extLst>
          </c:dPt>
          <c:dPt>
            <c:idx val="4"/>
            <c:bubble3D val="0"/>
            <c:spPr>
              <a:noFill/>
              <a:ln w="19050">
                <a:noFill/>
              </a:ln>
              <a:effectLst/>
            </c:spPr>
            <c:extLst>
              <c:ext xmlns:c16="http://schemas.microsoft.com/office/drawing/2014/chart" uri="{C3380CC4-5D6E-409C-BE32-E72D297353CC}">
                <c16:uniqueId val="{00000009-3CAB-465C-A0E2-A9AA5EE734D7}"/>
              </c:ext>
            </c:extLst>
          </c:dPt>
          <c:dLbls>
            <c:delete val="1"/>
          </c:dLbls>
          <c:cat>
            <c:strRef>
              <c:f>Sheet1!$A$2:$A$6</c:f>
              <c:strCache>
                <c:ptCount val="5"/>
                <c:pt idx="0">
                  <c:v>Yes</c:v>
                </c:pt>
                <c:pt idx="2">
                  <c:v>No</c:v>
                </c:pt>
                <c:pt idx="4">
                  <c:v>I'm really not sure</c:v>
                </c:pt>
              </c:strCache>
            </c:strRef>
          </c:cat>
          <c:val>
            <c:numRef>
              <c:f>Sheet1!$B$2:$B$6</c:f>
              <c:numCache>
                <c:formatCode>General</c:formatCode>
                <c:ptCount val="5"/>
                <c:pt idx="0" formatCode="0%">
                  <c:v>0.75</c:v>
                </c:pt>
                <c:pt idx="2" formatCode="0%">
                  <c:v>0.17</c:v>
                </c:pt>
                <c:pt idx="4" formatCode="0%">
                  <c:v>7.0000000000000007E-2</c:v>
                </c:pt>
              </c:numCache>
            </c:numRef>
          </c:val>
          <c:extLst>
            <c:ext xmlns:c16="http://schemas.microsoft.com/office/drawing/2014/chart" uri="{C3380CC4-5D6E-409C-BE32-E72D297353CC}">
              <c16:uniqueId val="{0000000A-3CAB-465C-A0E2-A9AA5EE734D7}"/>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7841805419518"/>
          <c:y val="8.7783422976805886E-2"/>
          <c:w val="0.58242670557092568"/>
          <c:h val="0.65930505817013407"/>
        </c:manualLayout>
      </c:layout>
      <c:doughnutChart>
        <c:varyColors val="1"/>
        <c:ser>
          <c:idx val="0"/>
          <c:order val="0"/>
          <c:tx>
            <c:strRef>
              <c:f>Sheet1!$B$1</c:f>
              <c:strCache>
                <c:ptCount val="1"/>
                <c:pt idx="0">
                  <c:v>Sales</c:v>
                </c:pt>
              </c:strCache>
            </c:strRef>
          </c:tx>
          <c:dPt>
            <c:idx val="0"/>
            <c:bubble3D val="0"/>
            <c:spPr>
              <a:solidFill>
                <a:srgbClr val="002E6E"/>
              </a:solidFill>
              <a:ln w="19050">
                <a:solidFill>
                  <a:schemeClr val="lt1"/>
                </a:solidFill>
              </a:ln>
              <a:effectLst/>
            </c:spPr>
            <c:extLst>
              <c:ext xmlns:c16="http://schemas.microsoft.com/office/drawing/2014/chart" uri="{C3380CC4-5D6E-409C-BE32-E72D297353CC}">
                <c16:uniqueId val="{00000001-58A2-4391-AA89-50D91E909AB6}"/>
              </c:ext>
            </c:extLst>
          </c:dPt>
          <c:dPt>
            <c:idx val="1"/>
            <c:bubble3D val="0"/>
            <c:spPr>
              <a:solidFill>
                <a:srgbClr val="0072BC"/>
              </a:solidFill>
              <a:ln w="19050">
                <a:solidFill>
                  <a:schemeClr val="lt1"/>
                </a:solidFill>
              </a:ln>
              <a:effectLst/>
            </c:spPr>
            <c:extLst>
              <c:ext xmlns:c16="http://schemas.microsoft.com/office/drawing/2014/chart" uri="{C3380CC4-5D6E-409C-BE32-E72D297353CC}">
                <c16:uniqueId val="{00000003-58A2-4391-AA89-50D91E909AB6}"/>
              </c:ext>
            </c:extLst>
          </c:dPt>
          <c:dPt>
            <c:idx val="2"/>
            <c:bubble3D val="0"/>
            <c:spPr>
              <a:solidFill>
                <a:srgbClr val="F7941E">
                  <a:alpha val="40000"/>
                </a:srgbClr>
              </a:solidFill>
              <a:ln w="19050">
                <a:solidFill>
                  <a:schemeClr val="lt1"/>
                </a:solidFill>
              </a:ln>
              <a:effectLst/>
            </c:spPr>
            <c:extLst>
              <c:ext xmlns:c16="http://schemas.microsoft.com/office/drawing/2014/chart" uri="{C3380CC4-5D6E-409C-BE32-E72D297353CC}">
                <c16:uniqueId val="{00000005-58A2-4391-AA89-50D91E909AB6}"/>
              </c:ext>
            </c:extLst>
          </c:dPt>
          <c:dPt>
            <c:idx val="3"/>
            <c:bubble3D val="0"/>
            <c:spPr>
              <a:solidFill>
                <a:srgbClr val="F7941E">
                  <a:alpha val="80000"/>
                </a:srgbClr>
              </a:solidFill>
              <a:ln w="19050">
                <a:solidFill>
                  <a:schemeClr val="lt1"/>
                </a:solidFill>
              </a:ln>
              <a:effectLst/>
            </c:spPr>
            <c:extLst>
              <c:ext xmlns:c16="http://schemas.microsoft.com/office/drawing/2014/chart" uri="{C3380CC4-5D6E-409C-BE32-E72D297353CC}">
                <c16:uniqueId val="{00000007-58A2-4391-AA89-50D91E909AB6}"/>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58A2-4391-AA89-50D91E909A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Definitely</c:v>
                </c:pt>
                <c:pt idx="1">
                  <c:v>Likely</c:v>
                </c:pt>
                <c:pt idx="2">
                  <c:v>Unlikely</c:v>
                </c:pt>
                <c:pt idx="3">
                  <c:v>Definitely not</c:v>
                </c:pt>
                <c:pt idx="4">
                  <c:v>I'm really not sure</c:v>
                </c:pt>
              </c:strCache>
            </c:strRef>
          </c:cat>
          <c:val>
            <c:numRef>
              <c:f>Sheet1!$B$2:$B$6</c:f>
              <c:numCache>
                <c:formatCode>0%</c:formatCode>
                <c:ptCount val="5"/>
                <c:pt idx="0">
                  <c:v>0.54</c:v>
                </c:pt>
                <c:pt idx="1">
                  <c:v>0.21</c:v>
                </c:pt>
                <c:pt idx="2">
                  <c:v>0.11</c:v>
                </c:pt>
                <c:pt idx="3">
                  <c:v>0.06</c:v>
                </c:pt>
                <c:pt idx="4">
                  <c:v>7.0000000000000007E-2</c:v>
                </c:pt>
              </c:numCache>
            </c:numRef>
          </c:val>
          <c:extLst>
            <c:ext xmlns:c16="http://schemas.microsoft.com/office/drawing/2014/chart" uri="{C3380CC4-5D6E-409C-BE32-E72D297353CC}">
              <c16:uniqueId val="{0000000A-58A2-4391-AA89-50D91E909AB6}"/>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
          <c:y val="0.84375653656155791"/>
          <c:w val="1"/>
          <c:h val="0.153326968098336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3518800011471"/>
          <c:y val="0.3502391653163589"/>
          <c:w val="0.83380727360986673"/>
          <c:h val="0.5145686827344208"/>
        </c:manualLayout>
      </c:layout>
      <c:barChart>
        <c:barDir val="col"/>
        <c:grouping val="percentStacked"/>
        <c:varyColors val="0"/>
        <c:ser>
          <c:idx val="1"/>
          <c:order val="0"/>
          <c:tx>
            <c:strRef>
              <c:f>Sheet1!$C$1</c:f>
              <c:strCache>
                <c:ptCount val="1"/>
                <c:pt idx="0">
                  <c:v>Somewhat positive</c:v>
                </c:pt>
              </c:strCache>
            </c:strRef>
          </c:tx>
          <c:spPr>
            <a:solidFill>
              <a:srgbClr val="0072B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
                <c:pt idx="0">
                  <c:v>All New Zealanders</c:v>
                </c:pt>
              </c:strCache>
            </c:strRef>
          </c:cat>
          <c:val>
            <c:numRef>
              <c:f>Sheet1!$C$2:$C$16</c:f>
              <c:numCache>
                <c:formatCode>General</c:formatCode>
                <c:ptCount val="15"/>
                <c:pt idx="0" formatCode="0%">
                  <c:v>0.31</c:v>
                </c:pt>
              </c:numCache>
            </c:numRef>
          </c:val>
          <c:extLst>
            <c:ext xmlns:c16="http://schemas.microsoft.com/office/drawing/2014/chart" uri="{C3380CC4-5D6E-409C-BE32-E72D297353CC}">
              <c16:uniqueId val="{00000000-E2A5-4A97-867A-B6939D2FB44D}"/>
            </c:ext>
          </c:extLst>
        </c:ser>
        <c:ser>
          <c:idx val="0"/>
          <c:order val="1"/>
          <c:tx>
            <c:strRef>
              <c:f>Sheet1!$B$1</c:f>
              <c:strCache>
                <c:ptCount val="1"/>
                <c:pt idx="0">
                  <c:v>Very positive</c:v>
                </c:pt>
              </c:strCache>
            </c:strRef>
          </c:tx>
          <c:spPr>
            <a:solidFill>
              <a:srgbClr val="002E6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
                <c:pt idx="0">
                  <c:v>All New Zealanders</c:v>
                </c:pt>
              </c:strCache>
            </c:strRef>
          </c:cat>
          <c:val>
            <c:numRef>
              <c:f>Sheet1!$B$2:$B$16</c:f>
              <c:numCache>
                <c:formatCode>General</c:formatCode>
                <c:ptCount val="15"/>
                <c:pt idx="0" formatCode="0%">
                  <c:v>0.18</c:v>
                </c:pt>
              </c:numCache>
            </c:numRef>
          </c:val>
          <c:extLst>
            <c:ext xmlns:c16="http://schemas.microsoft.com/office/drawing/2014/chart" uri="{C3380CC4-5D6E-409C-BE32-E72D297353CC}">
              <c16:uniqueId val="{00000001-E2A5-4A97-867A-B6939D2FB44D}"/>
            </c:ext>
          </c:extLst>
        </c:ser>
        <c:ser>
          <c:idx val="2"/>
          <c:order val="2"/>
          <c:tx>
            <c:strRef>
              <c:f>Sheet1!$D$1</c:f>
              <c:strCache>
                <c:ptCount val="1"/>
                <c:pt idx="0">
                  <c:v>Somewhat negative</c:v>
                </c:pt>
              </c:strCache>
            </c:strRef>
          </c:tx>
          <c:spPr>
            <a:solidFill>
              <a:srgbClr val="F7941E">
                <a:alpha val="40000"/>
              </a:srgbClr>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
                <c:pt idx="0">
                  <c:v>All New Zealanders</c:v>
                </c:pt>
              </c:strCache>
            </c:strRef>
          </c:cat>
          <c:val>
            <c:numRef>
              <c:f>Sheet1!$D$2:$D$16</c:f>
              <c:numCache>
                <c:formatCode>General</c:formatCode>
                <c:ptCount val="15"/>
                <c:pt idx="0" formatCode="0%">
                  <c:v>-0.37</c:v>
                </c:pt>
              </c:numCache>
            </c:numRef>
          </c:val>
          <c:extLst>
            <c:ext xmlns:c16="http://schemas.microsoft.com/office/drawing/2014/chart" uri="{C3380CC4-5D6E-409C-BE32-E72D297353CC}">
              <c16:uniqueId val="{00000002-E2A5-4A97-867A-B6939D2FB44D}"/>
            </c:ext>
          </c:extLst>
        </c:ser>
        <c:ser>
          <c:idx val="3"/>
          <c:order val="3"/>
          <c:tx>
            <c:strRef>
              <c:f>Sheet1!$E$1</c:f>
              <c:strCache>
                <c:ptCount val="1"/>
                <c:pt idx="0">
                  <c:v>Very negative</c:v>
                </c:pt>
              </c:strCache>
            </c:strRef>
          </c:tx>
          <c:spPr>
            <a:solidFill>
              <a:srgbClr val="F7941E">
                <a:alpha val="80000"/>
              </a:srgbClr>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
                <c:pt idx="0">
                  <c:v>All New Zealanders</c:v>
                </c:pt>
              </c:strCache>
            </c:strRef>
          </c:cat>
          <c:val>
            <c:numRef>
              <c:f>Sheet1!$E$2:$E$16</c:f>
              <c:numCache>
                <c:formatCode>General</c:formatCode>
                <c:ptCount val="15"/>
                <c:pt idx="0" formatCode="0%">
                  <c:v>-0.15</c:v>
                </c:pt>
              </c:numCache>
            </c:numRef>
          </c:val>
          <c:extLst>
            <c:ext xmlns:c16="http://schemas.microsoft.com/office/drawing/2014/chart" uri="{C3380CC4-5D6E-409C-BE32-E72D297353CC}">
              <c16:uniqueId val="{00000003-E2A5-4A97-867A-B6939D2FB44D}"/>
            </c:ext>
          </c:extLst>
        </c:ser>
        <c:dLbls>
          <c:showLegendKey val="0"/>
          <c:showVal val="1"/>
          <c:showCatName val="0"/>
          <c:showSerName val="0"/>
          <c:showPercent val="0"/>
          <c:showBubbleSize val="0"/>
        </c:dLbls>
        <c:gapWidth val="0"/>
        <c:overlap val="100"/>
        <c:axId val="392492431"/>
        <c:axId val="387577359"/>
      </c:barChart>
      <c:catAx>
        <c:axId val="392492431"/>
        <c:scaling>
          <c:orientation val="minMax"/>
        </c:scaling>
        <c:delete val="1"/>
        <c:axPos val="b"/>
        <c:numFmt formatCode="General" sourceLinked="1"/>
        <c:majorTickMark val="none"/>
        <c:minorTickMark val="none"/>
        <c:tickLblPos val="nextTo"/>
        <c:crossAx val="387577359"/>
        <c:crosses val="autoZero"/>
        <c:auto val="1"/>
        <c:lblAlgn val="ctr"/>
        <c:lblOffset val="100"/>
        <c:noMultiLvlLbl val="0"/>
      </c:catAx>
      <c:valAx>
        <c:axId val="387577359"/>
        <c:scaling>
          <c:orientation val="minMax"/>
        </c:scaling>
        <c:delete val="1"/>
        <c:axPos val="l"/>
        <c:numFmt formatCode="0%" sourceLinked="1"/>
        <c:majorTickMark val="none"/>
        <c:minorTickMark val="none"/>
        <c:tickLblPos val="nextTo"/>
        <c:crossAx val="39249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3518800011471"/>
          <c:y val="0.3502391653163589"/>
          <c:w val="0.83380727360986673"/>
          <c:h val="0.5145686827344208"/>
        </c:manualLayout>
      </c:layout>
      <c:barChart>
        <c:barDir val="col"/>
        <c:grouping val="percentStacked"/>
        <c:varyColors val="0"/>
        <c:ser>
          <c:idx val="1"/>
          <c:order val="0"/>
          <c:tx>
            <c:strRef>
              <c:f>Sheet1!$C$1</c:f>
              <c:strCache>
                <c:ptCount val="1"/>
                <c:pt idx="0">
                  <c:v>Somewhat positive</c:v>
                </c:pt>
              </c:strCache>
            </c:strRef>
          </c:tx>
          <c:spPr>
            <a:solidFill>
              <a:srgbClr val="0072B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 New Zealanders</c:v>
                </c:pt>
                <c:pt idx="2">
                  <c:v>18 to 29</c:v>
                </c:pt>
                <c:pt idx="3">
                  <c:v>30 to 39</c:v>
                </c:pt>
                <c:pt idx="4">
                  <c:v>40 to 59</c:v>
                </c:pt>
                <c:pt idx="5">
                  <c:v>60 plus</c:v>
                </c:pt>
                <c:pt idx="7">
                  <c:v>Male</c:v>
                </c:pt>
                <c:pt idx="8">
                  <c:v>Female</c:v>
                </c:pt>
                <c:pt idx="10">
                  <c:v>Employed</c:v>
                </c:pt>
                <c:pt idx="11">
                  <c:v>Unemployed</c:v>
                </c:pt>
                <c:pt idx="13">
                  <c:v>Vaccinated</c:v>
                </c:pt>
                <c:pt idx="14">
                  <c:v>Un vaccinated</c:v>
                </c:pt>
              </c:strCache>
            </c:strRef>
          </c:cat>
          <c:val>
            <c:numRef>
              <c:f>Sheet1!$C$2:$C$16</c:f>
              <c:numCache>
                <c:formatCode>General</c:formatCode>
                <c:ptCount val="15"/>
                <c:pt idx="2" formatCode="0%">
                  <c:v>0.35</c:v>
                </c:pt>
                <c:pt idx="3" formatCode="0%">
                  <c:v>0.25</c:v>
                </c:pt>
                <c:pt idx="4" formatCode="0%">
                  <c:v>0.28000000000000003</c:v>
                </c:pt>
                <c:pt idx="5" formatCode="0%">
                  <c:v>0.34</c:v>
                </c:pt>
                <c:pt idx="7" formatCode="0%">
                  <c:v>0.35</c:v>
                </c:pt>
                <c:pt idx="8" formatCode="0%">
                  <c:v>0.27</c:v>
                </c:pt>
                <c:pt idx="10" formatCode="0%">
                  <c:v>0.34</c:v>
                </c:pt>
                <c:pt idx="11" formatCode="0%">
                  <c:v>0.2</c:v>
                </c:pt>
                <c:pt idx="13" formatCode="0%">
                  <c:v>0.34</c:v>
                </c:pt>
                <c:pt idx="14" formatCode="0%">
                  <c:v>0.15</c:v>
                </c:pt>
              </c:numCache>
            </c:numRef>
          </c:val>
          <c:extLst>
            <c:ext xmlns:c16="http://schemas.microsoft.com/office/drawing/2014/chart" uri="{C3380CC4-5D6E-409C-BE32-E72D297353CC}">
              <c16:uniqueId val="{00000000-0D8D-4040-9B48-1D7AAA5997AA}"/>
            </c:ext>
          </c:extLst>
        </c:ser>
        <c:ser>
          <c:idx val="0"/>
          <c:order val="1"/>
          <c:tx>
            <c:strRef>
              <c:f>Sheet1!$B$1</c:f>
              <c:strCache>
                <c:ptCount val="1"/>
                <c:pt idx="0">
                  <c:v>Very positive</c:v>
                </c:pt>
              </c:strCache>
            </c:strRef>
          </c:tx>
          <c:spPr>
            <a:solidFill>
              <a:srgbClr val="002E6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 New Zealanders</c:v>
                </c:pt>
                <c:pt idx="2">
                  <c:v>18 to 29</c:v>
                </c:pt>
                <c:pt idx="3">
                  <c:v>30 to 39</c:v>
                </c:pt>
                <c:pt idx="4">
                  <c:v>40 to 59</c:v>
                </c:pt>
                <c:pt idx="5">
                  <c:v>60 plus</c:v>
                </c:pt>
                <c:pt idx="7">
                  <c:v>Male</c:v>
                </c:pt>
                <c:pt idx="8">
                  <c:v>Female</c:v>
                </c:pt>
                <c:pt idx="10">
                  <c:v>Employed</c:v>
                </c:pt>
                <c:pt idx="11">
                  <c:v>Unemployed</c:v>
                </c:pt>
                <c:pt idx="13">
                  <c:v>Vaccinated</c:v>
                </c:pt>
                <c:pt idx="14">
                  <c:v>Un vaccinated</c:v>
                </c:pt>
              </c:strCache>
            </c:strRef>
          </c:cat>
          <c:val>
            <c:numRef>
              <c:f>Sheet1!$B$2:$B$16</c:f>
              <c:numCache>
                <c:formatCode>General</c:formatCode>
                <c:ptCount val="15"/>
                <c:pt idx="2" formatCode="0%">
                  <c:v>0.17</c:v>
                </c:pt>
                <c:pt idx="3" formatCode="0%">
                  <c:v>0.16</c:v>
                </c:pt>
                <c:pt idx="4" formatCode="0%">
                  <c:v>0.15</c:v>
                </c:pt>
                <c:pt idx="5" formatCode="0%">
                  <c:v>0.26</c:v>
                </c:pt>
                <c:pt idx="7" formatCode="0%">
                  <c:v>0.18</c:v>
                </c:pt>
                <c:pt idx="8" formatCode="0%">
                  <c:v>0.18</c:v>
                </c:pt>
                <c:pt idx="10" formatCode="0%">
                  <c:v>0.19</c:v>
                </c:pt>
                <c:pt idx="11" formatCode="0%">
                  <c:v>0.14000000000000001</c:v>
                </c:pt>
                <c:pt idx="13" formatCode="0%">
                  <c:v>0.16</c:v>
                </c:pt>
                <c:pt idx="14" formatCode="0%">
                  <c:v>0.23</c:v>
                </c:pt>
              </c:numCache>
            </c:numRef>
          </c:val>
          <c:extLst>
            <c:ext xmlns:c16="http://schemas.microsoft.com/office/drawing/2014/chart" uri="{C3380CC4-5D6E-409C-BE32-E72D297353CC}">
              <c16:uniqueId val="{00000001-0D8D-4040-9B48-1D7AAA5997AA}"/>
            </c:ext>
          </c:extLst>
        </c:ser>
        <c:ser>
          <c:idx val="2"/>
          <c:order val="2"/>
          <c:tx>
            <c:strRef>
              <c:f>Sheet1!$D$1</c:f>
              <c:strCache>
                <c:ptCount val="1"/>
                <c:pt idx="0">
                  <c:v>Somewhat negative</c:v>
                </c:pt>
              </c:strCache>
            </c:strRef>
          </c:tx>
          <c:spPr>
            <a:solidFill>
              <a:srgbClr val="F7941E">
                <a:alpha val="40000"/>
              </a:srgbClr>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 New Zealanders</c:v>
                </c:pt>
                <c:pt idx="2">
                  <c:v>18 to 29</c:v>
                </c:pt>
                <c:pt idx="3">
                  <c:v>30 to 39</c:v>
                </c:pt>
                <c:pt idx="4">
                  <c:v>40 to 59</c:v>
                </c:pt>
                <c:pt idx="5">
                  <c:v>60 plus</c:v>
                </c:pt>
                <c:pt idx="7">
                  <c:v>Male</c:v>
                </c:pt>
                <c:pt idx="8">
                  <c:v>Female</c:v>
                </c:pt>
                <c:pt idx="10">
                  <c:v>Employed</c:v>
                </c:pt>
                <c:pt idx="11">
                  <c:v>Unemployed</c:v>
                </c:pt>
                <c:pt idx="13">
                  <c:v>Vaccinated</c:v>
                </c:pt>
                <c:pt idx="14">
                  <c:v>Un vaccinated</c:v>
                </c:pt>
              </c:strCache>
            </c:strRef>
          </c:cat>
          <c:val>
            <c:numRef>
              <c:f>Sheet1!$D$2:$D$16</c:f>
              <c:numCache>
                <c:formatCode>General</c:formatCode>
                <c:ptCount val="15"/>
                <c:pt idx="2" formatCode="0%">
                  <c:v>-0.3</c:v>
                </c:pt>
                <c:pt idx="3" formatCode="0%">
                  <c:v>-0.4</c:v>
                </c:pt>
                <c:pt idx="4" formatCode="0%">
                  <c:v>-0.44</c:v>
                </c:pt>
                <c:pt idx="5" formatCode="0%">
                  <c:v>-0.28999999999999998</c:v>
                </c:pt>
                <c:pt idx="7" formatCode="0%">
                  <c:v>-0.31</c:v>
                </c:pt>
                <c:pt idx="8" formatCode="0%">
                  <c:v>-0.42</c:v>
                </c:pt>
                <c:pt idx="10" formatCode="0%">
                  <c:v>-0.36</c:v>
                </c:pt>
                <c:pt idx="11" formatCode="0%">
                  <c:v>-0.38</c:v>
                </c:pt>
                <c:pt idx="13" formatCode="0%">
                  <c:v>-0.36</c:v>
                </c:pt>
                <c:pt idx="14" formatCode="0%">
                  <c:v>-0.4</c:v>
                </c:pt>
              </c:numCache>
            </c:numRef>
          </c:val>
          <c:extLst>
            <c:ext xmlns:c16="http://schemas.microsoft.com/office/drawing/2014/chart" uri="{C3380CC4-5D6E-409C-BE32-E72D297353CC}">
              <c16:uniqueId val="{00000002-0D8D-4040-9B48-1D7AAA5997AA}"/>
            </c:ext>
          </c:extLst>
        </c:ser>
        <c:ser>
          <c:idx val="3"/>
          <c:order val="3"/>
          <c:tx>
            <c:strRef>
              <c:f>Sheet1!$E$1</c:f>
              <c:strCache>
                <c:ptCount val="1"/>
                <c:pt idx="0">
                  <c:v>Very negative</c:v>
                </c:pt>
              </c:strCache>
            </c:strRef>
          </c:tx>
          <c:spPr>
            <a:solidFill>
              <a:srgbClr val="F7941E">
                <a:alpha val="80000"/>
              </a:srgbClr>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 New Zealanders</c:v>
                </c:pt>
                <c:pt idx="2">
                  <c:v>18 to 29</c:v>
                </c:pt>
                <c:pt idx="3">
                  <c:v>30 to 39</c:v>
                </c:pt>
                <c:pt idx="4">
                  <c:v>40 to 59</c:v>
                </c:pt>
                <c:pt idx="5">
                  <c:v>60 plus</c:v>
                </c:pt>
                <c:pt idx="7">
                  <c:v>Male</c:v>
                </c:pt>
                <c:pt idx="8">
                  <c:v>Female</c:v>
                </c:pt>
                <c:pt idx="10">
                  <c:v>Employed</c:v>
                </c:pt>
                <c:pt idx="11">
                  <c:v>Unemployed</c:v>
                </c:pt>
                <c:pt idx="13">
                  <c:v>Vaccinated</c:v>
                </c:pt>
                <c:pt idx="14">
                  <c:v>Un vaccinated</c:v>
                </c:pt>
              </c:strCache>
            </c:strRef>
          </c:cat>
          <c:val>
            <c:numRef>
              <c:f>Sheet1!$E$2:$E$16</c:f>
              <c:numCache>
                <c:formatCode>General</c:formatCode>
                <c:ptCount val="15"/>
                <c:pt idx="2" formatCode="0%">
                  <c:v>-0.18</c:v>
                </c:pt>
                <c:pt idx="3" formatCode="0%">
                  <c:v>-0.18</c:v>
                </c:pt>
                <c:pt idx="4" formatCode="0%">
                  <c:v>-0.13</c:v>
                </c:pt>
                <c:pt idx="5" formatCode="0%">
                  <c:v>-0.11</c:v>
                </c:pt>
                <c:pt idx="7" formatCode="0%">
                  <c:v>-0.17</c:v>
                </c:pt>
                <c:pt idx="8" formatCode="0%">
                  <c:v>-0.13</c:v>
                </c:pt>
                <c:pt idx="10" formatCode="0%">
                  <c:v>-0.11</c:v>
                </c:pt>
                <c:pt idx="11" formatCode="0%">
                  <c:v>-0.28000000000000003</c:v>
                </c:pt>
                <c:pt idx="13" formatCode="0%">
                  <c:v>-0.14000000000000001</c:v>
                </c:pt>
                <c:pt idx="14" formatCode="0%">
                  <c:v>-0.21</c:v>
                </c:pt>
              </c:numCache>
            </c:numRef>
          </c:val>
          <c:extLst>
            <c:ext xmlns:c16="http://schemas.microsoft.com/office/drawing/2014/chart" uri="{C3380CC4-5D6E-409C-BE32-E72D297353CC}">
              <c16:uniqueId val="{00000003-0D8D-4040-9B48-1D7AAA5997AA}"/>
            </c:ext>
          </c:extLst>
        </c:ser>
        <c:dLbls>
          <c:showLegendKey val="0"/>
          <c:showVal val="1"/>
          <c:showCatName val="0"/>
          <c:showSerName val="0"/>
          <c:showPercent val="0"/>
          <c:showBubbleSize val="0"/>
        </c:dLbls>
        <c:gapWidth val="60"/>
        <c:overlap val="100"/>
        <c:axId val="392492431"/>
        <c:axId val="387577359"/>
      </c:barChart>
      <c:catAx>
        <c:axId val="392492431"/>
        <c:scaling>
          <c:orientation val="minMax"/>
        </c:scaling>
        <c:delete val="1"/>
        <c:axPos val="b"/>
        <c:numFmt formatCode="General" sourceLinked="1"/>
        <c:majorTickMark val="none"/>
        <c:minorTickMark val="none"/>
        <c:tickLblPos val="nextTo"/>
        <c:crossAx val="387577359"/>
        <c:crosses val="autoZero"/>
        <c:auto val="1"/>
        <c:lblAlgn val="ctr"/>
        <c:lblOffset val="100"/>
        <c:noMultiLvlLbl val="0"/>
      </c:catAx>
      <c:valAx>
        <c:axId val="387577359"/>
        <c:scaling>
          <c:orientation val="minMax"/>
        </c:scaling>
        <c:delete val="1"/>
        <c:axPos val="l"/>
        <c:numFmt formatCode="0%" sourceLinked="1"/>
        <c:majorTickMark val="none"/>
        <c:minorTickMark val="none"/>
        <c:tickLblPos val="nextTo"/>
        <c:crossAx val="39249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245751312190198"/>
          <c:y val="4.8861146283346771E-2"/>
          <c:w val="0.37495598738011626"/>
          <c:h val="0.90499221556015907"/>
        </c:manualLayout>
      </c:layout>
      <c:barChart>
        <c:barDir val="bar"/>
        <c:grouping val="clustered"/>
        <c:varyColors val="0"/>
        <c:ser>
          <c:idx val="0"/>
          <c:order val="0"/>
          <c:tx>
            <c:strRef>
              <c:f>Sheet1!$B$1</c:f>
              <c:strCache>
                <c:ptCount val="1"/>
                <c:pt idx="0">
                  <c:v>Series 1</c:v>
                </c:pt>
              </c:strCache>
            </c:strRef>
          </c:tx>
          <c:spPr>
            <a:solidFill>
              <a:schemeClr val="bg1"/>
            </a:solidFill>
            <a:ln w="12700">
              <a:solidFill>
                <a:srgbClr val="0088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Spending quality time with family / children</c:v>
                </c:pt>
                <c:pt idx="1">
                  <c:v>Its keeping us safe  / safe at home</c:v>
                </c:pt>
                <c:pt idx="2">
                  <c:v>All good</c:v>
                </c:pt>
                <c:pt idx="3">
                  <c:v>Made me focus on my own health and wellbeing and what's important</c:v>
                </c:pt>
                <c:pt idx="4">
                  <c:v>It's been a good way to reset / have a break</c:v>
                </c:pt>
                <c:pt idx="5">
                  <c:v>Ability to work from home</c:v>
                </c:pt>
                <c:pt idx="6">
                  <c:v>Government is doing the right thing / lockdown is the right approach</c:v>
                </c:pt>
                <c:pt idx="7">
                  <c:v>Saved money</c:v>
                </c:pt>
                <c:pt idx="8">
                  <c:v>Safer in NZ than elsewhere</c:v>
                </c:pt>
                <c:pt idx="9">
                  <c:v>Still able to work / essential worker</c:v>
                </c:pt>
                <c:pt idx="10">
                  <c:v>Don't know / no comment</c:v>
                </c:pt>
              </c:strCache>
            </c:strRef>
          </c:cat>
          <c:val>
            <c:numRef>
              <c:f>Sheet1!$B$2:$B$12</c:f>
              <c:numCache>
                <c:formatCode>0%</c:formatCode>
                <c:ptCount val="11"/>
                <c:pt idx="0">
                  <c:v>0.14000000000000001</c:v>
                </c:pt>
                <c:pt idx="1">
                  <c:v>0.13</c:v>
                </c:pt>
                <c:pt idx="2">
                  <c:v>0.1</c:v>
                </c:pt>
                <c:pt idx="3">
                  <c:v>0.09</c:v>
                </c:pt>
                <c:pt idx="4">
                  <c:v>7.0000000000000007E-2</c:v>
                </c:pt>
                <c:pt idx="5">
                  <c:v>7.0000000000000007E-2</c:v>
                </c:pt>
                <c:pt idx="6">
                  <c:v>0.06</c:v>
                </c:pt>
                <c:pt idx="7">
                  <c:v>0.04</c:v>
                </c:pt>
                <c:pt idx="8">
                  <c:v>0.03</c:v>
                </c:pt>
                <c:pt idx="9">
                  <c:v>0.03</c:v>
                </c:pt>
                <c:pt idx="10">
                  <c:v>0.31</c:v>
                </c:pt>
              </c:numCache>
            </c:numRef>
          </c:val>
          <c:extLst>
            <c:ext xmlns:c16="http://schemas.microsoft.com/office/drawing/2014/chart" uri="{C3380CC4-5D6E-409C-BE32-E72D297353CC}">
              <c16:uniqueId val="{00000000-D9FC-4068-A14D-6430428A03F1}"/>
            </c:ext>
          </c:extLst>
        </c:ser>
        <c:dLbls>
          <c:dLblPos val="outEnd"/>
          <c:showLegendKey val="0"/>
          <c:showVal val="1"/>
          <c:showCatName val="0"/>
          <c:showSerName val="0"/>
          <c:showPercent val="0"/>
          <c:showBubbleSize val="0"/>
        </c:dLbls>
        <c:gapWidth val="71"/>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387625615"/>
        <c:crosses val="autoZero"/>
        <c:auto val="1"/>
        <c:lblAlgn val="ctr"/>
        <c:lblOffset val="100"/>
        <c:noMultiLvlLbl val="0"/>
      </c:catAx>
      <c:valAx>
        <c:axId val="387625615"/>
        <c:scaling>
          <c:orientation val="minMax"/>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6579545147278"/>
          <c:y val="4.8861146283346771E-2"/>
          <c:w val="0.34404283154121862"/>
          <c:h val="0.90499221556015907"/>
        </c:manualLayout>
      </c:layout>
      <c:barChart>
        <c:barDir val="bar"/>
        <c:grouping val="clustered"/>
        <c:varyColors val="0"/>
        <c:ser>
          <c:idx val="0"/>
          <c:order val="0"/>
          <c:tx>
            <c:strRef>
              <c:f>Sheet1!$B$1</c:f>
              <c:strCache>
                <c:ptCount val="1"/>
                <c:pt idx="0">
                  <c:v>Series 1</c:v>
                </c:pt>
              </c:strCache>
            </c:strRef>
          </c:tx>
          <c:spPr>
            <a:solidFill>
              <a:schemeClr val="bg1">
                <a:lumMod val="95000"/>
              </a:schemeClr>
            </a:solidFill>
            <a:ln w="12700">
              <a:solidFill>
                <a:srgbClr val="F7941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Can’t see / visit family</c:v>
                </c:pt>
                <c:pt idx="1">
                  <c:v>Adversely affected my / my family's mental health</c:v>
                </c:pt>
                <c:pt idx="2">
                  <c:v>Stress</c:v>
                </c:pt>
                <c:pt idx="3">
                  <c:v>Isolation</c:v>
                </c:pt>
                <c:pt idx="4">
                  <c:v>Anxiety</c:v>
                </c:pt>
                <c:pt idx="5">
                  <c:v>Can't travel</c:v>
                </c:pt>
                <c:pt idx="6">
                  <c:v>Financial stress</c:v>
                </c:pt>
                <c:pt idx="7">
                  <c:v>Lack of social life</c:v>
                </c:pt>
                <c:pt idx="8">
                  <c:v>Had to work during lockdown</c:v>
                </c:pt>
                <c:pt idx="9">
                  <c:v>Lockdowns and restrictions</c:v>
                </c:pt>
                <c:pt idx="10">
                  <c:v>It’s changed my normal routine / lifestyle</c:v>
                </c:pt>
                <c:pt idx="11">
                  <c:v>Depression</c:v>
                </c:pt>
                <c:pt idx="12">
                  <c:v>Tired / mentally drained</c:v>
                </c:pt>
                <c:pt idx="13">
                  <c:v>Uncertainty about income / work</c:v>
                </c:pt>
                <c:pt idx="14">
                  <c:v>Sick of the complaining / false information / journalism</c:v>
                </c:pt>
                <c:pt idx="15">
                  <c:v>Unable to attend a funeral </c:v>
                </c:pt>
                <c:pt idx="16">
                  <c:v>Difficulties with online learning </c:v>
                </c:pt>
                <c:pt idx="17">
                  <c:v>Hard to juggle everything</c:v>
                </c:pt>
                <c:pt idx="18">
                  <c:v>Stuck at home</c:v>
                </c:pt>
                <c:pt idx="19">
                  <c:v>Stuck at home with children</c:v>
                </c:pt>
                <c:pt idx="20">
                  <c:v>Had to wait for medical care</c:v>
                </c:pt>
                <c:pt idx="21">
                  <c:v>Frustrating / difficult time</c:v>
                </c:pt>
                <c:pt idx="22">
                  <c:v>Worried about shopping</c:v>
                </c:pt>
                <c:pt idx="23">
                  <c:v>Wellbeing negatively affected</c:v>
                </c:pt>
                <c:pt idx="24">
                  <c:v>Don't know</c:v>
                </c:pt>
              </c:strCache>
            </c:strRef>
          </c:cat>
          <c:val>
            <c:numRef>
              <c:f>Sheet1!$B$2:$B$26</c:f>
              <c:numCache>
                <c:formatCode>0%</c:formatCode>
                <c:ptCount val="25"/>
                <c:pt idx="0">
                  <c:v>0.17</c:v>
                </c:pt>
                <c:pt idx="1">
                  <c:v>0.14000000000000001</c:v>
                </c:pt>
                <c:pt idx="2">
                  <c:v>0.13</c:v>
                </c:pt>
                <c:pt idx="3">
                  <c:v>0.08</c:v>
                </c:pt>
                <c:pt idx="4">
                  <c:v>0.08</c:v>
                </c:pt>
                <c:pt idx="5">
                  <c:v>0.08</c:v>
                </c:pt>
                <c:pt idx="6">
                  <c:v>0.05</c:v>
                </c:pt>
                <c:pt idx="7">
                  <c:v>0.05</c:v>
                </c:pt>
                <c:pt idx="8">
                  <c:v>0.05</c:v>
                </c:pt>
                <c:pt idx="9">
                  <c:v>0.04</c:v>
                </c:pt>
                <c:pt idx="10">
                  <c:v>0.04</c:v>
                </c:pt>
                <c:pt idx="11">
                  <c:v>0.04</c:v>
                </c:pt>
                <c:pt idx="12">
                  <c:v>0.04</c:v>
                </c:pt>
                <c:pt idx="13">
                  <c:v>0.04</c:v>
                </c:pt>
                <c:pt idx="14">
                  <c:v>0.04</c:v>
                </c:pt>
                <c:pt idx="15">
                  <c:v>0.03</c:v>
                </c:pt>
                <c:pt idx="16">
                  <c:v>0.03</c:v>
                </c:pt>
                <c:pt idx="17">
                  <c:v>0.03</c:v>
                </c:pt>
                <c:pt idx="18">
                  <c:v>0.03</c:v>
                </c:pt>
                <c:pt idx="19">
                  <c:v>0.03</c:v>
                </c:pt>
                <c:pt idx="20">
                  <c:v>0.03</c:v>
                </c:pt>
                <c:pt idx="21">
                  <c:v>0.03</c:v>
                </c:pt>
                <c:pt idx="22">
                  <c:v>0.03</c:v>
                </c:pt>
                <c:pt idx="23">
                  <c:v>0.03</c:v>
                </c:pt>
                <c:pt idx="24">
                  <c:v>0.23</c:v>
                </c:pt>
              </c:numCache>
            </c:numRef>
          </c:val>
          <c:extLst>
            <c:ext xmlns:c16="http://schemas.microsoft.com/office/drawing/2014/chart" uri="{C3380CC4-5D6E-409C-BE32-E72D297353CC}">
              <c16:uniqueId val="{00000000-3BC7-46E2-9EAE-D69F967B919E}"/>
            </c:ext>
          </c:extLst>
        </c:ser>
        <c:dLbls>
          <c:dLblPos val="outEnd"/>
          <c:showLegendKey val="0"/>
          <c:showVal val="1"/>
          <c:showCatName val="0"/>
          <c:showSerName val="0"/>
          <c:showPercent val="0"/>
          <c:showBubbleSize val="0"/>
        </c:dLbls>
        <c:gapWidth val="71"/>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387625615"/>
        <c:crosses val="autoZero"/>
        <c:auto val="1"/>
        <c:lblAlgn val="ctr"/>
        <c:lblOffset val="100"/>
        <c:noMultiLvlLbl val="0"/>
      </c:catAx>
      <c:valAx>
        <c:axId val="387625615"/>
        <c:scaling>
          <c:orientation val="minMax"/>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1383484735637"/>
          <c:y val="5.9962090696447916E-2"/>
          <c:w val="0.70531281651337763"/>
          <c:h val="0.79841171957192403"/>
        </c:manualLayout>
      </c:layout>
      <c:doughnutChart>
        <c:varyColors val="1"/>
        <c:ser>
          <c:idx val="0"/>
          <c:order val="0"/>
          <c:tx>
            <c:strRef>
              <c:f>Sheet1!$B$1</c:f>
              <c:strCache>
                <c:ptCount val="1"/>
                <c:pt idx="0">
                  <c:v>Sales</c:v>
                </c:pt>
              </c:strCache>
            </c:strRef>
          </c:tx>
          <c:spPr>
            <a:ln>
              <a:noFill/>
            </a:ln>
          </c:spPr>
          <c:dPt>
            <c:idx val="0"/>
            <c:bubble3D val="0"/>
            <c:spPr>
              <a:solidFill>
                <a:srgbClr val="F7941E">
                  <a:alpha val="20000"/>
                </a:srgbClr>
              </a:solidFill>
              <a:ln w="19050">
                <a:noFill/>
              </a:ln>
              <a:effectLst/>
            </c:spPr>
            <c:extLst>
              <c:ext xmlns:c16="http://schemas.microsoft.com/office/drawing/2014/chart" uri="{C3380CC4-5D6E-409C-BE32-E72D297353CC}">
                <c16:uniqueId val="{00000001-43AE-4340-AC0D-50F9593145B9}"/>
              </c:ext>
            </c:extLst>
          </c:dPt>
          <c:dPt>
            <c:idx val="1"/>
            <c:bubble3D val="0"/>
            <c:spPr>
              <a:solidFill>
                <a:srgbClr val="0072BC"/>
              </a:solidFill>
              <a:ln w="19050">
                <a:noFill/>
              </a:ln>
              <a:effectLst/>
            </c:spPr>
            <c:extLst>
              <c:ext xmlns:c16="http://schemas.microsoft.com/office/drawing/2014/chart" uri="{C3380CC4-5D6E-409C-BE32-E72D297353CC}">
                <c16:uniqueId val="{00000003-43AE-4340-AC0D-50F9593145B9}"/>
              </c:ext>
            </c:extLst>
          </c:dPt>
          <c:dPt>
            <c:idx val="2"/>
            <c:bubble3D val="0"/>
            <c:spPr>
              <a:solidFill>
                <a:srgbClr val="002E6E">
                  <a:alpha val="20000"/>
                </a:srgbClr>
              </a:solidFill>
              <a:ln w="19050">
                <a:noFill/>
              </a:ln>
              <a:effectLst/>
            </c:spPr>
            <c:extLst>
              <c:ext xmlns:c16="http://schemas.microsoft.com/office/drawing/2014/chart" uri="{C3380CC4-5D6E-409C-BE32-E72D297353CC}">
                <c16:uniqueId val="{00000005-43AE-4340-AC0D-50F9593145B9}"/>
              </c:ext>
            </c:extLst>
          </c:dPt>
          <c:dLbls>
            <c:delete val="1"/>
          </c:dLbls>
          <c:cat>
            <c:strRef>
              <c:f>Sheet1!$A$2:$A$4</c:f>
              <c:strCache>
                <c:ptCount val="3"/>
                <c:pt idx="0">
                  <c:v>Yes</c:v>
                </c:pt>
                <c:pt idx="2">
                  <c:v>No</c:v>
                </c:pt>
              </c:strCache>
            </c:strRef>
          </c:cat>
          <c:val>
            <c:numRef>
              <c:f>Sheet1!$B$2:$B$4</c:f>
              <c:numCache>
                <c:formatCode>General</c:formatCode>
                <c:ptCount val="3"/>
                <c:pt idx="0" formatCode="0%">
                  <c:v>0.75</c:v>
                </c:pt>
                <c:pt idx="2" formatCode="0%">
                  <c:v>0.25</c:v>
                </c:pt>
              </c:numCache>
            </c:numRef>
          </c:val>
          <c:extLst>
            <c:ext xmlns:c16="http://schemas.microsoft.com/office/drawing/2014/chart" uri="{C3380CC4-5D6E-409C-BE32-E72D297353CC}">
              <c16:uniqueId val="{00000006-43AE-4340-AC0D-50F9593145B9}"/>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1312752719779"/>
          <c:y val="3.1117390522805571E-2"/>
          <c:w val="0.5031371094164675"/>
          <c:h val="0.81123422809094925"/>
        </c:manualLayout>
      </c:layout>
      <c:barChart>
        <c:barDir val="bar"/>
        <c:grouping val="percentStacked"/>
        <c:varyColors val="0"/>
        <c:ser>
          <c:idx val="3"/>
          <c:order val="0"/>
          <c:tx>
            <c:strRef>
              <c:f>Sheet1!$E$1</c:f>
              <c:strCache>
                <c:ptCount val="1"/>
                <c:pt idx="0">
                  <c:v>Nearly every day</c:v>
                </c:pt>
              </c:strCache>
            </c:strRef>
          </c:tx>
          <c:spPr>
            <a:solidFill>
              <a:srgbClr val="F7941E">
                <a:alpha val="80000"/>
              </a:srgbClr>
            </a:solidFill>
            <a:ln>
              <a:solidFill>
                <a:schemeClr val="bg1"/>
              </a:solidFill>
            </a:ln>
            <a:effectLst/>
          </c:spPr>
          <c:invertIfNegative val="0"/>
          <c:dPt>
            <c:idx val="4"/>
            <c:invertIfNegative val="0"/>
            <c:bubble3D val="0"/>
            <c:spPr>
              <a:solidFill>
                <a:srgbClr val="F7941E">
                  <a:alpha val="80000"/>
                </a:srgbClr>
              </a:solidFill>
              <a:ln>
                <a:solidFill>
                  <a:schemeClr val="bg1">
                    <a:lumMod val="95000"/>
                  </a:schemeClr>
                </a:solidFill>
              </a:ln>
              <a:effectLst/>
            </c:spPr>
            <c:extLst>
              <c:ext xmlns:c16="http://schemas.microsoft.com/office/drawing/2014/chart" uri="{C3380CC4-5D6E-409C-BE32-E72D297353CC}">
                <c16:uniqueId val="{00000001-583E-494D-AD3E-9EBEDB496C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Little interest or pleasure in doing things</c:v>
                </c:pt>
                <c:pt idx="1">
                  <c:v>Feeling nervous, anxious or on edge</c:v>
                </c:pt>
                <c:pt idx="2">
                  <c:v>Feeling down, depressed or hopeless </c:v>
                </c:pt>
                <c:pt idx="3">
                  <c:v>Not being able to stop or control worrying </c:v>
                </c:pt>
                <c:pt idx="4">
                  <c:v>Challenging domestic or family situation </c:v>
                </c:pt>
              </c:strCache>
            </c:strRef>
          </c:cat>
          <c:val>
            <c:numRef>
              <c:f>Sheet1!$E$2:$E$6</c:f>
              <c:numCache>
                <c:formatCode>0%</c:formatCode>
                <c:ptCount val="5"/>
                <c:pt idx="0">
                  <c:v>0.09</c:v>
                </c:pt>
                <c:pt idx="1">
                  <c:v>0.08</c:v>
                </c:pt>
                <c:pt idx="2">
                  <c:v>0.09</c:v>
                </c:pt>
                <c:pt idx="3">
                  <c:v>7.0000000000000007E-2</c:v>
                </c:pt>
                <c:pt idx="4">
                  <c:v>0.08</c:v>
                </c:pt>
              </c:numCache>
            </c:numRef>
          </c:val>
          <c:extLst>
            <c:ext xmlns:c16="http://schemas.microsoft.com/office/drawing/2014/chart" uri="{C3380CC4-5D6E-409C-BE32-E72D297353CC}">
              <c16:uniqueId val="{00000002-0A38-4870-A29D-2DFCE2F3008F}"/>
            </c:ext>
          </c:extLst>
        </c:ser>
        <c:ser>
          <c:idx val="2"/>
          <c:order val="1"/>
          <c:tx>
            <c:strRef>
              <c:f>Sheet1!$D$1</c:f>
              <c:strCache>
                <c:ptCount val="1"/>
                <c:pt idx="0">
                  <c:v>More than half the days</c:v>
                </c:pt>
              </c:strCache>
            </c:strRef>
          </c:tx>
          <c:spPr>
            <a:solidFill>
              <a:srgbClr val="F7941E">
                <a:alpha val="60000"/>
              </a:srgb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Little interest or pleasure in doing things</c:v>
                </c:pt>
                <c:pt idx="1">
                  <c:v>Feeling nervous, anxious or on edge</c:v>
                </c:pt>
                <c:pt idx="2">
                  <c:v>Feeling down, depressed or hopeless </c:v>
                </c:pt>
                <c:pt idx="3">
                  <c:v>Not being able to stop or control worrying </c:v>
                </c:pt>
                <c:pt idx="4">
                  <c:v>Challenging domestic or family situation </c:v>
                </c:pt>
              </c:strCache>
            </c:strRef>
          </c:cat>
          <c:val>
            <c:numRef>
              <c:f>Sheet1!$D$2:$D$6</c:f>
              <c:numCache>
                <c:formatCode>0%</c:formatCode>
                <c:ptCount val="5"/>
                <c:pt idx="0">
                  <c:v>0.17</c:v>
                </c:pt>
                <c:pt idx="1">
                  <c:v>0.13</c:v>
                </c:pt>
                <c:pt idx="2">
                  <c:v>0.15</c:v>
                </c:pt>
                <c:pt idx="3">
                  <c:v>0.15</c:v>
                </c:pt>
                <c:pt idx="4">
                  <c:v>0.12</c:v>
                </c:pt>
              </c:numCache>
            </c:numRef>
          </c:val>
          <c:extLst>
            <c:ext xmlns:c16="http://schemas.microsoft.com/office/drawing/2014/chart" uri="{C3380CC4-5D6E-409C-BE32-E72D297353CC}">
              <c16:uniqueId val="{00000003-0A38-4870-A29D-2DFCE2F3008F}"/>
            </c:ext>
          </c:extLst>
        </c:ser>
        <c:ser>
          <c:idx val="1"/>
          <c:order val="2"/>
          <c:tx>
            <c:strRef>
              <c:f>Sheet1!$C$1</c:f>
              <c:strCache>
                <c:ptCount val="1"/>
                <c:pt idx="0">
                  <c:v>Several days</c:v>
                </c:pt>
              </c:strCache>
            </c:strRef>
          </c:tx>
          <c:spPr>
            <a:solidFill>
              <a:srgbClr val="F7941E">
                <a:alpha val="40000"/>
              </a:srgb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Little interest or pleasure in doing things</c:v>
                </c:pt>
                <c:pt idx="1">
                  <c:v>Feeling nervous, anxious or on edge</c:v>
                </c:pt>
                <c:pt idx="2">
                  <c:v>Feeling down, depressed or hopeless </c:v>
                </c:pt>
                <c:pt idx="3">
                  <c:v>Not being able to stop or control worrying </c:v>
                </c:pt>
                <c:pt idx="4">
                  <c:v>Challenging domestic or family situation </c:v>
                </c:pt>
              </c:strCache>
            </c:strRef>
          </c:cat>
          <c:val>
            <c:numRef>
              <c:f>Sheet1!$C$2:$C$6</c:f>
              <c:numCache>
                <c:formatCode>0%</c:formatCode>
                <c:ptCount val="5"/>
                <c:pt idx="0">
                  <c:v>0.32</c:v>
                </c:pt>
                <c:pt idx="1">
                  <c:v>0.36</c:v>
                </c:pt>
                <c:pt idx="2">
                  <c:v>0.32</c:v>
                </c:pt>
                <c:pt idx="3">
                  <c:v>0.28999999999999998</c:v>
                </c:pt>
                <c:pt idx="4">
                  <c:v>0.26</c:v>
                </c:pt>
              </c:numCache>
            </c:numRef>
          </c:val>
          <c:extLst>
            <c:ext xmlns:c16="http://schemas.microsoft.com/office/drawing/2014/chart" uri="{C3380CC4-5D6E-409C-BE32-E72D297353CC}">
              <c16:uniqueId val="{00000004-0A38-4870-A29D-2DFCE2F3008F}"/>
            </c:ext>
          </c:extLst>
        </c:ser>
        <c:ser>
          <c:idx val="0"/>
          <c:order val="3"/>
          <c:tx>
            <c:strRef>
              <c:f>Sheet1!$B$1</c:f>
              <c:strCache>
                <c:ptCount val="1"/>
                <c:pt idx="0">
                  <c:v>Not at all</c:v>
                </c:pt>
              </c:strCache>
            </c:strRef>
          </c:tx>
          <c:spPr>
            <a:solidFill>
              <a:srgbClr val="002E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Little interest or pleasure in doing things</c:v>
                </c:pt>
                <c:pt idx="1">
                  <c:v>Feeling nervous, anxious or on edge</c:v>
                </c:pt>
                <c:pt idx="2">
                  <c:v>Feeling down, depressed or hopeless </c:v>
                </c:pt>
                <c:pt idx="3">
                  <c:v>Not being able to stop or control worrying </c:v>
                </c:pt>
                <c:pt idx="4">
                  <c:v>Challenging domestic or family situation </c:v>
                </c:pt>
              </c:strCache>
            </c:strRef>
          </c:cat>
          <c:val>
            <c:numRef>
              <c:f>Sheet1!$B$2:$B$6</c:f>
              <c:numCache>
                <c:formatCode>0%</c:formatCode>
                <c:ptCount val="5"/>
                <c:pt idx="0">
                  <c:v>0.41</c:v>
                </c:pt>
                <c:pt idx="1">
                  <c:v>0.43</c:v>
                </c:pt>
                <c:pt idx="2">
                  <c:v>0.45</c:v>
                </c:pt>
                <c:pt idx="3">
                  <c:v>0.49</c:v>
                </c:pt>
                <c:pt idx="4">
                  <c:v>0.54</c:v>
                </c:pt>
              </c:numCache>
            </c:numRef>
          </c:val>
          <c:extLst>
            <c:ext xmlns:c16="http://schemas.microsoft.com/office/drawing/2014/chart" uri="{C3380CC4-5D6E-409C-BE32-E72D297353CC}">
              <c16:uniqueId val="{00000005-0A38-4870-A29D-2DFCE2F3008F}"/>
            </c:ext>
          </c:extLst>
        </c:ser>
        <c:dLbls>
          <c:showLegendKey val="0"/>
          <c:showVal val="0"/>
          <c:showCatName val="0"/>
          <c:showSerName val="0"/>
          <c:showPercent val="0"/>
          <c:showBubbleSize val="0"/>
        </c:dLbls>
        <c:gapWidth val="150"/>
        <c:overlap val="100"/>
        <c:axId val="1305087168"/>
        <c:axId val="1305081344"/>
      </c:barChart>
      <c:catAx>
        <c:axId val="13050871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crossAx val="1305081344"/>
        <c:crosses val="autoZero"/>
        <c:auto val="1"/>
        <c:lblAlgn val="ctr"/>
        <c:lblOffset val="100"/>
        <c:noMultiLvlLbl val="0"/>
      </c:catAx>
      <c:valAx>
        <c:axId val="1305081344"/>
        <c:scaling>
          <c:orientation val="minMax"/>
        </c:scaling>
        <c:delete val="1"/>
        <c:axPos val="t"/>
        <c:numFmt formatCode="0%" sourceLinked="1"/>
        <c:majorTickMark val="none"/>
        <c:minorTickMark val="none"/>
        <c:tickLblPos val="nextTo"/>
        <c:crossAx val="1305087168"/>
        <c:crosses val="autoZero"/>
        <c:crossBetween val="between"/>
      </c:valAx>
      <c:spPr>
        <a:noFill/>
        <a:ln>
          <a:noFill/>
        </a:ln>
        <a:effectLst/>
      </c:spPr>
    </c:plotArea>
    <c:legend>
      <c:legendPos val="b"/>
      <c:layout>
        <c:manualLayout>
          <c:xMode val="edge"/>
          <c:yMode val="edge"/>
          <c:x val="0.27519704621826552"/>
          <c:y val="0.90513338936097087"/>
          <c:w val="0.72480295378173465"/>
          <c:h val="5.290532990306904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7841805419518"/>
          <c:y val="8.7783422976805886E-2"/>
          <c:w val="0.58242670557092568"/>
          <c:h val="0.65930505817013407"/>
        </c:manualLayout>
      </c:layout>
      <c:doughnutChart>
        <c:varyColors val="1"/>
        <c:ser>
          <c:idx val="0"/>
          <c:order val="0"/>
          <c:tx>
            <c:strRef>
              <c:f>Sheet1!$B$1</c:f>
              <c:strCache>
                <c:ptCount val="1"/>
                <c:pt idx="0">
                  <c:v>Sales</c:v>
                </c:pt>
              </c:strCache>
            </c:strRef>
          </c:tx>
          <c:dPt>
            <c:idx val="0"/>
            <c:bubble3D val="0"/>
            <c:spPr>
              <a:solidFill>
                <a:srgbClr val="F7941E"/>
              </a:solidFill>
              <a:ln w="19050">
                <a:solidFill>
                  <a:schemeClr val="lt1"/>
                </a:solidFill>
              </a:ln>
              <a:effectLst/>
            </c:spPr>
            <c:extLst>
              <c:ext xmlns:c16="http://schemas.microsoft.com/office/drawing/2014/chart" uri="{C3380CC4-5D6E-409C-BE32-E72D297353CC}">
                <c16:uniqueId val="{00000001-66A1-4ECF-ACBD-67F63EB73142}"/>
              </c:ext>
            </c:extLst>
          </c:dPt>
          <c:dPt>
            <c:idx val="1"/>
            <c:bubble3D val="0"/>
            <c:spPr>
              <a:solidFill>
                <a:srgbClr val="FCD4A5"/>
              </a:solidFill>
              <a:ln w="19050">
                <a:solidFill>
                  <a:schemeClr val="lt1"/>
                </a:solidFill>
              </a:ln>
              <a:effectLst/>
            </c:spPr>
            <c:extLst>
              <c:ext xmlns:c16="http://schemas.microsoft.com/office/drawing/2014/chart" uri="{C3380CC4-5D6E-409C-BE32-E72D297353CC}">
                <c16:uniqueId val="{00000003-66A1-4ECF-ACBD-67F63EB73142}"/>
              </c:ext>
            </c:extLst>
          </c:dPt>
          <c:dPt>
            <c:idx val="2"/>
            <c:bubble3D val="0"/>
            <c:spPr>
              <a:solidFill>
                <a:srgbClr val="002E6E"/>
              </a:solidFill>
              <a:ln w="19050">
                <a:solidFill>
                  <a:schemeClr val="lt1"/>
                </a:solidFill>
              </a:ln>
              <a:effectLst/>
            </c:spPr>
            <c:extLst>
              <c:ext xmlns:c16="http://schemas.microsoft.com/office/drawing/2014/chart" uri="{C3380CC4-5D6E-409C-BE32-E72D297353CC}">
                <c16:uniqueId val="{00000005-66A1-4ECF-ACBD-67F63EB7314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6A1-4ECF-ACBD-67F63EB73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Affected nearly every day</c:v>
                </c:pt>
                <c:pt idx="1">
                  <c:v>Affected several days / more than half the days</c:v>
                </c:pt>
                <c:pt idx="2">
                  <c:v>Not at all affected</c:v>
                </c:pt>
              </c:strCache>
            </c:strRef>
          </c:cat>
          <c:val>
            <c:numRef>
              <c:f>Sheet1!$B$2:$B$4</c:f>
              <c:numCache>
                <c:formatCode>0%</c:formatCode>
                <c:ptCount val="3"/>
                <c:pt idx="0">
                  <c:v>0.19</c:v>
                </c:pt>
                <c:pt idx="1">
                  <c:v>0.56000000000000005</c:v>
                </c:pt>
                <c:pt idx="2">
                  <c:v>0.25</c:v>
                </c:pt>
              </c:numCache>
            </c:numRef>
          </c:val>
          <c:extLst>
            <c:ext xmlns:c16="http://schemas.microsoft.com/office/drawing/2014/chart" uri="{C3380CC4-5D6E-409C-BE32-E72D297353CC}">
              <c16:uniqueId val="{00000006-66A1-4ECF-ACBD-67F63EB73142}"/>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37099005612318"/>
          <c:y val="1.282485538582499E-3"/>
          <c:w val="0.3318374806211552"/>
          <c:h val="0.99871751446141754"/>
        </c:manualLayout>
      </c:layout>
      <c:barChart>
        <c:barDir val="bar"/>
        <c:grouping val="clustered"/>
        <c:varyColors val="0"/>
        <c:ser>
          <c:idx val="0"/>
          <c:order val="0"/>
          <c:tx>
            <c:strRef>
              <c:f>Sheet1!$B$1</c:f>
              <c:strCache>
                <c:ptCount val="1"/>
                <c:pt idx="0">
                  <c:v>Series 1</c:v>
                </c:pt>
              </c:strCache>
            </c:strRef>
          </c:tx>
          <c:spPr>
            <a:solidFill>
              <a:srgbClr val="0072BC"/>
            </a:solidFill>
            <a:ln>
              <a:noFill/>
            </a:ln>
            <a:effectLst/>
          </c:spPr>
          <c:invertIfNegative val="0"/>
          <c:dPt>
            <c:idx val="0"/>
            <c:invertIfNegative val="0"/>
            <c:bubble3D val="0"/>
            <c:spPr>
              <a:solidFill>
                <a:srgbClr val="25408F"/>
              </a:solidFill>
              <a:ln>
                <a:noFill/>
              </a:ln>
              <a:effectLst/>
            </c:spPr>
            <c:extLst>
              <c:ext xmlns:c16="http://schemas.microsoft.com/office/drawing/2014/chart" uri="{C3380CC4-5D6E-409C-BE32-E72D297353CC}">
                <c16:uniqueId val="{00000001-0981-455F-8F58-9DF778C8BDD4}"/>
              </c:ext>
            </c:extLst>
          </c:dPt>
          <c:dPt>
            <c:idx val="1"/>
            <c:invertIfNegative val="0"/>
            <c:bubble3D val="0"/>
            <c:spPr>
              <a:solidFill>
                <a:srgbClr val="25408F"/>
              </a:solidFill>
              <a:ln>
                <a:noFill/>
              </a:ln>
              <a:effectLst/>
            </c:spPr>
            <c:extLst>
              <c:ext xmlns:c16="http://schemas.microsoft.com/office/drawing/2014/chart" uri="{C3380CC4-5D6E-409C-BE32-E72D297353CC}">
                <c16:uniqueId val="{00000003-0981-455F-8F58-9DF778C8BDD4}"/>
              </c:ext>
            </c:extLst>
          </c:dPt>
          <c:dPt>
            <c:idx val="3"/>
            <c:invertIfNegative val="0"/>
            <c:bubble3D val="0"/>
            <c:spPr>
              <a:solidFill>
                <a:srgbClr val="0072BC"/>
              </a:solidFill>
              <a:ln>
                <a:noFill/>
              </a:ln>
              <a:effectLst/>
            </c:spPr>
            <c:extLst>
              <c:ext xmlns:c16="http://schemas.microsoft.com/office/drawing/2014/chart" uri="{C3380CC4-5D6E-409C-BE32-E72D297353CC}">
                <c16:uniqueId val="{00000005-0981-455F-8F58-9DF778C8BDD4}"/>
              </c:ext>
            </c:extLst>
          </c:dPt>
          <c:dPt>
            <c:idx val="4"/>
            <c:invertIfNegative val="0"/>
            <c:bubble3D val="0"/>
            <c:spPr>
              <a:solidFill>
                <a:srgbClr val="0072BC"/>
              </a:solidFill>
              <a:ln>
                <a:noFill/>
              </a:ln>
              <a:effectLst/>
            </c:spPr>
            <c:extLst>
              <c:ext xmlns:c16="http://schemas.microsoft.com/office/drawing/2014/chart" uri="{C3380CC4-5D6E-409C-BE32-E72D297353CC}">
                <c16:uniqueId val="{00000007-0981-455F-8F58-9DF778C8BDD4}"/>
              </c:ext>
            </c:extLst>
          </c:dPt>
          <c:dPt>
            <c:idx val="5"/>
            <c:invertIfNegative val="0"/>
            <c:bubble3D val="0"/>
            <c:spPr>
              <a:solidFill>
                <a:srgbClr val="0072BC"/>
              </a:solidFill>
              <a:ln>
                <a:noFill/>
              </a:ln>
              <a:effectLst/>
            </c:spPr>
            <c:extLst>
              <c:ext xmlns:c16="http://schemas.microsoft.com/office/drawing/2014/chart" uri="{C3380CC4-5D6E-409C-BE32-E72D297353CC}">
                <c16:uniqueId val="{00000009-0981-455F-8F58-9DF778C8BDD4}"/>
              </c:ext>
            </c:extLst>
          </c:dPt>
          <c:dPt>
            <c:idx val="6"/>
            <c:invertIfNegative val="0"/>
            <c:bubble3D val="0"/>
            <c:spPr>
              <a:solidFill>
                <a:srgbClr val="0072BC"/>
              </a:solidFill>
              <a:ln>
                <a:noFill/>
              </a:ln>
              <a:effectLst/>
            </c:spPr>
            <c:extLst>
              <c:ext xmlns:c16="http://schemas.microsoft.com/office/drawing/2014/chart" uri="{C3380CC4-5D6E-409C-BE32-E72D297353CC}">
                <c16:uniqueId val="{0000000B-0981-455F-8F58-9DF778C8BDD4}"/>
              </c:ext>
            </c:extLst>
          </c:dPt>
          <c:dPt>
            <c:idx val="7"/>
            <c:invertIfNegative val="0"/>
            <c:bubble3D val="0"/>
            <c:spPr>
              <a:solidFill>
                <a:srgbClr val="0072BC"/>
              </a:solidFill>
              <a:ln>
                <a:noFill/>
              </a:ln>
              <a:effectLst/>
            </c:spPr>
            <c:extLst>
              <c:ext xmlns:c16="http://schemas.microsoft.com/office/drawing/2014/chart" uri="{C3380CC4-5D6E-409C-BE32-E72D297353CC}">
                <c16:uniqueId val="{0000000D-0981-455F-8F58-9DF778C8BDD4}"/>
              </c:ext>
            </c:extLst>
          </c:dPt>
          <c:dPt>
            <c:idx val="8"/>
            <c:invertIfNegative val="0"/>
            <c:bubble3D val="0"/>
            <c:spPr>
              <a:solidFill>
                <a:srgbClr val="0072BC"/>
              </a:solidFill>
              <a:ln>
                <a:noFill/>
              </a:ln>
              <a:effectLst/>
            </c:spPr>
            <c:extLst>
              <c:ext xmlns:c16="http://schemas.microsoft.com/office/drawing/2014/chart" uri="{C3380CC4-5D6E-409C-BE32-E72D297353CC}">
                <c16:uniqueId val="{0000000F-0981-455F-8F58-9DF778C8BDD4}"/>
              </c:ext>
            </c:extLst>
          </c:dPt>
          <c:dPt>
            <c:idx val="9"/>
            <c:invertIfNegative val="0"/>
            <c:bubble3D val="0"/>
            <c:spPr>
              <a:solidFill>
                <a:srgbClr val="0072BC"/>
              </a:solidFill>
              <a:ln>
                <a:noFill/>
              </a:ln>
              <a:effectLst/>
            </c:spPr>
            <c:extLst>
              <c:ext xmlns:c16="http://schemas.microsoft.com/office/drawing/2014/chart" uri="{C3380CC4-5D6E-409C-BE32-E72D297353CC}">
                <c16:uniqueId val="{00000011-0981-455F-8F58-9DF778C8BDD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Have experienced verbally or physically abuse </c:v>
                </c:pt>
                <c:pt idx="1">
                  <c:v>Have NOT experienced any verbally or physically abuse </c:v>
                </c:pt>
                <c:pt idx="3">
                  <c:v>More than usual in the home</c:v>
                </c:pt>
                <c:pt idx="4">
                  <c:v>The same as usual usual outside the home</c:v>
                </c:pt>
                <c:pt idx="5">
                  <c:v>Not in the home</c:v>
                </c:pt>
                <c:pt idx="7">
                  <c:v>More than usual outside the home</c:v>
                </c:pt>
                <c:pt idx="8">
                  <c:v>The same as usual usual outside the home</c:v>
                </c:pt>
                <c:pt idx="9">
                  <c:v>Not outside the home</c:v>
                </c:pt>
              </c:strCache>
            </c:strRef>
          </c:cat>
          <c:val>
            <c:numRef>
              <c:f>Sheet1!$B$2:$B$11</c:f>
              <c:numCache>
                <c:formatCode>0%</c:formatCode>
                <c:ptCount val="10"/>
                <c:pt idx="0">
                  <c:v>0.31</c:v>
                </c:pt>
                <c:pt idx="1">
                  <c:v>0.69</c:v>
                </c:pt>
                <c:pt idx="3">
                  <c:v>0.09</c:v>
                </c:pt>
                <c:pt idx="4">
                  <c:v>0.13</c:v>
                </c:pt>
                <c:pt idx="5">
                  <c:v>0.78</c:v>
                </c:pt>
                <c:pt idx="7">
                  <c:v>0.11</c:v>
                </c:pt>
                <c:pt idx="8">
                  <c:v>0.16</c:v>
                </c:pt>
                <c:pt idx="9">
                  <c:v>0.73</c:v>
                </c:pt>
              </c:numCache>
            </c:numRef>
          </c:val>
          <c:extLst>
            <c:ext xmlns:c16="http://schemas.microsoft.com/office/drawing/2014/chart" uri="{C3380CC4-5D6E-409C-BE32-E72D297353CC}">
              <c16:uniqueId val="{00000012-0981-455F-8F58-9DF778C8BDD4}"/>
            </c:ext>
          </c:extLst>
        </c:ser>
        <c:dLbls>
          <c:dLblPos val="outEnd"/>
          <c:showLegendKey val="0"/>
          <c:showVal val="1"/>
          <c:showCatName val="0"/>
          <c:showSerName val="0"/>
          <c:showPercent val="0"/>
          <c:showBubbleSize val="0"/>
        </c:dLbls>
        <c:gapWidth val="62"/>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scaling>
        <c:delete val="1"/>
        <c:axPos val="t"/>
        <c:numFmt formatCode="0%" sourceLinked="1"/>
        <c:majorTickMark val="none"/>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60A2"/>
              </a:solidFill>
              <a:ln w="19050">
                <a:solidFill>
                  <a:schemeClr val="lt1"/>
                </a:solidFill>
              </a:ln>
              <a:effectLst/>
            </c:spPr>
            <c:extLst>
              <c:ext xmlns:c16="http://schemas.microsoft.com/office/drawing/2014/chart" uri="{C3380CC4-5D6E-409C-BE32-E72D297353CC}">
                <c16:uniqueId val="{00000001-ED62-47E5-AE08-C8BA47558058}"/>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ED62-47E5-AE08-C8BA47558058}"/>
              </c:ext>
            </c:extLst>
          </c:dPt>
          <c:cat>
            <c:strRef>
              <c:f>Sheet1!$A$2:$A$3</c:f>
              <c:strCache>
                <c:ptCount val="2"/>
                <c:pt idx="0">
                  <c:v>1st Qtr</c:v>
                </c:pt>
                <c:pt idx="1">
                  <c:v>2nd Qtr</c:v>
                </c:pt>
              </c:strCache>
            </c:strRef>
          </c:cat>
          <c:val>
            <c:numRef>
              <c:f>Sheet1!$B$2:$B$3</c:f>
              <c:numCache>
                <c:formatCode>0.00%</c:formatCode>
                <c:ptCount val="2"/>
                <c:pt idx="0" formatCode="0%">
                  <c:v>0.63</c:v>
                </c:pt>
                <c:pt idx="1">
                  <c:v>0.37</c:v>
                </c:pt>
              </c:numCache>
            </c:numRef>
          </c:val>
          <c:extLst>
            <c:ext xmlns:c16="http://schemas.microsoft.com/office/drawing/2014/chart" uri="{C3380CC4-5D6E-409C-BE32-E72D297353CC}">
              <c16:uniqueId val="{00000004-ED62-47E5-AE08-C8BA47558058}"/>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033356962278"/>
          <c:y val="0.27226352189194702"/>
          <c:w val="0.78962617954912229"/>
          <c:h val="0.1627039752340439"/>
        </c:manualLayout>
      </c:layout>
      <c:barChart>
        <c:barDir val="col"/>
        <c:grouping val="clustered"/>
        <c:varyColors val="0"/>
        <c:ser>
          <c:idx val="0"/>
          <c:order val="0"/>
          <c:tx>
            <c:strRef>
              <c:f>Sheet1!$B$1</c:f>
              <c:strCache>
                <c:ptCount val="1"/>
                <c:pt idx="0">
                  <c:v>Have experienced verbally or physically abuse 2</c:v>
                </c:pt>
              </c:strCache>
            </c:strRef>
          </c:tx>
          <c:spPr>
            <a:solidFill>
              <a:srgbClr val="002E6E"/>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850-4564-9D17-F92E088E9751}"/>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850-4564-9D17-F92E088E97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Average</c:v>
                </c:pt>
                <c:pt idx="2">
                  <c:v>Aged 18 to 29</c:v>
                </c:pt>
                <c:pt idx="3">
                  <c:v>Men</c:v>
                </c:pt>
              </c:strCache>
            </c:strRef>
          </c:cat>
          <c:val>
            <c:numRef>
              <c:f>Sheet1!$B$2:$B$5</c:f>
              <c:numCache>
                <c:formatCode>General</c:formatCode>
                <c:ptCount val="4"/>
                <c:pt idx="0" formatCode="0%">
                  <c:v>0.31</c:v>
                </c:pt>
                <c:pt idx="2" formatCode="0%">
                  <c:v>0.46</c:v>
                </c:pt>
                <c:pt idx="3" formatCode="0%">
                  <c:v>0.42</c:v>
                </c:pt>
              </c:numCache>
            </c:numRef>
          </c:val>
          <c:extLst>
            <c:ext xmlns:c16="http://schemas.microsoft.com/office/drawing/2014/chart" uri="{C3380CC4-5D6E-409C-BE32-E72D297353CC}">
              <c16:uniqueId val="{00000002-E850-4564-9D17-F92E088E9751}"/>
            </c:ext>
          </c:extLst>
        </c:ser>
        <c:dLbls>
          <c:showLegendKey val="0"/>
          <c:showVal val="0"/>
          <c:showCatName val="0"/>
          <c:showSerName val="0"/>
          <c:showPercent val="0"/>
          <c:showBubbleSize val="0"/>
        </c:dLbls>
        <c:gapWidth val="137"/>
        <c:overlap val="-27"/>
        <c:axId val="578755152"/>
        <c:axId val="578770128"/>
      </c:barChart>
      <c:catAx>
        <c:axId val="5787551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8770128"/>
        <c:crosses val="autoZero"/>
        <c:auto val="1"/>
        <c:lblAlgn val="ctr"/>
        <c:lblOffset val="100"/>
        <c:noMultiLvlLbl val="0"/>
      </c:catAx>
      <c:valAx>
        <c:axId val="578770128"/>
        <c:scaling>
          <c:orientation val="minMax"/>
        </c:scaling>
        <c:delete val="1"/>
        <c:axPos val="l"/>
        <c:numFmt formatCode="0%" sourceLinked="1"/>
        <c:majorTickMark val="out"/>
        <c:minorTickMark val="none"/>
        <c:tickLblPos val="nextTo"/>
        <c:crossAx val="57875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23186193603491"/>
          <c:y val="0"/>
          <c:w val="0.38927820691127757"/>
          <c:h val="1"/>
        </c:manualLayout>
      </c:layout>
      <c:barChart>
        <c:barDir val="bar"/>
        <c:grouping val="clustered"/>
        <c:varyColors val="0"/>
        <c:ser>
          <c:idx val="0"/>
          <c:order val="0"/>
          <c:tx>
            <c:strRef>
              <c:f>Sheet1!$B$1</c:f>
              <c:strCache>
                <c:ptCount val="1"/>
                <c:pt idx="0">
                  <c:v>Series 1</c:v>
                </c:pt>
              </c:strCache>
            </c:strRef>
          </c:tx>
          <c:spPr>
            <a:solidFill>
              <a:srgbClr val="0072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I'm spending more time at home now</c:v>
                </c:pt>
                <c:pt idx="1">
                  <c:v>Boredom / nothing else to do</c:v>
                </c:pt>
                <c:pt idx="2">
                  <c:v>Increased anxiety</c:v>
                </c:pt>
                <c:pt idx="3">
                  <c:v>Increased stress</c:v>
                </c:pt>
                <c:pt idx="4">
                  <c:v>I purchased more alcohol than usual</c:v>
                </c:pt>
                <c:pt idx="5">
                  <c:v>I’m worried about COVID-19 / the future</c:v>
                </c:pt>
                <c:pt idx="6">
                  <c:v>I have been drinking alcohol daily</c:v>
                </c:pt>
                <c:pt idx="7">
                  <c:v>I enjoy drinking more</c:v>
                </c:pt>
                <c:pt idx="8">
                  <c:v>I have been drinking alcohol on my own more often</c:v>
                </c:pt>
                <c:pt idx="9">
                  <c:v>I have started drinking alcohol earlier in the day</c:v>
                </c:pt>
                <c:pt idx="10">
                  <c:v>I think I'm dependent on alcohol</c:v>
                </c:pt>
                <c:pt idx="11">
                  <c:v>I'm not sure</c:v>
                </c:pt>
              </c:strCache>
            </c:strRef>
          </c:cat>
          <c:val>
            <c:numRef>
              <c:f>Sheet1!$B$2:$B$13</c:f>
              <c:numCache>
                <c:formatCode>0%</c:formatCode>
                <c:ptCount val="12"/>
                <c:pt idx="0">
                  <c:v>0.54</c:v>
                </c:pt>
                <c:pt idx="1">
                  <c:v>0.47</c:v>
                </c:pt>
                <c:pt idx="2">
                  <c:v>0.4</c:v>
                </c:pt>
                <c:pt idx="3">
                  <c:v>0.35</c:v>
                </c:pt>
                <c:pt idx="4">
                  <c:v>0.34</c:v>
                </c:pt>
                <c:pt idx="5">
                  <c:v>0.28000000000000003</c:v>
                </c:pt>
                <c:pt idx="6">
                  <c:v>0.24</c:v>
                </c:pt>
                <c:pt idx="7">
                  <c:v>0.2</c:v>
                </c:pt>
                <c:pt idx="8">
                  <c:v>0.2</c:v>
                </c:pt>
                <c:pt idx="9">
                  <c:v>0.19</c:v>
                </c:pt>
                <c:pt idx="10">
                  <c:v>0.15</c:v>
                </c:pt>
                <c:pt idx="11">
                  <c:v>0.03</c:v>
                </c:pt>
              </c:numCache>
            </c:numRef>
          </c:val>
          <c:extLst>
            <c:ext xmlns:c16="http://schemas.microsoft.com/office/drawing/2014/chart" uri="{C3380CC4-5D6E-409C-BE32-E72D297353CC}">
              <c16:uniqueId val="{00000000-4D6B-4E2E-A955-C6F08B69F39D}"/>
            </c:ext>
          </c:extLst>
        </c:ser>
        <c:dLbls>
          <c:dLblPos val="outEnd"/>
          <c:showLegendKey val="0"/>
          <c:showVal val="1"/>
          <c:showCatName val="0"/>
          <c:showSerName val="0"/>
          <c:showPercent val="0"/>
          <c:showBubbleSize val="0"/>
        </c:dLbls>
        <c:gapWidth val="71"/>
        <c:axId val="382422463"/>
        <c:axId val="387625615"/>
      </c:barChart>
      <c:catAx>
        <c:axId val="382422463"/>
        <c:scaling>
          <c:orientation val="maxMin"/>
        </c:scaling>
        <c:delete val="1"/>
        <c:axPos val="l"/>
        <c:numFmt formatCode="General" sourceLinked="1"/>
        <c:majorTickMark val="none"/>
        <c:minorTickMark val="none"/>
        <c:tickLblPos val="nextTo"/>
        <c:crossAx val="387625615"/>
        <c:crosses val="autoZero"/>
        <c:auto val="1"/>
        <c:lblAlgn val="ctr"/>
        <c:lblOffset val="100"/>
        <c:noMultiLvlLbl val="0"/>
      </c:catAx>
      <c:valAx>
        <c:axId val="387625615"/>
        <c:scaling>
          <c:orientation val="minMax"/>
        </c:scaling>
        <c:delete val="1"/>
        <c:axPos val="t"/>
        <c:numFmt formatCode="0%" sourceLinked="1"/>
        <c:majorTickMark val="none"/>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3788529752312079"/>
          <c:w val="1"/>
          <c:h val="0.5816451617155212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7941E"/>
              </a:solidFill>
              <a:ln>
                <a:noFill/>
              </a:ln>
              <a:effectLst/>
            </c:spPr>
            <c:extLst>
              <c:ext xmlns:c16="http://schemas.microsoft.com/office/drawing/2014/chart" uri="{C3380CC4-5D6E-409C-BE32-E72D297353CC}">
                <c16:uniqueId val="{00000001-71F5-4BB2-A80C-41F8FF8C531E}"/>
              </c:ext>
            </c:extLst>
          </c:dPt>
          <c:dPt>
            <c:idx val="1"/>
            <c:invertIfNegative val="0"/>
            <c:bubble3D val="0"/>
            <c:spPr>
              <a:solidFill>
                <a:srgbClr val="0072BC"/>
              </a:solidFill>
              <a:ln>
                <a:noFill/>
              </a:ln>
              <a:effectLst/>
            </c:spPr>
            <c:extLst>
              <c:ext xmlns:c16="http://schemas.microsoft.com/office/drawing/2014/chart" uri="{C3380CC4-5D6E-409C-BE32-E72D297353CC}">
                <c16:uniqueId val="{00000003-71F5-4BB2-A80C-41F8FF8C531E}"/>
              </c:ext>
            </c:extLst>
          </c:dPt>
          <c:dPt>
            <c:idx val="2"/>
            <c:invertIfNegative val="0"/>
            <c:bubble3D val="0"/>
            <c:spPr>
              <a:solidFill>
                <a:srgbClr val="002E6E"/>
              </a:solidFill>
              <a:ln>
                <a:noFill/>
              </a:ln>
              <a:effectLst/>
            </c:spPr>
            <c:extLst>
              <c:ext xmlns:c16="http://schemas.microsoft.com/office/drawing/2014/chart" uri="{C3380CC4-5D6E-409C-BE32-E72D297353CC}">
                <c16:uniqueId val="{00000005-71F5-4BB2-A80C-41F8FF8C531E}"/>
              </c:ext>
            </c:extLst>
          </c:dPt>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7-71F5-4BB2-A80C-41F8FF8C531E}"/>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71F5-4BB2-A80C-41F8FF8C53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I’ve been drinking more</c:v>
                </c:pt>
                <c:pt idx="1">
                  <c:v>I’ve been drinking about the same amount</c:v>
                </c:pt>
                <c:pt idx="2">
                  <c:v>I’ve been drinking less</c:v>
                </c:pt>
                <c:pt idx="3">
                  <c:v>I don’t drink alcohol</c:v>
                </c:pt>
                <c:pt idx="4">
                  <c:v>I'm not sure</c:v>
                </c:pt>
              </c:strCache>
            </c:strRef>
          </c:cat>
          <c:val>
            <c:numRef>
              <c:f>Sheet1!$B$2:$B$6</c:f>
              <c:numCache>
                <c:formatCode>0%</c:formatCode>
                <c:ptCount val="5"/>
                <c:pt idx="0">
                  <c:v>0.16</c:v>
                </c:pt>
                <c:pt idx="1">
                  <c:v>0.22</c:v>
                </c:pt>
                <c:pt idx="2">
                  <c:v>0.21</c:v>
                </c:pt>
                <c:pt idx="3">
                  <c:v>0.37</c:v>
                </c:pt>
                <c:pt idx="4">
                  <c:v>0.03</c:v>
                </c:pt>
              </c:numCache>
            </c:numRef>
          </c:val>
          <c:extLst>
            <c:ext xmlns:c16="http://schemas.microsoft.com/office/drawing/2014/chart" uri="{C3380CC4-5D6E-409C-BE32-E72D297353CC}">
              <c16:uniqueId val="{0000000A-71F5-4BB2-A80C-41F8FF8C531E}"/>
            </c:ext>
          </c:extLst>
        </c:ser>
        <c:dLbls>
          <c:showLegendKey val="0"/>
          <c:showVal val="0"/>
          <c:showCatName val="0"/>
          <c:showSerName val="0"/>
          <c:showPercent val="0"/>
          <c:showBubbleSize val="0"/>
        </c:dLbls>
        <c:gapWidth val="219"/>
        <c:overlap val="-27"/>
        <c:axId val="1597846560"/>
        <c:axId val="1597859456"/>
      </c:barChart>
      <c:catAx>
        <c:axId val="1597846560"/>
        <c:scaling>
          <c:orientation val="minMax"/>
        </c:scaling>
        <c:delete val="1"/>
        <c:axPos val="b"/>
        <c:numFmt formatCode="General" sourceLinked="1"/>
        <c:majorTickMark val="none"/>
        <c:minorTickMark val="none"/>
        <c:tickLblPos val="nextTo"/>
        <c:crossAx val="1597859456"/>
        <c:crosses val="autoZero"/>
        <c:auto val="1"/>
        <c:lblAlgn val="ctr"/>
        <c:lblOffset val="100"/>
        <c:noMultiLvlLbl val="0"/>
      </c:catAx>
      <c:valAx>
        <c:axId val="1597859456"/>
        <c:scaling>
          <c:orientation val="minMax"/>
        </c:scaling>
        <c:delete val="1"/>
        <c:axPos val="l"/>
        <c:numFmt formatCode="0%" sourceLinked="1"/>
        <c:majorTickMark val="none"/>
        <c:minorTickMark val="none"/>
        <c:tickLblPos val="nextTo"/>
        <c:crossAx val="159784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2026416437325999"/>
          <c:w val="1"/>
          <c:h val="0.5992662948653820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7941E"/>
              </a:solidFill>
              <a:ln>
                <a:noFill/>
              </a:ln>
              <a:effectLst/>
            </c:spPr>
            <c:extLst>
              <c:ext xmlns:c16="http://schemas.microsoft.com/office/drawing/2014/chart" uri="{C3380CC4-5D6E-409C-BE32-E72D297353CC}">
                <c16:uniqueId val="{00000001-0FD9-4110-8EED-026BCFAC9780}"/>
              </c:ext>
            </c:extLst>
          </c:dPt>
          <c:dPt>
            <c:idx val="1"/>
            <c:invertIfNegative val="0"/>
            <c:bubble3D val="0"/>
            <c:spPr>
              <a:solidFill>
                <a:srgbClr val="FCD4A5"/>
              </a:solidFill>
              <a:ln>
                <a:noFill/>
              </a:ln>
              <a:effectLst/>
            </c:spPr>
            <c:extLst>
              <c:ext xmlns:c16="http://schemas.microsoft.com/office/drawing/2014/chart" uri="{C3380CC4-5D6E-409C-BE32-E72D297353CC}">
                <c16:uniqueId val="{00000003-0FD9-4110-8EED-026BCFAC9780}"/>
              </c:ext>
            </c:extLst>
          </c:dPt>
          <c:dPt>
            <c:idx val="2"/>
            <c:invertIfNegative val="0"/>
            <c:bubble3D val="0"/>
            <c:spPr>
              <a:solidFill>
                <a:srgbClr val="0072BC"/>
              </a:solidFill>
              <a:ln>
                <a:noFill/>
              </a:ln>
              <a:effectLst/>
            </c:spPr>
            <c:extLst>
              <c:ext xmlns:c16="http://schemas.microsoft.com/office/drawing/2014/chart" uri="{C3380CC4-5D6E-409C-BE32-E72D297353CC}">
                <c16:uniqueId val="{00000005-0FD9-4110-8EED-026BCFAC9780}"/>
              </c:ext>
            </c:extLst>
          </c:dPt>
          <c:dPt>
            <c:idx val="3"/>
            <c:invertIfNegative val="0"/>
            <c:bubble3D val="0"/>
            <c:spPr>
              <a:solidFill>
                <a:srgbClr val="002E6E"/>
              </a:solidFill>
              <a:ln>
                <a:noFill/>
              </a:ln>
              <a:effectLst/>
            </c:spPr>
            <c:extLst>
              <c:ext xmlns:c16="http://schemas.microsoft.com/office/drawing/2014/chart" uri="{C3380CC4-5D6E-409C-BE32-E72D297353CC}">
                <c16:uniqueId val="{00000007-0FD9-4110-8EED-026BCFAC9780}"/>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FD9-4110-8EED-026BCFAC97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c:v>
                </c:pt>
                <c:pt idx="1">
                  <c:v>Somewhat</c:v>
                </c:pt>
                <c:pt idx="2">
                  <c:v>Somewhat no</c:v>
                </c:pt>
                <c:pt idx="3">
                  <c:v>Definitely no</c:v>
                </c:pt>
                <c:pt idx="4">
                  <c:v>I'm not sure</c:v>
                </c:pt>
              </c:strCache>
            </c:strRef>
          </c:cat>
          <c:val>
            <c:numRef>
              <c:f>Sheet1!$B$2:$B$6</c:f>
              <c:numCache>
                <c:formatCode>0%</c:formatCode>
                <c:ptCount val="5"/>
                <c:pt idx="0">
                  <c:v>0.08</c:v>
                </c:pt>
                <c:pt idx="1">
                  <c:v>0.15</c:v>
                </c:pt>
                <c:pt idx="2">
                  <c:v>0.08</c:v>
                </c:pt>
                <c:pt idx="3">
                  <c:v>0.63</c:v>
                </c:pt>
                <c:pt idx="4">
                  <c:v>7.0000000000000007E-2</c:v>
                </c:pt>
              </c:numCache>
            </c:numRef>
          </c:val>
          <c:extLst>
            <c:ext xmlns:c16="http://schemas.microsoft.com/office/drawing/2014/chart" uri="{C3380CC4-5D6E-409C-BE32-E72D297353CC}">
              <c16:uniqueId val="{0000000A-0FD9-4110-8EED-026BCFAC9780}"/>
            </c:ext>
          </c:extLst>
        </c:ser>
        <c:dLbls>
          <c:showLegendKey val="0"/>
          <c:showVal val="0"/>
          <c:showCatName val="0"/>
          <c:showSerName val="0"/>
          <c:showPercent val="0"/>
          <c:showBubbleSize val="0"/>
        </c:dLbls>
        <c:gapWidth val="219"/>
        <c:overlap val="-27"/>
        <c:axId val="1597846560"/>
        <c:axId val="1597859456"/>
      </c:barChart>
      <c:catAx>
        <c:axId val="1597846560"/>
        <c:scaling>
          <c:orientation val="minMax"/>
        </c:scaling>
        <c:delete val="1"/>
        <c:axPos val="b"/>
        <c:numFmt formatCode="General" sourceLinked="1"/>
        <c:majorTickMark val="none"/>
        <c:minorTickMark val="none"/>
        <c:tickLblPos val="nextTo"/>
        <c:crossAx val="1597859456"/>
        <c:crosses val="autoZero"/>
        <c:auto val="1"/>
        <c:lblAlgn val="ctr"/>
        <c:lblOffset val="100"/>
        <c:noMultiLvlLbl val="0"/>
      </c:catAx>
      <c:valAx>
        <c:axId val="1597859456"/>
        <c:scaling>
          <c:orientation val="minMax"/>
        </c:scaling>
        <c:delete val="1"/>
        <c:axPos val="l"/>
        <c:numFmt formatCode="0%" sourceLinked="1"/>
        <c:majorTickMark val="none"/>
        <c:minorTickMark val="none"/>
        <c:tickLblPos val="nextTo"/>
        <c:crossAx val="159784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1383484735637"/>
          <c:y val="5.9962090696447916E-2"/>
          <c:w val="0.70531281651337763"/>
          <c:h val="0.79841171957192403"/>
        </c:manualLayout>
      </c:layout>
      <c:doughnutChart>
        <c:varyColors val="1"/>
        <c:ser>
          <c:idx val="0"/>
          <c:order val="0"/>
          <c:tx>
            <c:strRef>
              <c:f>Sheet1!$B$1</c:f>
              <c:strCache>
                <c:ptCount val="1"/>
                <c:pt idx="0">
                  <c:v>Sales</c:v>
                </c:pt>
              </c:strCache>
            </c:strRef>
          </c:tx>
          <c:spPr>
            <a:ln>
              <a:noFill/>
            </a:ln>
          </c:spPr>
          <c:dPt>
            <c:idx val="0"/>
            <c:bubble3D val="0"/>
            <c:spPr>
              <a:solidFill>
                <a:srgbClr val="002E6E">
                  <a:alpha val="20000"/>
                </a:srgbClr>
              </a:solidFill>
              <a:ln w="19050">
                <a:noFill/>
              </a:ln>
              <a:effectLst/>
            </c:spPr>
            <c:extLst>
              <c:ext xmlns:c16="http://schemas.microsoft.com/office/drawing/2014/chart" uri="{C3380CC4-5D6E-409C-BE32-E72D297353CC}">
                <c16:uniqueId val="{00000001-017B-4DF1-9871-490B8E3BB604}"/>
              </c:ext>
            </c:extLst>
          </c:dPt>
          <c:dPt>
            <c:idx val="1"/>
            <c:bubble3D val="0"/>
            <c:spPr>
              <a:solidFill>
                <a:srgbClr val="0072BC"/>
              </a:solidFill>
              <a:ln w="19050">
                <a:noFill/>
              </a:ln>
              <a:effectLst/>
            </c:spPr>
            <c:extLst>
              <c:ext xmlns:c16="http://schemas.microsoft.com/office/drawing/2014/chart" uri="{C3380CC4-5D6E-409C-BE32-E72D297353CC}">
                <c16:uniqueId val="{00000003-017B-4DF1-9871-490B8E3BB604}"/>
              </c:ext>
            </c:extLst>
          </c:dPt>
          <c:dPt>
            <c:idx val="2"/>
            <c:bubble3D val="0"/>
            <c:spPr>
              <a:solidFill>
                <a:srgbClr val="F7941E">
                  <a:alpha val="20000"/>
                </a:srgbClr>
              </a:solidFill>
              <a:ln w="19050">
                <a:noFill/>
              </a:ln>
              <a:effectLst/>
            </c:spPr>
            <c:extLst>
              <c:ext xmlns:c16="http://schemas.microsoft.com/office/drawing/2014/chart" uri="{C3380CC4-5D6E-409C-BE32-E72D297353CC}">
                <c16:uniqueId val="{00000005-017B-4DF1-9871-490B8E3BB604}"/>
              </c:ext>
            </c:extLst>
          </c:dPt>
          <c:dPt>
            <c:idx val="3"/>
            <c:bubble3D val="0"/>
            <c:spPr>
              <a:solidFill>
                <a:srgbClr val="F7941E">
                  <a:alpha val="80000"/>
                </a:srgbClr>
              </a:solidFill>
              <a:ln w="19050">
                <a:noFill/>
              </a:ln>
              <a:effectLst/>
            </c:spPr>
            <c:extLst>
              <c:ext xmlns:c16="http://schemas.microsoft.com/office/drawing/2014/chart" uri="{C3380CC4-5D6E-409C-BE32-E72D297353CC}">
                <c16:uniqueId val="{00000007-017B-4DF1-9871-490B8E3BB604}"/>
              </c:ext>
            </c:extLst>
          </c:dPt>
          <c:dPt>
            <c:idx val="4"/>
            <c:bubble3D val="0"/>
            <c:spPr>
              <a:noFill/>
              <a:ln w="19050">
                <a:noFill/>
              </a:ln>
              <a:effectLst/>
            </c:spPr>
            <c:extLst>
              <c:ext xmlns:c16="http://schemas.microsoft.com/office/drawing/2014/chart" uri="{C3380CC4-5D6E-409C-BE32-E72D297353CC}">
                <c16:uniqueId val="{00000009-017B-4DF1-9871-490B8E3BB604}"/>
              </c:ext>
            </c:extLst>
          </c:dPt>
          <c:dLbls>
            <c:delete val="1"/>
          </c:dLbls>
          <c:cat>
            <c:strRef>
              <c:f>Sheet1!$A$2:$A$6</c:f>
              <c:strCache>
                <c:ptCount val="5"/>
                <c:pt idx="0">
                  <c:v>Yes</c:v>
                </c:pt>
                <c:pt idx="2">
                  <c:v>No</c:v>
                </c:pt>
                <c:pt idx="4">
                  <c:v>I'm really not sure</c:v>
                </c:pt>
              </c:strCache>
            </c:strRef>
          </c:cat>
          <c:val>
            <c:numRef>
              <c:f>Sheet1!$B$2:$B$6</c:f>
              <c:numCache>
                <c:formatCode>General</c:formatCode>
                <c:ptCount val="5"/>
                <c:pt idx="0" formatCode="0%">
                  <c:v>0.73</c:v>
                </c:pt>
                <c:pt idx="2" formatCode="0%">
                  <c:v>0.21</c:v>
                </c:pt>
                <c:pt idx="4" formatCode="0%">
                  <c:v>0.05</c:v>
                </c:pt>
              </c:numCache>
            </c:numRef>
          </c:val>
          <c:extLst>
            <c:ext xmlns:c16="http://schemas.microsoft.com/office/drawing/2014/chart" uri="{C3380CC4-5D6E-409C-BE32-E72D297353CC}">
              <c16:uniqueId val="{0000000A-017B-4DF1-9871-490B8E3BB604}"/>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7841805419518"/>
          <c:y val="8.7783422976805886E-2"/>
          <c:w val="0.58242670557092568"/>
          <c:h val="0.65930505817013407"/>
        </c:manualLayout>
      </c:layout>
      <c:doughnutChart>
        <c:varyColors val="1"/>
        <c:ser>
          <c:idx val="0"/>
          <c:order val="0"/>
          <c:tx>
            <c:strRef>
              <c:f>Sheet1!$B$1</c:f>
              <c:strCache>
                <c:ptCount val="1"/>
                <c:pt idx="0">
                  <c:v>Sales</c:v>
                </c:pt>
              </c:strCache>
            </c:strRef>
          </c:tx>
          <c:dPt>
            <c:idx val="0"/>
            <c:bubble3D val="0"/>
            <c:spPr>
              <a:solidFill>
                <a:srgbClr val="002E6E"/>
              </a:solidFill>
              <a:ln w="19050">
                <a:solidFill>
                  <a:schemeClr val="lt1"/>
                </a:solidFill>
              </a:ln>
              <a:effectLst/>
            </c:spPr>
            <c:extLst>
              <c:ext xmlns:c16="http://schemas.microsoft.com/office/drawing/2014/chart" uri="{C3380CC4-5D6E-409C-BE32-E72D297353CC}">
                <c16:uniqueId val="{00000001-4630-4881-AC9B-50270DAF42DD}"/>
              </c:ext>
            </c:extLst>
          </c:dPt>
          <c:dPt>
            <c:idx val="1"/>
            <c:bubble3D val="0"/>
            <c:spPr>
              <a:solidFill>
                <a:srgbClr val="0072BC"/>
              </a:solidFill>
              <a:ln w="19050">
                <a:solidFill>
                  <a:schemeClr val="lt1"/>
                </a:solidFill>
              </a:ln>
              <a:effectLst/>
            </c:spPr>
            <c:extLst>
              <c:ext xmlns:c16="http://schemas.microsoft.com/office/drawing/2014/chart" uri="{C3380CC4-5D6E-409C-BE32-E72D297353CC}">
                <c16:uniqueId val="{00000003-4630-4881-AC9B-50270DAF42DD}"/>
              </c:ext>
            </c:extLst>
          </c:dPt>
          <c:dPt>
            <c:idx val="2"/>
            <c:bubble3D val="0"/>
            <c:spPr>
              <a:solidFill>
                <a:srgbClr val="F7941E">
                  <a:alpha val="40000"/>
                </a:srgbClr>
              </a:solidFill>
              <a:ln w="19050">
                <a:solidFill>
                  <a:schemeClr val="lt1"/>
                </a:solidFill>
              </a:ln>
              <a:effectLst/>
            </c:spPr>
            <c:extLst>
              <c:ext xmlns:c16="http://schemas.microsoft.com/office/drawing/2014/chart" uri="{C3380CC4-5D6E-409C-BE32-E72D297353CC}">
                <c16:uniqueId val="{00000005-4630-4881-AC9B-50270DAF42DD}"/>
              </c:ext>
            </c:extLst>
          </c:dPt>
          <c:dPt>
            <c:idx val="3"/>
            <c:bubble3D val="0"/>
            <c:spPr>
              <a:solidFill>
                <a:srgbClr val="F7941E">
                  <a:alpha val="80000"/>
                </a:srgbClr>
              </a:solidFill>
              <a:ln w="19050">
                <a:solidFill>
                  <a:schemeClr val="lt1"/>
                </a:solidFill>
              </a:ln>
              <a:effectLst/>
            </c:spPr>
            <c:extLst>
              <c:ext xmlns:c16="http://schemas.microsoft.com/office/drawing/2014/chart" uri="{C3380CC4-5D6E-409C-BE32-E72D297353CC}">
                <c16:uniqueId val="{00000007-4630-4881-AC9B-50270DAF42DD}"/>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4630-4881-AC9B-50270DAF42D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Definitely</c:v>
                </c:pt>
                <c:pt idx="1">
                  <c:v>Somewhat</c:v>
                </c:pt>
                <c:pt idx="2">
                  <c:v>Somewhat wrong</c:v>
                </c:pt>
                <c:pt idx="3">
                  <c:v>Definitely wrong</c:v>
                </c:pt>
                <c:pt idx="4">
                  <c:v>I'm really not sure</c:v>
                </c:pt>
              </c:strCache>
            </c:strRef>
          </c:cat>
          <c:val>
            <c:numRef>
              <c:f>Sheet1!$B$2:$B$6</c:f>
              <c:numCache>
                <c:formatCode>0%</c:formatCode>
                <c:ptCount val="5"/>
                <c:pt idx="0">
                  <c:v>0.33</c:v>
                </c:pt>
                <c:pt idx="1">
                  <c:v>0.41</c:v>
                </c:pt>
                <c:pt idx="2">
                  <c:v>0.12</c:v>
                </c:pt>
                <c:pt idx="3">
                  <c:v>0.09</c:v>
                </c:pt>
                <c:pt idx="4">
                  <c:v>0.05</c:v>
                </c:pt>
              </c:numCache>
            </c:numRef>
          </c:val>
          <c:extLst>
            <c:ext xmlns:c16="http://schemas.microsoft.com/office/drawing/2014/chart" uri="{C3380CC4-5D6E-409C-BE32-E72D297353CC}">
              <c16:uniqueId val="{0000000A-4630-4881-AC9B-50270DAF42DD}"/>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1383484735637"/>
          <c:y val="5.9962090696447916E-2"/>
          <c:w val="0.70531281651337763"/>
          <c:h val="0.79841171957192403"/>
        </c:manualLayout>
      </c:layout>
      <c:doughnutChart>
        <c:varyColors val="1"/>
        <c:ser>
          <c:idx val="0"/>
          <c:order val="0"/>
          <c:tx>
            <c:strRef>
              <c:f>Sheet1!$B$1</c:f>
              <c:strCache>
                <c:ptCount val="1"/>
                <c:pt idx="0">
                  <c:v>Sales</c:v>
                </c:pt>
              </c:strCache>
            </c:strRef>
          </c:tx>
          <c:spPr>
            <a:ln>
              <a:noFill/>
            </a:ln>
          </c:spPr>
          <c:dPt>
            <c:idx val="0"/>
            <c:bubble3D val="0"/>
            <c:spPr>
              <a:solidFill>
                <a:srgbClr val="002E6E">
                  <a:alpha val="20000"/>
                </a:srgbClr>
              </a:solidFill>
              <a:ln w="19050">
                <a:noFill/>
              </a:ln>
              <a:effectLst/>
            </c:spPr>
            <c:extLst>
              <c:ext xmlns:c16="http://schemas.microsoft.com/office/drawing/2014/chart" uri="{C3380CC4-5D6E-409C-BE32-E72D297353CC}">
                <c16:uniqueId val="{00000001-FFD4-463E-8E0C-0770593FA454}"/>
              </c:ext>
            </c:extLst>
          </c:dPt>
          <c:dPt>
            <c:idx val="1"/>
            <c:bubble3D val="0"/>
            <c:spPr>
              <a:solidFill>
                <a:srgbClr val="0072BC"/>
              </a:solidFill>
              <a:ln w="19050">
                <a:noFill/>
              </a:ln>
              <a:effectLst/>
            </c:spPr>
            <c:extLst>
              <c:ext xmlns:c16="http://schemas.microsoft.com/office/drawing/2014/chart" uri="{C3380CC4-5D6E-409C-BE32-E72D297353CC}">
                <c16:uniqueId val="{00000003-FFD4-463E-8E0C-0770593FA454}"/>
              </c:ext>
            </c:extLst>
          </c:dPt>
          <c:dPt>
            <c:idx val="2"/>
            <c:bubble3D val="0"/>
            <c:spPr>
              <a:solidFill>
                <a:srgbClr val="F7941E">
                  <a:alpha val="20000"/>
                </a:srgbClr>
              </a:solidFill>
              <a:ln w="19050">
                <a:noFill/>
              </a:ln>
              <a:effectLst/>
            </c:spPr>
            <c:extLst>
              <c:ext xmlns:c16="http://schemas.microsoft.com/office/drawing/2014/chart" uri="{C3380CC4-5D6E-409C-BE32-E72D297353CC}">
                <c16:uniqueId val="{00000005-FFD4-463E-8E0C-0770593FA454}"/>
              </c:ext>
            </c:extLst>
          </c:dPt>
          <c:dPt>
            <c:idx val="3"/>
            <c:bubble3D val="0"/>
            <c:spPr>
              <a:solidFill>
                <a:srgbClr val="F7941E">
                  <a:alpha val="80000"/>
                </a:srgbClr>
              </a:solidFill>
              <a:ln w="19050">
                <a:noFill/>
              </a:ln>
              <a:effectLst/>
            </c:spPr>
            <c:extLst>
              <c:ext xmlns:c16="http://schemas.microsoft.com/office/drawing/2014/chart" uri="{C3380CC4-5D6E-409C-BE32-E72D297353CC}">
                <c16:uniqueId val="{00000007-FFD4-463E-8E0C-0770593FA454}"/>
              </c:ext>
            </c:extLst>
          </c:dPt>
          <c:dPt>
            <c:idx val="4"/>
            <c:bubble3D val="0"/>
            <c:spPr>
              <a:noFill/>
              <a:ln w="19050">
                <a:noFill/>
              </a:ln>
              <a:effectLst/>
            </c:spPr>
            <c:extLst>
              <c:ext xmlns:c16="http://schemas.microsoft.com/office/drawing/2014/chart" uri="{C3380CC4-5D6E-409C-BE32-E72D297353CC}">
                <c16:uniqueId val="{00000009-FFD4-463E-8E0C-0770593FA454}"/>
              </c:ext>
            </c:extLst>
          </c:dPt>
          <c:dLbls>
            <c:delete val="1"/>
          </c:dLbls>
          <c:cat>
            <c:strRef>
              <c:f>Sheet1!$A$2:$A$6</c:f>
              <c:strCache>
                <c:ptCount val="5"/>
                <c:pt idx="0">
                  <c:v>Yes</c:v>
                </c:pt>
                <c:pt idx="2">
                  <c:v>No</c:v>
                </c:pt>
                <c:pt idx="4">
                  <c:v>I'm really not sure</c:v>
                </c:pt>
              </c:strCache>
            </c:strRef>
          </c:cat>
          <c:val>
            <c:numRef>
              <c:f>Sheet1!$B$2:$B$6</c:f>
              <c:numCache>
                <c:formatCode>General</c:formatCode>
                <c:ptCount val="5"/>
                <c:pt idx="0" formatCode="0%">
                  <c:v>0.84</c:v>
                </c:pt>
                <c:pt idx="2" formatCode="0%">
                  <c:v>0.1</c:v>
                </c:pt>
                <c:pt idx="4" formatCode="0%">
                  <c:v>0.05</c:v>
                </c:pt>
              </c:numCache>
            </c:numRef>
          </c:val>
          <c:extLst>
            <c:ext xmlns:c16="http://schemas.microsoft.com/office/drawing/2014/chart" uri="{C3380CC4-5D6E-409C-BE32-E72D297353CC}">
              <c16:uniqueId val="{0000000A-FFD4-463E-8E0C-0770593FA454}"/>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7841805419518"/>
          <c:y val="8.7783422976805886E-2"/>
          <c:w val="0.58242670557092568"/>
          <c:h val="0.65930505817013407"/>
        </c:manualLayout>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rgbClr val="002E6E"/>
              </a:solidFill>
              <a:ln w="19050">
                <a:solidFill>
                  <a:schemeClr val="bg1">
                    <a:lumMod val="95000"/>
                  </a:schemeClr>
                </a:solidFill>
              </a:ln>
              <a:effectLst/>
            </c:spPr>
            <c:extLst>
              <c:ext xmlns:c16="http://schemas.microsoft.com/office/drawing/2014/chart" uri="{C3380CC4-5D6E-409C-BE32-E72D297353CC}">
                <c16:uniqueId val="{00000001-BF7E-423C-8FB9-FF971AED8011}"/>
              </c:ext>
            </c:extLst>
          </c:dPt>
          <c:dPt>
            <c:idx val="1"/>
            <c:bubble3D val="0"/>
            <c:spPr>
              <a:solidFill>
                <a:srgbClr val="0072BC"/>
              </a:solidFill>
              <a:ln w="19050">
                <a:solidFill>
                  <a:schemeClr val="bg1">
                    <a:lumMod val="95000"/>
                  </a:schemeClr>
                </a:solidFill>
              </a:ln>
              <a:effectLst/>
            </c:spPr>
            <c:extLst>
              <c:ext xmlns:c16="http://schemas.microsoft.com/office/drawing/2014/chart" uri="{C3380CC4-5D6E-409C-BE32-E72D297353CC}">
                <c16:uniqueId val="{00000003-BF7E-423C-8FB9-FF971AED8011}"/>
              </c:ext>
            </c:extLst>
          </c:dPt>
          <c:dPt>
            <c:idx val="2"/>
            <c:bubble3D val="0"/>
            <c:spPr>
              <a:solidFill>
                <a:srgbClr val="F7941E">
                  <a:alpha val="40000"/>
                </a:srgbClr>
              </a:solidFill>
              <a:ln w="19050">
                <a:solidFill>
                  <a:schemeClr val="bg1">
                    <a:lumMod val="95000"/>
                  </a:schemeClr>
                </a:solidFill>
              </a:ln>
              <a:effectLst/>
            </c:spPr>
            <c:extLst>
              <c:ext xmlns:c16="http://schemas.microsoft.com/office/drawing/2014/chart" uri="{C3380CC4-5D6E-409C-BE32-E72D297353CC}">
                <c16:uniqueId val="{00000005-BF7E-423C-8FB9-FF971AED8011}"/>
              </c:ext>
            </c:extLst>
          </c:dPt>
          <c:dPt>
            <c:idx val="3"/>
            <c:bubble3D val="0"/>
            <c:spPr>
              <a:solidFill>
                <a:srgbClr val="F7941E">
                  <a:alpha val="80000"/>
                </a:srgbClr>
              </a:solidFill>
              <a:ln w="19050">
                <a:solidFill>
                  <a:schemeClr val="bg1">
                    <a:lumMod val="95000"/>
                  </a:schemeClr>
                </a:solidFill>
              </a:ln>
              <a:effectLst/>
            </c:spPr>
            <c:extLst>
              <c:ext xmlns:c16="http://schemas.microsoft.com/office/drawing/2014/chart" uri="{C3380CC4-5D6E-409C-BE32-E72D297353CC}">
                <c16:uniqueId val="{00000007-BF7E-423C-8FB9-FF971AED8011}"/>
              </c:ext>
            </c:extLst>
          </c:dPt>
          <c:dPt>
            <c:idx val="4"/>
            <c:bubble3D val="0"/>
            <c:spPr>
              <a:solidFill>
                <a:schemeClr val="bg1">
                  <a:lumMod val="65000"/>
                </a:schemeClr>
              </a:solidFill>
              <a:ln w="19050">
                <a:solidFill>
                  <a:schemeClr val="bg1">
                    <a:lumMod val="95000"/>
                  </a:schemeClr>
                </a:solidFill>
              </a:ln>
              <a:effectLst/>
            </c:spPr>
            <c:extLst>
              <c:ext xmlns:c16="http://schemas.microsoft.com/office/drawing/2014/chart" uri="{C3380CC4-5D6E-409C-BE32-E72D297353CC}">
                <c16:uniqueId val="{00000009-BF7E-423C-8FB9-FF971AED801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Definitely</c:v>
                </c:pt>
                <c:pt idx="1">
                  <c:v>Somewhat</c:v>
                </c:pt>
                <c:pt idx="2">
                  <c:v>Somewhat not</c:v>
                </c:pt>
                <c:pt idx="3">
                  <c:v>Definitely not</c:v>
                </c:pt>
                <c:pt idx="4">
                  <c:v>I'm really not sure</c:v>
                </c:pt>
              </c:strCache>
            </c:strRef>
          </c:cat>
          <c:val>
            <c:numRef>
              <c:f>Sheet1!$B$2:$B$6</c:f>
              <c:numCache>
                <c:formatCode>0%</c:formatCode>
                <c:ptCount val="5"/>
                <c:pt idx="0">
                  <c:v>0.49</c:v>
                </c:pt>
                <c:pt idx="1">
                  <c:v>0.35</c:v>
                </c:pt>
                <c:pt idx="2">
                  <c:v>0.05</c:v>
                </c:pt>
                <c:pt idx="3">
                  <c:v>0.05</c:v>
                </c:pt>
                <c:pt idx="4">
                  <c:v>0.05</c:v>
                </c:pt>
              </c:numCache>
            </c:numRef>
          </c:val>
          <c:extLst>
            <c:ext xmlns:c16="http://schemas.microsoft.com/office/drawing/2014/chart" uri="{C3380CC4-5D6E-409C-BE32-E72D297353CC}">
              <c16:uniqueId val="{0000000A-BF7E-423C-8FB9-FF971AED8011}"/>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1383484735637"/>
          <c:y val="5.9962090696447916E-2"/>
          <c:w val="0.70531281651337763"/>
          <c:h val="0.79841171957192403"/>
        </c:manualLayout>
      </c:layout>
      <c:doughnutChart>
        <c:varyColors val="1"/>
        <c:ser>
          <c:idx val="0"/>
          <c:order val="0"/>
          <c:tx>
            <c:strRef>
              <c:f>Sheet1!$B$1</c:f>
              <c:strCache>
                <c:ptCount val="1"/>
                <c:pt idx="0">
                  <c:v>Sales</c:v>
                </c:pt>
              </c:strCache>
            </c:strRef>
          </c:tx>
          <c:spPr>
            <a:ln>
              <a:noFill/>
            </a:ln>
          </c:spPr>
          <c:dPt>
            <c:idx val="0"/>
            <c:bubble3D val="0"/>
            <c:spPr>
              <a:solidFill>
                <a:srgbClr val="002E6E">
                  <a:alpha val="20000"/>
                </a:srgbClr>
              </a:solidFill>
              <a:ln w="19050">
                <a:noFill/>
              </a:ln>
              <a:effectLst/>
            </c:spPr>
            <c:extLst>
              <c:ext xmlns:c16="http://schemas.microsoft.com/office/drawing/2014/chart" uri="{C3380CC4-5D6E-409C-BE32-E72D297353CC}">
                <c16:uniqueId val="{00000001-ECF8-4623-9C53-CFEB2BAB536A}"/>
              </c:ext>
            </c:extLst>
          </c:dPt>
          <c:dPt>
            <c:idx val="1"/>
            <c:bubble3D val="0"/>
            <c:spPr>
              <a:solidFill>
                <a:srgbClr val="0072BC"/>
              </a:solidFill>
              <a:ln w="19050">
                <a:noFill/>
              </a:ln>
              <a:effectLst/>
            </c:spPr>
            <c:extLst>
              <c:ext xmlns:c16="http://schemas.microsoft.com/office/drawing/2014/chart" uri="{C3380CC4-5D6E-409C-BE32-E72D297353CC}">
                <c16:uniqueId val="{00000003-ECF8-4623-9C53-CFEB2BAB536A}"/>
              </c:ext>
            </c:extLst>
          </c:dPt>
          <c:dPt>
            <c:idx val="2"/>
            <c:bubble3D val="0"/>
            <c:spPr>
              <a:solidFill>
                <a:srgbClr val="F7941E">
                  <a:alpha val="20000"/>
                </a:srgbClr>
              </a:solidFill>
              <a:ln w="19050">
                <a:noFill/>
              </a:ln>
              <a:effectLst/>
            </c:spPr>
            <c:extLst>
              <c:ext xmlns:c16="http://schemas.microsoft.com/office/drawing/2014/chart" uri="{C3380CC4-5D6E-409C-BE32-E72D297353CC}">
                <c16:uniqueId val="{00000005-ECF8-4623-9C53-CFEB2BAB536A}"/>
              </c:ext>
            </c:extLst>
          </c:dPt>
          <c:dPt>
            <c:idx val="3"/>
            <c:bubble3D val="0"/>
            <c:spPr>
              <a:solidFill>
                <a:srgbClr val="F7941E">
                  <a:alpha val="80000"/>
                </a:srgbClr>
              </a:solidFill>
              <a:ln w="19050">
                <a:noFill/>
              </a:ln>
              <a:effectLst/>
            </c:spPr>
            <c:extLst>
              <c:ext xmlns:c16="http://schemas.microsoft.com/office/drawing/2014/chart" uri="{C3380CC4-5D6E-409C-BE32-E72D297353CC}">
                <c16:uniqueId val="{00000007-ECF8-4623-9C53-CFEB2BAB536A}"/>
              </c:ext>
            </c:extLst>
          </c:dPt>
          <c:dPt>
            <c:idx val="4"/>
            <c:bubble3D val="0"/>
            <c:spPr>
              <a:noFill/>
              <a:ln w="19050">
                <a:noFill/>
              </a:ln>
              <a:effectLst/>
            </c:spPr>
            <c:extLst>
              <c:ext xmlns:c16="http://schemas.microsoft.com/office/drawing/2014/chart" uri="{C3380CC4-5D6E-409C-BE32-E72D297353CC}">
                <c16:uniqueId val="{00000009-ECF8-4623-9C53-CFEB2BAB536A}"/>
              </c:ext>
            </c:extLst>
          </c:dPt>
          <c:dLbls>
            <c:delete val="1"/>
          </c:dLbls>
          <c:cat>
            <c:strRef>
              <c:f>Sheet1!$A$2:$A$6</c:f>
              <c:strCache>
                <c:ptCount val="5"/>
                <c:pt idx="0">
                  <c:v>Yes</c:v>
                </c:pt>
                <c:pt idx="2">
                  <c:v>No</c:v>
                </c:pt>
                <c:pt idx="4">
                  <c:v>I'm really not sure</c:v>
                </c:pt>
              </c:strCache>
            </c:strRef>
          </c:cat>
          <c:val>
            <c:numRef>
              <c:f>Sheet1!$B$2:$B$6</c:f>
              <c:numCache>
                <c:formatCode>General</c:formatCode>
                <c:ptCount val="5"/>
                <c:pt idx="0" formatCode="0%">
                  <c:v>0.63</c:v>
                </c:pt>
                <c:pt idx="2" formatCode="0%">
                  <c:v>0.12</c:v>
                </c:pt>
                <c:pt idx="4" formatCode="0%">
                  <c:v>0.25</c:v>
                </c:pt>
              </c:numCache>
            </c:numRef>
          </c:val>
          <c:extLst>
            <c:ext xmlns:c16="http://schemas.microsoft.com/office/drawing/2014/chart" uri="{C3380CC4-5D6E-409C-BE32-E72D297353CC}">
              <c16:uniqueId val="{0000000A-ECF8-4623-9C53-CFEB2BAB536A}"/>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7841805419518"/>
          <c:y val="8.7783422976805886E-2"/>
          <c:w val="0.58242670557092568"/>
          <c:h val="0.65930505817013407"/>
        </c:manualLayout>
      </c:layout>
      <c:doughnutChart>
        <c:varyColors val="1"/>
        <c:ser>
          <c:idx val="0"/>
          <c:order val="0"/>
          <c:tx>
            <c:strRef>
              <c:f>Sheet1!$B$1</c:f>
              <c:strCache>
                <c:ptCount val="1"/>
                <c:pt idx="0">
                  <c:v>Sales</c:v>
                </c:pt>
              </c:strCache>
            </c:strRef>
          </c:tx>
          <c:dPt>
            <c:idx val="0"/>
            <c:bubble3D val="0"/>
            <c:spPr>
              <a:solidFill>
                <a:srgbClr val="002E6E"/>
              </a:solidFill>
              <a:ln w="19050">
                <a:solidFill>
                  <a:schemeClr val="lt1"/>
                </a:solidFill>
              </a:ln>
              <a:effectLst/>
            </c:spPr>
            <c:extLst>
              <c:ext xmlns:c16="http://schemas.microsoft.com/office/drawing/2014/chart" uri="{C3380CC4-5D6E-409C-BE32-E72D297353CC}">
                <c16:uniqueId val="{00000001-8236-48E0-8152-655FF2BC48DC}"/>
              </c:ext>
            </c:extLst>
          </c:dPt>
          <c:dPt>
            <c:idx val="1"/>
            <c:bubble3D val="0"/>
            <c:spPr>
              <a:solidFill>
                <a:srgbClr val="0072BC"/>
              </a:solidFill>
              <a:ln w="19050">
                <a:solidFill>
                  <a:schemeClr val="lt1"/>
                </a:solidFill>
              </a:ln>
              <a:effectLst/>
            </c:spPr>
            <c:extLst>
              <c:ext xmlns:c16="http://schemas.microsoft.com/office/drawing/2014/chart" uri="{C3380CC4-5D6E-409C-BE32-E72D297353CC}">
                <c16:uniqueId val="{00000003-8236-48E0-8152-655FF2BC48DC}"/>
              </c:ext>
            </c:extLst>
          </c:dPt>
          <c:dPt>
            <c:idx val="2"/>
            <c:bubble3D val="0"/>
            <c:spPr>
              <a:solidFill>
                <a:srgbClr val="F7941E">
                  <a:alpha val="40000"/>
                </a:srgbClr>
              </a:solidFill>
              <a:ln w="19050">
                <a:solidFill>
                  <a:schemeClr val="lt1"/>
                </a:solidFill>
              </a:ln>
              <a:effectLst/>
            </c:spPr>
            <c:extLst>
              <c:ext xmlns:c16="http://schemas.microsoft.com/office/drawing/2014/chart" uri="{C3380CC4-5D6E-409C-BE32-E72D297353CC}">
                <c16:uniqueId val="{00000005-8236-48E0-8152-655FF2BC48DC}"/>
              </c:ext>
            </c:extLst>
          </c:dPt>
          <c:dPt>
            <c:idx val="3"/>
            <c:bubble3D val="0"/>
            <c:spPr>
              <a:solidFill>
                <a:srgbClr val="F7941E">
                  <a:alpha val="80000"/>
                </a:srgbClr>
              </a:solidFill>
              <a:ln w="19050">
                <a:solidFill>
                  <a:schemeClr val="lt1"/>
                </a:solidFill>
              </a:ln>
              <a:effectLst/>
            </c:spPr>
            <c:extLst>
              <c:ext xmlns:c16="http://schemas.microsoft.com/office/drawing/2014/chart" uri="{C3380CC4-5D6E-409C-BE32-E72D297353CC}">
                <c16:uniqueId val="{00000007-8236-48E0-8152-655FF2BC48DC}"/>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8236-48E0-8152-655FF2BC48D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Definitely</c:v>
                </c:pt>
                <c:pt idx="1">
                  <c:v>Somewhat</c:v>
                </c:pt>
                <c:pt idx="2">
                  <c:v>Somewhat not</c:v>
                </c:pt>
                <c:pt idx="3">
                  <c:v>Definitely not</c:v>
                </c:pt>
                <c:pt idx="4">
                  <c:v>I'm really not sure</c:v>
                </c:pt>
              </c:strCache>
            </c:strRef>
          </c:cat>
          <c:val>
            <c:numRef>
              <c:f>Sheet1!$B$2:$B$6</c:f>
              <c:numCache>
                <c:formatCode>0%</c:formatCode>
                <c:ptCount val="5"/>
                <c:pt idx="0">
                  <c:v>0.34</c:v>
                </c:pt>
                <c:pt idx="1">
                  <c:v>0.28999999999999998</c:v>
                </c:pt>
                <c:pt idx="2">
                  <c:v>7.0000000000000007E-2</c:v>
                </c:pt>
                <c:pt idx="3">
                  <c:v>0.05</c:v>
                </c:pt>
                <c:pt idx="4">
                  <c:v>0.25</c:v>
                </c:pt>
              </c:numCache>
            </c:numRef>
          </c:val>
          <c:extLst>
            <c:ext xmlns:c16="http://schemas.microsoft.com/office/drawing/2014/chart" uri="{C3380CC4-5D6E-409C-BE32-E72D297353CC}">
              <c16:uniqueId val="{0000000A-8236-48E0-8152-655FF2BC48DC}"/>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02781991732571E-2"/>
          <c:y val="0.23870885405379375"/>
          <c:w val="0.83769665621710088"/>
          <c:h val="0.58473693081942735"/>
        </c:manualLayout>
      </c:layout>
      <c:barChart>
        <c:barDir val="bar"/>
        <c:grouping val="percentStacked"/>
        <c:varyColors val="0"/>
        <c:ser>
          <c:idx val="3"/>
          <c:order val="0"/>
          <c:tx>
            <c:strRef>
              <c:f>Sheet1!$E$1</c:f>
              <c:strCache>
                <c:ptCount val="1"/>
                <c:pt idx="0">
                  <c:v>Much less concerned</c:v>
                </c:pt>
              </c:strCache>
            </c:strRef>
          </c:tx>
          <c:spPr>
            <a:solidFill>
              <a:srgbClr val="002E6E"/>
            </a:solidFill>
            <a:ln w="19050">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Sheet1!$E$2</c:f>
              <c:numCache>
                <c:formatCode>0%</c:formatCode>
                <c:ptCount val="1"/>
                <c:pt idx="0">
                  <c:v>0.06</c:v>
                </c:pt>
              </c:numCache>
            </c:numRef>
          </c:val>
          <c:extLst>
            <c:ext xmlns:c16="http://schemas.microsoft.com/office/drawing/2014/chart" uri="{C3380CC4-5D6E-409C-BE32-E72D297353CC}">
              <c16:uniqueId val="{00000000-7AC5-4D9A-97B2-78CEBCB4DACB}"/>
            </c:ext>
          </c:extLst>
        </c:ser>
        <c:ser>
          <c:idx val="2"/>
          <c:order val="1"/>
          <c:tx>
            <c:strRef>
              <c:f>Sheet1!$D$1</c:f>
              <c:strCache>
                <c:ptCount val="1"/>
                <c:pt idx="0">
                  <c:v>Somewhat less concerned</c:v>
                </c:pt>
              </c:strCache>
            </c:strRef>
          </c:tx>
          <c:spPr>
            <a:solidFill>
              <a:srgbClr val="0072BC"/>
            </a:solidFill>
            <a:ln w="19050">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Sheet1!$D$2</c:f>
              <c:numCache>
                <c:formatCode>0%</c:formatCode>
                <c:ptCount val="1"/>
                <c:pt idx="0">
                  <c:v>0.06</c:v>
                </c:pt>
              </c:numCache>
            </c:numRef>
          </c:val>
          <c:extLst>
            <c:ext xmlns:c16="http://schemas.microsoft.com/office/drawing/2014/chart" uri="{C3380CC4-5D6E-409C-BE32-E72D297353CC}">
              <c16:uniqueId val="{00000001-7AC5-4D9A-97B2-78CEBCB4DACB}"/>
            </c:ext>
          </c:extLst>
        </c:ser>
        <c:ser>
          <c:idx val="1"/>
          <c:order val="2"/>
          <c:tx>
            <c:strRef>
              <c:f>Sheet1!$C$1</c:f>
              <c:strCache>
                <c:ptCount val="1"/>
                <c:pt idx="0">
                  <c:v>Somewhat more concerned</c:v>
                </c:pt>
              </c:strCache>
            </c:strRef>
          </c:tx>
          <c:spPr>
            <a:solidFill>
              <a:srgbClr val="F7941E">
                <a:alpha val="40000"/>
              </a:srgbClr>
            </a:solidFill>
            <a:ln w="19050">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Sheet1!$C$2</c:f>
              <c:numCache>
                <c:formatCode>0%</c:formatCode>
                <c:ptCount val="1"/>
                <c:pt idx="0">
                  <c:v>0.44</c:v>
                </c:pt>
              </c:numCache>
            </c:numRef>
          </c:val>
          <c:extLst>
            <c:ext xmlns:c16="http://schemas.microsoft.com/office/drawing/2014/chart" uri="{C3380CC4-5D6E-409C-BE32-E72D297353CC}">
              <c16:uniqueId val="{00000002-7AC5-4D9A-97B2-78CEBCB4DACB}"/>
            </c:ext>
          </c:extLst>
        </c:ser>
        <c:ser>
          <c:idx val="0"/>
          <c:order val="3"/>
          <c:tx>
            <c:strRef>
              <c:f>Sheet1!$B$1</c:f>
              <c:strCache>
                <c:ptCount val="1"/>
                <c:pt idx="0">
                  <c:v>Much more concerned</c:v>
                </c:pt>
              </c:strCache>
            </c:strRef>
          </c:tx>
          <c:spPr>
            <a:solidFill>
              <a:srgbClr val="F7941E">
                <a:alpha val="80000"/>
              </a:srgbClr>
            </a:solidFill>
            <a:ln w="19050">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Sheet1!$B$2</c:f>
              <c:numCache>
                <c:formatCode>0%</c:formatCode>
                <c:ptCount val="1"/>
                <c:pt idx="0">
                  <c:v>0.37</c:v>
                </c:pt>
              </c:numCache>
            </c:numRef>
          </c:val>
          <c:extLst>
            <c:ext xmlns:c16="http://schemas.microsoft.com/office/drawing/2014/chart" uri="{C3380CC4-5D6E-409C-BE32-E72D297353CC}">
              <c16:uniqueId val="{00000003-7AC5-4D9A-97B2-78CEBCB4DACB}"/>
            </c:ext>
          </c:extLst>
        </c:ser>
        <c:ser>
          <c:idx val="4"/>
          <c:order val="4"/>
          <c:tx>
            <c:strRef>
              <c:f>Sheet1!$F$1</c:f>
              <c:strCache>
                <c:ptCount val="1"/>
                <c:pt idx="0">
                  <c:v>I really don't know</c:v>
                </c:pt>
              </c:strCache>
            </c:strRef>
          </c:tx>
          <c:spPr>
            <a:solidFill>
              <a:schemeClr val="bg1">
                <a:lumMod val="65000"/>
                <a:alpha val="50000"/>
              </a:schemeClr>
            </a:solidFill>
            <a:ln w="19050">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Pacific peoples</c:v>
                </c:pt>
              </c:strCache>
            </c:strRef>
          </c:cat>
          <c:val>
            <c:numRef>
              <c:f>Sheet1!$F$2</c:f>
              <c:numCache>
                <c:formatCode>0%</c:formatCode>
                <c:ptCount val="1"/>
                <c:pt idx="0">
                  <c:v>0.08</c:v>
                </c:pt>
              </c:numCache>
            </c:numRef>
          </c:val>
          <c:extLst>
            <c:ext xmlns:c16="http://schemas.microsoft.com/office/drawing/2014/chart" uri="{C3380CC4-5D6E-409C-BE32-E72D297353CC}">
              <c16:uniqueId val="{00000004-7AC5-4D9A-97B2-78CEBCB4DACB}"/>
            </c:ext>
          </c:extLst>
        </c:ser>
        <c:dLbls>
          <c:dLblPos val="ctr"/>
          <c:showLegendKey val="0"/>
          <c:showVal val="1"/>
          <c:showCatName val="0"/>
          <c:showSerName val="0"/>
          <c:showPercent val="0"/>
          <c:showBubbleSize val="0"/>
        </c:dLbls>
        <c:gapWidth val="150"/>
        <c:overlap val="100"/>
        <c:axId val="1949220079"/>
        <c:axId val="402956607"/>
      </c:barChart>
      <c:catAx>
        <c:axId val="1949220079"/>
        <c:scaling>
          <c:orientation val="minMax"/>
        </c:scaling>
        <c:delete val="1"/>
        <c:axPos val="l"/>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b"/>
        <c:numFmt formatCode="0%" sourceLinked="1"/>
        <c:majorTickMark val="none"/>
        <c:minorTickMark val="none"/>
        <c:tickLblPos val="nextTo"/>
        <c:crossAx val="1949220079"/>
        <c:crosses val="autoZero"/>
        <c:crossBetween val="between"/>
      </c:valAx>
      <c:spPr>
        <a:noFill/>
        <a:ln>
          <a:noFill/>
        </a:ln>
        <a:effectLst/>
      </c:spPr>
    </c:plotArea>
    <c:legend>
      <c:legendPos val="b"/>
      <c:layout>
        <c:manualLayout>
          <c:xMode val="edge"/>
          <c:yMode val="edge"/>
          <c:x val="0"/>
          <c:y val="0.80937609862987303"/>
          <c:w val="0.88656489110491887"/>
          <c:h val="0.111113198006212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663049600539"/>
          <c:y val="0.74520247955666197"/>
          <c:w val="1.228971550877052E-2"/>
          <c:h val="1.3911917597257956E-2"/>
        </c:manualLayout>
      </c:layout>
      <c:doughnutChart>
        <c:varyColors val="1"/>
        <c:ser>
          <c:idx val="0"/>
          <c:order val="0"/>
          <c:tx>
            <c:strRef>
              <c:f>Sheet1!$B$1</c:f>
              <c:strCache>
                <c:ptCount val="1"/>
                <c:pt idx="0">
                  <c:v>Sales</c:v>
                </c:pt>
              </c:strCache>
            </c:strRef>
          </c:tx>
          <c:dPt>
            <c:idx val="0"/>
            <c:bubble3D val="0"/>
            <c:spPr>
              <a:solidFill>
                <a:srgbClr val="002E6E"/>
              </a:solidFill>
              <a:ln w="19050">
                <a:solidFill>
                  <a:schemeClr val="lt1"/>
                </a:solidFill>
              </a:ln>
              <a:effectLst/>
            </c:spPr>
            <c:extLst>
              <c:ext xmlns:c16="http://schemas.microsoft.com/office/drawing/2014/chart" uri="{C3380CC4-5D6E-409C-BE32-E72D297353CC}">
                <c16:uniqueId val="{00000001-7213-47EB-987D-BFC8670B9C28}"/>
              </c:ext>
            </c:extLst>
          </c:dPt>
          <c:dPt>
            <c:idx val="1"/>
            <c:bubble3D val="0"/>
            <c:spPr>
              <a:solidFill>
                <a:srgbClr val="0072BC"/>
              </a:solidFill>
              <a:ln w="19050">
                <a:solidFill>
                  <a:schemeClr val="lt1"/>
                </a:solidFill>
              </a:ln>
              <a:effectLst/>
            </c:spPr>
            <c:extLst>
              <c:ext xmlns:c16="http://schemas.microsoft.com/office/drawing/2014/chart" uri="{C3380CC4-5D6E-409C-BE32-E72D297353CC}">
                <c16:uniqueId val="{00000003-7213-47EB-987D-BFC8670B9C28}"/>
              </c:ext>
            </c:extLst>
          </c:dPt>
          <c:dPt>
            <c:idx val="2"/>
            <c:bubble3D val="0"/>
            <c:spPr>
              <a:solidFill>
                <a:srgbClr val="F7941E">
                  <a:alpha val="40000"/>
                </a:srgbClr>
              </a:solidFill>
              <a:ln w="19050">
                <a:solidFill>
                  <a:schemeClr val="lt1"/>
                </a:solidFill>
              </a:ln>
              <a:effectLst/>
            </c:spPr>
            <c:extLst>
              <c:ext xmlns:c16="http://schemas.microsoft.com/office/drawing/2014/chart" uri="{C3380CC4-5D6E-409C-BE32-E72D297353CC}">
                <c16:uniqueId val="{00000005-7213-47EB-987D-BFC8670B9C28}"/>
              </c:ext>
            </c:extLst>
          </c:dPt>
          <c:dPt>
            <c:idx val="3"/>
            <c:bubble3D val="0"/>
            <c:spPr>
              <a:solidFill>
                <a:srgbClr val="F7941E">
                  <a:alpha val="80000"/>
                </a:srgbClr>
              </a:solidFill>
              <a:ln w="19050">
                <a:solidFill>
                  <a:schemeClr val="lt1"/>
                </a:solidFill>
              </a:ln>
              <a:effectLst/>
            </c:spPr>
            <c:extLst>
              <c:ext xmlns:c16="http://schemas.microsoft.com/office/drawing/2014/chart" uri="{C3380CC4-5D6E-409C-BE32-E72D297353CC}">
                <c16:uniqueId val="{00000007-7213-47EB-987D-BFC8670B9C28}"/>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7213-47EB-987D-BFC8670B9C2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Definitely</c:v>
                </c:pt>
                <c:pt idx="1">
                  <c:v>Somewhat</c:v>
                </c:pt>
                <c:pt idx="2">
                  <c:v>Somewhat not</c:v>
                </c:pt>
                <c:pt idx="3">
                  <c:v>Definitely not</c:v>
                </c:pt>
                <c:pt idx="4">
                  <c:v>I'm really not sure</c:v>
                </c:pt>
              </c:strCache>
            </c:strRef>
          </c:cat>
          <c:val>
            <c:numRef>
              <c:f>Sheet1!$B$2:$B$6</c:f>
              <c:numCache>
                <c:formatCode>General</c:formatCode>
                <c:ptCount val="5"/>
              </c:numCache>
            </c:numRef>
          </c:val>
          <c:extLst>
            <c:ext xmlns:c16="http://schemas.microsoft.com/office/drawing/2014/chart" uri="{C3380CC4-5D6E-409C-BE32-E72D297353CC}">
              <c16:uniqueId val="{0000000A-7213-47EB-987D-BFC8670B9C28}"/>
            </c:ext>
          </c:extLst>
        </c:ser>
        <c:dLbls>
          <c:showLegendKey val="0"/>
          <c:showVal val="1"/>
          <c:showCatName val="0"/>
          <c:showSerName val="0"/>
          <c:showPercent val="0"/>
          <c:showBubbleSize val="0"/>
          <c:showLeaderLines val="1"/>
        </c:dLbls>
        <c:firstSliceAng val="0"/>
        <c:holeSize val="65"/>
      </c:doughnutChart>
      <c:spPr>
        <a:noFill/>
        <a:ln w="25400">
          <a:noFill/>
        </a:ln>
        <a:effectLst/>
      </c:spPr>
    </c:plotArea>
    <c:legend>
      <c:legendPos val="b"/>
      <c:layout>
        <c:manualLayout>
          <c:xMode val="edge"/>
          <c:yMode val="edge"/>
          <c:x val="0"/>
          <c:y val="4.8444068081080878E-2"/>
          <c:w val="1"/>
          <c:h val="0.883444335095629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049676025918E-2"/>
          <c:y val="0.43700370067553257"/>
          <c:w val="0.97624190064794814"/>
          <c:h val="0.31312498456427046"/>
        </c:manualLayout>
      </c:layout>
      <c:barChart>
        <c:barDir val="col"/>
        <c:grouping val="clustered"/>
        <c:varyColors val="0"/>
        <c:ser>
          <c:idx val="0"/>
          <c:order val="0"/>
          <c:tx>
            <c:strRef>
              <c:f>Sheet1!$B$1</c:f>
              <c:strCache>
                <c:ptCount val="1"/>
                <c:pt idx="0">
                  <c:v>Series 1</c:v>
                </c:pt>
              </c:strCache>
            </c:strRef>
          </c:tx>
          <c:spPr>
            <a:solidFill>
              <a:srgbClr val="002E6E"/>
            </a:solidFill>
            <a:ln>
              <a:noFill/>
            </a:ln>
            <a:effectLst/>
          </c:spPr>
          <c:invertIfNegative val="0"/>
          <c:dPt>
            <c:idx val="0"/>
            <c:invertIfNegative val="0"/>
            <c:bubble3D val="0"/>
            <c:spPr>
              <a:noFill/>
              <a:ln w="12700">
                <a:solidFill>
                  <a:srgbClr val="E10000"/>
                </a:solidFill>
              </a:ln>
              <a:effectLst/>
            </c:spPr>
            <c:extLst>
              <c:ext xmlns:c16="http://schemas.microsoft.com/office/drawing/2014/chart" uri="{C3380CC4-5D6E-409C-BE32-E72D297353CC}">
                <c16:uniqueId val="{00000001-494E-49CF-ACC7-3665428C47E4}"/>
              </c:ext>
            </c:extLst>
          </c:dPt>
          <c:dPt>
            <c:idx val="1"/>
            <c:invertIfNegative val="0"/>
            <c:bubble3D val="0"/>
            <c:spPr>
              <a:solidFill>
                <a:srgbClr val="F2F2F2"/>
              </a:solidFill>
              <a:ln w="12700">
                <a:solidFill>
                  <a:srgbClr val="25408F"/>
                </a:solidFill>
              </a:ln>
              <a:effectLst/>
            </c:spPr>
            <c:extLst>
              <c:ext xmlns:c16="http://schemas.microsoft.com/office/drawing/2014/chart" uri="{C3380CC4-5D6E-409C-BE32-E72D297353CC}">
                <c16:uniqueId val="{00000003-494E-49CF-ACC7-3665428C47E4}"/>
              </c:ext>
            </c:extLst>
          </c:dPt>
          <c:dPt>
            <c:idx val="3"/>
            <c:invertIfNegative val="0"/>
            <c:bubble3D val="0"/>
            <c:spPr>
              <a:noFill/>
              <a:ln>
                <a:solidFill>
                  <a:srgbClr val="E10000"/>
                </a:solidFill>
              </a:ln>
              <a:effectLst/>
            </c:spPr>
            <c:extLst>
              <c:ext xmlns:c16="http://schemas.microsoft.com/office/drawing/2014/chart" uri="{C3380CC4-5D6E-409C-BE32-E72D297353CC}">
                <c16:uniqueId val="{00000005-494E-49CF-ACC7-3665428C47E4}"/>
              </c:ext>
            </c:extLst>
          </c:dPt>
          <c:dPt>
            <c:idx val="4"/>
            <c:invertIfNegative val="0"/>
            <c:bubble3D val="0"/>
            <c:spPr>
              <a:solidFill>
                <a:srgbClr val="F2F2F2"/>
              </a:solidFill>
              <a:ln>
                <a:solidFill>
                  <a:srgbClr val="25408F"/>
                </a:solidFill>
              </a:ln>
              <a:effectLst/>
            </c:spPr>
            <c:extLst>
              <c:ext xmlns:c16="http://schemas.microsoft.com/office/drawing/2014/chart" uri="{C3380CC4-5D6E-409C-BE32-E72D297353CC}">
                <c16:uniqueId val="{00000007-494E-49CF-ACC7-3665428C47E4}"/>
              </c:ext>
            </c:extLst>
          </c:dPt>
          <c:dPt>
            <c:idx val="6"/>
            <c:invertIfNegative val="0"/>
            <c:bubble3D val="0"/>
            <c:spPr>
              <a:noFill/>
              <a:ln>
                <a:solidFill>
                  <a:srgbClr val="E10000"/>
                </a:solidFill>
              </a:ln>
              <a:effectLst/>
            </c:spPr>
            <c:extLst>
              <c:ext xmlns:c16="http://schemas.microsoft.com/office/drawing/2014/chart" uri="{C3380CC4-5D6E-409C-BE32-E72D297353CC}">
                <c16:uniqueId val="{00000009-494E-49CF-ACC7-3665428C47E4}"/>
              </c:ext>
            </c:extLst>
          </c:dPt>
          <c:dPt>
            <c:idx val="7"/>
            <c:invertIfNegative val="0"/>
            <c:bubble3D val="0"/>
            <c:spPr>
              <a:solidFill>
                <a:srgbClr val="F2F2F2"/>
              </a:solidFill>
              <a:ln>
                <a:solidFill>
                  <a:srgbClr val="25408F"/>
                </a:solidFill>
              </a:ln>
              <a:effectLst/>
            </c:spPr>
            <c:extLst>
              <c:ext xmlns:c16="http://schemas.microsoft.com/office/drawing/2014/chart" uri="{C3380CC4-5D6E-409C-BE32-E72D297353CC}">
                <c16:uniqueId val="{0000000B-494E-49CF-ACC7-3665428C47E4}"/>
              </c:ext>
            </c:extLst>
          </c:dPt>
          <c:dPt>
            <c:idx val="9"/>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D-494E-49CF-ACC7-3665428C47E4}"/>
              </c:ext>
            </c:extLst>
          </c:dPt>
          <c:dPt>
            <c:idx val="10"/>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F-494E-49CF-ACC7-3665428C47E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More risk to me personally</c:v>
                </c:pt>
                <c:pt idx="1">
                  <c:v>No higher risk to me personally</c:v>
                </c:pt>
                <c:pt idx="3">
                  <c:v>More risk to my family / whānau</c:v>
                </c:pt>
                <c:pt idx="4">
                  <c:v>No higher risk to my family / whānau</c:v>
                </c:pt>
                <c:pt idx="6">
                  <c:v>More risk to my community</c:v>
                </c:pt>
                <c:pt idx="7">
                  <c:v>No higher risk to my community</c:v>
                </c:pt>
                <c:pt idx="9">
                  <c:v>Something else</c:v>
                </c:pt>
                <c:pt idx="10">
                  <c:v>I'm really not sure</c:v>
                </c:pt>
              </c:strCache>
            </c:strRef>
          </c:cat>
          <c:val>
            <c:numRef>
              <c:f>Sheet1!$B$2:$B$12</c:f>
              <c:numCache>
                <c:formatCode>0%</c:formatCode>
                <c:ptCount val="11"/>
                <c:pt idx="0">
                  <c:v>0.43</c:v>
                </c:pt>
                <c:pt idx="1">
                  <c:v>0.11</c:v>
                </c:pt>
                <c:pt idx="3">
                  <c:v>0.53</c:v>
                </c:pt>
                <c:pt idx="4">
                  <c:v>0.08</c:v>
                </c:pt>
                <c:pt idx="6">
                  <c:v>0.47</c:v>
                </c:pt>
                <c:pt idx="7">
                  <c:v>0.03</c:v>
                </c:pt>
                <c:pt idx="9">
                  <c:v>0.03</c:v>
                </c:pt>
                <c:pt idx="10">
                  <c:v>0.09</c:v>
                </c:pt>
              </c:numCache>
            </c:numRef>
          </c:val>
          <c:extLst>
            <c:ext xmlns:c16="http://schemas.microsoft.com/office/drawing/2014/chart" uri="{C3380CC4-5D6E-409C-BE32-E72D297353CC}">
              <c16:uniqueId val="{00000010-494E-49CF-ACC7-3665428C47E4}"/>
            </c:ext>
          </c:extLst>
        </c:ser>
        <c:dLbls>
          <c:dLblPos val="outEnd"/>
          <c:showLegendKey val="0"/>
          <c:showVal val="1"/>
          <c:showCatName val="0"/>
          <c:showSerName val="0"/>
          <c:showPercent val="0"/>
          <c:showBubbleSize val="0"/>
        </c:dLbls>
        <c:gapWidth val="97"/>
        <c:overlap val="-2"/>
        <c:axId val="392492431"/>
        <c:axId val="387577359"/>
      </c:barChart>
      <c:catAx>
        <c:axId val="392492431"/>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387577359"/>
        <c:crosses val="autoZero"/>
        <c:auto val="1"/>
        <c:lblAlgn val="ctr"/>
        <c:lblOffset val="100"/>
        <c:noMultiLvlLbl val="0"/>
      </c:catAx>
      <c:valAx>
        <c:axId val="387577359"/>
        <c:scaling>
          <c:orientation val="minMax"/>
        </c:scaling>
        <c:delete val="1"/>
        <c:axPos val="l"/>
        <c:numFmt formatCode="0%" sourceLinked="1"/>
        <c:majorTickMark val="none"/>
        <c:minorTickMark val="none"/>
        <c:tickLblPos val="nextTo"/>
        <c:crossAx val="39249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37099005612318"/>
          <c:y val="5.7004670663904564E-2"/>
          <c:w val="0.23662578244829469"/>
          <c:h val="0.87784713429163308"/>
        </c:manualLayout>
      </c:layout>
      <c:barChart>
        <c:barDir val="bar"/>
        <c:grouping val="clustered"/>
        <c:varyColors val="0"/>
        <c:ser>
          <c:idx val="0"/>
          <c:order val="0"/>
          <c:tx>
            <c:strRef>
              <c:f>Sheet1!$B$1</c:f>
              <c:strCache>
                <c:ptCount val="1"/>
                <c:pt idx="0">
                  <c:v>Series 1</c:v>
                </c:pt>
              </c:strCache>
            </c:strRef>
          </c:tx>
          <c:spPr>
            <a:solidFill>
              <a:srgbClr val="0072BC"/>
            </a:solidFill>
            <a:ln>
              <a:noFill/>
            </a:ln>
            <a:effectLst/>
          </c:spPr>
          <c:invertIfNegative val="0"/>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1-57FA-47FD-8387-55732C8E0363}"/>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3-57FA-47FD-8387-55732C8E0363}"/>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5-57FA-47FD-8387-55732C8E0363}"/>
              </c:ext>
            </c:extLst>
          </c:dPt>
          <c:dPt>
            <c:idx val="7"/>
            <c:invertIfNegative val="0"/>
            <c:bubble3D val="0"/>
            <c:spPr>
              <a:solidFill>
                <a:srgbClr val="F7941E"/>
              </a:solidFill>
              <a:ln>
                <a:noFill/>
              </a:ln>
              <a:effectLst/>
            </c:spPr>
            <c:extLst>
              <c:ext xmlns:c16="http://schemas.microsoft.com/office/drawing/2014/chart" uri="{C3380CC4-5D6E-409C-BE32-E72D297353CC}">
                <c16:uniqueId val="{00000007-57FA-47FD-8387-55732C8E0363}"/>
              </c:ext>
            </c:extLst>
          </c:dPt>
          <c:dPt>
            <c:idx val="8"/>
            <c:invertIfNegative val="0"/>
            <c:bubble3D val="0"/>
            <c:spPr>
              <a:solidFill>
                <a:srgbClr val="002E6E"/>
              </a:solidFill>
              <a:ln>
                <a:noFill/>
              </a:ln>
              <a:effectLst/>
            </c:spPr>
            <c:extLst>
              <c:ext xmlns:c16="http://schemas.microsoft.com/office/drawing/2014/chart" uri="{C3380CC4-5D6E-409C-BE32-E72D297353CC}">
                <c16:uniqueId val="{00000009-57FA-47FD-8387-55732C8E0363}"/>
              </c:ext>
            </c:extLst>
          </c:dPt>
          <c:dPt>
            <c:idx val="9"/>
            <c:invertIfNegative val="0"/>
            <c:bubble3D val="0"/>
            <c:spPr>
              <a:solidFill>
                <a:srgbClr val="F7941E">
                  <a:alpha val="40000"/>
                </a:srgbClr>
              </a:solidFill>
              <a:ln>
                <a:noFill/>
              </a:ln>
              <a:effectLst/>
            </c:spPr>
            <c:extLst>
              <c:ext xmlns:c16="http://schemas.microsoft.com/office/drawing/2014/chart" uri="{C3380CC4-5D6E-409C-BE32-E72D297353CC}">
                <c16:uniqueId val="{0000000B-57FA-47FD-8387-55732C8E0363}"/>
              </c:ext>
            </c:extLst>
          </c:dPt>
          <c:dPt>
            <c:idx val="10"/>
            <c:invertIfNegative val="0"/>
            <c:bubble3D val="0"/>
            <c:spPr>
              <a:solidFill>
                <a:srgbClr val="0072BC">
                  <a:alpha val="60000"/>
                </a:srgbClr>
              </a:solidFill>
              <a:ln>
                <a:noFill/>
              </a:ln>
              <a:effectLst/>
            </c:spPr>
            <c:extLst>
              <c:ext xmlns:c16="http://schemas.microsoft.com/office/drawing/2014/chart" uri="{C3380CC4-5D6E-409C-BE32-E72D297353CC}">
                <c16:uniqueId val="{0000000D-57FA-47FD-8387-55732C8E0363}"/>
              </c:ext>
            </c:extLst>
          </c:dPt>
          <c:dPt>
            <c:idx val="11"/>
            <c:invertIfNegative val="0"/>
            <c:bubble3D val="0"/>
            <c:spPr>
              <a:solidFill>
                <a:schemeClr val="tx1">
                  <a:lumMod val="75000"/>
                </a:schemeClr>
              </a:solidFill>
              <a:ln>
                <a:noFill/>
              </a:ln>
              <a:effectLst/>
            </c:spPr>
            <c:extLst>
              <c:ext xmlns:c16="http://schemas.microsoft.com/office/drawing/2014/chart" uri="{C3380CC4-5D6E-409C-BE32-E72D297353CC}">
                <c16:uniqueId val="{0000000F-57FA-47FD-8387-55732C8E036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Illness / death of loved ones</c:v>
                </c:pt>
                <c:pt idx="1">
                  <c:v>Spreading COVID-19 to others</c:v>
                </c:pt>
                <c:pt idx="2">
                  <c:v>Illness / death</c:v>
                </c:pt>
                <c:pt idx="3">
                  <c:v>Ongoing effects of long COVID</c:v>
                </c:pt>
                <c:pt idx="4">
                  <c:v>Continuing lockdowns</c:v>
                </c:pt>
                <c:pt idx="5">
                  <c:v>Not being able to visit family / whānau / friends living outside New Zealand</c:v>
                </c:pt>
                <c:pt idx="6">
                  <c:v>Social isolation</c:v>
                </c:pt>
                <c:pt idx="7">
                  <c:v>Health system capacity</c:v>
                </c:pt>
                <c:pt idx="8">
                  <c:v>Financial stress</c:v>
                </c:pt>
                <c:pt idx="9">
                  <c:v>The economy</c:v>
                </c:pt>
                <c:pt idx="10">
                  <c:v>Something else</c:v>
                </c:pt>
                <c:pt idx="11">
                  <c:v>Nothing </c:v>
                </c:pt>
              </c:strCache>
            </c:strRef>
          </c:cat>
          <c:val>
            <c:numRef>
              <c:f>Sheet1!$B$2:$B$13</c:f>
              <c:numCache>
                <c:formatCode>0%</c:formatCode>
                <c:ptCount val="12"/>
                <c:pt idx="0">
                  <c:v>0.64</c:v>
                </c:pt>
                <c:pt idx="1">
                  <c:v>0.56999999999999995</c:v>
                </c:pt>
                <c:pt idx="2">
                  <c:v>0.52</c:v>
                </c:pt>
                <c:pt idx="3">
                  <c:v>0.52</c:v>
                </c:pt>
                <c:pt idx="4">
                  <c:v>0.53</c:v>
                </c:pt>
                <c:pt idx="5">
                  <c:v>0.52</c:v>
                </c:pt>
                <c:pt idx="6">
                  <c:v>0.44</c:v>
                </c:pt>
                <c:pt idx="7">
                  <c:v>0.61</c:v>
                </c:pt>
                <c:pt idx="8">
                  <c:v>0.53</c:v>
                </c:pt>
                <c:pt idx="9">
                  <c:v>0.47</c:v>
                </c:pt>
                <c:pt idx="10">
                  <c:v>0.02</c:v>
                </c:pt>
                <c:pt idx="11">
                  <c:v>0.04</c:v>
                </c:pt>
              </c:numCache>
            </c:numRef>
          </c:val>
          <c:extLst>
            <c:ext xmlns:c16="http://schemas.microsoft.com/office/drawing/2014/chart" uri="{C3380CC4-5D6E-409C-BE32-E72D297353CC}">
              <c16:uniqueId val="{00000010-57FA-47FD-8387-55732C8E0363}"/>
            </c:ext>
          </c:extLst>
        </c:ser>
        <c:dLbls>
          <c:dLblPos val="outEnd"/>
          <c:showLegendKey val="0"/>
          <c:showVal val="1"/>
          <c:showCatName val="0"/>
          <c:showSerName val="0"/>
          <c:showPercent val="0"/>
          <c:showBubbleSize val="0"/>
        </c:dLbls>
        <c:gapWidth val="182"/>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625615"/>
        <c:crosses val="autoZero"/>
        <c:auto val="1"/>
        <c:lblAlgn val="ctr"/>
        <c:lblOffset val="100"/>
        <c:noMultiLvlLbl val="0"/>
      </c:catAx>
      <c:valAx>
        <c:axId val="387625615"/>
        <c:scaling>
          <c:orientation val="minMax"/>
        </c:scaling>
        <c:delete val="1"/>
        <c:axPos val="t"/>
        <c:numFmt formatCode="0%" sourceLinked="1"/>
        <c:majorTickMark val="none"/>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41592541405255E-3"/>
          <c:y val="0.17561218363009642"/>
          <c:w val="0.98861310695538063"/>
          <c:h val="0.55997917081119208"/>
        </c:manualLayout>
      </c:layout>
      <c:barChart>
        <c:barDir val="col"/>
        <c:grouping val="percentStacked"/>
        <c:varyColors val="0"/>
        <c:ser>
          <c:idx val="0"/>
          <c:order val="0"/>
          <c:tx>
            <c:strRef>
              <c:f>Sheet1!$B$1</c:f>
              <c:strCache>
                <c:ptCount val="1"/>
                <c:pt idx="0">
                  <c:v>Strongly support</c:v>
                </c:pt>
              </c:strCache>
            </c:strRef>
          </c:tx>
          <c:spPr>
            <a:solidFill>
              <a:srgbClr val="002E6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Sheet1!$B$2:$B$12</c:f>
              <c:numCache>
                <c:formatCode>0%</c:formatCode>
                <c:ptCount val="11"/>
                <c:pt idx="0">
                  <c:v>0.68</c:v>
                </c:pt>
                <c:pt idx="1">
                  <c:v>0.7</c:v>
                </c:pt>
                <c:pt idx="2">
                  <c:v>0.69</c:v>
                </c:pt>
                <c:pt idx="3">
                  <c:v>0.69</c:v>
                </c:pt>
                <c:pt idx="4">
                  <c:v>0.7</c:v>
                </c:pt>
                <c:pt idx="5">
                  <c:v>0.66</c:v>
                </c:pt>
                <c:pt idx="6">
                  <c:v>0.69</c:v>
                </c:pt>
                <c:pt idx="7">
                  <c:v>0.63</c:v>
                </c:pt>
                <c:pt idx="8">
                  <c:v>0.68</c:v>
                </c:pt>
                <c:pt idx="9">
                  <c:v>0.69</c:v>
                </c:pt>
                <c:pt idx="10">
                  <c:v>0.61</c:v>
                </c:pt>
              </c:numCache>
            </c:numRef>
          </c:val>
          <c:extLst>
            <c:ext xmlns:c16="http://schemas.microsoft.com/office/drawing/2014/chart" uri="{C3380CC4-5D6E-409C-BE32-E72D297353CC}">
              <c16:uniqueId val="{00000000-E298-42D1-A591-D4A9C5733674}"/>
            </c:ext>
          </c:extLst>
        </c:ser>
        <c:ser>
          <c:idx val="1"/>
          <c:order val="1"/>
          <c:tx>
            <c:strRef>
              <c:f>Sheet1!$C$1</c:f>
              <c:strCache>
                <c:ptCount val="1"/>
                <c:pt idx="0">
                  <c:v>Somewhat support</c:v>
                </c:pt>
              </c:strCache>
            </c:strRef>
          </c:tx>
          <c:spPr>
            <a:solidFill>
              <a:srgbClr val="0072BC"/>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Sheet1!$C$2:$C$12</c:f>
              <c:numCache>
                <c:formatCode>0%</c:formatCode>
                <c:ptCount val="11"/>
                <c:pt idx="0">
                  <c:v>0.16</c:v>
                </c:pt>
                <c:pt idx="1">
                  <c:v>0.15</c:v>
                </c:pt>
                <c:pt idx="2">
                  <c:v>0.16</c:v>
                </c:pt>
                <c:pt idx="3">
                  <c:v>0.15</c:v>
                </c:pt>
                <c:pt idx="4">
                  <c:v>0.14000000000000001</c:v>
                </c:pt>
                <c:pt idx="5">
                  <c:v>0.17</c:v>
                </c:pt>
                <c:pt idx="6">
                  <c:v>0.14000000000000001</c:v>
                </c:pt>
                <c:pt idx="7">
                  <c:v>0.2</c:v>
                </c:pt>
                <c:pt idx="8">
                  <c:v>0.15</c:v>
                </c:pt>
                <c:pt idx="9">
                  <c:v>0.12</c:v>
                </c:pt>
                <c:pt idx="10">
                  <c:v>0.19</c:v>
                </c:pt>
              </c:numCache>
            </c:numRef>
          </c:val>
          <c:extLst>
            <c:ext xmlns:c16="http://schemas.microsoft.com/office/drawing/2014/chart" uri="{C3380CC4-5D6E-409C-BE32-E72D297353CC}">
              <c16:uniqueId val="{00000001-E298-42D1-A591-D4A9C5733674}"/>
            </c:ext>
          </c:extLst>
        </c:ser>
        <c:ser>
          <c:idx val="2"/>
          <c:order val="2"/>
          <c:tx>
            <c:strRef>
              <c:f>Sheet1!$D$1</c:f>
              <c:strCache>
                <c:ptCount val="1"/>
                <c:pt idx="0">
                  <c:v>Somewhat oppose</c:v>
                </c:pt>
              </c:strCache>
            </c:strRef>
          </c:tx>
          <c:spPr>
            <a:solidFill>
              <a:srgbClr val="F7941E">
                <a:alpha val="4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Sheet1!$D$2:$D$12</c:f>
              <c:numCache>
                <c:formatCode>0%</c:formatCode>
                <c:ptCount val="11"/>
                <c:pt idx="0">
                  <c:v>0.06</c:v>
                </c:pt>
                <c:pt idx="1">
                  <c:v>0.06</c:v>
                </c:pt>
                <c:pt idx="2">
                  <c:v>0.04</c:v>
                </c:pt>
                <c:pt idx="3">
                  <c:v>0.06</c:v>
                </c:pt>
                <c:pt idx="4">
                  <c:v>7.0000000000000007E-2</c:v>
                </c:pt>
                <c:pt idx="5">
                  <c:v>0.08</c:v>
                </c:pt>
                <c:pt idx="6">
                  <c:v>7.0000000000000007E-2</c:v>
                </c:pt>
                <c:pt idx="7">
                  <c:v>0.08</c:v>
                </c:pt>
                <c:pt idx="8">
                  <c:v>0.08</c:v>
                </c:pt>
                <c:pt idx="9">
                  <c:v>7.0000000000000007E-2</c:v>
                </c:pt>
                <c:pt idx="10">
                  <c:v>0.11</c:v>
                </c:pt>
              </c:numCache>
            </c:numRef>
          </c:val>
          <c:extLst>
            <c:ext xmlns:c16="http://schemas.microsoft.com/office/drawing/2014/chart" uri="{C3380CC4-5D6E-409C-BE32-E72D297353CC}">
              <c16:uniqueId val="{00000002-E298-42D1-A591-D4A9C5733674}"/>
            </c:ext>
          </c:extLst>
        </c:ser>
        <c:ser>
          <c:idx val="3"/>
          <c:order val="3"/>
          <c:tx>
            <c:strRef>
              <c:f>Sheet1!$E$1</c:f>
              <c:strCache>
                <c:ptCount val="1"/>
                <c:pt idx="0">
                  <c:v>Strongly oppose</c:v>
                </c:pt>
              </c:strCache>
            </c:strRef>
          </c:tx>
          <c:spPr>
            <a:solidFill>
              <a:srgbClr val="F7941E">
                <a:alpha val="80000"/>
              </a:srgb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Sheet1!$E$2:$E$12</c:f>
              <c:numCache>
                <c:formatCode>0%</c:formatCode>
                <c:ptCount val="11"/>
                <c:pt idx="0">
                  <c:v>0.06</c:v>
                </c:pt>
                <c:pt idx="1">
                  <c:v>0.05</c:v>
                </c:pt>
                <c:pt idx="2">
                  <c:v>7.0000000000000007E-2</c:v>
                </c:pt>
                <c:pt idx="3">
                  <c:v>0.06</c:v>
                </c:pt>
                <c:pt idx="4">
                  <c:v>0.05</c:v>
                </c:pt>
                <c:pt idx="5">
                  <c:v>0.04</c:v>
                </c:pt>
                <c:pt idx="6">
                  <c:v>0.06</c:v>
                </c:pt>
                <c:pt idx="7">
                  <c:v>0.05</c:v>
                </c:pt>
                <c:pt idx="8">
                  <c:v>0.05</c:v>
                </c:pt>
                <c:pt idx="9">
                  <c:v>7.0000000000000007E-2</c:v>
                </c:pt>
                <c:pt idx="10">
                  <c:v>0.05</c:v>
                </c:pt>
              </c:numCache>
            </c:numRef>
          </c:val>
          <c:extLst>
            <c:ext xmlns:c16="http://schemas.microsoft.com/office/drawing/2014/chart" uri="{C3380CC4-5D6E-409C-BE32-E72D297353CC}">
              <c16:uniqueId val="{00000003-E298-42D1-A591-D4A9C5733674}"/>
            </c:ext>
          </c:extLst>
        </c:ser>
        <c:ser>
          <c:idx val="4"/>
          <c:order val="4"/>
          <c:tx>
            <c:strRef>
              <c:f>Sheet1!$F$1</c:f>
              <c:strCache>
                <c:ptCount val="1"/>
                <c:pt idx="0">
                  <c:v>I'm not really sure</c:v>
                </c:pt>
              </c:strCache>
            </c:strRef>
          </c:tx>
          <c:spPr>
            <a:solidFill>
              <a:schemeClr val="bg1">
                <a:lumMod val="65000"/>
                <a:alpha val="5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Bars, restaruants, Kava clubs or other social venues</c:v>
                </c:pt>
                <c:pt idx="1">
                  <c:v>Hotels/motels</c:v>
                </c:pt>
                <c:pt idx="2">
                  <c:v>Supermarkets</c:v>
                </c:pt>
                <c:pt idx="3">
                  <c:v>Large retail premises</c:v>
                </c:pt>
                <c:pt idx="4">
                  <c:v>Public transport</c:v>
                </c:pt>
                <c:pt idx="5">
                  <c:v>Sports events/facilities</c:v>
                </c:pt>
                <c:pt idx="6">
                  <c:v>Public buildings</c:v>
                </c:pt>
                <c:pt idx="7">
                  <c:v>Smaller shops including butchers, bakeries, dairies</c:v>
                </c:pt>
                <c:pt idx="8">
                  <c:v>Taxis/Uber, Ola or Zoomy rides</c:v>
                </c:pt>
                <c:pt idx="9">
                  <c:v>Gyms</c:v>
                </c:pt>
                <c:pt idx="10">
                  <c:v>Office premises</c:v>
                </c:pt>
              </c:strCache>
            </c:strRef>
          </c:cat>
          <c:val>
            <c:numRef>
              <c:f>Sheet1!$F$2:$F$12</c:f>
              <c:numCache>
                <c:formatCode>0%</c:formatCode>
                <c:ptCount val="11"/>
                <c:pt idx="0">
                  <c:v>0.03</c:v>
                </c:pt>
                <c:pt idx="1">
                  <c:v>0.03</c:v>
                </c:pt>
                <c:pt idx="2">
                  <c:v>0.04</c:v>
                </c:pt>
                <c:pt idx="3">
                  <c:v>0.04</c:v>
                </c:pt>
                <c:pt idx="4">
                  <c:v>0.05</c:v>
                </c:pt>
                <c:pt idx="5">
                  <c:v>0.05</c:v>
                </c:pt>
                <c:pt idx="6">
                  <c:v>0.04</c:v>
                </c:pt>
                <c:pt idx="7">
                  <c:v>0.04</c:v>
                </c:pt>
                <c:pt idx="8">
                  <c:v>0.04</c:v>
                </c:pt>
                <c:pt idx="9">
                  <c:v>0.04</c:v>
                </c:pt>
                <c:pt idx="10">
                  <c:v>0.05</c:v>
                </c:pt>
              </c:numCache>
            </c:numRef>
          </c:val>
          <c:extLst>
            <c:ext xmlns:c16="http://schemas.microsoft.com/office/drawing/2014/chart" uri="{C3380CC4-5D6E-409C-BE32-E72D297353CC}">
              <c16:uniqueId val="{00000004-E298-42D1-A591-D4A9C5733674}"/>
            </c:ext>
          </c:extLst>
        </c:ser>
        <c:dLbls>
          <c:dLblPos val="ctr"/>
          <c:showLegendKey val="0"/>
          <c:showVal val="1"/>
          <c:showCatName val="0"/>
          <c:showSerName val="0"/>
          <c:showPercent val="0"/>
          <c:showBubbleSize val="0"/>
        </c:dLbls>
        <c:gapWidth val="150"/>
        <c:overlap val="100"/>
        <c:axId val="1949220079"/>
        <c:axId val="402956607"/>
      </c:barChart>
      <c:catAx>
        <c:axId val="1949220079"/>
        <c:scaling>
          <c:orientation val="minMax"/>
        </c:scaling>
        <c:delete val="1"/>
        <c:axPos val="b"/>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l"/>
        <c:numFmt formatCode="0%" sourceLinked="1"/>
        <c:majorTickMark val="none"/>
        <c:minorTickMark val="none"/>
        <c:tickLblPos val="nextTo"/>
        <c:crossAx val="1949220079"/>
        <c:crosses val="autoZero"/>
        <c:crossBetween val="between"/>
      </c:valAx>
      <c:spPr>
        <a:noFill/>
        <a:ln>
          <a:noFill/>
        </a:ln>
        <a:effectLst/>
      </c:spPr>
    </c:plotArea>
    <c:legend>
      <c:legendPos val="b"/>
      <c:layout>
        <c:manualLayout>
          <c:xMode val="edge"/>
          <c:yMode val="edge"/>
          <c:x val="0.16386890339558088"/>
          <c:y val="0.85968943711606471"/>
          <c:w val="0.65848531824146983"/>
          <c:h val="5.221732660591010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53AAF-D2C3-48C1-857F-C7F698F73EE3}" type="datetimeFigureOut">
              <a:rPr lang="en-NZ" smtClean="0"/>
              <a:t>8/08/2022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F7AEE-D4E4-4A00-A31D-315C58331964}" type="slidenum">
              <a:rPr lang="en-NZ" smtClean="0"/>
              <a:t>‹#›</a:t>
            </a:fld>
            <a:endParaRPr lang="en-NZ"/>
          </a:p>
        </p:txBody>
      </p:sp>
    </p:spTree>
    <p:extLst>
      <p:ext uri="{BB962C8B-B14F-4D97-AF65-F5344CB8AC3E}">
        <p14:creationId xmlns:p14="http://schemas.microsoft.com/office/powerpoint/2010/main" val="125750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a:t>
            </a:fld>
            <a:endParaRPr lang="en-NZ"/>
          </a:p>
        </p:txBody>
      </p:sp>
    </p:spTree>
    <p:extLst>
      <p:ext uri="{BB962C8B-B14F-4D97-AF65-F5344CB8AC3E}">
        <p14:creationId xmlns:p14="http://schemas.microsoft.com/office/powerpoint/2010/main" val="206255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13</a:t>
            </a:fld>
            <a:endParaRPr lang="en-NZ"/>
          </a:p>
        </p:txBody>
      </p:sp>
    </p:spTree>
    <p:extLst>
      <p:ext uri="{BB962C8B-B14F-4D97-AF65-F5344CB8AC3E}">
        <p14:creationId xmlns:p14="http://schemas.microsoft.com/office/powerpoint/2010/main" val="415479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15</a:t>
            </a:fld>
            <a:endParaRPr lang="en-NZ"/>
          </a:p>
        </p:txBody>
      </p:sp>
    </p:spTree>
    <p:extLst>
      <p:ext uri="{BB962C8B-B14F-4D97-AF65-F5344CB8AC3E}">
        <p14:creationId xmlns:p14="http://schemas.microsoft.com/office/powerpoint/2010/main" val="27865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16</a:t>
            </a:fld>
            <a:endParaRPr lang="en-NZ"/>
          </a:p>
        </p:txBody>
      </p:sp>
    </p:spTree>
    <p:extLst>
      <p:ext uri="{BB962C8B-B14F-4D97-AF65-F5344CB8AC3E}">
        <p14:creationId xmlns:p14="http://schemas.microsoft.com/office/powerpoint/2010/main" val="266309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17</a:t>
            </a:fld>
            <a:endParaRPr lang="en-NZ"/>
          </a:p>
        </p:txBody>
      </p:sp>
    </p:spTree>
    <p:extLst>
      <p:ext uri="{BB962C8B-B14F-4D97-AF65-F5344CB8AC3E}">
        <p14:creationId xmlns:p14="http://schemas.microsoft.com/office/powerpoint/2010/main" val="122492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19</a:t>
            </a:fld>
            <a:endParaRPr lang="en-NZ"/>
          </a:p>
        </p:txBody>
      </p:sp>
    </p:spTree>
    <p:extLst>
      <p:ext uri="{BB962C8B-B14F-4D97-AF65-F5344CB8AC3E}">
        <p14:creationId xmlns:p14="http://schemas.microsoft.com/office/powerpoint/2010/main" val="249427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20</a:t>
            </a:fld>
            <a:endParaRPr lang="en-NZ"/>
          </a:p>
        </p:txBody>
      </p:sp>
    </p:spTree>
    <p:extLst>
      <p:ext uri="{BB962C8B-B14F-4D97-AF65-F5344CB8AC3E}">
        <p14:creationId xmlns:p14="http://schemas.microsoft.com/office/powerpoint/2010/main" val="194845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21</a:t>
            </a:fld>
            <a:endParaRPr lang="en-NZ"/>
          </a:p>
        </p:txBody>
      </p:sp>
    </p:spTree>
    <p:extLst>
      <p:ext uri="{BB962C8B-B14F-4D97-AF65-F5344CB8AC3E}">
        <p14:creationId xmlns:p14="http://schemas.microsoft.com/office/powerpoint/2010/main" val="97588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22</a:t>
            </a:fld>
            <a:endParaRPr lang="en-NZ"/>
          </a:p>
        </p:txBody>
      </p:sp>
    </p:spTree>
    <p:extLst>
      <p:ext uri="{BB962C8B-B14F-4D97-AF65-F5344CB8AC3E}">
        <p14:creationId xmlns:p14="http://schemas.microsoft.com/office/powerpoint/2010/main" val="24402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23</a:t>
            </a:fld>
            <a:endParaRPr lang="en-NZ"/>
          </a:p>
        </p:txBody>
      </p:sp>
    </p:spTree>
    <p:extLst>
      <p:ext uri="{BB962C8B-B14F-4D97-AF65-F5344CB8AC3E}">
        <p14:creationId xmlns:p14="http://schemas.microsoft.com/office/powerpoint/2010/main" val="34445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24</a:t>
            </a:fld>
            <a:endParaRPr lang="en-NZ"/>
          </a:p>
        </p:txBody>
      </p:sp>
    </p:spTree>
    <p:extLst>
      <p:ext uri="{BB962C8B-B14F-4D97-AF65-F5344CB8AC3E}">
        <p14:creationId xmlns:p14="http://schemas.microsoft.com/office/powerpoint/2010/main" val="122937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a:t>
            </a:fld>
            <a:endParaRPr lang="en-NZ"/>
          </a:p>
        </p:txBody>
      </p:sp>
    </p:spTree>
    <p:extLst>
      <p:ext uri="{BB962C8B-B14F-4D97-AF65-F5344CB8AC3E}">
        <p14:creationId xmlns:p14="http://schemas.microsoft.com/office/powerpoint/2010/main" val="18039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25</a:t>
            </a:fld>
            <a:endParaRPr lang="en-NZ"/>
          </a:p>
        </p:txBody>
      </p:sp>
    </p:spTree>
    <p:extLst>
      <p:ext uri="{BB962C8B-B14F-4D97-AF65-F5344CB8AC3E}">
        <p14:creationId xmlns:p14="http://schemas.microsoft.com/office/powerpoint/2010/main" val="377607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27</a:t>
            </a:fld>
            <a:endParaRPr lang="en-NZ"/>
          </a:p>
        </p:txBody>
      </p:sp>
    </p:spTree>
    <p:extLst>
      <p:ext uri="{BB962C8B-B14F-4D97-AF65-F5344CB8AC3E}">
        <p14:creationId xmlns:p14="http://schemas.microsoft.com/office/powerpoint/2010/main" val="373610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dirty="0">
              <a:solidFill>
                <a:schemeClr val="tx1"/>
              </a:solidFill>
              <a:effectLst/>
            </a:endParaRPr>
          </a:p>
        </p:txBody>
      </p:sp>
      <p:sp>
        <p:nvSpPr>
          <p:cNvPr id="4" name="Slide Number Placeholder 3"/>
          <p:cNvSpPr>
            <a:spLocks noGrp="1"/>
          </p:cNvSpPr>
          <p:nvPr>
            <p:ph type="sldNum" sz="quarter" idx="5"/>
          </p:nvPr>
        </p:nvSpPr>
        <p:spPr/>
        <p:txBody>
          <a:bodyPr/>
          <a:lstStyle/>
          <a:p>
            <a:fld id="{F0AF7AEE-D4E4-4A00-A31D-315C58331964}" type="slidenum">
              <a:rPr lang="en-NZ" smtClean="0"/>
              <a:t>28</a:t>
            </a:fld>
            <a:endParaRPr lang="en-NZ"/>
          </a:p>
        </p:txBody>
      </p:sp>
    </p:spTree>
    <p:extLst>
      <p:ext uri="{BB962C8B-B14F-4D97-AF65-F5344CB8AC3E}">
        <p14:creationId xmlns:p14="http://schemas.microsoft.com/office/powerpoint/2010/main" val="221653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29</a:t>
            </a:fld>
            <a:endParaRPr lang="en-NZ"/>
          </a:p>
        </p:txBody>
      </p:sp>
    </p:spTree>
    <p:extLst>
      <p:ext uri="{BB962C8B-B14F-4D97-AF65-F5344CB8AC3E}">
        <p14:creationId xmlns:p14="http://schemas.microsoft.com/office/powerpoint/2010/main" val="3765246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31</a:t>
            </a:fld>
            <a:endParaRPr lang="en-NZ"/>
          </a:p>
        </p:txBody>
      </p:sp>
    </p:spTree>
    <p:extLst>
      <p:ext uri="{BB962C8B-B14F-4D97-AF65-F5344CB8AC3E}">
        <p14:creationId xmlns:p14="http://schemas.microsoft.com/office/powerpoint/2010/main" val="73282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32</a:t>
            </a:fld>
            <a:endParaRPr lang="en-NZ"/>
          </a:p>
        </p:txBody>
      </p:sp>
    </p:spTree>
    <p:extLst>
      <p:ext uri="{BB962C8B-B14F-4D97-AF65-F5344CB8AC3E}">
        <p14:creationId xmlns:p14="http://schemas.microsoft.com/office/powerpoint/2010/main" val="1044907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33</a:t>
            </a:fld>
            <a:endParaRPr lang="en-NZ"/>
          </a:p>
        </p:txBody>
      </p:sp>
    </p:spTree>
    <p:extLst>
      <p:ext uri="{BB962C8B-B14F-4D97-AF65-F5344CB8AC3E}">
        <p14:creationId xmlns:p14="http://schemas.microsoft.com/office/powerpoint/2010/main" val="1497885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34</a:t>
            </a:fld>
            <a:endParaRPr lang="en-NZ"/>
          </a:p>
        </p:txBody>
      </p:sp>
    </p:spTree>
    <p:extLst>
      <p:ext uri="{BB962C8B-B14F-4D97-AF65-F5344CB8AC3E}">
        <p14:creationId xmlns:p14="http://schemas.microsoft.com/office/powerpoint/2010/main" val="3165150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35</a:t>
            </a:fld>
            <a:endParaRPr lang="en-NZ"/>
          </a:p>
        </p:txBody>
      </p:sp>
    </p:spTree>
    <p:extLst>
      <p:ext uri="{BB962C8B-B14F-4D97-AF65-F5344CB8AC3E}">
        <p14:creationId xmlns:p14="http://schemas.microsoft.com/office/powerpoint/2010/main" val="93655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36</a:t>
            </a:fld>
            <a:endParaRPr lang="en-NZ"/>
          </a:p>
        </p:txBody>
      </p:sp>
    </p:spTree>
    <p:extLst>
      <p:ext uri="{BB962C8B-B14F-4D97-AF65-F5344CB8AC3E}">
        <p14:creationId xmlns:p14="http://schemas.microsoft.com/office/powerpoint/2010/main" val="255108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4</a:t>
            </a:fld>
            <a:endParaRPr lang="en-NZ"/>
          </a:p>
        </p:txBody>
      </p:sp>
    </p:spTree>
    <p:extLst>
      <p:ext uri="{BB962C8B-B14F-4D97-AF65-F5344CB8AC3E}">
        <p14:creationId xmlns:p14="http://schemas.microsoft.com/office/powerpoint/2010/main" val="620600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38</a:t>
            </a:fld>
            <a:endParaRPr lang="en-NZ"/>
          </a:p>
        </p:txBody>
      </p:sp>
    </p:spTree>
    <p:extLst>
      <p:ext uri="{BB962C8B-B14F-4D97-AF65-F5344CB8AC3E}">
        <p14:creationId xmlns:p14="http://schemas.microsoft.com/office/powerpoint/2010/main" val="6838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6</a:t>
            </a:fld>
            <a:endParaRPr lang="en-NZ"/>
          </a:p>
        </p:txBody>
      </p:sp>
    </p:spTree>
    <p:extLst>
      <p:ext uri="{BB962C8B-B14F-4D97-AF65-F5344CB8AC3E}">
        <p14:creationId xmlns:p14="http://schemas.microsoft.com/office/powerpoint/2010/main" val="81130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7</a:t>
            </a:fld>
            <a:endParaRPr lang="en-NZ"/>
          </a:p>
        </p:txBody>
      </p:sp>
    </p:spTree>
    <p:extLst>
      <p:ext uri="{BB962C8B-B14F-4D97-AF65-F5344CB8AC3E}">
        <p14:creationId xmlns:p14="http://schemas.microsoft.com/office/powerpoint/2010/main" val="372576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8</a:t>
            </a:fld>
            <a:endParaRPr lang="en-NZ"/>
          </a:p>
        </p:txBody>
      </p:sp>
    </p:spTree>
    <p:extLst>
      <p:ext uri="{BB962C8B-B14F-4D97-AF65-F5344CB8AC3E}">
        <p14:creationId xmlns:p14="http://schemas.microsoft.com/office/powerpoint/2010/main" val="208129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10</a:t>
            </a:fld>
            <a:endParaRPr lang="en-NZ"/>
          </a:p>
        </p:txBody>
      </p:sp>
    </p:spTree>
    <p:extLst>
      <p:ext uri="{BB962C8B-B14F-4D97-AF65-F5344CB8AC3E}">
        <p14:creationId xmlns:p14="http://schemas.microsoft.com/office/powerpoint/2010/main" val="324429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11</a:t>
            </a:fld>
            <a:endParaRPr lang="en-NZ"/>
          </a:p>
        </p:txBody>
      </p:sp>
    </p:spTree>
    <p:extLst>
      <p:ext uri="{BB962C8B-B14F-4D97-AF65-F5344CB8AC3E}">
        <p14:creationId xmlns:p14="http://schemas.microsoft.com/office/powerpoint/2010/main" val="79997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0AF7AEE-D4E4-4A00-A31D-315C58331964}" type="slidenum">
              <a:rPr lang="en-NZ" smtClean="0"/>
              <a:t>12</a:t>
            </a:fld>
            <a:endParaRPr lang="en-NZ"/>
          </a:p>
        </p:txBody>
      </p:sp>
    </p:spTree>
    <p:extLst>
      <p:ext uri="{BB962C8B-B14F-4D97-AF65-F5344CB8AC3E}">
        <p14:creationId xmlns:p14="http://schemas.microsoft.com/office/powerpoint/2010/main" val="2766183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sv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hyperlink" Target="http://colmarbrunton.co.nz/images/dims/Colmar_Brunton_Terms_&amp;_Conditions_2015.pdf"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2" name="Picture 41" descr="A group of people posing for the camera&#10;&#10;Description automatically generated with medium confidence">
            <a:extLst>
              <a:ext uri="{FF2B5EF4-FFF2-40B4-BE49-F238E27FC236}">
                <a16:creationId xmlns:a16="http://schemas.microsoft.com/office/drawing/2014/main" id="{35ED98D0-A2EB-46D6-8748-FA6553BF1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392"/>
            <a:ext cx="12192000" cy="6858000"/>
          </a:xfrm>
          <a:prstGeom prst="rect">
            <a:avLst/>
          </a:prstGeom>
        </p:spPr>
      </p:pic>
      <p:sp>
        <p:nvSpPr>
          <p:cNvPr id="12" name="Freeform: Shape 11">
            <a:extLst>
              <a:ext uri="{FF2B5EF4-FFF2-40B4-BE49-F238E27FC236}">
                <a16:creationId xmlns:a16="http://schemas.microsoft.com/office/drawing/2014/main" id="{15571D8B-E2A8-4DFF-A0C3-6BD85A78CB19}"/>
              </a:ext>
            </a:extLst>
          </p:cNvPr>
          <p:cNvSpPr/>
          <p:nvPr userDrawn="1"/>
        </p:nvSpPr>
        <p:spPr>
          <a:xfrm>
            <a:off x="0" y="0"/>
            <a:ext cx="7155662" cy="6858000"/>
          </a:xfrm>
          <a:custGeom>
            <a:avLst/>
            <a:gdLst>
              <a:gd name="connsiteX0" fmla="*/ 4098384 w 7155662"/>
              <a:gd name="connsiteY0" fmla="*/ 0 h 6858000"/>
              <a:gd name="connsiteX1" fmla="*/ 6721391 w 7155662"/>
              <a:gd name="connsiteY1" fmla="*/ 0 h 6858000"/>
              <a:gd name="connsiteX2" fmla="*/ 1371137 w 7155662"/>
              <a:gd name="connsiteY2" fmla="*/ 4863864 h 6858000"/>
              <a:gd name="connsiteX3" fmla="*/ 5019031 w 7155662"/>
              <a:gd name="connsiteY3" fmla="*/ 3230992 h 6858000"/>
              <a:gd name="connsiteX4" fmla="*/ 7155662 w 7155662"/>
              <a:gd name="connsiteY4" fmla="*/ 5159172 h 6858000"/>
              <a:gd name="connsiteX5" fmla="*/ 6059157 w 7155662"/>
              <a:gd name="connsiteY5" fmla="*/ 6783881 h 6858000"/>
              <a:gd name="connsiteX6" fmla="*/ 5920070 w 7155662"/>
              <a:gd name="connsiteY6" fmla="*/ 6858000 h 6858000"/>
              <a:gd name="connsiteX7" fmla="*/ 3666414 w 7155662"/>
              <a:gd name="connsiteY7" fmla="*/ 6858000 h 6858000"/>
              <a:gd name="connsiteX8" fmla="*/ 3615787 w 7155662"/>
              <a:gd name="connsiteY8" fmla="*/ 6764617 h 6858000"/>
              <a:gd name="connsiteX9" fmla="*/ 3559874 w 7155662"/>
              <a:gd name="connsiteY9" fmla="*/ 6461984 h 6858000"/>
              <a:gd name="connsiteX10" fmla="*/ 4463166 w 7155662"/>
              <a:gd name="connsiteY10" fmla="*/ 5680300 h 6858000"/>
              <a:gd name="connsiteX11" fmla="*/ 5140640 w 7155662"/>
              <a:gd name="connsiteY11" fmla="*/ 6184045 h 6858000"/>
              <a:gd name="connsiteX12" fmla="*/ 5019031 w 7155662"/>
              <a:gd name="connsiteY12" fmla="*/ 6566210 h 6858000"/>
              <a:gd name="connsiteX13" fmla="*/ 5835467 w 7155662"/>
              <a:gd name="connsiteY13" fmla="*/ 5350240 h 6858000"/>
              <a:gd name="connsiteX14" fmla="*/ 4289452 w 7155662"/>
              <a:gd name="connsiteY14" fmla="*/ 4099534 h 6858000"/>
              <a:gd name="connsiteX15" fmla="*/ 684026 w 7155662"/>
              <a:gd name="connsiteY15" fmla="*/ 6801117 h 6858000"/>
              <a:gd name="connsiteX16" fmla="*/ 657042 w 7155662"/>
              <a:gd name="connsiteY16" fmla="*/ 6858000 h 6858000"/>
              <a:gd name="connsiteX17" fmla="*/ 0 w 7155662"/>
              <a:gd name="connsiteY17" fmla="*/ 6858000 h 6858000"/>
              <a:gd name="connsiteX18" fmla="*/ 56961 w 7155662"/>
              <a:gd name="connsiteY18" fmla="*/ 6631939 h 6858000"/>
              <a:gd name="connsiteX19" fmla="*/ 4098384 w 7155662"/>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55662" h="6858000">
                <a:moveTo>
                  <a:pt x="4098384" y="0"/>
                </a:moveTo>
                <a:lnTo>
                  <a:pt x="6721391" y="0"/>
                </a:lnTo>
                <a:cubicBezTo>
                  <a:pt x="6721391" y="0"/>
                  <a:pt x="2951903" y="1823954"/>
                  <a:pt x="1371137" y="4863864"/>
                </a:cubicBezTo>
                <a:cubicBezTo>
                  <a:pt x="1371137" y="4863864"/>
                  <a:pt x="2760820" y="3126767"/>
                  <a:pt x="5019031" y="3230992"/>
                </a:cubicBezTo>
                <a:cubicBezTo>
                  <a:pt x="6182895" y="3283112"/>
                  <a:pt x="7155662" y="4047428"/>
                  <a:pt x="7155662" y="5159172"/>
                </a:cubicBezTo>
                <a:cubicBezTo>
                  <a:pt x="7155662" y="5852916"/>
                  <a:pt x="6682984" y="6420251"/>
                  <a:pt x="6059157" y="6783881"/>
                </a:cubicBezTo>
                <a:lnTo>
                  <a:pt x="5920070" y="6858000"/>
                </a:lnTo>
                <a:lnTo>
                  <a:pt x="3666414" y="6858000"/>
                </a:lnTo>
                <a:lnTo>
                  <a:pt x="3615787" y="6764617"/>
                </a:lnTo>
                <a:cubicBezTo>
                  <a:pt x="3578331" y="6672606"/>
                  <a:pt x="3559874" y="6570552"/>
                  <a:pt x="3559874" y="6461984"/>
                </a:cubicBezTo>
                <a:cubicBezTo>
                  <a:pt x="3559874" y="5992976"/>
                  <a:pt x="4063633" y="5680300"/>
                  <a:pt x="4463166" y="5680300"/>
                </a:cubicBezTo>
                <a:cubicBezTo>
                  <a:pt x="4880068" y="5680300"/>
                  <a:pt x="5140640" y="5819262"/>
                  <a:pt x="5140640" y="6184045"/>
                </a:cubicBezTo>
                <a:cubicBezTo>
                  <a:pt x="5158008" y="6514104"/>
                  <a:pt x="5019031" y="6566210"/>
                  <a:pt x="5019031" y="6566210"/>
                </a:cubicBezTo>
                <a:cubicBezTo>
                  <a:pt x="5019031" y="6566210"/>
                  <a:pt x="5835467" y="6218796"/>
                  <a:pt x="5835467" y="5350240"/>
                </a:cubicBezTo>
                <a:cubicBezTo>
                  <a:pt x="5835467" y="4777007"/>
                  <a:pt x="5418565" y="4099534"/>
                  <a:pt x="4289452" y="4099534"/>
                </a:cubicBezTo>
                <a:cubicBezTo>
                  <a:pt x="3212464" y="4099534"/>
                  <a:pt x="1678997" y="4784227"/>
                  <a:pt x="684026" y="6801117"/>
                </a:cubicBezTo>
                <a:lnTo>
                  <a:pt x="657042" y="6858000"/>
                </a:lnTo>
                <a:lnTo>
                  <a:pt x="0" y="6858000"/>
                </a:lnTo>
                <a:lnTo>
                  <a:pt x="56961" y="6631939"/>
                </a:lnTo>
                <a:cubicBezTo>
                  <a:pt x="1082474" y="2852884"/>
                  <a:pt x="4098384" y="0"/>
                  <a:pt x="4098384" y="0"/>
                </a:cubicBezTo>
                <a:close/>
              </a:path>
            </a:pathLst>
          </a:custGeom>
          <a:solidFill>
            <a:schemeClr val="bg1">
              <a:alpha val="30000"/>
            </a:schemeClr>
          </a:solidFill>
          <a:ln w="12402" cap="flat">
            <a:noFill/>
            <a:prstDash val="solid"/>
            <a:miter/>
          </a:ln>
        </p:spPr>
        <p:txBody>
          <a:bodyPr rtlCol="0" anchor="ctr"/>
          <a:lstStyle/>
          <a:p>
            <a:endParaRPr lang="en-NZ"/>
          </a:p>
        </p:txBody>
      </p:sp>
      <p:sp>
        <p:nvSpPr>
          <p:cNvPr id="13" name="Rectangle 12">
            <a:extLst>
              <a:ext uri="{FF2B5EF4-FFF2-40B4-BE49-F238E27FC236}">
                <a16:creationId xmlns:a16="http://schemas.microsoft.com/office/drawing/2014/main" id="{8D04EAFB-3F13-4F31-A0BC-3A466118D107}"/>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chemeClr val="bg1"/>
                </a:solidFill>
              </a:defRPr>
            </a:lvl1pPr>
          </a:lstStyle>
          <a:p>
            <a:pPr lvl="0"/>
            <a:r>
              <a:rPr lang="en-GB" dirty="0"/>
              <a:t>Click to add text</a:t>
            </a:r>
          </a:p>
        </p:txBody>
      </p:sp>
      <p:pic>
        <p:nvPicPr>
          <p:cNvPr id="15" name="Graphic 14">
            <a:extLst>
              <a:ext uri="{FF2B5EF4-FFF2-40B4-BE49-F238E27FC236}">
                <a16:creationId xmlns:a16="http://schemas.microsoft.com/office/drawing/2014/main" id="{A8EA5B04-D266-4AF2-AA84-F5ABE64487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grpSp>
        <p:nvGrpSpPr>
          <p:cNvPr id="83" name="Group 82">
            <a:extLst>
              <a:ext uri="{FF2B5EF4-FFF2-40B4-BE49-F238E27FC236}">
                <a16:creationId xmlns:a16="http://schemas.microsoft.com/office/drawing/2014/main" id="{E17A4EC2-0435-4BC7-A3D8-106DF083F582}"/>
              </a:ext>
            </a:extLst>
          </p:cNvPr>
          <p:cNvGrpSpPr/>
          <p:nvPr userDrawn="1"/>
        </p:nvGrpSpPr>
        <p:grpSpPr>
          <a:xfrm>
            <a:off x="10150672" y="5816600"/>
            <a:ext cx="1850828" cy="746542"/>
            <a:chOff x="10150672" y="5816600"/>
            <a:chExt cx="1850828" cy="746542"/>
          </a:xfrm>
        </p:grpSpPr>
        <p:sp>
          <p:nvSpPr>
            <p:cNvPr id="52" name="Content Placeholder 10">
              <a:extLst>
                <a:ext uri="{FF2B5EF4-FFF2-40B4-BE49-F238E27FC236}">
                  <a16:creationId xmlns:a16="http://schemas.microsoft.com/office/drawing/2014/main" id="{D7C30EB3-37ED-4AD2-840B-ACC0C2767268}"/>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53" name="Content Placeholder 10">
              <a:extLst>
                <a:ext uri="{FF2B5EF4-FFF2-40B4-BE49-F238E27FC236}">
                  <a16:creationId xmlns:a16="http://schemas.microsoft.com/office/drawing/2014/main" id="{D7C30EB3-37ED-4AD2-840B-ACC0C2767268}"/>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54" name="Content Placeholder 10">
              <a:extLst>
                <a:ext uri="{FF2B5EF4-FFF2-40B4-BE49-F238E27FC236}">
                  <a16:creationId xmlns:a16="http://schemas.microsoft.com/office/drawing/2014/main" id="{D7C30EB3-37ED-4AD2-840B-ACC0C2767268}"/>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55" name="Content Placeholder 10">
              <a:extLst>
                <a:ext uri="{FF2B5EF4-FFF2-40B4-BE49-F238E27FC236}">
                  <a16:creationId xmlns:a16="http://schemas.microsoft.com/office/drawing/2014/main" id="{D7C30EB3-37ED-4AD2-840B-ACC0C2767268}"/>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56" name="Content Placeholder 10">
              <a:extLst>
                <a:ext uri="{FF2B5EF4-FFF2-40B4-BE49-F238E27FC236}">
                  <a16:creationId xmlns:a16="http://schemas.microsoft.com/office/drawing/2014/main" id="{D7C30EB3-37ED-4AD2-840B-ACC0C2767268}"/>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57" name="Content Placeholder 10">
              <a:extLst>
                <a:ext uri="{FF2B5EF4-FFF2-40B4-BE49-F238E27FC236}">
                  <a16:creationId xmlns:a16="http://schemas.microsoft.com/office/drawing/2014/main" id="{D7C30EB3-37ED-4AD2-840B-ACC0C2767268}"/>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58" name="Content Placeholder 10">
              <a:extLst>
                <a:ext uri="{FF2B5EF4-FFF2-40B4-BE49-F238E27FC236}">
                  <a16:creationId xmlns:a16="http://schemas.microsoft.com/office/drawing/2014/main" id="{D7C30EB3-37ED-4AD2-840B-ACC0C276726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59" name="Content Placeholder 10">
              <a:extLst>
                <a:ext uri="{FF2B5EF4-FFF2-40B4-BE49-F238E27FC236}">
                  <a16:creationId xmlns:a16="http://schemas.microsoft.com/office/drawing/2014/main" id="{D7C30EB3-37ED-4AD2-840B-ACC0C2767268}"/>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60" name="Content Placeholder 10">
              <a:extLst>
                <a:ext uri="{FF2B5EF4-FFF2-40B4-BE49-F238E27FC236}">
                  <a16:creationId xmlns:a16="http://schemas.microsoft.com/office/drawing/2014/main" id="{D7C30EB3-37ED-4AD2-840B-ACC0C2767268}"/>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61" name="Content Placeholder 10">
              <a:extLst>
                <a:ext uri="{FF2B5EF4-FFF2-40B4-BE49-F238E27FC236}">
                  <a16:creationId xmlns:a16="http://schemas.microsoft.com/office/drawing/2014/main" id="{D7C30EB3-37ED-4AD2-840B-ACC0C2767268}"/>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62" name="Content Placeholder 10">
              <a:extLst>
                <a:ext uri="{FF2B5EF4-FFF2-40B4-BE49-F238E27FC236}">
                  <a16:creationId xmlns:a16="http://schemas.microsoft.com/office/drawing/2014/main" id="{D7C30EB3-37ED-4AD2-840B-ACC0C2767268}"/>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63" name="Content Placeholder 10">
              <a:extLst>
                <a:ext uri="{FF2B5EF4-FFF2-40B4-BE49-F238E27FC236}">
                  <a16:creationId xmlns:a16="http://schemas.microsoft.com/office/drawing/2014/main" id="{D7C30EB3-37ED-4AD2-840B-ACC0C2767268}"/>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64" name="Content Placeholder 10">
              <a:extLst>
                <a:ext uri="{FF2B5EF4-FFF2-40B4-BE49-F238E27FC236}">
                  <a16:creationId xmlns:a16="http://schemas.microsoft.com/office/drawing/2014/main" id="{D7C30EB3-37ED-4AD2-840B-ACC0C276726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65" name="Content Placeholder 10">
              <a:extLst>
                <a:ext uri="{FF2B5EF4-FFF2-40B4-BE49-F238E27FC236}">
                  <a16:creationId xmlns:a16="http://schemas.microsoft.com/office/drawing/2014/main" id="{D7C30EB3-37ED-4AD2-840B-ACC0C2767268}"/>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66" name="Content Placeholder 10">
              <a:extLst>
                <a:ext uri="{FF2B5EF4-FFF2-40B4-BE49-F238E27FC236}">
                  <a16:creationId xmlns:a16="http://schemas.microsoft.com/office/drawing/2014/main" id="{D7C30EB3-37ED-4AD2-840B-ACC0C2767268}"/>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67" name="Content Placeholder 10">
              <a:extLst>
                <a:ext uri="{FF2B5EF4-FFF2-40B4-BE49-F238E27FC236}">
                  <a16:creationId xmlns:a16="http://schemas.microsoft.com/office/drawing/2014/main" id="{D7C30EB3-37ED-4AD2-840B-ACC0C2767268}"/>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68" name="Content Placeholder 10">
              <a:extLst>
                <a:ext uri="{FF2B5EF4-FFF2-40B4-BE49-F238E27FC236}">
                  <a16:creationId xmlns:a16="http://schemas.microsoft.com/office/drawing/2014/main" id="{D7C30EB3-37ED-4AD2-840B-ACC0C276726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69" name="Content Placeholder 10">
              <a:extLst>
                <a:ext uri="{FF2B5EF4-FFF2-40B4-BE49-F238E27FC236}">
                  <a16:creationId xmlns:a16="http://schemas.microsoft.com/office/drawing/2014/main" id="{D7C30EB3-37ED-4AD2-840B-ACC0C2767268}"/>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70" name="Content Placeholder 10">
              <a:extLst>
                <a:ext uri="{FF2B5EF4-FFF2-40B4-BE49-F238E27FC236}">
                  <a16:creationId xmlns:a16="http://schemas.microsoft.com/office/drawing/2014/main" id="{D7C30EB3-37ED-4AD2-840B-ACC0C2767268}"/>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71" name="Content Placeholder 10">
              <a:extLst>
                <a:ext uri="{FF2B5EF4-FFF2-40B4-BE49-F238E27FC236}">
                  <a16:creationId xmlns:a16="http://schemas.microsoft.com/office/drawing/2014/main" id="{D7C30EB3-37ED-4AD2-840B-ACC0C27672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72" name="Content Placeholder 10">
              <a:extLst>
                <a:ext uri="{FF2B5EF4-FFF2-40B4-BE49-F238E27FC236}">
                  <a16:creationId xmlns:a16="http://schemas.microsoft.com/office/drawing/2014/main" id="{D7C30EB3-37ED-4AD2-840B-ACC0C276726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73" name="Content Placeholder 10">
              <a:extLst>
                <a:ext uri="{FF2B5EF4-FFF2-40B4-BE49-F238E27FC236}">
                  <a16:creationId xmlns:a16="http://schemas.microsoft.com/office/drawing/2014/main" id="{D7C30EB3-37ED-4AD2-840B-ACC0C2767268}"/>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74" name="Content Placeholder 10">
              <a:extLst>
                <a:ext uri="{FF2B5EF4-FFF2-40B4-BE49-F238E27FC236}">
                  <a16:creationId xmlns:a16="http://schemas.microsoft.com/office/drawing/2014/main" id="{D7C30EB3-37ED-4AD2-840B-ACC0C2767268}"/>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75" name="Content Placeholder 10">
              <a:extLst>
                <a:ext uri="{FF2B5EF4-FFF2-40B4-BE49-F238E27FC236}">
                  <a16:creationId xmlns:a16="http://schemas.microsoft.com/office/drawing/2014/main" id="{D7C30EB3-37ED-4AD2-840B-ACC0C2767268}"/>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76" name="Content Placeholder 10">
              <a:extLst>
                <a:ext uri="{FF2B5EF4-FFF2-40B4-BE49-F238E27FC236}">
                  <a16:creationId xmlns:a16="http://schemas.microsoft.com/office/drawing/2014/main" id="{D7C30EB3-37ED-4AD2-840B-ACC0C2767268}"/>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77" name="Content Placeholder 10">
              <a:extLst>
                <a:ext uri="{FF2B5EF4-FFF2-40B4-BE49-F238E27FC236}">
                  <a16:creationId xmlns:a16="http://schemas.microsoft.com/office/drawing/2014/main" id="{D7C30EB3-37ED-4AD2-840B-ACC0C2767268}"/>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78" name="Content Placeholder 10">
              <a:extLst>
                <a:ext uri="{FF2B5EF4-FFF2-40B4-BE49-F238E27FC236}">
                  <a16:creationId xmlns:a16="http://schemas.microsoft.com/office/drawing/2014/main" id="{D7C30EB3-37ED-4AD2-840B-ACC0C2767268}"/>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79" name="Content Placeholder 10">
              <a:extLst>
                <a:ext uri="{FF2B5EF4-FFF2-40B4-BE49-F238E27FC236}">
                  <a16:creationId xmlns:a16="http://schemas.microsoft.com/office/drawing/2014/main" id="{D7C30EB3-37ED-4AD2-840B-ACC0C2767268}"/>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80" name="Content Placeholder 10">
              <a:extLst>
                <a:ext uri="{FF2B5EF4-FFF2-40B4-BE49-F238E27FC236}">
                  <a16:creationId xmlns:a16="http://schemas.microsoft.com/office/drawing/2014/main" id="{D7C30EB3-37ED-4AD2-840B-ACC0C2767268}"/>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81" name="Content Placeholder 10">
              <a:extLst>
                <a:ext uri="{FF2B5EF4-FFF2-40B4-BE49-F238E27FC236}">
                  <a16:creationId xmlns:a16="http://schemas.microsoft.com/office/drawing/2014/main" id="{D7C30EB3-37ED-4AD2-840B-ACC0C2767268}"/>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82" name="Content Placeholder 10">
              <a:extLst>
                <a:ext uri="{FF2B5EF4-FFF2-40B4-BE49-F238E27FC236}">
                  <a16:creationId xmlns:a16="http://schemas.microsoft.com/office/drawing/2014/main" id="{D7C30EB3-37ED-4AD2-840B-ACC0C2767268}"/>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346654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Divider">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posing for the camera&#10;&#10;Description automatically generated with medium confidence">
            <a:extLst>
              <a:ext uri="{FF2B5EF4-FFF2-40B4-BE49-F238E27FC236}">
                <a16:creationId xmlns:a16="http://schemas.microsoft.com/office/drawing/2014/main" id="{F63131C1-9858-475B-8621-123D537DD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392"/>
            <a:ext cx="12192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178485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2" name="Picture 21" descr="A picture containing person, table, desk&#10;&#10;Description automatically generated">
            <a:extLst>
              <a:ext uri="{FF2B5EF4-FFF2-40B4-BE49-F238E27FC236}">
                <a16:creationId xmlns:a16="http://schemas.microsoft.com/office/drawing/2014/main" id="{3E3C365D-B5AC-4995-B223-63315A8249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75111"/>
          </a:xfrm>
          <a:custGeom>
            <a:avLst/>
            <a:gdLst>
              <a:gd name="connsiteX0" fmla="*/ 0 w 12192000"/>
              <a:gd name="connsiteY0" fmla="*/ 0 h 3275111"/>
              <a:gd name="connsiteX1" fmla="*/ 12192000 w 12192000"/>
              <a:gd name="connsiteY1" fmla="*/ 0 h 3275111"/>
              <a:gd name="connsiteX2" fmla="*/ 12192000 w 12192000"/>
              <a:gd name="connsiteY2" fmla="*/ 3275111 h 3275111"/>
              <a:gd name="connsiteX3" fmla="*/ 0 w 12192000"/>
              <a:gd name="connsiteY3" fmla="*/ 3275111 h 3275111"/>
            </a:gdLst>
            <a:ahLst/>
            <a:cxnLst>
              <a:cxn ang="0">
                <a:pos x="connsiteX0" y="connsiteY0"/>
              </a:cxn>
              <a:cxn ang="0">
                <a:pos x="connsiteX1" y="connsiteY1"/>
              </a:cxn>
              <a:cxn ang="0">
                <a:pos x="connsiteX2" y="connsiteY2"/>
              </a:cxn>
              <a:cxn ang="0">
                <a:pos x="connsiteX3" y="connsiteY3"/>
              </a:cxn>
            </a:cxnLst>
            <a:rect l="l" t="t" r="r" b="b"/>
            <a:pathLst>
              <a:path w="12192000" h="3275111">
                <a:moveTo>
                  <a:pt x="0" y="0"/>
                </a:moveTo>
                <a:lnTo>
                  <a:pt x="12192000" y="0"/>
                </a:lnTo>
                <a:lnTo>
                  <a:pt x="12192000" y="3275111"/>
                </a:lnTo>
                <a:lnTo>
                  <a:pt x="0" y="3275111"/>
                </a:lnTo>
                <a:close/>
              </a:path>
            </a:pathLst>
          </a:custGeom>
        </p:spPr>
      </p:pic>
      <p:sp>
        <p:nvSpPr>
          <p:cNvPr id="17" name="Rectangle 16">
            <a:extLst>
              <a:ext uri="{FF2B5EF4-FFF2-40B4-BE49-F238E27FC236}">
                <a16:creationId xmlns:a16="http://schemas.microsoft.com/office/drawing/2014/main" id="{9F494D20-6F7F-4A8F-986B-7074ED3ADB43}"/>
              </a:ext>
            </a:extLst>
          </p:cNvPr>
          <p:cNvSpPr/>
          <p:nvPr userDrawn="1"/>
        </p:nvSpPr>
        <p:spPr bwMode="ltGray">
          <a:xfrm>
            <a:off x="0" y="0"/>
            <a:ext cx="10579100" cy="3275111"/>
          </a:xfrm>
          <a:prstGeom prst="rect">
            <a:avLst/>
          </a:prstGeom>
          <a:gradFill>
            <a:gsLst>
              <a:gs pos="0">
                <a:srgbClr val="000000">
                  <a:alpha val="50000"/>
                </a:srgbClr>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9" name="Rectangle 8">
            <a:extLst>
              <a:ext uri="{FF2B5EF4-FFF2-40B4-BE49-F238E27FC236}">
                <a16:creationId xmlns:a16="http://schemas.microsoft.com/office/drawing/2014/main" id="{408630B1-5FD9-43D2-9CDB-845E8773F954}"/>
              </a:ext>
            </a:extLst>
          </p:cNvPr>
          <p:cNvSpPr/>
          <p:nvPr userDrawn="1"/>
        </p:nvSpPr>
        <p:spPr>
          <a:xfrm>
            <a:off x="0" y="3663001"/>
            <a:ext cx="12192000" cy="319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Rectangle 9">
            <a:extLst>
              <a:ext uri="{FF2B5EF4-FFF2-40B4-BE49-F238E27FC236}">
                <a16:creationId xmlns:a16="http://schemas.microsoft.com/office/drawing/2014/main" id="{98C7DD0E-0950-4E29-9E2C-D5847E7B3C2E}"/>
              </a:ext>
            </a:extLst>
          </p:cNvPr>
          <p:cNvSpPr/>
          <p:nvPr userDrawn="1"/>
        </p:nvSpPr>
        <p:spPr>
          <a:xfrm>
            <a:off x="2136000" y="5036188"/>
            <a:ext cx="7920000" cy="646331"/>
          </a:xfrm>
          <a:prstGeom prst="rect">
            <a:avLst/>
          </a:prstGeom>
        </p:spPr>
        <p:txBody>
          <a:bodyPr wrap="square">
            <a:spAutoFit/>
          </a:bodyPr>
          <a:lstStyle/>
          <a:p>
            <a:pPr algn="ctr"/>
            <a:r>
              <a:rPr lang="en-NZ" sz="1200" b="0" dirty="0">
                <a:solidFill>
                  <a:schemeClr val="tx1"/>
                </a:solidFill>
                <a:latin typeface="Arial" panose="020B0604020202020204" pitchFamily="34" charset="0"/>
                <a:cs typeface="Arial" panose="020B0604020202020204" pitchFamily="34" charset="0"/>
              </a:rPr>
              <a:t>Level 9, 101 Lambton Quay</a:t>
            </a:r>
          </a:p>
          <a:p>
            <a:pPr algn="ctr"/>
            <a:r>
              <a:rPr lang="en-NZ" sz="1200" b="0" dirty="0">
                <a:solidFill>
                  <a:schemeClr val="tx1"/>
                </a:solidFill>
                <a:latin typeface="Arial" panose="020B0604020202020204" pitchFamily="34" charset="0"/>
                <a:cs typeface="Arial" panose="020B0604020202020204" pitchFamily="34" charset="0"/>
              </a:rPr>
              <a:t>Wellington 6011</a:t>
            </a:r>
          </a:p>
          <a:p>
            <a:pPr algn="ctr"/>
            <a:r>
              <a:rPr lang="en-NZ" sz="1200" b="0" dirty="0">
                <a:solidFill>
                  <a:schemeClr val="tx1"/>
                </a:solidFill>
                <a:latin typeface="Arial" panose="020B0604020202020204" pitchFamily="34" charset="0"/>
                <a:cs typeface="Arial" panose="020B0604020202020204" pitchFamily="34" charset="0"/>
              </a:rPr>
              <a:t>Phone (04) 913 3000 </a:t>
            </a:r>
          </a:p>
        </p:txBody>
      </p:sp>
      <p:pic>
        <p:nvPicPr>
          <p:cNvPr id="16" name="Graphic 15">
            <a:extLst>
              <a:ext uri="{FF2B5EF4-FFF2-40B4-BE49-F238E27FC236}">
                <a16:creationId xmlns:a16="http://schemas.microsoft.com/office/drawing/2014/main" id="{9679EF0C-27A4-4699-9711-2188FC24DC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4628734"/>
            <a:ext cx="4673600" cy="383886"/>
          </a:xfrm>
          <a:prstGeom prst="rect">
            <a:avLst/>
          </a:prstGeom>
        </p:spPr>
      </p:pic>
      <p:sp>
        <p:nvSpPr>
          <p:cNvPr id="18" name="Rectangle 17">
            <a:extLst>
              <a:ext uri="{FF2B5EF4-FFF2-40B4-BE49-F238E27FC236}">
                <a16:creationId xmlns:a16="http://schemas.microsoft.com/office/drawing/2014/main" id="{D76E49F5-D209-4F29-A50E-7DE8878FF4F1}"/>
              </a:ext>
            </a:extLst>
          </p:cNvPr>
          <p:cNvSpPr/>
          <p:nvPr userDrawn="1"/>
        </p:nvSpPr>
        <p:spPr>
          <a:xfrm>
            <a:off x="0" y="3195000"/>
            <a:ext cx="12192000" cy="576000"/>
          </a:xfrm>
          <a:prstGeom prst="rect">
            <a:avLst/>
          </a:prstGeom>
          <a:solidFill>
            <a:srgbClr val="00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a:extLst>
              <a:ext uri="{FF2B5EF4-FFF2-40B4-BE49-F238E27FC236}">
                <a16:creationId xmlns:a16="http://schemas.microsoft.com/office/drawing/2014/main" id="{8789A6A2-8F9C-449C-9A00-B364A0570377}"/>
              </a:ext>
            </a:extLst>
          </p:cNvPr>
          <p:cNvSpPr/>
          <p:nvPr userDrawn="1"/>
        </p:nvSpPr>
        <p:spPr>
          <a:xfrm>
            <a:off x="2136000" y="3298334"/>
            <a:ext cx="7920000" cy="369332"/>
          </a:xfrm>
          <a:prstGeom prst="rect">
            <a:avLst/>
          </a:prstGeom>
        </p:spPr>
        <p:txBody>
          <a:bodyPr wrap="square" anchor="b">
            <a:spAutoFit/>
          </a:bodyPr>
          <a:lstStyle/>
          <a:p>
            <a:pPr algn="ctr"/>
            <a:r>
              <a:rPr kumimoji="0" lang="en-US" sz="1800" b="0"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For further information please contact</a:t>
            </a:r>
            <a:endParaRPr lang="en-NZ" sz="900" b="0" i="1" spc="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5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100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18837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7635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94207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6495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30837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36519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12787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bg1"/>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787D4348-25F9-434F-82C9-2F021B63AF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pic>
        <p:nvPicPr>
          <p:cNvPr id="9" name="Content Placeholder 10">
            <a:extLst>
              <a:ext uri="{FF2B5EF4-FFF2-40B4-BE49-F238E27FC236}">
                <a16:creationId xmlns:a16="http://schemas.microsoft.com/office/drawing/2014/main" id="{D10CF8AE-06BC-467A-BB25-EB6FE41F97E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0672" y="5816600"/>
            <a:ext cx="1850828" cy="745300"/>
          </a:xfrm>
          <a:prstGeom prst="rect">
            <a:avLst/>
          </a:prstGeom>
        </p:spPr>
      </p:pic>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19703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1085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44199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86853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7009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463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7706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419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portant info">
    <p:spTree>
      <p:nvGrpSpPr>
        <p:cNvPr id="1" name=""/>
        <p:cNvGrpSpPr/>
        <p:nvPr/>
      </p:nvGrpSpPr>
      <p:grpSpPr>
        <a:xfrm>
          <a:off x="0" y="0"/>
          <a:ext cx="0" cy="0"/>
          <a:chOff x="0" y="0"/>
          <a:chExt cx="0" cy="0"/>
        </a:xfrm>
      </p:grpSpPr>
      <p:pic>
        <p:nvPicPr>
          <p:cNvPr id="18" name="Picture 17" descr="A picture containing sky, outdoor, sunset, light&#10;&#10;Description automatically generated">
            <a:extLst>
              <a:ext uri="{FF2B5EF4-FFF2-40B4-BE49-F238E27FC236}">
                <a16:creationId xmlns:a16="http://schemas.microsoft.com/office/drawing/2014/main" id="{0F6E9BEC-2C78-48CF-A901-7800203DF9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98658" y="0"/>
            <a:ext cx="4493342" cy="6858000"/>
          </a:xfrm>
          <a:custGeom>
            <a:avLst/>
            <a:gdLst>
              <a:gd name="connsiteX0" fmla="*/ 0 w 4493342"/>
              <a:gd name="connsiteY0" fmla="*/ 0 h 6858000"/>
              <a:gd name="connsiteX1" fmla="*/ 4493342 w 4493342"/>
              <a:gd name="connsiteY1" fmla="*/ 0 h 6858000"/>
              <a:gd name="connsiteX2" fmla="*/ 4493342 w 4493342"/>
              <a:gd name="connsiteY2" fmla="*/ 6858000 h 6858000"/>
              <a:gd name="connsiteX3" fmla="*/ 0 w 44933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93342" h="6858000">
                <a:moveTo>
                  <a:pt x="0" y="0"/>
                </a:moveTo>
                <a:lnTo>
                  <a:pt x="4493342" y="0"/>
                </a:lnTo>
                <a:lnTo>
                  <a:pt x="4493342" y="6858000"/>
                </a:lnTo>
                <a:lnTo>
                  <a:pt x="0" y="6858000"/>
                </a:lnTo>
                <a:close/>
              </a:path>
            </a:pathLst>
          </a:custGeom>
        </p:spPr>
      </p:pic>
      <p:sp>
        <p:nvSpPr>
          <p:cNvPr id="20" name="Rectangle 19">
            <a:extLst>
              <a:ext uri="{FF2B5EF4-FFF2-40B4-BE49-F238E27FC236}">
                <a16:creationId xmlns:a16="http://schemas.microsoft.com/office/drawing/2014/main" id="{E0AAFE51-E442-450F-B0F0-6CE0DA665E3E}"/>
              </a:ext>
            </a:extLst>
          </p:cNvPr>
          <p:cNvSpPr/>
          <p:nvPr userDrawn="1"/>
        </p:nvSpPr>
        <p:spPr bwMode="ltGray">
          <a:xfrm>
            <a:off x="7698658" y="0"/>
            <a:ext cx="4493342" cy="6858000"/>
          </a:xfrm>
          <a:prstGeom prst="rect">
            <a:avLst/>
          </a:prstGeom>
          <a:gradFill>
            <a:gsLst>
              <a:gs pos="17000">
                <a:srgbClr val="000000"/>
              </a:gs>
              <a:gs pos="100000">
                <a:srgbClr val="000000">
                  <a:alpha val="0"/>
                </a:srgb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pic>
        <p:nvPicPr>
          <p:cNvPr id="21" name="Picture 20">
            <a:extLst>
              <a:ext uri="{FF2B5EF4-FFF2-40B4-BE49-F238E27FC236}">
                <a16:creationId xmlns:a16="http://schemas.microsoft.com/office/drawing/2014/main" id="{27FA5D1E-16CD-4F70-92BA-622BA44DA59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246669" cy="6858000"/>
          </a:xfrm>
          <a:prstGeom prst="rect">
            <a:avLst/>
          </a:prstGeom>
        </p:spPr>
      </p:pic>
      <p:grpSp>
        <p:nvGrpSpPr>
          <p:cNvPr id="2" name="Group 1">
            <a:extLst>
              <a:ext uri="{FF2B5EF4-FFF2-40B4-BE49-F238E27FC236}">
                <a16:creationId xmlns:a16="http://schemas.microsoft.com/office/drawing/2014/main" id="{22264DAE-4442-4256-B73A-A01D1CB9882F}"/>
              </a:ext>
            </a:extLst>
          </p:cNvPr>
          <p:cNvGrpSpPr/>
          <p:nvPr userDrawn="1"/>
        </p:nvGrpSpPr>
        <p:grpSpPr>
          <a:xfrm>
            <a:off x="0" y="-1"/>
            <a:ext cx="7698659" cy="6858001"/>
            <a:chOff x="2246671" y="-1"/>
            <a:chExt cx="7698659" cy="6858001"/>
          </a:xfrm>
        </p:grpSpPr>
        <p:sp>
          <p:nvSpPr>
            <p:cNvPr id="9" name="Rectangle 8">
              <a:extLst>
                <a:ext uri="{FF2B5EF4-FFF2-40B4-BE49-F238E27FC236}">
                  <a16:creationId xmlns:a16="http://schemas.microsoft.com/office/drawing/2014/main" id="{37ADAB3D-2CAC-4232-894F-B0CC8F423585}"/>
                </a:ext>
              </a:extLst>
            </p:cNvPr>
            <p:cNvSpPr/>
            <p:nvPr userDrawn="1"/>
          </p:nvSpPr>
          <p:spPr>
            <a:xfrm>
              <a:off x="2246671" y="-1"/>
              <a:ext cx="7698658"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72A121CA-F00A-4986-B2E9-B64691A04275}"/>
                </a:ext>
              </a:extLst>
            </p:cNvPr>
            <p:cNvSpPr/>
            <p:nvPr userDrawn="1"/>
          </p:nvSpPr>
          <p:spPr>
            <a:xfrm>
              <a:off x="2246671" y="0"/>
              <a:ext cx="7698658"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186374A9-B5F5-4B76-89A0-9B020C5FE669}"/>
                </a:ext>
              </a:extLst>
            </p:cNvPr>
            <p:cNvSpPr/>
            <p:nvPr userDrawn="1"/>
          </p:nvSpPr>
          <p:spPr>
            <a:xfrm>
              <a:off x="3874880" y="166544"/>
              <a:ext cx="4442242" cy="584775"/>
            </a:xfrm>
            <a:prstGeom prst="rect">
              <a:avLst/>
            </a:prstGeom>
          </p:spPr>
          <p:txBody>
            <a:bodyPr wrap="none">
              <a:spAutoFit/>
            </a:bodyPr>
            <a:lstStyle/>
            <a:p>
              <a:pPr algn="ctr"/>
              <a:r>
                <a:rPr lang="en-NZ" sz="3200" b="1" spc="0" dirty="0">
                  <a:solidFill>
                    <a:srgbClr val="27283A"/>
                  </a:solidFill>
                  <a:latin typeface="+mj-lt"/>
                </a:rPr>
                <a:t>Important Information</a:t>
              </a:r>
            </a:p>
          </p:txBody>
        </p:sp>
        <p:sp>
          <p:nvSpPr>
            <p:cNvPr id="12" name="Rectangle 11">
              <a:extLst>
                <a:ext uri="{FF2B5EF4-FFF2-40B4-BE49-F238E27FC236}">
                  <a16:creationId xmlns:a16="http://schemas.microsoft.com/office/drawing/2014/main" id="{3C5A5B90-8657-4AE4-B8D5-FECD384DB0CA}"/>
                </a:ext>
              </a:extLst>
            </p:cNvPr>
            <p:cNvSpPr/>
            <p:nvPr userDrawn="1"/>
          </p:nvSpPr>
          <p:spPr>
            <a:xfrm>
              <a:off x="4311025" y="695989"/>
              <a:ext cx="3569952" cy="307777"/>
            </a:xfrm>
            <a:prstGeom prst="rect">
              <a:avLst/>
            </a:prstGeom>
          </p:spPr>
          <p:txBody>
            <a:bodyPr wrap="none">
              <a:spAutoFit/>
            </a:bodyPr>
            <a:lstStyle/>
            <a:p>
              <a:pPr algn="ctr"/>
              <a:r>
                <a:rPr lang="en-NZ" sz="1400" spc="0" dirty="0">
                  <a:solidFill>
                    <a:srgbClr val="27283A"/>
                  </a:solidFill>
                  <a:latin typeface="+mj-lt"/>
                </a:rPr>
                <a:t>Research Association NZ Code of Practice</a:t>
              </a:r>
            </a:p>
          </p:txBody>
        </p:sp>
        <p:sp>
          <p:nvSpPr>
            <p:cNvPr id="13" name="Rectangle 12">
              <a:extLst>
                <a:ext uri="{FF2B5EF4-FFF2-40B4-BE49-F238E27FC236}">
                  <a16:creationId xmlns:a16="http://schemas.microsoft.com/office/drawing/2014/main" id="{70D5D2D3-5CEA-46B4-9B1D-1B428CB66E3F}"/>
                </a:ext>
              </a:extLst>
            </p:cNvPr>
            <p:cNvSpPr/>
            <p:nvPr userDrawn="1"/>
          </p:nvSpPr>
          <p:spPr>
            <a:xfrm>
              <a:off x="2514000" y="1458727"/>
              <a:ext cx="7164000" cy="4524315"/>
            </a:xfrm>
            <a:prstGeom prst="rect">
              <a:avLst/>
            </a:prstGeom>
          </p:spPr>
          <p:txBody>
            <a:bodyPr wrap="square" lIns="0" tIns="0" rIns="0" bIns="0">
              <a:spAutoFit/>
            </a:bodyPr>
            <a:lstStyle/>
            <a:p>
              <a:r>
                <a:rPr lang="en-NZ" sz="900" b="1" dirty="0">
                  <a:solidFill>
                    <a:srgbClr val="333333"/>
                  </a:solidFill>
                  <a:latin typeface="+mn-lt"/>
                </a:rPr>
                <a:t>Colmar Brunton </a:t>
              </a:r>
              <a:r>
                <a:rPr lang="en-NZ" sz="900" dirty="0">
                  <a:solidFill>
                    <a:srgbClr val="333333"/>
                  </a:solidFill>
                  <a:latin typeface="+mn-lt"/>
                </a:rPr>
                <a:t>practitioners are members of the Research Association NZ and are obliged to comply with the Research Association NZ Code of Practice. A copy of the Code is available from the Executive Secretary or the Complaints Officer of the Society.</a:t>
              </a:r>
            </a:p>
            <a:p>
              <a:endParaRPr lang="en-NZ" sz="600" dirty="0">
                <a:solidFill>
                  <a:srgbClr val="333333"/>
                </a:solidFill>
                <a:latin typeface="+mn-lt"/>
              </a:endParaRPr>
            </a:p>
            <a:p>
              <a:r>
                <a:rPr lang="en-NZ" sz="900" b="1" dirty="0">
                  <a:solidFill>
                    <a:srgbClr val="333333"/>
                  </a:solidFill>
                  <a:latin typeface="+mn-lt"/>
                </a:rPr>
                <a:t>Confidentiality</a:t>
              </a:r>
            </a:p>
            <a:p>
              <a:r>
                <a:rPr lang="en-NZ" sz="900" dirty="0">
                  <a:solidFill>
                    <a:srgbClr val="333333"/>
                  </a:solidFill>
                  <a:latin typeface="+mn-lt"/>
                </a:rPr>
                <a:t>Reports and other records relevant to a Market Research project and provided by the Researcher shall normally be for use solely by the Client and the Client’s consultants or advisers.</a:t>
              </a:r>
            </a:p>
            <a:p>
              <a:endParaRPr lang="en-NZ" sz="600" dirty="0">
                <a:solidFill>
                  <a:srgbClr val="333333"/>
                </a:solidFill>
                <a:latin typeface="+mn-lt"/>
              </a:endParaRPr>
            </a:p>
            <a:p>
              <a:r>
                <a:rPr lang="en-NZ" sz="900" b="1" dirty="0">
                  <a:solidFill>
                    <a:srgbClr val="333333"/>
                  </a:solidFill>
                  <a:latin typeface="+mn-lt"/>
                </a:rPr>
                <a:t>Research Information</a:t>
              </a:r>
            </a:p>
            <a:p>
              <a:r>
                <a:rPr lang="en-NZ" sz="900" dirty="0">
                  <a:solidFill>
                    <a:srgbClr val="333333"/>
                  </a:solidFill>
                  <a:latin typeface="+mn-lt"/>
                </a:rPr>
                <a:t>Article 25 of the Research Association NZ Code states:</a:t>
              </a:r>
            </a:p>
            <a:p>
              <a:pPr marL="381470" lvl="1" indent="-228612">
                <a:buFont typeface="+mj-lt"/>
                <a:buAutoNum type="alphaLcPeriod"/>
              </a:pPr>
              <a:r>
                <a:rPr lang="en-NZ" sz="900" dirty="0">
                  <a:solidFill>
                    <a:srgbClr val="333333"/>
                  </a:solidFill>
                  <a:latin typeface="+mn-lt"/>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900" dirty="0">
                  <a:solidFill>
                    <a:srgbClr val="333333"/>
                  </a:solidFill>
                  <a:latin typeface="+mn-lt"/>
                </a:rPr>
                <a:t>Marketing research proposals, discussion papers and quotations, unless these have been paid for by the client, remain the property of the Researcher.</a:t>
              </a:r>
            </a:p>
            <a:p>
              <a:pPr marL="381470" lvl="1" indent="-228612">
                <a:buFont typeface="+mj-lt"/>
                <a:buAutoNum type="alphaLcPeriod"/>
              </a:pPr>
              <a:r>
                <a:rPr lang="en-NZ" sz="900" dirty="0">
                  <a:solidFill>
                    <a:srgbClr val="333333"/>
                  </a:solidFill>
                  <a:latin typeface="+mn-lt"/>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600" dirty="0">
                <a:solidFill>
                  <a:srgbClr val="333333"/>
                </a:solidFill>
                <a:latin typeface="+mn-lt"/>
              </a:endParaRPr>
            </a:p>
            <a:p>
              <a:r>
                <a:rPr lang="en-NZ" sz="900" b="1" dirty="0">
                  <a:solidFill>
                    <a:srgbClr val="333333"/>
                  </a:solidFill>
                  <a:latin typeface="+mn-lt"/>
                </a:rPr>
                <a:t>Publication of a Research Project</a:t>
              </a:r>
            </a:p>
            <a:p>
              <a:r>
                <a:rPr lang="en-NZ" sz="900" dirty="0">
                  <a:solidFill>
                    <a:srgbClr val="333333"/>
                  </a:solidFill>
                  <a:latin typeface="+mn-lt"/>
                </a:rPr>
                <a:t>Article 31 of the Research Association NZ Code states:</a:t>
              </a:r>
            </a:p>
            <a:p>
              <a:r>
                <a:rPr lang="en-NZ" sz="900" dirty="0">
                  <a:solidFill>
                    <a:srgbClr val="333333"/>
                  </a:solidFill>
                  <a:latin typeface="+mn-lt"/>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900" dirty="0">
                  <a:solidFill>
                    <a:srgbClr val="333333"/>
                  </a:solidFill>
                  <a:latin typeface="+mn-lt"/>
                </a:rPr>
                <a:t>Refuse permission for their name to be quoted in connection with the published findings</a:t>
              </a:r>
            </a:p>
            <a:p>
              <a:pPr marL="381470" lvl="1" indent="-228612">
                <a:buFont typeface="+mj-lt"/>
                <a:buAutoNum type="alphaLcPeriod"/>
              </a:pPr>
              <a:r>
                <a:rPr lang="en-NZ" sz="900" dirty="0">
                  <a:solidFill>
                    <a:srgbClr val="333333"/>
                  </a:solidFill>
                  <a:latin typeface="+mn-lt"/>
                </a:rPr>
                <a:t>Publish the appropriate details of the project</a:t>
              </a:r>
            </a:p>
            <a:p>
              <a:pPr marL="381470" lvl="1" indent="-228612">
                <a:buFont typeface="+mj-lt"/>
                <a:buAutoNum type="alphaLcPeriod"/>
              </a:pPr>
              <a:r>
                <a:rPr lang="en-NZ" sz="900" dirty="0">
                  <a:solidFill>
                    <a:srgbClr val="333333"/>
                  </a:solidFill>
                  <a:latin typeface="+mn-lt"/>
                </a:rPr>
                <a:t>Correct any misleading aspects of the published presentation of the findings</a:t>
              </a:r>
            </a:p>
            <a:p>
              <a:pPr marL="714224" lvl="1" indent="-259718">
                <a:buFont typeface="+mj-lt"/>
                <a:buAutoNum type="alphaLcPeriod"/>
              </a:pPr>
              <a:endParaRPr lang="en-NZ" sz="600" dirty="0">
                <a:solidFill>
                  <a:srgbClr val="333333"/>
                </a:solidFill>
                <a:latin typeface="+mn-lt"/>
              </a:endParaRPr>
            </a:p>
            <a:p>
              <a:r>
                <a:rPr lang="en-NZ" sz="900" b="1" dirty="0">
                  <a:solidFill>
                    <a:srgbClr val="333333"/>
                  </a:solidFill>
                  <a:latin typeface="+mn-lt"/>
                </a:rPr>
                <a:t>Electronic Copies</a:t>
              </a:r>
            </a:p>
            <a:p>
              <a:r>
                <a:rPr lang="en-NZ" sz="900" dirty="0">
                  <a:solidFill>
                    <a:srgbClr val="333333"/>
                  </a:solidFill>
                  <a:latin typeface="+mn-lt"/>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600" b="1" dirty="0">
                <a:solidFill>
                  <a:srgbClr val="333333"/>
                </a:solidFill>
                <a:latin typeface="+mn-lt"/>
              </a:endParaRPr>
            </a:p>
            <a:p>
              <a:r>
                <a:rPr lang="en-NZ" sz="900" dirty="0">
                  <a:solidFill>
                    <a:srgbClr val="333333"/>
                  </a:solidFill>
                  <a:latin typeface="+mn-lt"/>
                </a:rPr>
                <a:t>Colmar Brunton ™ New Zealand is certified to International Standard ISO 20252 (2012). This project will be/has been completed in compliance with this International Standard.</a:t>
              </a:r>
            </a:p>
            <a:p>
              <a:endParaRPr lang="en-NZ" sz="600" dirty="0">
                <a:solidFill>
                  <a:srgbClr val="333333"/>
                </a:solidFill>
                <a:latin typeface="+mn-lt"/>
              </a:endParaRPr>
            </a:p>
            <a:p>
              <a:r>
                <a:rPr lang="en-NZ" sz="900" dirty="0">
                  <a:solidFill>
                    <a:srgbClr val="333333"/>
                  </a:solidFill>
                  <a:latin typeface="+mn-lt"/>
                </a:rPr>
                <a:t>This presentation is subject to the detailed terms and conditions of Colmar Brunton, a copy of which is available on request or </a:t>
              </a:r>
              <a:r>
                <a:rPr lang="en-NZ" sz="900" dirty="0">
                  <a:solidFill>
                    <a:srgbClr val="333333"/>
                  </a:solidFill>
                  <a:latin typeface="+mn-lt"/>
                  <a:hlinkClick r:id="rId4"/>
                </a:rPr>
                <a:t>online here.</a:t>
              </a:r>
              <a:endParaRPr lang="en-NZ" sz="900" dirty="0">
                <a:solidFill>
                  <a:srgbClr val="333333"/>
                </a:solidFill>
                <a:latin typeface="+mn-lt"/>
              </a:endParaRPr>
            </a:p>
          </p:txBody>
        </p:sp>
        <p:sp>
          <p:nvSpPr>
            <p:cNvPr id="14" name="Rectangle 13">
              <a:extLst>
                <a:ext uri="{FF2B5EF4-FFF2-40B4-BE49-F238E27FC236}">
                  <a16:creationId xmlns:a16="http://schemas.microsoft.com/office/drawing/2014/main" id="{BF755000-7E29-4F60-A832-18CB06A2CF2F}"/>
                </a:ext>
              </a:extLst>
            </p:cNvPr>
            <p:cNvSpPr/>
            <p:nvPr userDrawn="1"/>
          </p:nvSpPr>
          <p:spPr>
            <a:xfrm>
              <a:off x="2246671" y="1173680"/>
              <a:ext cx="7698659" cy="50200"/>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 name="Picture 15">
              <a:extLst>
                <a:ext uri="{FF2B5EF4-FFF2-40B4-BE49-F238E27FC236}">
                  <a16:creationId xmlns:a16="http://schemas.microsoft.com/office/drawing/2014/main" id="{6EC7D314-8113-409A-98DB-EB3C824C51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59421" y="6172200"/>
              <a:ext cx="1018579" cy="468450"/>
            </a:xfrm>
            <a:prstGeom prst="rect">
              <a:avLst/>
            </a:prstGeom>
          </p:spPr>
        </p:pic>
        <p:pic>
          <p:nvPicPr>
            <p:cNvPr id="17" name="Graphic 16">
              <a:extLst>
                <a:ext uri="{FF2B5EF4-FFF2-40B4-BE49-F238E27FC236}">
                  <a16:creationId xmlns:a16="http://schemas.microsoft.com/office/drawing/2014/main" id="{4ED79401-B293-4456-9E58-26A219460B0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14000" y="6242989"/>
              <a:ext cx="3979444" cy="326872"/>
            </a:xfrm>
            <a:prstGeom prst="rect">
              <a:avLst/>
            </a:prstGeom>
          </p:spPr>
        </p:pic>
      </p:grpSp>
    </p:spTree>
    <p:extLst>
      <p:ext uri="{BB962C8B-B14F-4D97-AF65-F5344CB8AC3E}">
        <p14:creationId xmlns:p14="http://schemas.microsoft.com/office/powerpoint/2010/main" val="26414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chemeClr val="bg1"/>
        </a:solidFill>
        <a:effectLst/>
      </p:bgPr>
    </p:bg>
    <p:spTree>
      <p:nvGrpSpPr>
        <p:cNvPr id="1" name=""/>
        <p:cNvGrpSpPr/>
        <p:nvPr/>
      </p:nvGrpSpPr>
      <p:grpSpPr>
        <a:xfrm>
          <a:off x="0" y="0"/>
          <a:ext cx="0" cy="0"/>
          <a:chOff x="0" y="0"/>
          <a:chExt cx="0" cy="0"/>
        </a:xfrm>
      </p:grpSpPr>
      <p:pic>
        <p:nvPicPr>
          <p:cNvPr id="47" name="Picture 46" descr="Two people sitting on a couch&#10;&#10;Description automatically generated with low confidence">
            <a:extLst>
              <a:ext uri="{FF2B5EF4-FFF2-40B4-BE49-F238E27FC236}">
                <a16:creationId xmlns:a16="http://schemas.microsoft.com/office/drawing/2014/main" id="{515A3A00-1989-4AD3-8E42-139C18943C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6D166FD-8B43-4739-B77A-9D7CB1469F93}"/>
              </a:ext>
            </a:extLst>
          </p:cNvPr>
          <p:cNvGrpSpPr/>
          <p:nvPr userDrawn="1"/>
        </p:nvGrpSpPr>
        <p:grpSpPr>
          <a:xfrm>
            <a:off x="10150672" y="5816600"/>
            <a:ext cx="1850828" cy="746542"/>
            <a:chOff x="10150672" y="5816600"/>
            <a:chExt cx="1850828" cy="746542"/>
          </a:xfrm>
        </p:grpSpPr>
        <p:sp>
          <p:nvSpPr>
            <p:cNvPr id="15" name="Content Placeholder 10">
              <a:extLst>
                <a:ext uri="{FF2B5EF4-FFF2-40B4-BE49-F238E27FC236}">
                  <a16:creationId xmlns:a16="http://schemas.microsoft.com/office/drawing/2014/main" id="{311312F1-1097-4F66-A66B-9ADF2C0290F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6" name="Content Placeholder 10">
              <a:extLst>
                <a:ext uri="{FF2B5EF4-FFF2-40B4-BE49-F238E27FC236}">
                  <a16:creationId xmlns:a16="http://schemas.microsoft.com/office/drawing/2014/main" id="{A57C2C2C-ED4C-491B-A2BE-3F39C4C81CB4}"/>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4DB1EF89-9408-498A-B404-95DC4DC1F935}"/>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1737B2CF-A35E-4B37-8B68-BBB440BB9503}"/>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133FE488-C75B-44AF-8C1D-330521B0FDBA}"/>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9992BFDF-9102-401C-9113-5E8D3584FB95}"/>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F3A07998-2913-4502-A4B3-B5E0D9B76614}"/>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BB6A6261-E3EF-4807-94AD-8916F8B54277}"/>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8A48C269-35F4-4F2C-9AF7-7F2E35C9F6EC}"/>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0E500CFA-8C64-42BB-BC73-4A12A4C15899}"/>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C18DD2C1-5D1F-48DD-8CA8-F7E83F75249F}"/>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A488522-D692-478F-B895-A6C469497900}"/>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2B6B20DC-CB86-4EBB-9AC6-5B877CD6EA6B}"/>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35D0162-355C-43B6-AA27-63BE2C80519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34B87D3F-C437-495F-827F-6CA4A8836FAF}"/>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391338FD-FD8C-4117-A59A-C027682C441C}"/>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78DC0C48-5A4A-4E87-8791-84E39C612EA2}"/>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BB77F0C8-905D-452E-9A83-F072668EF453}"/>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20B5F05F-3D0D-4069-BBA6-961330D715B7}"/>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2FA35EE3-4B44-4BFF-BDF4-929E85F43977}"/>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69791E93-1894-4EFE-BE55-E67CC8239150}"/>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06CD53C0-551D-4E98-A4B1-DCAC8CAE00F7}"/>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0EC6E512-3F0D-4975-BB0D-E9442D5E267B}"/>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8B9D969A-13BA-49B1-9C21-16BB1B0F5492}"/>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1834B486-C3F3-4DEA-8E50-D84368F64ADB}"/>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C89741D3-8DA7-45DD-AF44-0CABBDF8FC2A}"/>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73E8DAD-C11A-422E-9F9C-C09365172D7E}"/>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42687428-7033-4460-8400-430A194CC309}"/>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BE54B9AC-7B6B-4754-A409-99FE97B8BABC}"/>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0D07E806-E95B-4CE3-849C-C55BC9EC7018}"/>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4186CCCE-4235-4526-A1F1-66F09212BC1F}"/>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312500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chemeClr val="bg1"/>
        </a:solidFill>
        <a:effectLst/>
      </p:bgPr>
    </p:bg>
    <p:spTree>
      <p:nvGrpSpPr>
        <p:cNvPr id="1" name=""/>
        <p:cNvGrpSpPr/>
        <p:nvPr/>
      </p:nvGrpSpPr>
      <p:grpSpPr>
        <a:xfrm>
          <a:off x="0" y="0"/>
          <a:ext cx="0" cy="0"/>
          <a:chOff x="0" y="0"/>
          <a:chExt cx="0" cy="0"/>
        </a:xfrm>
      </p:grpSpPr>
      <p:pic>
        <p:nvPicPr>
          <p:cNvPr id="47" name="Picture 46" descr="A group of people sitting around a table looking at a computer&#10;&#10;Description automatically generated with medium confidence">
            <a:extLst>
              <a:ext uri="{FF2B5EF4-FFF2-40B4-BE49-F238E27FC236}">
                <a16:creationId xmlns:a16="http://schemas.microsoft.com/office/drawing/2014/main" id="{86617D0F-8BF6-4A6B-9F09-35DD6482DD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25645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vider">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walking on a street&#10;&#10;Description automatically generated with low confidence">
            <a:extLst>
              <a:ext uri="{FF2B5EF4-FFF2-40B4-BE49-F238E27FC236}">
                <a16:creationId xmlns:a16="http://schemas.microsoft.com/office/drawing/2014/main" id="{590B02F2-F155-4ED1-8BD1-C19F886C8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15288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Divider">
    <p:bg>
      <p:bgPr>
        <a:solidFill>
          <a:schemeClr val="tx1">
            <a:lumMod val="50000"/>
          </a:schemeClr>
        </a:solidFill>
        <a:effectLst/>
      </p:bgPr>
    </p:bg>
    <p:spTree>
      <p:nvGrpSpPr>
        <p:cNvPr id="1" name=""/>
        <p:cNvGrpSpPr/>
        <p:nvPr/>
      </p:nvGrpSpPr>
      <p:grpSpPr>
        <a:xfrm>
          <a:off x="0" y="0"/>
          <a:ext cx="0" cy="0"/>
          <a:chOff x="0" y="0"/>
          <a:chExt cx="0" cy="0"/>
        </a:xfrm>
      </p:grpSpPr>
      <p:pic>
        <p:nvPicPr>
          <p:cNvPr id="6" name="Picture 5" descr="An airplane wing over a body of water&#10;&#10;Description automatically generated with low confidence">
            <a:extLst>
              <a:ext uri="{FF2B5EF4-FFF2-40B4-BE49-F238E27FC236}">
                <a16:creationId xmlns:a16="http://schemas.microsoft.com/office/drawing/2014/main" id="{925161C6-481F-44B2-8DE5-3F2E9DB7D4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382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30065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ivider">
    <p:bg>
      <p:bgPr>
        <a:solidFill>
          <a:schemeClr val="bg1"/>
        </a:solidFill>
        <a:effectLst/>
      </p:bgPr>
    </p:bg>
    <p:spTree>
      <p:nvGrpSpPr>
        <p:cNvPr id="1" name=""/>
        <p:cNvGrpSpPr/>
        <p:nvPr/>
      </p:nvGrpSpPr>
      <p:grpSpPr>
        <a:xfrm>
          <a:off x="0" y="0"/>
          <a:ext cx="0" cy="0"/>
          <a:chOff x="0" y="0"/>
          <a:chExt cx="0" cy="0"/>
        </a:xfrm>
      </p:grpSpPr>
      <p:pic>
        <p:nvPicPr>
          <p:cNvPr id="48" name="Picture 47" descr="A group of people having a discussion&#10;&#10;Description automatically generated with medium confidence">
            <a:extLst>
              <a:ext uri="{FF2B5EF4-FFF2-40B4-BE49-F238E27FC236}">
                <a16:creationId xmlns:a16="http://schemas.microsoft.com/office/drawing/2014/main" id="{FEE25966-FA65-4A9C-B5B5-19B58B71A9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29279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Divider">
    <p:bg>
      <p:bgPr>
        <a:solidFill>
          <a:schemeClr val="bg1"/>
        </a:solidFill>
        <a:effectLst/>
      </p:bgPr>
    </p:bg>
    <p:spTree>
      <p:nvGrpSpPr>
        <p:cNvPr id="1" name=""/>
        <p:cNvGrpSpPr/>
        <p:nvPr/>
      </p:nvGrpSpPr>
      <p:grpSpPr>
        <a:xfrm>
          <a:off x="0" y="0"/>
          <a:ext cx="0" cy="0"/>
          <a:chOff x="0" y="0"/>
          <a:chExt cx="0" cy="0"/>
        </a:xfrm>
      </p:grpSpPr>
      <p:pic>
        <p:nvPicPr>
          <p:cNvPr id="6" name="Picture 5" descr="A couple of teddy bears sit in a window seal&#10;&#10;Description automatically generated with medium confidence">
            <a:extLst>
              <a:ext uri="{FF2B5EF4-FFF2-40B4-BE49-F238E27FC236}">
                <a16:creationId xmlns:a16="http://schemas.microsoft.com/office/drawing/2014/main" id="{B39236E7-C403-49F6-84B1-5859ECAD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337049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Divide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indoor, standing&#10;&#10;Description automatically generated">
            <a:extLst>
              <a:ext uri="{FF2B5EF4-FFF2-40B4-BE49-F238E27FC236}">
                <a16:creationId xmlns:a16="http://schemas.microsoft.com/office/drawing/2014/main" id="{4CD3035B-40E1-4502-8F97-74B75752AD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C08C4F-07F1-449C-9EED-F71036FA753A}"/>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Rectangle 3">
            <a:extLst>
              <a:ext uri="{FF2B5EF4-FFF2-40B4-BE49-F238E27FC236}">
                <a16:creationId xmlns:a16="http://schemas.microsoft.com/office/drawing/2014/main" id="{B9B264E2-5993-4FD8-B967-C537E5D8586D}"/>
              </a:ext>
            </a:extLst>
          </p:cNvPr>
          <p:cNvSpPr/>
          <p:nvPr userDrawn="1"/>
        </p:nvSpPr>
        <p:spPr bwMode="ltGray">
          <a:xfrm>
            <a:off x="0" y="0"/>
            <a:ext cx="7155662" cy="6858000"/>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Text Placeholder 2"/>
          <p:cNvSpPr>
            <a:spLocks noGrp="1"/>
          </p:cNvSpPr>
          <p:nvPr>
            <p:ph type="body" sz="quarter" idx="15" hasCustomPrompt="1"/>
          </p:nvPr>
        </p:nvSpPr>
        <p:spPr>
          <a:xfrm>
            <a:off x="2438403" y="3836600"/>
            <a:ext cx="5381259" cy="1980000"/>
          </a:xfrm>
          <a:prstGeom prst="rect">
            <a:avLst/>
          </a:prstGeom>
        </p:spPr>
        <p:txBody>
          <a:bodyPr anchor="ctr"/>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8" y="4556600"/>
            <a:ext cx="1430701" cy="540000"/>
          </a:xfrm>
          <a:prstGeom prst="rect">
            <a:avLst/>
          </a:prstGeom>
        </p:spPr>
        <p:txBody>
          <a:bodyPr anchor="ctr"/>
          <a:lstStyle>
            <a:lvl1pPr algn="ctr">
              <a:spcBef>
                <a:spcPts val="200"/>
              </a:spcBef>
              <a:defRPr sz="9600" b="0">
                <a:solidFill>
                  <a:schemeClr val="bg1"/>
                </a:solidFill>
              </a:defRPr>
            </a:lvl1pPr>
            <a:lvl2pPr marL="0" indent="0" algn="l">
              <a:spcBef>
                <a:spcPts val="200"/>
              </a:spcBef>
              <a:buNone/>
              <a:defRPr sz="2200" b="0">
                <a:solidFill>
                  <a:schemeClr val="tx1"/>
                </a:solidFill>
              </a:defRPr>
            </a:lvl2pPr>
          </a:lstStyle>
          <a:p>
            <a:pPr lvl="0"/>
            <a:r>
              <a:rPr lang="en-US" dirty="0"/>
              <a:t>#</a:t>
            </a:r>
          </a:p>
        </p:txBody>
      </p:sp>
      <p:pic>
        <p:nvPicPr>
          <p:cNvPr id="10" name="Graphic 9">
            <a:extLst>
              <a:ext uri="{FF2B5EF4-FFF2-40B4-BE49-F238E27FC236}">
                <a16:creationId xmlns:a16="http://schemas.microsoft.com/office/drawing/2014/main" id="{E84D6E59-EF66-4793-86AB-535C7D54A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475449"/>
            <a:ext cx="6486535" cy="532800"/>
          </a:xfrm>
          <a:prstGeom prst="rect">
            <a:avLst/>
          </a:prstGeom>
        </p:spPr>
      </p:pic>
      <p:cxnSp>
        <p:nvCxnSpPr>
          <p:cNvPr id="11" name="Straight Connector 10">
            <a:extLst>
              <a:ext uri="{FF2B5EF4-FFF2-40B4-BE49-F238E27FC236}">
                <a16:creationId xmlns:a16="http://schemas.microsoft.com/office/drawing/2014/main" id="{4C5A6D9A-F612-4A65-ADEA-89B6B75C1D66}"/>
              </a:ext>
            </a:extLst>
          </p:cNvPr>
          <p:cNvCxnSpPr>
            <a:cxnSpLocks/>
          </p:cNvCxnSpPr>
          <p:nvPr userDrawn="1"/>
        </p:nvCxnSpPr>
        <p:spPr>
          <a:xfrm>
            <a:off x="2063751" y="3836000"/>
            <a:ext cx="0" cy="198120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84BA5C-759A-4B99-94E5-D68044C78AA4}"/>
              </a:ext>
            </a:extLst>
          </p:cNvPr>
          <p:cNvGrpSpPr/>
          <p:nvPr userDrawn="1"/>
        </p:nvGrpSpPr>
        <p:grpSpPr>
          <a:xfrm>
            <a:off x="10150672" y="5816600"/>
            <a:ext cx="1850828" cy="746542"/>
            <a:chOff x="10150672" y="5816600"/>
            <a:chExt cx="1850828" cy="746542"/>
          </a:xfrm>
        </p:grpSpPr>
        <p:sp>
          <p:nvSpPr>
            <p:cNvPr id="16" name="Content Placeholder 10">
              <a:extLst>
                <a:ext uri="{FF2B5EF4-FFF2-40B4-BE49-F238E27FC236}">
                  <a16:creationId xmlns:a16="http://schemas.microsoft.com/office/drawing/2014/main" id="{CE292C26-5036-47B4-AD19-B662C60F07D3}"/>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17" name="Content Placeholder 10">
              <a:extLst>
                <a:ext uri="{FF2B5EF4-FFF2-40B4-BE49-F238E27FC236}">
                  <a16:creationId xmlns:a16="http://schemas.microsoft.com/office/drawing/2014/main" id="{6DD06E68-9055-4375-B75F-BCC7E31AAA6A}"/>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18" name="Content Placeholder 10">
              <a:extLst>
                <a:ext uri="{FF2B5EF4-FFF2-40B4-BE49-F238E27FC236}">
                  <a16:creationId xmlns:a16="http://schemas.microsoft.com/office/drawing/2014/main" id="{76855403-A675-43C8-9499-3FB71A76C8D2}"/>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19" name="Content Placeholder 10">
              <a:extLst>
                <a:ext uri="{FF2B5EF4-FFF2-40B4-BE49-F238E27FC236}">
                  <a16:creationId xmlns:a16="http://schemas.microsoft.com/office/drawing/2014/main" id="{068C73FD-9144-455B-823C-6AD578ED148A}"/>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0" name="Content Placeholder 10">
              <a:extLst>
                <a:ext uri="{FF2B5EF4-FFF2-40B4-BE49-F238E27FC236}">
                  <a16:creationId xmlns:a16="http://schemas.microsoft.com/office/drawing/2014/main" id="{BD2C91F1-4CC3-4C9F-8638-43BB1B821F49}"/>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1" name="Content Placeholder 10">
              <a:extLst>
                <a:ext uri="{FF2B5EF4-FFF2-40B4-BE49-F238E27FC236}">
                  <a16:creationId xmlns:a16="http://schemas.microsoft.com/office/drawing/2014/main" id="{13989140-25D9-485C-B949-DCBF60114476}"/>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2" name="Content Placeholder 10">
              <a:extLst>
                <a:ext uri="{FF2B5EF4-FFF2-40B4-BE49-F238E27FC236}">
                  <a16:creationId xmlns:a16="http://schemas.microsoft.com/office/drawing/2014/main" id="{E0DB18A8-BE1F-49A4-8C3A-C2D16F03FFC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3" name="Content Placeholder 10">
              <a:extLst>
                <a:ext uri="{FF2B5EF4-FFF2-40B4-BE49-F238E27FC236}">
                  <a16:creationId xmlns:a16="http://schemas.microsoft.com/office/drawing/2014/main" id="{220773EC-B8FF-444D-81E9-7AD449021BF0}"/>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4" name="Content Placeholder 10">
              <a:extLst>
                <a:ext uri="{FF2B5EF4-FFF2-40B4-BE49-F238E27FC236}">
                  <a16:creationId xmlns:a16="http://schemas.microsoft.com/office/drawing/2014/main" id="{4793F921-9627-4C6A-BEDC-2A3547F0ECA6}"/>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5" name="Content Placeholder 10">
              <a:extLst>
                <a:ext uri="{FF2B5EF4-FFF2-40B4-BE49-F238E27FC236}">
                  <a16:creationId xmlns:a16="http://schemas.microsoft.com/office/drawing/2014/main" id="{855B5266-2BB8-4A0C-8005-AD557794B823}"/>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6" name="Content Placeholder 10">
              <a:extLst>
                <a:ext uri="{FF2B5EF4-FFF2-40B4-BE49-F238E27FC236}">
                  <a16:creationId xmlns:a16="http://schemas.microsoft.com/office/drawing/2014/main" id="{58D46D5B-07D3-4C06-8CD2-DE5465A8C712}"/>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 name="Content Placeholder 10">
              <a:extLst>
                <a:ext uri="{FF2B5EF4-FFF2-40B4-BE49-F238E27FC236}">
                  <a16:creationId xmlns:a16="http://schemas.microsoft.com/office/drawing/2014/main" id="{5DEEFAA6-74D4-4A54-A669-B83E999EAB3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 name="Content Placeholder 10">
              <a:extLst>
                <a:ext uri="{FF2B5EF4-FFF2-40B4-BE49-F238E27FC236}">
                  <a16:creationId xmlns:a16="http://schemas.microsoft.com/office/drawing/2014/main" id="{795728B3-98A5-44A5-8AAF-41CC0B884778}"/>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9" name="Content Placeholder 10">
              <a:extLst>
                <a:ext uri="{FF2B5EF4-FFF2-40B4-BE49-F238E27FC236}">
                  <a16:creationId xmlns:a16="http://schemas.microsoft.com/office/drawing/2014/main" id="{7EE1C2AD-4EB8-46CE-9930-CB05ECD1A0FD}"/>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30" name="Content Placeholder 10">
              <a:extLst>
                <a:ext uri="{FF2B5EF4-FFF2-40B4-BE49-F238E27FC236}">
                  <a16:creationId xmlns:a16="http://schemas.microsoft.com/office/drawing/2014/main" id="{816E6C73-B519-442A-B785-EE06F3840FE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31" name="Content Placeholder 10">
              <a:extLst>
                <a:ext uri="{FF2B5EF4-FFF2-40B4-BE49-F238E27FC236}">
                  <a16:creationId xmlns:a16="http://schemas.microsoft.com/office/drawing/2014/main" id="{25E58383-5C48-46B0-81DD-4A37BCBE8333}"/>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32" name="Content Placeholder 10">
              <a:extLst>
                <a:ext uri="{FF2B5EF4-FFF2-40B4-BE49-F238E27FC236}">
                  <a16:creationId xmlns:a16="http://schemas.microsoft.com/office/drawing/2014/main" id="{36C9D52D-1E40-48AF-854E-CFDAC3B34678}"/>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33" name="Content Placeholder 10">
              <a:extLst>
                <a:ext uri="{FF2B5EF4-FFF2-40B4-BE49-F238E27FC236}">
                  <a16:creationId xmlns:a16="http://schemas.microsoft.com/office/drawing/2014/main" id="{AC7B6059-F3ED-4C9F-8A49-3E9EE693B201}"/>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34" name="Content Placeholder 10">
              <a:extLst>
                <a:ext uri="{FF2B5EF4-FFF2-40B4-BE49-F238E27FC236}">
                  <a16:creationId xmlns:a16="http://schemas.microsoft.com/office/drawing/2014/main" id="{B7244D5D-FD64-45E0-9688-A035B7BDACAB}"/>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5" name="Content Placeholder 10">
              <a:extLst>
                <a:ext uri="{FF2B5EF4-FFF2-40B4-BE49-F238E27FC236}">
                  <a16:creationId xmlns:a16="http://schemas.microsoft.com/office/drawing/2014/main" id="{3A30974E-CBA8-415D-9890-A00937073768}"/>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36" name="Content Placeholder 10">
              <a:extLst>
                <a:ext uri="{FF2B5EF4-FFF2-40B4-BE49-F238E27FC236}">
                  <a16:creationId xmlns:a16="http://schemas.microsoft.com/office/drawing/2014/main" id="{5B783B2A-57E1-4340-98CA-AA0353B628A8}"/>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37" name="Content Placeholder 10">
              <a:extLst>
                <a:ext uri="{FF2B5EF4-FFF2-40B4-BE49-F238E27FC236}">
                  <a16:creationId xmlns:a16="http://schemas.microsoft.com/office/drawing/2014/main" id="{A7B1694D-16BE-468A-A3A4-BB0A3F527A29}"/>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38" name="Content Placeholder 10">
              <a:extLst>
                <a:ext uri="{FF2B5EF4-FFF2-40B4-BE49-F238E27FC236}">
                  <a16:creationId xmlns:a16="http://schemas.microsoft.com/office/drawing/2014/main" id="{0523A643-E0C7-494C-ACE7-6D40CB8EE005}"/>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39" name="Content Placeholder 10">
              <a:extLst>
                <a:ext uri="{FF2B5EF4-FFF2-40B4-BE49-F238E27FC236}">
                  <a16:creationId xmlns:a16="http://schemas.microsoft.com/office/drawing/2014/main" id="{5A468F76-1612-4AD8-A4A9-DF47F155058D}"/>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40" name="Content Placeholder 10">
              <a:extLst>
                <a:ext uri="{FF2B5EF4-FFF2-40B4-BE49-F238E27FC236}">
                  <a16:creationId xmlns:a16="http://schemas.microsoft.com/office/drawing/2014/main" id="{27603760-E544-4B94-9CD8-51C5F18A05BF}"/>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1" name="Content Placeholder 10">
              <a:extLst>
                <a:ext uri="{FF2B5EF4-FFF2-40B4-BE49-F238E27FC236}">
                  <a16:creationId xmlns:a16="http://schemas.microsoft.com/office/drawing/2014/main" id="{2330EA1D-0615-48DD-9A14-BF6496BE6CFD}"/>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42" name="Content Placeholder 10">
              <a:extLst>
                <a:ext uri="{FF2B5EF4-FFF2-40B4-BE49-F238E27FC236}">
                  <a16:creationId xmlns:a16="http://schemas.microsoft.com/office/drawing/2014/main" id="{B8ADF0B3-5D81-4848-B0B4-21F3A35C62BF}"/>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43" name="Content Placeholder 10">
              <a:extLst>
                <a:ext uri="{FF2B5EF4-FFF2-40B4-BE49-F238E27FC236}">
                  <a16:creationId xmlns:a16="http://schemas.microsoft.com/office/drawing/2014/main" id="{785A44C3-65A2-47B9-BB97-10227F1484CC}"/>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44" name="Content Placeholder 10">
              <a:extLst>
                <a:ext uri="{FF2B5EF4-FFF2-40B4-BE49-F238E27FC236}">
                  <a16:creationId xmlns:a16="http://schemas.microsoft.com/office/drawing/2014/main" id="{FA844E3D-0961-41D4-BDC0-385E31347ABD}"/>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45" name="Content Placeholder 10">
              <a:extLst>
                <a:ext uri="{FF2B5EF4-FFF2-40B4-BE49-F238E27FC236}">
                  <a16:creationId xmlns:a16="http://schemas.microsoft.com/office/drawing/2014/main" id="{6CAA1C4C-0116-4A12-BF16-F5456C697137}"/>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46" name="Content Placeholder 10">
              <a:extLst>
                <a:ext uri="{FF2B5EF4-FFF2-40B4-BE49-F238E27FC236}">
                  <a16:creationId xmlns:a16="http://schemas.microsoft.com/office/drawing/2014/main" id="{66EE7777-6AFB-4530-A49F-0AC7BD0774DE}"/>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spTree>
    <p:extLst>
      <p:ext uri="{BB962C8B-B14F-4D97-AF65-F5344CB8AC3E}">
        <p14:creationId xmlns:p14="http://schemas.microsoft.com/office/powerpoint/2010/main" val="256031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4157662" y="6390000"/>
            <a:ext cx="6609937"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30"/>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045602A7-EF9F-4218-8BEB-9624812883E5}"/>
              </a:ext>
            </a:extLst>
          </p:cNvPr>
          <p:cNvPicPr>
            <a:picLocks noChangeAspect="1"/>
          </p:cNvPicPr>
          <p:nvPr userDrawn="1"/>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359999" y="6345000"/>
            <a:ext cx="3506232" cy="288000"/>
          </a:xfrm>
          <a:prstGeom prst="rect">
            <a:avLst/>
          </a:prstGeom>
        </p:spPr>
      </p:pic>
      <p:pic>
        <p:nvPicPr>
          <p:cNvPr id="40" name="Content Placeholder 10">
            <a:extLst>
              <a:ext uri="{FF2B5EF4-FFF2-40B4-BE49-F238E27FC236}">
                <a16:creationId xmlns:a16="http://schemas.microsoft.com/office/drawing/2014/main" id="{C6BA0508-1AFE-44C5-AA8B-AC66E3A3BCCD}"/>
              </a:ext>
            </a:extLst>
          </p:cNvPr>
          <p:cNvPicPr>
            <a:picLocks noChangeAspect="1"/>
          </p:cNvPicPr>
          <p:nvPr userDrawn="1"/>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582274" y="0"/>
            <a:ext cx="1244600" cy="501181"/>
          </a:xfrm>
          <a:prstGeom prst="rect">
            <a:avLst/>
          </a:prstGeom>
        </p:spPr>
      </p:pic>
    </p:spTree>
    <p:extLst>
      <p:ext uri="{BB962C8B-B14F-4D97-AF65-F5344CB8AC3E}">
        <p14:creationId xmlns:p14="http://schemas.microsoft.com/office/powerpoint/2010/main" val="833632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4" r:id="rId3"/>
    <p:sldLayoutId id="2147483685" r:id="rId4"/>
    <p:sldLayoutId id="2147483687" r:id="rId5"/>
    <p:sldLayoutId id="2147483688" r:id="rId6"/>
    <p:sldLayoutId id="2147483689" r:id="rId7"/>
    <p:sldLayoutId id="2147483690" r:id="rId8"/>
    <p:sldLayoutId id="2147483691" r:id="rId9"/>
    <p:sldLayoutId id="2147483692"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chart" Target="../charts/chart21.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 Id="rId14" Type="http://schemas.openxmlformats.org/officeDocument/2006/relationships/chart" Target="../charts/char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chart" Target="../charts/chart5.xml"/><Relationship Id="rId4" Type="http://schemas.openxmlformats.org/officeDocument/2006/relationships/image" Target="../media/image20.emf"/><Relationship Id="rId9" Type="http://schemas.openxmlformats.org/officeDocument/2006/relationships/chart" Target="../charts/char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chart" Target="../charts/chart34.xml"/><Relationship Id="rId4" Type="http://schemas.openxmlformats.org/officeDocument/2006/relationships/chart" Target="../charts/char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chart" Target="../charts/chart38.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chart" Target="../charts/chart41.xml"/><Relationship Id="rId4" Type="http://schemas.openxmlformats.org/officeDocument/2006/relationships/chart" Target="../charts/chart4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chart" Target="../charts/chart48.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1.xml"/><Relationship Id="rId7" Type="http://schemas.openxmlformats.org/officeDocument/2006/relationships/image" Target="../media/image23.sv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chart" Target="../charts/chart53.xml"/><Relationship Id="rId4" Type="http://schemas.openxmlformats.org/officeDocument/2006/relationships/chart" Target="../charts/char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 Id="rId9" Type="http://schemas.openxmlformats.org/officeDocument/2006/relationships/chart" Target="../charts/char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77715-B9B2-4E67-AF45-3C05410A696E}"/>
              </a:ext>
            </a:extLst>
          </p:cNvPr>
          <p:cNvSpPr>
            <a:spLocks noGrp="1"/>
          </p:cNvSpPr>
          <p:nvPr>
            <p:ph type="ctrTitle"/>
          </p:nvPr>
        </p:nvSpPr>
        <p:spPr>
          <a:xfrm>
            <a:off x="360363" y="2859396"/>
            <a:ext cx="6095301" cy="1976437"/>
          </a:xfrm>
        </p:spPr>
        <p:txBody>
          <a:bodyPr anchor="b"/>
          <a:lstStyle/>
          <a:p>
            <a:r>
              <a:rPr lang="en-NZ" sz="3200" b="1" dirty="0">
                <a:solidFill>
                  <a:srgbClr val="F7941E"/>
                </a:solidFill>
              </a:rPr>
              <a:t>Pacific peoples’ attitudes towards reopening the border and other aspects of the COVID-19 response</a:t>
            </a:r>
            <a:endParaRPr lang="en-GB" sz="3200" b="1" dirty="0">
              <a:solidFill>
                <a:srgbClr val="F7941E"/>
              </a:solidFill>
            </a:endParaRPr>
          </a:p>
        </p:txBody>
      </p:sp>
      <p:sp>
        <p:nvSpPr>
          <p:cNvPr id="6" name="Subtitle 5">
            <a:extLst>
              <a:ext uri="{FF2B5EF4-FFF2-40B4-BE49-F238E27FC236}">
                <a16:creationId xmlns:a16="http://schemas.microsoft.com/office/drawing/2014/main" id="{E5EB412C-F613-4B70-8BD3-E138F96C6ECA}"/>
              </a:ext>
            </a:extLst>
          </p:cNvPr>
          <p:cNvSpPr>
            <a:spLocks noGrp="1"/>
          </p:cNvSpPr>
          <p:nvPr>
            <p:ph type="subTitle" idx="1"/>
          </p:nvPr>
        </p:nvSpPr>
        <p:spPr>
          <a:xfrm>
            <a:off x="360000" y="5102133"/>
            <a:ext cx="3520800" cy="1022400"/>
          </a:xfrm>
        </p:spPr>
        <p:txBody>
          <a:bodyPr/>
          <a:lstStyle/>
          <a:p>
            <a:r>
              <a:rPr lang="en-NZ" dirty="0"/>
              <a:t>October 2021</a:t>
            </a:r>
          </a:p>
        </p:txBody>
      </p:sp>
    </p:spTree>
    <p:extLst>
      <p:ext uri="{BB962C8B-B14F-4D97-AF65-F5344CB8AC3E}">
        <p14:creationId xmlns:p14="http://schemas.microsoft.com/office/powerpoint/2010/main" val="40812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41916"/>
            <a:ext cx="10196711" cy="403200"/>
          </a:xfrm>
        </p:spPr>
        <p:txBody>
          <a:bodyPr/>
          <a:lstStyle/>
          <a:p>
            <a:r>
              <a:rPr lang="en-NZ" sz="2000" b="0" dirty="0"/>
              <a:t>Pacific peoples are generally very supportive of mandatory use of the COVID-19 tracing app.</a:t>
            </a:r>
            <a:br>
              <a:rPr lang="en-NZ" sz="2000" b="0" dirty="0"/>
            </a:br>
            <a:endParaRPr lang="en-NZ" sz="2000" b="0" dirty="0"/>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90573"/>
            <a:ext cx="6840908" cy="461665"/>
          </a:xfrm>
          <a:prstGeom prst="rect">
            <a:avLst/>
          </a:prstGeom>
          <a:noFill/>
        </p:spPr>
        <p:txBody>
          <a:bodyPr wrap="square">
            <a:spAutoFit/>
          </a:bodyPr>
          <a:lstStyle/>
          <a:p>
            <a:r>
              <a:rPr lang="en-US" sz="800" dirty="0"/>
              <a:t>Q. </a:t>
            </a:r>
            <a:r>
              <a:rPr lang="en-NZ" sz="800" dirty="0"/>
              <a:t>In your opinion, should the use of the COVID-19 tracing app / manual registration be compulsory to enter:</a:t>
            </a:r>
            <a:endParaRPr lang="en-US" sz="800" dirty="0"/>
          </a:p>
          <a:p>
            <a:r>
              <a:rPr lang="en-US" sz="800" dirty="0"/>
              <a:t>Base: All Pacific peoples (n=301)</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graphicFrame>
        <p:nvGraphicFramePr>
          <p:cNvPr id="17" name="Chart 16">
            <a:extLst>
              <a:ext uri="{FF2B5EF4-FFF2-40B4-BE49-F238E27FC236}">
                <a16:creationId xmlns:a16="http://schemas.microsoft.com/office/drawing/2014/main" id="{4509A910-FD8F-46AA-BF30-A86CD0633652}"/>
              </a:ext>
            </a:extLst>
          </p:cNvPr>
          <p:cNvGraphicFramePr/>
          <p:nvPr>
            <p:extLst>
              <p:ext uri="{D42A27DB-BD31-4B8C-83A1-F6EECF244321}">
                <p14:modId xmlns:p14="http://schemas.microsoft.com/office/powerpoint/2010/main" val="670459879"/>
              </p:ext>
            </p:extLst>
          </p:nvPr>
        </p:nvGraphicFramePr>
        <p:xfrm>
          <a:off x="984037" y="1352549"/>
          <a:ext cx="10798388" cy="498147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FABE8B16-F47D-43E2-95FB-DC4154F73729}"/>
              </a:ext>
            </a:extLst>
          </p:cNvPr>
          <p:cNvSpPr/>
          <p:nvPr/>
        </p:nvSpPr>
        <p:spPr bwMode="ltGray">
          <a:xfrm>
            <a:off x="365126" y="1525139"/>
            <a:ext cx="11461749" cy="4070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9" name="Oval 18">
            <a:extLst>
              <a:ext uri="{FF2B5EF4-FFF2-40B4-BE49-F238E27FC236}">
                <a16:creationId xmlns:a16="http://schemas.microsoft.com/office/drawing/2014/main" id="{09763CE6-6FD6-4C0F-ACCE-170014CC82B3}"/>
              </a:ext>
            </a:extLst>
          </p:cNvPr>
          <p:cNvSpPr/>
          <p:nvPr/>
        </p:nvSpPr>
        <p:spPr bwMode="ltGray">
          <a:xfrm>
            <a:off x="1315110"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0" name="TextBox 19">
            <a:extLst>
              <a:ext uri="{FF2B5EF4-FFF2-40B4-BE49-F238E27FC236}">
                <a16:creationId xmlns:a16="http://schemas.microsoft.com/office/drawing/2014/main" id="{78408378-90ED-4A69-A9F0-572553DCB4A6}"/>
              </a:ext>
            </a:extLst>
          </p:cNvPr>
          <p:cNvSpPr txBox="1"/>
          <p:nvPr/>
        </p:nvSpPr>
        <p:spPr>
          <a:xfrm>
            <a:off x="452238" y="1662552"/>
            <a:ext cx="766235" cy="169277"/>
          </a:xfrm>
          <a:prstGeom prst="rect">
            <a:avLst/>
          </a:prstGeom>
          <a:noFill/>
        </p:spPr>
        <p:txBody>
          <a:bodyPr wrap="none" lIns="0" tIns="0" rIns="0" bIns="0" rtlCol="0">
            <a:spAutoFit/>
          </a:bodyPr>
          <a:lstStyle/>
          <a:p>
            <a:r>
              <a:rPr lang="en-NZ" sz="1100" i="1" dirty="0"/>
              <a:t>Nett support</a:t>
            </a:r>
          </a:p>
        </p:txBody>
      </p:sp>
      <p:sp>
        <p:nvSpPr>
          <p:cNvPr id="21" name="Rectangle 20">
            <a:extLst>
              <a:ext uri="{FF2B5EF4-FFF2-40B4-BE49-F238E27FC236}">
                <a16:creationId xmlns:a16="http://schemas.microsoft.com/office/drawing/2014/main" id="{8E27A27B-CD98-42BD-98DC-8A1C3EDECF21}"/>
              </a:ext>
            </a:extLst>
          </p:cNvPr>
          <p:cNvSpPr/>
          <p:nvPr/>
        </p:nvSpPr>
        <p:spPr bwMode="ltGray">
          <a:xfrm>
            <a:off x="359986" y="1296569"/>
            <a:ext cx="11466890" cy="472323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22" name="Table 21">
            <a:extLst>
              <a:ext uri="{FF2B5EF4-FFF2-40B4-BE49-F238E27FC236}">
                <a16:creationId xmlns:a16="http://schemas.microsoft.com/office/drawing/2014/main" id="{DD5B7735-041C-4DBD-B981-5C7864869142}"/>
              </a:ext>
            </a:extLst>
          </p:cNvPr>
          <p:cNvGraphicFramePr>
            <a:graphicFrameLocks noGrp="1"/>
          </p:cNvGraphicFramePr>
          <p:nvPr>
            <p:extLst>
              <p:ext uri="{D42A27DB-BD31-4B8C-83A1-F6EECF244321}">
                <p14:modId xmlns:p14="http://schemas.microsoft.com/office/powerpoint/2010/main" val="1465531923"/>
              </p:ext>
            </p:extLst>
          </p:nvPr>
        </p:nvGraphicFramePr>
        <p:xfrm>
          <a:off x="1076330" y="5069904"/>
          <a:ext cx="10706102" cy="558165"/>
        </p:xfrm>
        <a:graphic>
          <a:graphicData uri="http://schemas.openxmlformats.org/drawingml/2006/table">
            <a:tbl>
              <a:tblPr/>
              <a:tblGrid>
                <a:gridCol w="973282">
                  <a:extLst>
                    <a:ext uri="{9D8B030D-6E8A-4147-A177-3AD203B41FA5}">
                      <a16:colId xmlns:a16="http://schemas.microsoft.com/office/drawing/2014/main" val="1659281315"/>
                    </a:ext>
                  </a:extLst>
                </a:gridCol>
                <a:gridCol w="973282">
                  <a:extLst>
                    <a:ext uri="{9D8B030D-6E8A-4147-A177-3AD203B41FA5}">
                      <a16:colId xmlns:a16="http://schemas.microsoft.com/office/drawing/2014/main" val="2857049350"/>
                    </a:ext>
                  </a:extLst>
                </a:gridCol>
                <a:gridCol w="973282">
                  <a:extLst>
                    <a:ext uri="{9D8B030D-6E8A-4147-A177-3AD203B41FA5}">
                      <a16:colId xmlns:a16="http://schemas.microsoft.com/office/drawing/2014/main" val="600514453"/>
                    </a:ext>
                  </a:extLst>
                </a:gridCol>
                <a:gridCol w="973282">
                  <a:extLst>
                    <a:ext uri="{9D8B030D-6E8A-4147-A177-3AD203B41FA5}">
                      <a16:colId xmlns:a16="http://schemas.microsoft.com/office/drawing/2014/main" val="2319557195"/>
                    </a:ext>
                  </a:extLst>
                </a:gridCol>
                <a:gridCol w="973282">
                  <a:extLst>
                    <a:ext uri="{9D8B030D-6E8A-4147-A177-3AD203B41FA5}">
                      <a16:colId xmlns:a16="http://schemas.microsoft.com/office/drawing/2014/main" val="1849998282"/>
                    </a:ext>
                  </a:extLst>
                </a:gridCol>
                <a:gridCol w="973282">
                  <a:extLst>
                    <a:ext uri="{9D8B030D-6E8A-4147-A177-3AD203B41FA5}">
                      <a16:colId xmlns:a16="http://schemas.microsoft.com/office/drawing/2014/main" val="715407497"/>
                    </a:ext>
                  </a:extLst>
                </a:gridCol>
                <a:gridCol w="973282">
                  <a:extLst>
                    <a:ext uri="{9D8B030D-6E8A-4147-A177-3AD203B41FA5}">
                      <a16:colId xmlns:a16="http://schemas.microsoft.com/office/drawing/2014/main" val="2777294892"/>
                    </a:ext>
                  </a:extLst>
                </a:gridCol>
                <a:gridCol w="973282">
                  <a:extLst>
                    <a:ext uri="{9D8B030D-6E8A-4147-A177-3AD203B41FA5}">
                      <a16:colId xmlns:a16="http://schemas.microsoft.com/office/drawing/2014/main" val="2970588331"/>
                    </a:ext>
                  </a:extLst>
                </a:gridCol>
                <a:gridCol w="973282">
                  <a:extLst>
                    <a:ext uri="{9D8B030D-6E8A-4147-A177-3AD203B41FA5}">
                      <a16:colId xmlns:a16="http://schemas.microsoft.com/office/drawing/2014/main" val="815726989"/>
                    </a:ext>
                  </a:extLst>
                </a:gridCol>
                <a:gridCol w="973282">
                  <a:extLst>
                    <a:ext uri="{9D8B030D-6E8A-4147-A177-3AD203B41FA5}">
                      <a16:colId xmlns:a16="http://schemas.microsoft.com/office/drawing/2014/main" val="1646147071"/>
                    </a:ext>
                  </a:extLst>
                </a:gridCol>
                <a:gridCol w="973282">
                  <a:extLst>
                    <a:ext uri="{9D8B030D-6E8A-4147-A177-3AD203B41FA5}">
                      <a16:colId xmlns:a16="http://schemas.microsoft.com/office/drawing/2014/main" val="2204914966"/>
                    </a:ext>
                  </a:extLst>
                </a:gridCol>
              </a:tblGrid>
              <a:tr h="547687">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Bars, restaurants, Kava clubs or other social venues</a:t>
                      </a:r>
                    </a:p>
                  </a:txBody>
                  <a:tcPr marL="9525" marR="9525" marT="9525" marB="0">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Hotels/motels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Supermarkets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Large retail premises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Public transport</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Sports events/facilities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Public </a:t>
                      </a:r>
                    </a:p>
                    <a:p>
                      <a:pPr algn="ctr" rtl="0" fontAlgn="ctr"/>
                      <a:r>
                        <a:rPr lang="en-NZ" sz="900" b="0" i="0" u="none" strike="noStrike" kern="1200" baseline="0" dirty="0">
                          <a:solidFill>
                            <a:schemeClr val="tx1">
                              <a:lumMod val="65000"/>
                              <a:lumOff val="35000"/>
                            </a:schemeClr>
                          </a:solidFill>
                          <a:latin typeface="+mn-lt"/>
                          <a:ea typeface="+mn-ea"/>
                          <a:cs typeface="+mn-cs"/>
                        </a:rPr>
                        <a:t>buildings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Smaller shops including butchers, bakeries, dairies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Taxis/Uber, Ola or </a:t>
                      </a:r>
                      <a:r>
                        <a:rPr lang="en-NZ" sz="900" b="0" i="0" u="none" strike="noStrike" kern="1200" baseline="0" dirty="0" err="1">
                          <a:solidFill>
                            <a:schemeClr val="tx1">
                              <a:lumMod val="65000"/>
                              <a:lumOff val="35000"/>
                            </a:schemeClr>
                          </a:solidFill>
                          <a:latin typeface="+mn-lt"/>
                          <a:ea typeface="+mn-ea"/>
                          <a:cs typeface="+mn-cs"/>
                        </a:rPr>
                        <a:t>Zoomy</a:t>
                      </a:r>
                      <a:r>
                        <a:rPr lang="en-NZ" sz="900" b="0" i="0" u="none" strike="noStrike" kern="1200" baseline="0" dirty="0">
                          <a:solidFill>
                            <a:schemeClr val="tx1">
                              <a:lumMod val="65000"/>
                              <a:lumOff val="35000"/>
                            </a:schemeClr>
                          </a:solidFill>
                          <a:latin typeface="+mn-lt"/>
                          <a:ea typeface="+mn-ea"/>
                          <a:cs typeface="+mn-cs"/>
                        </a:rPr>
                        <a:t> rides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Gyms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Office</a:t>
                      </a:r>
                    </a:p>
                    <a:p>
                      <a:pPr algn="ctr" rtl="0" fontAlgn="ctr"/>
                      <a:r>
                        <a:rPr lang="en-NZ" sz="900" b="0" i="0" u="none" strike="noStrike" kern="1200" baseline="0" dirty="0">
                          <a:solidFill>
                            <a:schemeClr val="tx1">
                              <a:lumMod val="65000"/>
                              <a:lumOff val="35000"/>
                            </a:schemeClr>
                          </a:solidFill>
                          <a:latin typeface="+mn-lt"/>
                          <a:ea typeface="+mn-ea"/>
                          <a:cs typeface="+mn-cs"/>
                        </a:rPr>
                        <a:t> premises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44930284"/>
                  </a:ext>
                </a:extLst>
              </a:tr>
            </a:tbl>
          </a:graphicData>
        </a:graphic>
      </p:graphicFrame>
      <p:sp>
        <p:nvSpPr>
          <p:cNvPr id="23" name="Oval 22">
            <a:extLst>
              <a:ext uri="{FF2B5EF4-FFF2-40B4-BE49-F238E27FC236}">
                <a16:creationId xmlns:a16="http://schemas.microsoft.com/office/drawing/2014/main" id="{11C7DD34-B987-442E-B2C9-AB6EEB8990ED}"/>
              </a:ext>
            </a:extLst>
          </p:cNvPr>
          <p:cNvSpPr/>
          <p:nvPr/>
        </p:nvSpPr>
        <p:spPr bwMode="ltGray">
          <a:xfrm>
            <a:off x="2279993"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4" name="Oval 23">
            <a:extLst>
              <a:ext uri="{FF2B5EF4-FFF2-40B4-BE49-F238E27FC236}">
                <a16:creationId xmlns:a16="http://schemas.microsoft.com/office/drawing/2014/main" id="{4F6296FA-472F-42AE-BC56-3EAB1B0F0930}"/>
              </a:ext>
            </a:extLst>
          </p:cNvPr>
          <p:cNvSpPr/>
          <p:nvPr/>
        </p:nvSpPr>
        <p:spPr bwMode="ltGray">
          <a:xfrm>
            <a:off x="3244876"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5" name="Oval 24">
            <a:extLst>
              <a:ext uri="{FF2B5EF4-FFF2-40B4-BE49-F238E27FC236}">
                <a16:creationId xmlns:a16="http://schemas.microsoft.com/office/drawing/2014/main" id="{129D09C5-5F43-4E25-811D-DD67E87ED7B6}"/>
              </a:ext>
            </a:extLst>
          </p:cNvPr>
          <p:cNvSpPr/>
          <p:nvPr/>
        </p:nvSpPr>
        <p:spPr bwMode="ltGray">
          <a:xfrm>
            <a:off x="4209759"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6" name="Oval 25">
            <a:extLst>
              <a:ext uri="{FF2B5EF4-FFF2-40B4-BE49-F238E27FC236}">
                <a16:creationId xmlns:a16="http://schemas.microsoft.com/office/drawing/2014/main" id="{E873D85D-4883-4691-9B05-EB9DB6F7A4AF}"/>
              </a:ext>
            </a:extLst>
          </p:cNvPr>
          <p:cNvSpPr/>
          <p:nvPr/>
        </p:nvSpPr>
        <p:spPr bwMode="ltGray">
          <a:xfrm>
            <a:off x="5174642"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7" name="Oval 26">
            <a:extLst>
              <a:ext uri="{FF2B5EF4-FFF2-40B4-BE49-F238E27FC236}">
                <a16:creationId xmlns:a16="http://schemas.microsoft.com/office/drawing/2014/main" id="{D5931938-EF53-4890-85F4-8B14824DCCB5}"/>
              </a:ext>
            </a:extLst>
          </p:cNvPr>
          <p:cNvSpPr/>
          <p:nvPr/>
        </p:nvSpPr>
        <p:spPr bwMode="ltGray">
          <a:xfrm>
            <a:off x="6139525"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8" name="Oval 27">
            <a:extLst>
              <a:ext uri="{FF2B5EF4-FFF2-40B4-BE49-F238E27FC236}">
                <a16:creationId xmlns:a16="http://schemas.microsoft.com/office/drawing/2014/main" id="{96849F4D-1026-44C3-9675-89693784243D}"/>
              </a:ext>
            </a:extLst>
          </p:cNvPr>
          <p:cNvSpPr/>
          <p:nvPr/>
        </p:nvSpPr>
        <p:spPr bwMode="ltGray">
          <a:xfrm>
            <a:off x="7104408"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9" name="Oval 28">
            <a:extLst>
              <a:ext uri="{FF2B5EF4-FFF2-40B4-BE49-F238E27FC236}">
                <a16:creationId xmlns:a16="http://schemas.microsoft.com/office/drawing/2014/main" id="{9DAD0F5A-AF58-4A7F-83AB-1B1455A7CA32}"/>
              </a:ext>
            </a:extLst>
          </p:cNvPr>
          <p:cNvSpPr/>
          <p:nvPr/>
        </p:nvSpPr>
        <p:spPr bwMode="ltGray">
          <a:xfrm>
            <a:off x="8069291"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0" name="Oval 29">
            <a:extLst>
              <a:ext uri="{FF2B5EF4-FFF2-40B4-BE49-F238E27FC236}">
                <a16:creationId xmlns:a16="http://schemas.microsoft.com/office/drawing/2014/main" id="{12698CA3-1602-4C0C-BED7-30D88AF3133E}"/>
              </a:ext>
            </a:extLst>
          </p:cNvPr>
          <p:cNvSpPr/>
          <p:nvPr/>
        </p:nvSpPr>
        <p:spPr bwMode="ltGray">
          <a:xfrm>
            <a:off x="9034174"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1" name="Oval 30">
            <a:extLst>
              <a:ext uri="{FF2B5EF4-FFF2-40B4-BE49-F238E27FC236}">
                <a16:creationId xmlns:a16="http://schemas.microsoft.com/office/drawing/2014/main" id="{36DE3009-3C75-4B4E-98C3-9047A8F1ABB5}"/>
              </a:ext>
            </a:extLst>
          </p:cNvPr>
          <p:cNvSpPr/>
          <p:nvPr/>
        </p:nvSpPr>
        <p:spPr bwMode="ltGray">
          <a:xfrm>
            <a:off x="9999057"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2" name="Oval 31">
            <a:extLst>
              <a:ext uri="{FF2B5EF4-FFF2-40B4-BE49-F238E27FC236}">
                <a16:creationId xmlns:a16="http://schemas.microsoft.com/office/drawing/2014/main" id="{6C832A9B-A715-4497-899C-37CB53F2D702}"/>
              </a:ext>
            </a:extLst>
          </p:cNvPr>
          <p:cNvSpPr/>
          <p:nvPr/>
        </p:nvSpPr>
        <p:spPr bwMode="ltGray">
          <a:xfrm>
            <a:off x="10963935" y="1495817"/>
            <a:ext cx="484532" cy="484532"/>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33" name="Table 9">
            <a:extLst>
              <a:ext uri="{FF2B5EF4-FFF2-40B4-BE49-F238E27FC236}">
                <a16:creationId xmlns:a16="http://schemas.microsoft.com/office/drawing/2014/main" id="{9E71DA73-7741-4489-BE40-21E15FBB1C44}"/>
              </a:ext>
            </a:extLst>
          </p:cNvPr>
          <p:cNvGraphicFramePr>
            <a:graphicFrameLocks noGrp="1"/>
          </p:cNvGraphicFramePr>
          <p:nvPr>
            <p:extLst>
              <p:ext uri="{D42A27DB-BD31-4B8C-83A1-F6EECF244321}">
                <p14:modId xmlns:p14="http://schemas.microsoft.com/office/powerpoint/2010/main" val="708244262"/>
              </p:ext>
            </p:extLst>
          </p:nvPr>
        </p:nvGraphicFramePr>
        <p:xfrm>
          <a:off x="1076330" y="1549190"/>
          <a:ext cx="10620368" cy="396000"/>
        </p:xfrm>
        <a:graphic>
          <a:graphicData uri="http://schemas.openxmlformats.org/drawingml/2006/table">
            <a:tbl>
              <a:tblPr firstRow="1" bandRow="1">
                <a:tableStyleId>{5C22544A-7EE6-4342-B048-85BDC9FD1C3A}</a:tableStyleId>
              </a:tblPr>
              <a:tblGrid>
                <a:gridCol w="965488">
                  <a:extLst>
                    <a:ext uri="{9D8B030D-6E8A-4147-A177-3AD203B41FA5}">
                      <a16:colId xmlns:a16="http://schemas.microsoft.com/office/drawing/2014/main" val="3048034726"/>
                    </a:ext>
                  </a:extLst>
                </a:gridCol>
                <a:gridCol w="965488">
                  <a:extLst>
                    <a:ext uri="{9D8B030D-6E8A-4147-A177-3AD203B41FA5}">
                      <a16:colId xmlns:a16="http://schemas.microsoft.com/office/drawing/2014/main" val="634116513"/>
                    </a:ext>
                  </a:extLst>
                </a:gridCol>
                <a:gridCol w="965488">
                  <a:extLst>
                    <a:ext uri="{9D8B030D-6E8A-4147-A177-3AD203B41FA5}">
                      <a16:colId xmlns:a16="http://schemas.microsoft.com/office/drawing/2014/main" val="4076017788"/>
                    </a:ext>
                  </a:extLst>
                </a:gridCol>
                <a:gridCol w="965488">
                  <a:extLst>
                    <a:ext uri="{9D8B030D-6E8A-4147-A177-3AD203B41FA5}">
                      <a16:colId xmlns:a16="http://schemas.microsoft.com/office/drawing/2014/main" val="3456107732"/>
                    </a:ext>
                  </a:extLst>
                </a:gridCol>
                <a:gridCol w="965488">
                  <a:extLst>
                    <a:ext uri="{9D8B030D-6E8A-4147-A177-3AD203B41FA5}">
                      <a16:colId xmlns:a16="http://schemas.microsoft.com/office/drawing/2014/main" val="646497863"/>
                    </a:ext>
                  </a:extLst>
                </a:gridCol>
                <a:gridCol w="965488">
                  <a:extLst>
                    <a:ext uri="{9D8B030D-6E8A-4147-A177-3AD203B41FA5}">
                      <a16:colId xmlns:a16="http://schemas.microsoft.com/office/drawing/2014/main" val="4034570104"/>
                    </a:ext>
                  </a:extLst>
                </a:gridCol>
                <a:gridCol w="965488">
                  <a:extLst>
                    <a:ext uri="{9D8B030D-6E8A-4147-A177-3AD203B41FA5}">
                      <a16:colId xmlns:a16="http://schemas.microsoft.com/office/drawing/2014/main" val="1448832458"/>
                    </a:ext>
                  </a:extLst>
                </a:gridCol>
                <a:gridCol w="965488">
                  <a:extLst>
                    <a:ext uri="{9D8B030D-6E8A-4147-A177-3AD203B41FA5}">
                      <a16:colId xmlns:a16="http://schemas.microsoft.com/office/drawing/2014/main" val="2678572608"/>
                    </a:ext>
                  </a:extLst>
                </a:gridCol>
                <a:gridCol w="965488">
                  <a:extLst>
                    <a:ext uri="{9D8B030D-6E8A-4147-A177-3AD203B41FA5}">
                      <a16:colId xmlns:a16="http://schemas.microsoft.com/office/drawing/2014/main" val="2158385018"/>
                    </a:ext>
                  </a:extLst>
                </a:gridCol>
                <a:gridCol w="965488">
                  <a:extLst>
                    <a:ext uri="{9D8B030D-6E8A-4147-A177-3AD203B41FA5}">
                      <a16:colId xmlns:a16="http://schemas.microsoft.com/office/drawing/2014/main" val="1538570953"/>
                    </a:ext>
                  </a:extLst>
                </a:gridCol>
                <a:gridCol w="965488">
                  <a:extLst>
                    <a:ext uri="{9D8B030D-6E8A-4147-A177-3AD203B41FA5}">
                      <a16:colId xmlns:a16="http://schemas.microsoft.com/office/drawing/2014/main" val="2757590030"/>
                    </a:ext>
                  </a:extLst>
                </a:gridCol>
              </a:tblGrid>
              <a:tr h="396000">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NZ" sz="1100" b="0" i="1" u="none" strike="noStrike" kern="1200" dirty="0">
                          <a:solidFill>
                            <a:schemeClr val="tx1"/>
                          </a:solidFill>
                          <a:effectLst/>
                          <a:latin typeface="Arial" panose="020B0604020202020204" pitchFamily="34" charset="0"/>
                          <a:ea typeface="+mn-ea"/>
                          <a:cs typeface="+mn-cs"/>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1863196"/>
                  </a:ext>
                </a:extLst>
              </a:tr>
            </a:tbl>
          </a:graphicData>
        </a:graphic>
      </p:graphicFrame>
      <p:sp>
        <p:nvSpPr>
          <p:cNvPr id="3" name="Slide Number Placeholder 2">
            <a:extLst>
              <a:ext uri="{FF2B5EF4-FFF2-40B4-BE49-F238E27FC236}">
                <a16:creationId xmlns:a16="http://schemas.microsoft.com/office/drawing/2014/main" id="{187AD3A2-E5D1-4CEB-B1A5-582748EA0815}"/>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25205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4765E846-969D-4B9E-9E7F-3711860E34ED}"/>
              </a:ext>
            </a:extLst>
          </p:cNvPr>
          <p:cNvGraphicFramePr/>
          <p:nvPr>
            <p:extLst>
              <p:ext uri="{D42A27DB-BD31-4B8C-83A1-F6EECF244321}">
                <p14:modId xmlns:p14="http://schemas.microsoft.com/office/powerpoint/2010/main" val="2095419336"/>
              </p:ext>
            </p:extLst>
          </p:nvPr>
        </p:nvGraphicFramePr>
        <p:xfrm>
          <a:off x="1271999" y="1640304"/>
          <a:ext cx="10413442" cy="498147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29731"/>
            <a:ext cx="10196711" cy="403200"/>
          </a:xfrm>
        </p:spPr>
        <p:txBody>
          <a:bodyPr/>
          <a:lstStyle/>
          <a:p>
            <a:r>
              <a:rPr lang="en-NZ" sz="2000" b="0" dirty="0"/>
              <a:t>Support is also strong for mandatory testing and vaccination for border workers, frontline workers, essential workers, and maritime and port workers. </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71523"/>
            <a:ext cx="6840908" cy="461665"/>
          </a:xfrm>
          <a:prstGeom prst="rect">
            <a:avLst/>
          </a:prstGeom>
          <a:noFill/>
        </p:spPr>
        <p:txBody>
          <a:bodyPr wrap="square">
            <a:spAutoFit/>
          </a:bodyPr>
          <a:lstStyle/>
          <a:p>
            <a:r>
              <a:rPr lang="en-US" sz="800" dirty="0"/>
              <a:t>Q. </a:t>
            </a:r>
            <a:r>
              <a:rPr lang="en-NZ" sz="800" dirty="0"/>
              <a:t>Do you support or oppose mandatory COVID-19 testing for: Do you support or oppose mandatory COVID-19 vaccination for:</a:t>
            </a:r>
            <a:endParaRPr lang="en-US" sz="800" dirty="0"/>
          </a:p>
          <a:p>
            <a:r>
              <a:rPr lang="en-US" sz="800" dirty="0"/>
              <a:t>Base: All Pacific peoples (n=301).</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sp>
        <p:nvSpPr>
          <p:cNvPr id="14" name="Rectangle 13">
            <a:extLst>
              <a:ext uri="{FF2B5EF4-FFF2-40B4-BE49-F238E27FC236}">
                <a16:creationId xmlns:a16="http://schemas.microsoft.com/office/drawing/2014/main" id="{BF179A1B-F5BA-45BF-B811-AB7FA77EA15C}"/>
              </a:ext>
            </a:extLst>
          </p:cNvPr>
          <p:cNvSpPr/>
          <p:nvPr/>
        </p:nvSpPr>
        <p:spPr bwMode="ltGray">
          <a:xfrm>
            <a:off x="359987" y="1873283"/>
            <a:ext cx="11461748" cy="4070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5" name="Rectangle 14">
            <a:extLst>
              <a:ext uri="{FF2B5EF4-FFF2-40B4-BE49-F238E27FC236}">
                <a16:creationId xmlns:a16="http://schemas.microsoft.com/office/drawing/2014/main" id="{88A8E347-0AD3-4A30-B812-EEC822FB61AE}"/>
              </a:ext>
            </a:extLst>
          </p:cNvPr>
          <p:cNvSpPr/>
          <p:nvPr/>
        </p:nvSpPr>
        <p:spPr bwMode="ltGray">
          <a:xfrm>
            <a:off x="365126" y="1296643"/>
            <a:ext cx="11461749" cy="473268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16" name="Table 11">
            <a:extLst>
              <a:ext uri="{FF2B5EF4-FFF2-40B4-BE49-F238E27FC236}">
                <a16:creationId xmlns:a16="http://schemas.microsoft.com/office/drawing/2014/main" id="{E79F9EE4-A10D-437E-A438-3918F94830BE}"/>
              </a:ext>
            </a:extLst>
          </p:cNvPr>
          <p:cNvGraphicFramePr>
            <a:graphicFrameLocks noGrp="1"/>
          </p:cNvGraphicFramePr>
          <p:nvPr>
            <p:extLst>
              <p:ext uri="{D42A27DB-BD31-4B8C-83A1-F6EECF244321}">
                <p14:modId xmlns:p14="http://schemas.microsoft.com/office/powerpoint/2010/main" val="3943467723"/>
              </p:ext>
            </p:extLst>
          </p:nvPr>
        </p:nvGraphicFramePr>
        <p:xfrm>
          <a:off x="1620986" y="1472866"/>
          <a:ext cx="9856637" cy="329565"/>
        </p:xfrm>
        <a:graphic>
          <a:graphicData uri="http://schemas.openxmlformats.org/drawingml/2006/table">
            <a:tbl>
              <a:tblPr firstRow="1" bandRow="1">
                <a:tableStyleId>{5C22544A-7EE6-4342-B048-85BDC9FD1C3A}</a:tableStyleId>
              </a:tblPr>
              <a:tblGrid>
                <a:gridCol w="1408091">
                  <a:extLst>
                    <a:ext uri="{9D8B030D-6E8A-4147-A177-3AD203B41FA5}">
                      <a16:colId xmlns:a16="http://schemas.microsoft.com/office/drawing/2014/main" val="3219140041"/>
                    </a:ext>
                  </a:extLst>
                </a:gridCol>
                <a:gridCol w="1408091">
                  <a:extLst>
                    <a:ext uri="{9D8B030D-6E8A-4147-A177-3AD203B41FA5}">
                      <a16:colId xmlns:a16="http://schemas.microsoft.com/office/drawing/2014/main" val="2672512185"/>
                    </a:ext>
                  </a:extLst>
                </a:gridCol>
                <a:gridCol w="1408091">
                  <a:extLst>
                    <a:ext uri="{9D8B030D-6E8A-4147-A177-3AD203B41FA5}">
                      <a16:colId xmlns:a16="http://schemas.microsoft.com/office/drawing/2014/main" val="1052312864"/>
                    </a:ext>
                  </a:extLst>
                </a:gridCol>
                <a:gridCol w="1408091">
                  <a:extLst>
                    <a:ext uri="{9D8B030D-6E8A-4147-A177-3AD203B41FA5}">
                      <a16:colId xmlns:a16="http://schemas.microsoft.com/office/drawing/2014/main" val="3492921122"/>
                    </a:ext>
                  </a:extLst>
                </a:gridCol>
                <a:gridCol w="1408091">
                  <a:extLst>
                    <a:ext uri="{9D8B030D-6E8A-4147-A177-3AD203B41FA5}">
                      <a16:colId xmlns:a16="http://schemas.microsoft.com/office/drawing/2014/main" val="1031451466"/>
                    </a:ext>
                  </a:extLst>
                </a:gridCol>
                <a:gridCol w="1408091">
                  <a:extLst>
                    <a:ext uri="{9D8B030D-6E8A-4147-A177-3AD203B41FA5}">
                      <a16:colId xmlns:a16="http://schemas.microsoft.com/office/drawing/2014/main" val="105645888"/>
                    </a:ext>
                  </a:extLst>
                </a:gridCol>
                <a:gridCol w="1408091">
                  <a:extLst>
                    <a:ext uri="{9D8B030D-6E8A-4147-A177-3AD203B41FA5}">
                      <a16:colId xmlns:a16="http://schemas.microsoft.com/office/drawing/2014/main" val="951462454"/>
                    </a:ext>
                  </a:extLst>
                </a:gridCol>
              </a:tblGrid>
              <a:tr h="312928">
                <a:tc>
                  <a:txBody>
                    <a:bodyPr/>
                    <a:lstStyle/>
                    <a:p>
                      <a:pPr algn="ctr" fontAlgn="b"/>
                      <a:r>
                        <a:rPr lang="en-NZ" sz="1050" b="1" i="1" u="none" strike="noStrike" dirty="0">
                          <a:solidFill>
                            <a:schemeClr val="tx1"/>
                          </a:solidFill>
                          <a:effectLst/>
                          <a:latin typeface="Arial" panose="020B0604020202020204" pitchFamily="34" charset="0"/>
                        </a:rPr>
                        <a:t>Border workers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50" b="1"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050" b="1" i="1" u="none" strike="noStrike" dirty="0">
                          <a:solidFill>
                            <a:schemeClr val="tx1"/>
                          </a:solidFill>
                          <a:effectLst/>
                          <a:latin typeface="Arial" panose="020B0604020202020204" pitchFamily="34" charset="0"/>
                        </a:rPr>
                        <a:t>Frontline workers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50" b="1"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50" b="1" i="1" u="none" strike="noStrike" dirty="0">
                          <a:solidFill>
                            <a:schemeClr val="tx1"/>
                          </a:solidFill>
                          <a:effectLst/>
                          <a:latin typeface="Arial" panose="020B0604020202020204" pitchFamily="34" charset="0"/>
                        </a:rPr>
                        <a:t>Essential workers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50" b="1"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050" b="1" i="1" u="none" strike="noStrike" dirty="0">
                          <a:solidFill>
                            <a:schemeClr val="tx1"/>
                          </a:solidFill>
                          <a:effectLst/>
                          <a:latin typeface="Arial" panose="020B0604020202020204" pitchFamily="34" charset="0"/>
                        </a:rPr>
                        <a:t>Maritime / port workers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sp>
        <p:nvSpPr>
          <p:cNvPr id="17" name="Oval 16">
            <a:extLst>
              <a:ext uri="{FF2B5EF4-FFF2-40B4-BE49-F238E27FC236}">
                <a16:creationId xmlns:a16="http://schemas.microsoft.com/office/drawing/2014/main" id="{6D700935-7099-4CF2-893E-561F84EA2295}"/>
              </a:ext>
            </a:extLst>
          </p:cNvPr>
          <p:cNvSpPr/>
          <p:nvPr/>
        </p:nvSpPr>
        <p:spPr bwMode="ltGray">
          <a:xfrm>
            <a:off x="1620987"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8" name="Oval 17">
            <a:extLst>
              <a:ext uri="{FF2B5EF4-FFF2-40B4-BE49-F238E27FC236}">
                <a16:creationId xmlns:a16="http://schemas.microsoft.com/office/drawing/2014/main" id="{905A9544-8F53-4403-8D20-1E6564F21F8A}"/>
              </a:ext>
            </a:extLst>
          </p:cNvPr>
          <p:cNvSpPr/>
          <p:nvPr/>
        </p:nvSpPr>
        <p:spPr bwMode="ltGray">
          <a:xfrm>
            <a:off x="2527860"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9" name="Oval 18">
            <a:extLst>
              <a:ext uri="{FF2B5EF4-FFF2-40B4-BE49-F238E27FC236}">
                <a16:creationId xmlns:a16="http://schemas.microsoft.com/office/drawing/2014/main" id="{5EE636F9-F28C-4E2F-9A5F-A2AE443E9CD0}"/>
              </a:ext>
            </a:extLst>
          </p:cNvPr>
          <p:cNvSpPr/>
          <p:nvPr/>
        </p:nvSpPr>
        <p:spPr bwMode="ltGray">
          <a:xfrm>
            <a:off x="4421075"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0" name="Oval 19">
            <a:extLst>
              <a:ext uri="{FF2B5EF4-FFF2-40B4-BE49-F238E27FC236}">
                <a16:creationId xmlns:a16="http://schemas.microsoft.com/office/drawing/2014/main" id="{AEB0D0C2-7F68-4B3A-9D07-24F2B2A1B8F8}"/>
              </a:ext>
            </a:extLst>
          </p:cNvPr>
          <p:cNvSpPr/>
          <p:nvPr/>
        </p:nvSpPr>
        <p:spPr bwMode="ltGray">
          <a:xfrm>
            <a:off x="5327948"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1" name="Oval 20">
            <a:extLst>
              <a:ext uri="{FF2B5EF4-FFF2-40B4-BE49-F238E27FC236}">
                <a16:creationId xmlns:a16="http://schemas.microsoft.com/office/drawing/2014/main" id="{779508B1-DF26-4311-AF45-A07921BB3F37}"/>
              </a:ext>
            </a:extLst>
          </p:cNvPr>
          <p:cNvSpPr/>
          <p:nvPr/>
        </p:nvSpPr>
        <p:spPr bwMode="ltGray">
          <a:xfrm>
            <a:off x="7240475"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2" name="Oval 21">
            <a:extLst>
              <a:ext uri="{FF2B5EF4-FFF2-40B4-BE49-F238E27FC236}">
                <a16:creationId xmlns:a16="http://schemas.microsoft.com/office/drawing/2014/main" id="{4C1B5113-AE97-417D-94A7-BB609155376B}"/>
              </a:ext>
            </a:extLst>
          </p:cNvPr>
          <p:cNvSpPr/>
          <p:nvPr/>
        </p:nvSpPr>
        <p:spPr bwMode="ltGray">
          <a:xfrm>
            <a:off x="8147348"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3" name="Oval 22">
            <a:extLst>
              <a:ext uri="{FF2B5EF4-FFF2-40B4-BE49-F238E27FC236}">
                <a16:creationId xmlns:a16="http://schemas.microsoft.com/office/drawing/2014/main" id="{1092B882-BB51-46C7-90DC-3F5B775FFD7A}"/>
              </a:ext>
            </a:extLst>
          </p:cNvPr>
          <p:cNvSpPr/>
          <p:nvPr/>
        </p:nvSpPr>
        <p:spPr bwMode="ltGray">
          <a:xfrm>
            <a:off x="10021775"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4" name="Oval 23">
            <a:extLst>
              <a:ext uri="{FF2B5EF4-FFF2-40B4-BE49-F238E27FC236}">
                <a16:creationId xmlns:a16="http://schemas.microsoft.com/office/drawing/2014/main" id="{FBB4BF51-BF1E-441F-8162-3C56FCB4A794}"/>
              </a:ext>
            </a:extLst>
          </p:cNvPr>
          <p:cNvSpPr/>
          <p:nvPr/>
        </p:nvSpPr>
        <p:spPr bwMode="ltGray">
          <a:xfrm>
            <a:off x="10947698" y="1858584"/>
            <a:ext cx="432000" cy="432000"/>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25" name="Table 11">
            <a:extLst>
              <a:ext uri="{FF2B5EF4-FFF2-40B4-BE49-F238E27FC236}">
                <a16:creationId xmlns:a16="http://schemas.microsoft.com/office/drawing/2014/main" id="{158F1721-DE4D-4AF4-B85A-85BBB20A1A7E}"/>
              </a:ext>
            </a:extLst>
          </p:cNvPr>
          <p:cNvGraphicFramePr>
            <a:graphicFrameLocks noGrp="1"/>
          </p:cNvGraphicFramePr>
          <p:nvPr>
            <p:extLst>
              <p:ext uri="{D42A27DB-BD31-4B8C-83A1-F6EECF244321}">
                <p14:modId xmlns:p14="http://schemas.microsoft.com/office/powerpoint/2010/main" val="3771980851"/>
              </p:ext>
            </p:extLst>
          </p:nvPr>
        </p:nvGraphicFramePr>
        <p:xfrm>
          <a:off x="1371600" y="1906286"/>
          <a:ext cx="10285264" cy="312928"/>
        </p:xfrm>
        <a:graphic>
          <a:graphicData uri="http://schemas.openxmlformats.org/drawingml/2006/table">
            <a:tbl>
              <a:tblPr firstRow="1" bandRow="1">
                <a:tableStyleId>{5C22544A-7EE6-4342-B048-85BDC9FD1C3A}</a:tableStyleId>
              </a:tblPr>
              <a:tblGrid>
                <a:gridCol w="935024">
                  <a:extLst>
                    <a:ext uri="{9D8B030D-6E8A-4147-A177-3AD203B41FA5}">
                      <a16:colId xmlns:a16="http://schemas.microsoft.com/office/drawing/2014/main" val="3219140041"/>
                    </a:ext>
                  </a:extLst>
                </a:gridCol>
                <a:gridCol w="935024">
                  <a:extLst>
                    <a:ext uri="{9D8B030D-6E8A-4147-A177-3AD203B41FA5}">
                      <a16:colId xmlns:a16="http://schemas.microsoft.com/office/drawing/2014/main" val="2672512185"/>
                    </a:ext>
                  </a:extLst>
                </a:gridCol>
                <a:gridCol w="935024">
                  <a:extLst>
                    <a:ext uri="{9D8B030D-6E8A-4147-A177-3AD203B41FA5}">
                      <a16:colId xmlns:a16="http://schemas.microsoft.com/office/drawing/2014/main" val="1052312864"/>
                    </a:ext>
                  </a:extLst>
                </a:gridCol>
                <a:gridCol w="935024">
                  <a:extLst>
                    <a:ext uri="{9D8B030D-6E8A-4147-A177-3AD203B41FA5}">
                      <a16:colId xmlns:a16="http://schemas.microsoft.com/office/drawing/2014/main" val="3492921122"/>
                    </a:ext>
                  </a:extLst>
                </a:gridCol>
                <a:gridCol w="935024">
                  <a:extLst>
                    <a:ext uri="{9D8B030D-6E8A-4147-A177-3AD203B41FA5}">
                      <a16:colId xmlns:a16="http://schemas.microsoft.com/office/drawing/2014/main" val="1031451466"/>
                    </a:ext>
                  </a:extLst>
                </a:gridCol>
                <a:gridCol w="935024">
                  <a:extLst>
                    <a:ext uri="{9D8B030D-6E8A-4147-A177-3AD203B41FA5}">
                      <a16:colId xmlns:a16="http://schemas.microsoft.com/office/drawing/2014/main" val="105645888"/>
                    </a:ext>
                  </a:extLst>
                </a:gridCol>
                <a:gridCol w="935024">
                  <a:extLst>
                    <a:ext uri="{9D8B030D-6E8A-4147-A177-3AD203B41FA5}">
                      <a16:colId xmlns:a16="http://schemas.microsoft.com/office/drawing/2014/main" val="951462454"/>
                    </a:ext>
                  </a:extLst>
                </a:gridCol>
                <a:gridCol w="935024">
                  <a:extLst>
                    <a:ext uri="{9D8B030D-6E8A-4147-A177-3AD203B41FA5}">
                      <a16:colId xmlns:a16="http://schemas.microsoft.com/office/drawing/2014/main" val="1702343923"/>
                    </a:ext>
                  </a:extLst>
                </a:gridCol>
                <a:gridCol w="935024">
                  <a:extLst>
                    <a:ext uri="{9D8B030D-6E8A-4147-A177-3AD203B41FA5}">
                      <a16:colId xmlns:a16="http://schemas.microsoft.com/office/drawing/2014/main" val="2343156328"/>
                    </a:ext>
                  </a:extLst>
                </a:gridCol>
                <a:gridCol w="935024">
                  <a:extLst>
                    <a:ext uri="{9D8B030D-6E8A-4147-A177-3AD203B41FA5}">
                      <a16:colId xmlns:a16="http://schemas.microsoft.com/office/drawing/2014/main" val="1252092500"/>
                    </a:ext>
                  </a:extLst>
                </a:gridCol>
                <a:gridCol w="935024">
                  <a:extLst>
                    <a:ext uri="{9D8B030D-6E8A-4147-A177-3AD203B41FA5}">
                      <a16:colId xmlns:a16="http://schemas.microsoft.com/office/drawing/2014/main" val="3455075239"/>
                    </a:ext>
                  </a:extLst>
                </a:gridCol>
              </a:tblGrid>
              <a:tr h="312928">
                <a:tc>
                  <a:txBody>
                    <a:bodyPr/>
                    <a:lstStyle/>
                    <a:p>
                      <a:pPr algn="ctr" fontAlgn="b"/>
                      <a:r>
                        <a:rPr lang="en-NZ" sz="1000" b="0" i="0" u="none" strike="noStrike" dirty="0">
                          <a:solidFill>
                            <a:schemeClr val="tx1"/>
                          </a:solidFill>
                          <a:effectLst/>
                          <a:latin typeface="Arial" panose="020B0604020202020204" pitchFamily="34" charset="0"/>
                        </a:rPr>
                        <a:t>87%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sp>
        <p:nvSpPr>
          <p:cNvPr id="26" name="Rectangle 25">
            <a:extLst>
              <a:ext uri="{FF2B5EF4-FFF2-40B4-BE49-F238E27FC236}">
                <a16:creationId xmlns:a16="http://schemas.microsoft.com/office/drawing/2014/main" id="{BC3E690D-E55A-4D8A-AD0F-00A26E400B1A}"/>
              </a:ext>
            </a:extLst>
          </p:cNvPr>
          <p:cNvSpPr/>
          <p:nvPr/>
        </p:nvSpPr>
        <p:spPr bwMode="ltGray">
          <a:xfrm>
            <a:off x="1306366" y="1442224"/>
            <a:ext cx="1951184" cy="4119133"/>
          </a:xfrm>
          <a:prstGeom prst="rect">
            <a:avLst/>
          </a:prstGeom>
          <a:noFill/>
          <a:ln w="12700">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7" name="Rectangle 26">
            <a:extLst>
              <a:ext uri="{FF2B5EF4-FFF2-40B4-BE49-F238E27FC236}">
                <a16:creationId xmlns:a16="http://schemas.microsoft.com/office/drawing/2014/main" id="{935E65E7-D531-428E-9DB2-2E5BDEF8BA8D}"/>
              </a:ext>
            </a:extLst>
          </p:cNvPr>
          <p:cNvSpPr/>
          <p:nvPr/>
        </p:nvSpPr>
        <p:spPr bwMode="ltGray">
          <a:xfrm>
            <a:off x="4101663" y="1442224"/>
            <a:ext cx="1951184" cy="4119133"/>
          </a:xfrm>
          <a:prstGeom prst="rect">
            <a:avLst/>
          </a:prstGeom>
          <a:noFill/>
          <a:ln w="12700">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8" name="Rectangle 27">
            <a:extLst>
              <a:ext uri="{FF2B5EF4-FFF2-40B4-BE49-F238E27FC236}">
                <a16:creationId xmlns:a16="http://schemas.microsoft.com/office/drawing/2014/main" id="{2271BD3B-24C3-47F5-B978-7BE164F4AEB7}"/>
              </a:ext>
            </a:extLst>
          </p:cNvPr>
          <p:cNvSpPr/>
          <p:nvPr/>
        </p:nvSpPr>
        <p:spPr bwMode="ltGray">
          <a:xfrm>
            <a:off x="6896960" y="1442224"/>
            <a:ext cx="1951184" cy="4119133"/>
          </a:xfrm>
          <a:prstGeom prst="rect">
            <a:avLst/>
          </a:prstGeom>
          <a:noFill/>
          <a:ln w="12700">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9" name="Rectangle 28">
            <a:extLst>
              <a:ext uri="{FF2B5EF4-FFF2-40B4-BE49-F238E27FC236}">
                <a16:creationId xmlns:a16="http://schemas.microsoft.com/office/drawing/2014/main" id="{A0B3C64B-1B9B-4E7C-B375-025930496701}"/>
              </a:ext>
            </a:extLst>
          </p:cNvPr>
          <p:cNvSpPr/>
          <p:nvPr/>
        </p:nvSpPr>
        <p:spPr bwMode="ltGray">
          <a:xfrm>
            <a:off x="9692257" y="1442224"/>
            <a:ext cx="1951184" cy="4119133"/>
          </a:xfrm>
          <a:prstGeom prst="rect">
            <a:avLst/>
          </a:prstGeom>
          <a:noFill/>
          <a:ln w="12700">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0" name="TextBox 29">
            <a:extLst>
              <a:ext uri="{FF2B5EF4-FFF2-40B4-BE49-F238E27FC236}">
                <a16:creationId xmlns:a16="http://schemas.microsoft.com/office/drawing/2014/main" id="{5B67BB60-C2A0-4A18-AE9A-4DF0FDBB7A6B}"/>
              </a:ext>
            </a:extLst>
          </p:cNvPr>
          <p:cNvSpPr txBox="1"/>
          <p:nvPr/>
        </p:nvSpPr>
        <p:spPr>
          <a:xfrm>
            <a:off x="507738" y="1989945"/>
            <a:ext cx="734175" cy="161583"/>
          </a:xfrm>
          <a:prstGeom prst="rect">
            <a:avLst/>
          </a:prstGeom>
          <a:noFill/>
        </p:spPr>
        <p:txBody>
          <a:bodyPr wrap="none" lIns="0" tIns="0" rIns="0" bIns="0" rtlCol="0">
            <a:spAutoFit/>
          </a:bodyPr>
          <a:lstStyle/>
          <a:p>
            <a:r>
              <a:rPr lang="en-NZ" sz="1050" i="1" dirty="0"/>
              <a:t>Nett support</a:t>
            </a:r>
          </a:p>
        </p:txBody>
      </p:sp>
      <p:sp>
        <p:nvSpPr>
          <p:cNvPr id="3" name="Slide Number Placeholder 2">
            <a:extLst>
              <a:ext uri="{FF2B5EF4-FFF2-40B4-BE49-F238E27FC236}">
                <a16:creationId xmlns:a16="http://schemas.microsoft.com/office/drawing/2014/main" id="{6E128ADF-9201-41DD-B05B-CB904382E935}"/>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26226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ACDAEFA-8C1C-4269-BC25-B98C2EF2B104}"/>
              </a:ext>
            </a:extLst>
          </p:cNvPr>
          <p:cNvSpPr txBox="1"/>
          <p:nvPr/>
        </p:nvSpPr>
        <p:spPr>
          <a:xfrm>
            <a:off x="4283580" y="6176273"/>
            <a:ext cx="7298820" cy="584775"/>
          </a:xfrm>
          <a:prstGeom prst="rect">
            <a:avLst/>
          </a:prstGeom>
          <a:noFill/>
        </p:spPr>
        <p:txBody>
          <a:bodyPr wrap="square">
            <a:spAutoFit/>
          </a:bodyPr>
          <a:lstStyle/>
          <a:p>
            <a:r>
              <a:rPr lang="en-US" sz="800" dirty="0"/>
              <a:t>Q. </a:t>
            </a:r>
            <a:r>
              <a:rPr lang="en-NZ" sz="800" dirty="0"/>
              <a:t>In your opinion, should the use of the COVID-19 tracing app / manual registration be compulsory to enter:</a:t>
            </a:r>
            <a:r>
              <a:rPr lang="en-US" sz="800" dirty="0"/>
              <a:t> </a:t>
            </a:r>
            <a:r>
              <a:rPr lang="en-NZ" sz="800" dirty="0"/>
              <a:t>Do you support or oppose mandatory COVID-19 testing for: Do you support or oppose mandatory COVID-19 vaccination for:</a:t>
            </a:r>
            <a:endParaRPr lang="en-US" sz="800" dirty="0"/>
          </a:p>
          <a:p>
            <a:r>
              <a:rPr lang="en-US" sz="800" dirty="0"/>
              <a:t>Base: All Pacific peoples (n=301), 18-29 (n=77), men (n=115), unvaccinated (n=50).</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sp>
        <p:nvSpPr>
          <p:cNvPr id="36" name="Slide Number Placeholder 3">
            <a:extLst>
              <a:ext uri="{FF2B5EF4-FFF2-40B4-BE49-F238E27FC236}">
                <a16:creationId xmlns:a16="http://schemas.microsoft.com/office/drawing/2014/main" id="{2C812A72-3E6C-4AAF-B143-C0AF065D740F}"/>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12</a:t>
            </a:fld>
            <a:endParaRPr lang="en-GB" dirty="0"/>
          </a:p>
        </p:txBody>
      </p:sp>
      <p:sp>
        <p:nvSpPr>
          <p:cNvPr id="9" name="Rectangle 8">
            <a:extLst>
              <a:ext uri="{FF2B5EF4-FFF2-40B4-BE49-F238E27FC236}">
                <a16:creationId xmlns:a16="http://schemas.microsoft.com/office/drawing/2014/main" id="{A30716D4-E8BD-4C81-91EA-2F2B3455F498}"/>
              </a:ext>
            </a:extLst>
          </p:cNvPr>
          <p:cNvSpPr/>
          <p:nvPr/>
        </p:nvSpPr>
        <p:spPr bwMode="ltGray">
          <a:xfrm>
            <a:off x="6620249" y="1296569"/>
            <a:ext cx="5206626" cy="4723231"/>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10" name="Table 9">
            <a:extLst>
              <a:ext uri="{FF2B5EF4-FFF2-40B4-BE49-F238E27FC236}">
                <a16:creationId xmlns:a16="http://schemas.microsoft.com/office/drawing/2014/main" id="{3FBFFFB8-9B08-424A-85C2-A58B1B96436F}"/>
              </a:ext>
            </a:extLst>
          </p:cNvPr>
          <p:cNvGraphicFramePr>
            <a:graphicFrameLocks noGrp="1"/>
          </p:cNvGraphicFramePr>
          <p:nvPr>
            <p:extLst>
              <p:ext uri="{D42A27DB-BD31-4B8C-83A1-F6EECF244321}">
                <p14:modId xmlns:p14="http://schemas.microsoft.com/office/powerpoint/2010/main" val="522057263"/>
              </p:ext>
            </p:extLst>
          </p:nvPr>
        </p:nvGraphicFramePr>
        <p:xfrm>
          <a:off x="2487156" y="1693993"/>
          <a:ext cx="3946832" cy="505473"/>
        </p:xfrm>
        <a:graphic>
          <a:graphicData uri="http://schemas.openxmlformats.org/drawingml/2006/table">
            <a:tbl>
              <a:tblPr/>
              <a:tblGrid>
                <a:gridCol w="986708">
                  <a:extLst>
                    <a:ext uri="{9D8B030D-6E8A-4147-A177-3AD203B41FA5}">
                      <a16:colId xmlns:a16="http://schemas.microsoft.com/office/drawing/2014/main" val="1672845567"/>
                    </a:ext>
                  </a:extLst>
                </a:gridCol>
                <a:gridCol w="986708">
                  <a:extLst>
                    <a:ext uri="{9D8B030D-6E8A-4147-A177-3AD203B41FA5}">
                      <a16:colId xmlns:a16="http://schemas.microsoft.com/office/drawing/2014/main" val="494473179"/>
                    </a:ext>
                  </a:extLst>
                </a:gridCol>
                <a:gridCol w="986708">
                  <a:extLst>
                    <a:ext uri="{9D8B030D-6E8A-4147-A177-3AD203B41FA5}">
                      <a16:colId xmlns:a16="http://schemas.microsoft.com/office/drawing/2014/main" val="525143324"/>
                    </a:ext>
                  </a:extLst>
                </a:gridCol>
                <a:gridCol w="986708">
                  <a:extLst>
                    <a:ext uri="{9D8B030D-6E8A-4147-A177-3AD203B41FA5}">
                      <a16:colId xmlns:a16="http://schemas.microsoft.com/office/drawing/2014/main" val="2676699280"/>
                    </a:ext>
                  </a:extLst>
                </a:gridCol>
              </a:tblGrid>
              <a:tr h="505473">
                <a:tc>
                  <a:txBody>
                    <a:bodyPr/>
                    <a:lstStyle/>
                    <a:p>
                      <a:pPr algn="l" fontAlgn="ctr"/>
                      <a:r>
                        <a:rPr lang="en-NZ" sz="1000" b="1" i="0" u="none" strike="noStrike" dirty="0">
                          <a:solidFill>
                            <a:schemeClr val="tx1"/>
                          </a:solidFill>
                          <a:effectLst/>
                          <a:latin typeface="Arial" panose="020B0604020202020204" pitchFamily="34" charset="0"/>
                        </a:rPr>
                        <a:t>Total</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18-29</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Men</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Unvaccinated</a:t>
                      </a:r>
                    </a:p>
                  </a:txBody>
                  <a:tcPr marL="0" marR="0" marT="9525" marB="7200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sp>
        <p:nvSpPr>
          <p:cNvPr id="11" name="Rectangle 10">
            <a:extLst>
              <a:ext uri="{FF2B5EF4-FFF2-40B4-BE49-F238E27FC236}">
                <a16:creationId xmlns:a16="http://schemas.microsoft.com/office/drawing/2014/main" id="{F5B95C56-578E-41AE-9EEB-D7F530B89C2F}"/>
              </a:ext>
            </a:extLst>
          </p:cNvPr>
          <p:cNvSpPr/>
          <p:nvPr/>
        </p:nvSpPr>
        <p:spPr bwMode="ltGray">
          <a:xfrm>
            <a:off x="6772658" y="3768947"/>
            <a:ext cx="4920606"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3" name="Oval 12">
            <a:extLst>
              <a:ext uri="{FF2B5EF4-FFF2-40B4-BE49-F238E27FC236}">
                <a16:creationId xmlns:a16="http://schemas.microsoft.com/office/drawing/2014/main" id="{4F9A116C-3E67-4319-AE67-6B04E3F17568}"/>
              </a:ext>
            </a:extLst>
          </p:cNvPr>
          <p:cNvSpPr/>
          <p:nvPr/>
        </p:nvSpPr>
        <p:spPr bwMode="ltGray">
          <a:xfrm>
            <a:off x="6707845" y="3695799"/>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4" name="Rectangle 13">
            <a:extLst>
              <a:ext uri="{FF2B5EF4-FFF2-40B4-BE49-F238E27FC236}">
                <a16:creationId xmlns:a16="http://schemas.microsoft.com/office/drawing/2014/main" id="{083CF7AF-3758-4BF5-9FFF-32E9FCE92240}"/>
              </a:ext>
            </a:extLst>
          </p:cNvPr>
          <p:cNvSpPr/>
          <p:nvPr/>
        </p:nvSpPr>
        <p:spPr bwMode="ltGray">
          <a:xfrm>
            <a:off x="6772658" y="1444946"/>
            <a:ext cx="4920606"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5" name="Rectangle 14">
            <a:extLst>
              <a:ext uri="{FF2B5EF4-FFF2-40B4-BE49-F238E27FC236}">
                <a16:creationId xmlns:a16="http://schemas.microsoft.com/office/drawing/2014/main" id="{C37B6FF0-84B8-48B3-A9DA-F0A09508456B}"/>
              </a:ext>
            </a:extLst>
          </p:cNvPr>
          <p:cNvSpPr/>
          <p:nvPr/>
        </p:nvSpPr>
        <p:spPr bwMode="ltGray">
          <a:xfrm>
            <a:off x="498736" y="1444946"/>
            <a:ext cx="5935247"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6" name="Rectangle 15">
            <a:extLst>
              <a:ext uri="{FF2B5EF4-FFF2-40B4-BE49-F238E27FC236}">
                <a16:creationId xmlns:a16="http://schemas.microsoft.com/office/drawing/2014/main" id="{0385986C-D688-4C37-AAB4-C19957CE0B1B}"/>
              </a:ext>
            </a:extLst>
          </p:cNvPr>
          <p:cNvSpPr/>
          <p:nvPr/>
        </p:nvSpPr>
        <p:spPr bwMode="ltGray">
          <a:xfrm>
            <a:off x="359986" y="1296569"/>
            <a:ext cx="6167813" cy="472323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7" name="TextBox 16">
            <a:extLst>
              <a:ext uri="{FF2B5EF4-FFF2-40B4-BE49-F238E27FC236}">
                <a16:creationId xmlns:a16="http://schemas.microsoft.com/office/drawing/2014/main" id="{50AA445B-E2DE-40B5-8DCE-D5BF03CD647C}"/>
              </a:ext>
            </a:extLst>
          </p:cNvPr>
          <p:cNvSpPr txBox="1"/>
          <p:nvPr/>
        </p:nvSpPr>
        <p:spPr>
          <a:xfrm>
            <a:off x="1017949" y="1489221"/>
            <a:ext cx="2907847" cy="184666"/>
          </a:xfrm>
          <a:prstGeom prst="rect">
            <a:avLst/>
          </a:prstGeom>
          <a:noFill/>
        </p:spPr>
        <p:txBody>
          <a:bodyPr wrap="none" lIns="0" tIns="0" rIns="0" bIns="0" rtlCol="0">
            <a:spAutoFit/>
          </a:bodyPr>
          <a:lstStyle/>
          <a:p>
            <a:r>
              <a:rPr lang="en-US" sz="1200" b="1" dirty="0"/>
              <a:t>Mandatory use of the COVID tracer app</a:t>
            </a:r>
          </a:p>
        </p:txBody>
      </p:sp>
      <p:sp>
        <p:nvSpPr>
          <p:cNvPr id="18" name="TextBox 17">
            <a:extLst>
              <a:ext uri="{FF2B5EF4-FFF2-40B4-BE49-F238E27FC236}">
                <a16:creationId xmlns:a16="http://schemas.microsoft.com/office/drawing/2014/main" id="{62B840A8-64D7-494B-8A09-839A469A3E45}"/>
              </a:ext>
            </a:extLst>
          </p:cNvPr>
          <p:cNvSpPr txBox="1"/>
          <p:nvPr/>
        </p:nvSpPr>
        <p:spPr>
          <a:xfrm>
            <a:off x="7241712" y="1506169"/>
            <a:ext cx="1067408" cy="184666"/>
          </a:xfrm>
          <a:prstGeom prst="rect">
            <a:avLst/>
          </a:prstGeom>
          <a:noFill/>
        </p:spPr>
        <p:txBody>
          <a:bodyPr wrap="none" lIns="0" tIns="0" rIns="0" bIns="0" rtlCol="0">
            <a:spAutoFit/>
          </a:bodyPr>
          <a:lstStyle/>
          <a:p>
            <a:r>
              <a:rPr lang="en-NZ" sz="1200" b="1" dirty="0"/>
              <a:t>COVID Testing</a:t>
            </a:r>
          </a:p>
        </p:txBody>
      </p:sp>
      <p:sp>
        <p:nvSpPr>
          <p:cNvPr id="19" name="TextBox 18">
            <a:extLst>
              <a:ext uri="{FF2B5EF4-FFF2-40B4-BE49-F238E27FC236}">
                <a16:creationId xmlns:a16="http://schemas.microsoft.com/office/drawing/2014/main" id="{EFAA6CE5-A1D3-4342-BB3F-DE00F42CAD92}"/>
              </a:ext>
            </a:extLst>
          </p:cNvPr>
          <p:cNvSpPr txBox="1"/>
          <p:nvPr/>
        </p:nvSpPr>
        <p:spPr>
          <a:xfrm>
            <a:off x="7241712" y="3829113"/>
            <a:ext cx="1386149" cy="184666"/>
          </a:xfrm>
          <a:prstGeom prst="rect">
            <a:avLst/>
          </a:prstGeom>
          <a:noFill/>
        </p:spPr>
        <p:txBody>
          <a:bodyPr wrap="none" lIns="0" tIns="0" rIns="0" bIns="0" rtlCol="0">
            <a:spAutoFit/>
          </a:bodyPr>
          <a:lstStyle/>
          <a:p>
            <a:r>
              <a:rPr lang="en-NZ" sz="1200" b="1" dirty="0"/>
              <a:t>COVID Vaccination</a:t>
            </a:r>
          </a:p>
        </p:txBody>
      </p:sp>
      <p:graphicFrame>
        <p:nvGraphicFramePr>
          <p:cNvPr id="20" name="Chart 19">
            <a:extLst>
              <a:ext uri="{FF2B5EF4-FFF2-40B4-BE49-F238E27FC236}">
                <a16:creationId xmlns:a16="http://schemas.microsoft.com/office/drawing/2014/main" id="{79E328A4-E56C-44B9-ABFC-9DFEF123BC3B}"/>
              </a:ext>
            </a:extLst>
          </p:cNvPr>
          <p:cNvGraphicFramePr/>
          <p:nvPr>
            <p:extLst>
              <p:ext uri="{D42A27DB-BD31-4B8C-83A1-F6EECF244321}">
                <p14:modId xmlns:p14="http://schemas.microsoft.com/office/powerpoint/2010/main" val="913617410"/>
              </p:ext>
            </p:extLst>
          </p:nvPr>
        </p:nvGraphicFramePr>
        <p:xfrm>
          <a:off x="2487156" y="2082799"/>
          <a:ext cx="917369" cy="3894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711D9E4-24BE-4B7D-B472-6D51BCFD29A8}"/>
              </a:ext>
            </a:extLst>
          </p:cNvPr>
          <p:cNvGraphicFramePr>
            <a:graphicFrameLocks noGrp="1"/>
          </p:cNvGraphicFramePr>
          <p:nvPr>
            <p:extLst>
              <p:ext uri="{D42A27DB-BD31-4B8C-83A1-F6EECF244321}">
                <p14:modId xmlns:p14="http://schemas.microsoft.com/office/powerpoint/2010/main" val="1078760729"/>
              </p:ext>
            </p:extLst>
          </p:nvPr>
        </p:nvGraphicFramePr>
        <p:xfrm>
          <a:off x="411919" y="2082801"/>
          <a:ext cx="1990478" cy="3894979"/>
        </p:xfrm>
        <a:graphic>
          <a:graphicData uri="http://schemas.openxmlformats.org/drawingml/2006/table">
            <a:tbl>
              <a:tblPr/>
              <a:tblGrid>
                <a:gridCol w="1990478">
                  <a:extLst>
                    <a:ext uri="{9D8B030D-6E8A-4147-A177-3AD203B41FA5}">
                      <a16:colId xmlns:a16="http://schemas.microsoft.com/office/drawing/2014/main" val="1318720926"/>
                    </a:ext>
                  </a:extLst>
                </a:gridCol>
              </a:tblGrid>
              <a:tr h="354089">
                <a:tc>
                  <a:txBody>
                    <a:bodyPr/>
                    <a:lstStyle/>
                    <a:p>
                      <a:pPr algn="r" fontAlgn="ctr"/>
                      <a:r>
                        <a:rPr lang="en-NZ" sz="1000" b="0" i="0" u="none" strike="noStrike" dirty="0">
                          <a:solidFill>
                            <a:srgbClr val="000000"/>
                          </a:solidFill>
                          <a:effectLst/>
                          <a:latin typeface="Arial" panose="020B0604020202020204" pitchFamily="34" charset="0"/>
                        </a:rPr>
                        <a:t>Bars, restaurants, Kava clubs or other social venues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7653544"/>
                  </a:ext>
                </a:extLst>
              </a:tr>
              <a:tr h="354089">
                <a:tc>
                  <a:txBody>
                    <a:bodyPr/>
                    <a:lstStyle/>
                    <a:p>
                      <a:pPr algn="r" fontAlgn="ctr"/>
                      <a:r>
                        <a:rPr lang="en-NZ" sz="1000" b="0" i="0" u="none" strike="noStrike" dirty="0">
                          <a:solidFill>
                            <a:srgbClr val="000000"/>
                          </a:solidFill>
                          <a:effectLst/>
                          <a:latin typeface="Arial" panose="020B0604020202020204" pitchFamily="34" charset="0"/>
                        </a:rPr>
                        <a:t>Hotels/motels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141723"/>
                  </a:ext>
                </a:extLst>
              </a:tr>
              <a:tr h="354089">
                <a:tc>
                  <a:txBody>
                    <a:bodyPr/>
                    <a:lstStyle/>
                    <a:p>
                      <a:pPr algn="r" fontAlgn="ctr"/>
                      <a:r>
                        <a:rPr lang="en-NZ" sz="1000" b="0" i="0" u="none" strike="noStrike" dirty="0">
                          <a:solidFill>
                            <a:srgbClr val="000000"/>
                          </a:solidFill>
                          <a:effectLst/>
                          <a:latin typeface="Arial" panose="020B0604020202020204" pitchFamily="34" charset="0"/>
                        </a:rPr>
                        <a:t>Supermarkets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566766"/>
                  </a:ext>
                </a:extLst>
              </a:tr>
              <a:tr h="354089">
                <a:tc>
                  <a:txBody>
                    <a:bodyPr/>
                    <a:lstStyle/>
                    <a:p>
                      <a:pPr algn="r" fontAlgn="ctr"/>
                      <a:r>
                        <a:rPr lang="en-NZ" sz="1000" b="0" i="0" u="none" strike="noStrike" dirty="0">
                          <a:solidFill>
                            <a:srgbClr val="000000"/>
                          </a:solidFill>
                          <a:effectLst/>
                          <a:latin typeface="Arial" panose="020B0604020202020204" pitchFamily="34" charset="0"/>
                        </a:rPr>
                        <a:t>Large retail premises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610298"/>
                  </a:ext>
                </a:extLst>
              </a:tr>
              <a:tr h="354089">
                <a:tc>
                  <a:txBody>
                    <a:bodyPr/>
                    <a:lstStyle/>
                    <a:p>
                      <a:pPr algn="r" fontAlgn="ctr"/>
                      <a:r>
                        <a:rPr lang="en-NZ" sz="1000" b="0" i="0" u="none" strike="noStrike">
                          <a:solidFill>
                            <a:srgbClr val="000000"/>
                          </a:solidFill>
                          <a:effectLst/>
                          <a:latin typeface="Arial" panose="020B0604020202020204" pitchFamily="34" charset="0"/>
                        </a:rPr>
                        <a:t>Public transport</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954629"/>
                  </a:ext>
                </a:extLst>
              </a:tr>
              <a:tr h="354089">
                <a:tc>
                  <a:txBody>
                    <a:bodyPr/>
                    <a:lstStyle/>
                    <a:p>
                      <a:pPr algn="r" fontAlgn="ctr"/>
                      <a:r>
                        <a:rPr lang="en-NZ" sz="1000" b="0" i="0" u="none" strike="noStrike">
                          <a:solidFill>
                            <a:srgbClr val="000000"/>
                          </a:solidFill>
                          <a:effectLst/>
                          <a:latin typeface="Arial" panose="020B0604020202020204" pitchFamily="34" charset="0"/>
                        </a:rPr>
                        <a:t>Sports events/facilities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544431"/>
                  </a:ext>
                </a:extLst>
              </a:tr>
              <a:tr h="354089">
                <a:tc>
                  <a:txBody>
                    <a:bodyPr/>
                    <a:lstStyle/>
                    <a:p>
                      <a:pPr algn="r" fontAlgn="ctr"/>
                      <a:r>
                        <a:rPr lang="en-NZ" sz="1000" b="0" i="0" u="none" strike="noStrike" dirty="0">
                          <a:solidFill>
                            <a:srgbClr val="000000"/>
                          </a:solidFill>
                          <a:effectLst/>
                          <a:latin typeface="Arial" panose="020B0604020202020204" pitchFamily="34" charset="0"/>
                        </a:rPr>
                        <a:t>Public buildings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1922947"/>
                  </a:ext>
                </a:extLst>
              </a:tr>
              <a:tr h="354089">
                <a:tc>
                  <a:txBody>
                    <a:bodyPr/>
                    <a:lstStyle/>
                    <a:p>
                      <a:pPr algn="r" fontAlgn="ctr"/>
                      <a:r>
                        <a:rPr lang="en-NZ" sz="1000" b="0" i="0" u="none" strike="noStrike">
                          <a:solidFill>
                            <a:srgbClr val="000000"/>
                          </a:solidFill>
                          <a:effectLst/>
                          <a:latin typeface="Arial" panose="020B0604020202020204" pitchFamily="34" charset="0"/>
                        </a:rPr>
                        <a:t>Smaller shops including butchers, bakeries, dairies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6522709"/>
                  </a:ext>
                </a:extLst>
              </a:tr>
              <a:tr h="354089">
                <a:tc>
                  <a:txBody>
                    <a:bodyPr/>
                    <a:lstStyle/>
                    <a:p>
                      <a:pPr algn="r" fontAlgn="ctr"/>
                      <a:r>
                        <a:rPr lang="en-NZ" sz="1000" b="0" i="0" u="none" strike="noStrike" dirty="0">
                          <a:solidFill>
                            <a:srgbClr val="000000"/>
                          </a:solidFill>
                          <a:effectLst/>
                          <a:latin typeface="Arial" panose="020B0604020202020204" pitchFamily="34" charset="0"/>
                        </a:rPr>
                        <a:t>Taxis/Uber, Ola or </a:t>
                      </a:r>
                      <a:r>
                        <a:rPr lang="en-NZ" sz="1000" b="0" i="0" u="none" strike="noStrike" dirty="0" err="1">
                          <a:solidFill>
                            <a:srgbClr val="000000"/>
                          </a:solidFill>
                          <a:effectLst/>
                          <a:latin typeface="Arial" panose="020B0604020202020204" pitchFamily="34" charset="0"/>
                        </a:rPr>
                        <a:t>Zoomy</a:t>
                      </a:r>
                      <a:r>
                        <a:rPr lang="en-NZ" sz="1000" b="0" i="0" u="none" strike="noStrike" dirty="0">
                          <a:solidFill>
                            <a:srgbClr val="000000"/>
                          </a:solidFill>
                          <a:effectLst/>
                          <a:latin typeface="Arial" panose="020B0604020202020204" pitchFamily="34" charset="0"/>
                        </a:rPr>
                        <a:t> rides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305309"/>
                  </a:ext>
                </a:extLst>
              </a:tr>
              <a:tr h="354089">
                <a:tc>
                  <a:txBody>
                    <a:bodyPr/>
                    <a:lstStyle/>
                    <a:p>
                      <a:pPr algn="r" fontAlgn="ctr"/>
                      <a:r>
                        <a:rPr lang="en-NZ" sz="1000" b="0" i="0" u="none" strike="noStrike" dirty="0">
                          <a:solidFill>
                            <a:srgbClr val="000000"/>
                          </a:solidFill>
                          <a:effectLst/>
                          <a:latin typeface="Arial" panose="020B0604020202020204" pitchFamily="34" charset="0"/>
                        </a:rPr>
                        <a:t>Gyms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139041"/>
                  </a:ext>
                </a:extLst>
              </a:tr>
              <a:tr h="354089">
                <a:tc>
                  <a:txBody>
                    <a:bodyPr/>
                    <a:lstStyle/>
                    <a:p>
                      <a:pPr algn="r" fontAlgn="ctr"/>
                      <a:r>
                        <a:rPr lang="en-NZ" sz="1000" b="0" i="0" u="none" strike="noStrike" dirty="0">
                          <a:solidFill>
                            <a:srgbClr val="000000"/>
                          </a:solidFill>
                          <a:effectLst/>
                          <a:latin typeface="Arial" panose="020B0604020202020204" pitchFamily="34" charset="0"/>
                        </a:rPr>
                        <a:t>Office premises</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620101332"/>
                  </a:ext>
                </a:extLst>
              </a:tr>
            </a:tbl>
          </a:graphicData>
        </a:graphic>
      </p:graphicFrame>
      <p:graphicFrame>
        <p:nvGraphicFramePr>
          <p:cNvPr id="22" name="Chart 21">
            <a:extLst>
              <a:ext uri="{FF2B5EF4-FFF2-40B4-BE49-F238E27FC236}">
                <a16:creationId xmlns:a16="http://schemas.microsoft.com/office/drawing/2014/main" id="{F5510008-C63D-4C3E-9FAE-F18C38B3D304}"/>
              </a:ext>
            </a:extLst>
          </p:cNvPr>
          <p:cNvGraphicFramePr/>
          <p:nvPr>
            <p:extLst>
              <p:ext uri="{D42A27DB-BD31-4B8C-83A1-F6EECF244321}">
                <p14:modId xmlns:p14="http://schemas.microsoft.com/office/powerpoint/2010/main" val="296805390"/>
              </p:ext>
            </p:extLst>
          </p:nvPr>
        </p:nvGraphicFramePr>
        <p:xfrm>
          <a:off x="3496975" y="2082799"/>
          <a:ext cx="917369" cy="3894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F5A3C47D-8361-41BF-953D-6335AA83508C}"/>
              </a:ext>
            </a:extLst>
          </p:cNvPr>
          <p:cNvGraphicFramePr/>
          <p:nvPr>
            <p:extLst>
              <p:ext uri="{D42A27DB-BD31-4B8C-83A1-F6EECF244321}">
                <p14:modId xmlns:p14="http://schemas.microsoft.com/office/powerpoint/2010/main" val="434077169"/>
              </p:ext>
            </p:extLst>
          </p:nvPr>
        </p:nvGraphicFramePr>
        <p:xfrm>
          <a:off x="4506794" y="2082799"/>
          <a:ext cx="917369" cy="38949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DE549260-8339-423F-BE97-62158F7CF478}"/>
              </a:ext>
            </a:extLst>
          </p:cNvPr>
          <p:cNvGraphicFramePr/>
          <p:nvPr>
            <p:extLst>
              <p:ext uri="{D42A27DB-BD31-4B8C-83A1-F6EECF244321}">
                <p14:modId xmlns:p14="http://schemas.microsoft.com/office/powerpoint/2010/main" val="3996134157"/>
              </p:ext>
            </p:extLst>
          </p:nvPr>
        </p:nvGraphicFramePr>
        <p:xfrm>
          <a:off x="5516614" y="2082799"/>
          <a:ext cx="917369" cy="3894981"/>
        </p:xfrm>
        <a:graphic>
          <a:graphicData uri="http://schemas.openxmlformats.org/drawingml/2006/chart">
            <c:chart xmlns:c="http://schemas.openxmlformats.org/drawingml/2006/chart" xmlns:r="http://schemas.openxmlformats.org/officeDocument/2006/relationships" r:id="rId6"/>
          </a:graphicData>
        </a:graphic>
      </p:graphicFrame>
      <p:sp>
        <p:nvSpPr>
          <p:cNvPr id="25" name="Oval 24">
            <a:extLst>
              <a:ext uri="{FF2B5EF4-FFF2-40B4-BE49-F238E27FC236}">
                <a16:creationId xmlns:a16="http://schemas.microsoft.com/office/drawing/2014/main" id="{F73652CC-B80F-4344-BB2D-FF78FBE65407}"/>
              </a:ext>
            </a:extLst>
          </p:cNvPr>
          <p:cNvSpPr/>
          <p:nvPr/>
        </p:nvSpPr>
        <p:spPr bwMode="ltGray">
          <a:xfrm>
            <a:off x="433924" y="1371798"/>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6" name="Oval 25">
            <a:extLst>
              <a:ext uri="{FF2B5EF4-FFF2-40B4-BE49-F238E27FC236}">
                <a16:creationId xmlns:a16="http://schemas.microsoft.com/office/drawing/2014/main" id="{10E7BE96-A723-40E2-BF00-FDAE803E5F2B}"/>
              </a:ext>
            </a:extLst>
          </p:cNvPr>
          <p:cNvSpPr/>
          <p:nvPr/>
        </p:nvSpPr>
        <p:spPr bwMode="ltGray">
          <a:xfrm>
            <a:off x="6707845" y="1371798"/>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7" name="Freeform: Shape 26">
            <a:extLst>
              <a:ext uri="{FF2B5EF4-FFF2-40B4-BE49-F238E27FC236}">
                <a16:creationId xmlns:a16="http://schemas.microsoft.com/office/drawing/2014/main" id="{7A8EFE7E-EF07-4916-93E3-9FA2DDD1B97D}"/>
              </a:ext>
            </a:extLst>
          </p:cNvPr>
          <p:cNvSpPr/>
          <p:nvPr/>
        </p:nvSpPr>
        <p:spPr>
          <a:xfrm>
            <a:off x="6779348" y="1443566"/>
            <a:ext cx="326048" cy="325518"/>
          </a:xfrm>
          <a:custGeom>
            <a:avLst/>
            <a:gdLst>
              <a:gd name="connsiteX0" fmla="*/ 269558 w 586740"/>
              <a:gd name="connsiteY0" fmla="*/ 566737 h 585787"/>
              <a:gd name="connsiteX1" fmla="*/ 260033 w 586740"/>
              <a:gd name="connsiteY1" fmla="*/ 576262 h 585787"/>
              <a:gd name="connsiteX2" fmla="*/ 269558 w 586740"/>
              <a:gd name="connsiteY2" fmla="*/ 585787 h 585787"/>
              <a:gd name="connsiteX3" fmla="*/ 317183 w 586740"/>
              <a:gd name="connsiteY3" fmla="*/ 585787 h 585787"/>
              <a:gd name="connsiteX4" fmla="*/ 326708 w 586740"/>
              <a:gd name="connsiteY4" fmla="*/ 576262 h 585787"/>
              <a:gd name="connsiteX5" fmla="*/ 317183 w 586740"/>
              <a:gd name="connsiteY5" fmla="*/ 566737 h 585787"/>
              <a:gd name="connsiteX6" fmla="*/ 301943 w 586740"/>
              <a:gd name="connsiteY6" fmla="*/ 566737 h 585787"/>
              <a:gd name="connsiteX7" fmla="*/ 301943 w 586740"/>
              <a:gd name="connsiteY7" fmla="*/ 490537 h 585787"/>
              <a:gd name="connsiteX8" fmla="*/ 303847 w 586740"/>
              <a:gd name="connsiteY8" fmla="*/ 490537 h 585787"/>
              <a:gd name="connsiteX9" fmla="*/ 423863 w 586740"/>
              <a:gd name="connsiteY9" fmla="*/ 441008 h 585787"/>
              <a:gd name="connsiteX10" fmla="*/ 425768 w 586740"/>
              <a:gd name="connsiteY10" fmla="*/ 439103 h 585787"/>
              <a:gd name="connsiteX11" fmla="*/ 480060 w 586740"/>
              <a:gd name="connsiteY11" fmla="*/ 493395 h 585787"/>
              <a:gd name="connsiteX12" fmla="*/ 470535 w 586740"/>
              <a:gd name="connsiteY12" fmla="*/ 502920 h 585787"/>
              <a:gd name="connsiteX13" fmla="*/ 467678 w 586740"/>
              <a:gd name="connsiteY13" fmla="*/ 509587 h 585787"/>
              <a:gd name="connsiteX14" fmla="*/ 470535 w 586740"/>
              <a:gd name="connsiteY14" fmla="*/ 516255 h 585787"/>
              <a:gd name="connsiteX15" fmla="*/ 483870 w 586740"/>
              <a:gd name="connsiteY15" fmla="*/ 516255 h 585787"/>
              <a:gd name="connsiteX16" fmla="*/ 517208 w 586740"/>
              <a:gd name="connsiteY16" fmla="*/ 482918 h 585787"/>
              <a:gd name="connsiteX17" fmla="*/ 517208 w 586740"/>
              <a:gd name="connsiteY17" fmla="*/ 469583 h 585787"/>
              <a:gd name="connsiteX18" fmla="*/ 503872 w 586740"/>
              <a:gd name="connsiteY18" fmla="*/ 469583 h 585787"/>
              <a:gd name="connsiteX19" fmla="*/ 493395 w 586740"/>
              <a:gd name="connsiteY19" fmla="*/ 481012 h 585787"/>
              <a:gd name="connsiteX20" fmla="*/ 439103 w 586740"/>
              <a:gd name="connsiteY20" fmla="*/ 426720 h 585787"/>
              <a:gd name="connsiteX21" fmla="*/ 441008 w 586740"/>
              <a:gd name="connsiteY21" fmla="*/ 424815 h 585787"/>
              <a:gd name="connsiteX22" fmla="*/ 491490 w 586740"/>
              <a:gd name="connsiteY22" fmla="*/ 303847 h 585787"/>
              <a:gd name="connsiteX23" fmla="*/ 491490 w 586740"/>
              <a:gd name="connsiteY23" fmla="*/ 301943 h 585787"/>
              <a:gd name="connsiteX24" fmla="*/ 567690 w 586740"/>
              <a:gd name="connsiteY24" fmla="*/ 301943 h 585787"/>
              <a:gd name="connsiteX25" fmla="*/ 567690 w 586740"/>
              <a:gd name="connsiteY25" fmla="*/ 317183 h 585787"/>
              <a:gd name="connsiteX26" fmla="*/ 577215 w 586740"/>
              <a:gd name="connsiteY26" fmla="*/ 326708 h 585787"/>
              <a:gd name="connsiteX27" fmla="*/ 586740 w 586740"/>
              <a:gd name="connsiteY27" fmla="*/ 317183 h 585787"/>
              <a:gd name="connsiteX28" fmla="*/ 586740 w 586740"/>
              <a:gd name="connsiteY28" fmla="*/ 269558 h 585787"/>
              <a:gd name="connsiteX29" fmla="*/ 577215 w 586740"/>
              <a:gd name="connsiteY29" fmla="*/ 260033 h 585787"/>
              <a:gd name="connsiteX30" fmla="*/ 567690 w 586740"/>
              <a:gd name="connsiteY30" fmla="*/ 269558 h 585787"/>
              <a:gd name="connsiteX31" fmla="*/ 567690 w 586740"/>
              <a:gd name="connsiteY31" fmla="*/ 282893 h 585787"/>
              <a:gd name="connsiteX32" fmla="*/ 491490 w 586740"/>
              <a:gd name="connsiteY32" fmla="*/ 282893 h 585787"/>
              <a:gd name="connsiteX33" fmla="*/ 491490 w 586740"/>
              <a:gd name="connsiteY33" fmla="*/ 280988 h 585787"/>
              <a:gd name="connsiteX34" fmla="*/ 441008 w 586740"/>
              <a:gd name="connsiteY34" fmla="*/ 160972 h 585787"/>
              <a:gd name="connsiteX35" fmla="*/ 439103 w 586740"/>
              <a:gd name="connsiteY35" fmla="*/ 160020 h 585787"/>
              <a:gd name="connsiteX36" fmla="*/ 492443 w 586740"/>
              <a:gd name="connsiteY36" fmla="*/ 106680 h 585787"/>
              <a:gd name="connsiteX37" fmla="*/ 502920 w 586740"/>
              <a:gd name="connsiteY37" fmla="*/ 117157 h 585787"/>
              <a:gd name="connsiteX38" fmla="*/ 509587 w 586740"/>
              <a:gd name="connsiteY38" fmla="*/ 120015 h 585787"/>
              <a:gd name="connsiteX39" fmla="*/ 516255 w 586740"/>
              <a:gd name="connsiteY39" fmla="*/ 117157 h 585787"/>
              <a:gd name="connsiteX40" fmla="*/ 516255 w 586740"/>
              <a:gd name="connsiteY40" fmla="*/ 103823 h 585787"/>
              <a:gd name="connsiteX41" fmla="*/ 483870 w 586740"/>
              <a:gd name="connsiteY41" fmla="*/ 69532 h 585787"/>
              <a:gd name="connsiteX42" fmla="*/ 470535 w 586740"/>
              <a:gd name="connsiteY42" fmla="*/ 69532 h 585787"/>
              <a:gd name="connsiteX43" fmla="*/ 470535 w 586740"/>
              <a:gd name="connsiteY43" fmla="*/ 82867 h 585787"/>
              <a:gd name="connsiteX44" fmla="*/ 480060 w 586740"/>
              <a:gd name="connsiteY44" fmla="*/ 92392 h 585787"/>
              <a:gd name="connsiteX45" fmla="*/ 425768 w 586740"/>
              <a:gd name="connsiteY45" fmla="*/ 146685 h 585787"/>
              <a:gd name="connsiteX46" fmla="*/ 423863 w 586740"/>
              <a:gd name="connsiteY46" fmla="*/ 144780 h 585787"/>
              <a:gd name="connsiteX47" fmla="*/ 303847 w 586740"/>
              <a:gd name="connsiteY47" fmla="*/ 95250 h 585787"/>
              <a:gd name="connsiteX48" fmla="*/ 301943 w 586740"/>
              <a:gd name="connsiteY48" fmla="*/ 95250 h 585787"/>
              <a:gd name="connsiteX49" fmla="*/ 301943 w 586740"/>
              <a:gd name="connsiteY49" fmla="*/ 19050 h 585787"/>
              <a:gd name="connsiteX50" fmla="*/ 317183 w 586740"/>
              <a:gd name="connsiteY50" fmla="*/ 19050 h 585787"/>
              <a:gd name="connsiteX51" fmla="*/ 326708 w 586740"/>
              <a:gd name="connsiteY51" fmla="*/ 9525 h 585787"/>
              <a:gd name="connsiteX52" fmla="*/ 317183 w 586740"/>
              <a:gd name="connsiteY52" fmla="*/ 0 h 585787"/>
              <a:gd name="connsiteX53" fmla="*/ 269558 w 586740"/>
              <a:gd name="connsiteY53" fmla="*/ 0 h 585787"/>
              <a:gd name="connsiteX54" fmla="*/ 260033 w 586740"/>
              <a:gd name="connsiteY54" fmla="*/ 9525 h 585787"/>
              <a:gd name="connsiteX55" fmla="*/ 269558 w 586740"/>
              <a:gd name="connsiteY55" fmla="*/ 19050 h 585787"/>
              <a:gd name="connsiteX56" fmla="*/ 282893 w 586740"/>
              <a:gd name="connsiteY56" fmla="*/ 19050 h 585787"/>
              <a:gd name="connsiteX57" fmla="*/ 282893 w 586740"/>
              <a:gd name="connsiteY57" fmla="*/ 95250 h 585787"/>
              <a:gd name="connsiteX58" fmla="*/ 280988 w 586740"/>
              <a:gd name="connsiteY58" fmla="*/ 95250 h 585787"/>
              <a:gd name="connsiteX59" fmla="*/ 160972 w 586740"/>
              <a:gd name="connsiteY59" fmla="*/ 145733 h 585787"/>
              <a:gd name="connsiteX60" fmla="*/ 160020 w 586740"/>
              <a:gd name="connsiteY60" fmla="*/ 147638 h 585787"/>
              <a:gd name="connsiteX61" fmla="*/ 105727 w 586740"/>
              <a:gd name="connsiteY61" fmla="*/ 93345 h 585787"/>
              <a:gd name="connsiteX62" fmla="*/ 116205 w 586740"/>
              <a:gd name="connsiteY62" fmla="*/ 82867 h 585787"/>
              <a:gd name="connsiteX63" fmla="*/ 119063 w 586740"/>
              <a:gd name="connsiteY63" fmla="*/ 76200 h 585787"/>
              <a:gd name="connsiteX64" fmla="*/ 116205 w 586740"/>
              <a:gd name="connsiteY64" fmla="*/ 69532 h 585787"/>
              <a:gd name="connsiteX65" fmla="*/ 102870 w 586740"/>
              <a:gd name="connsiteY65" fmla="*/ 69532 h 585787"/>
              <a:gd name="connsiteX66" fmla="*/ 69532 w 586740"/>
              <a:gd name="connsiteY66" fmla="*/ 102870 h 585787"/>
              <a:gd name="connsiteX67" fmla="*/ 66675 w 586740"/>
              <a:gd name="connsiteY67" fmla="*/ 109538 h 585787"/>
              <a:gd name="connsiteX68" fmla="*/ 69532 w 586740"/>
              <a:gd name="connsiteY68" fmla="*/ 116205 h 585787"/>
              <a:gd name="connsiteX69" fmla="*/ 82867 w 586740"/>
              <a:gd name="connsiteY69" fmla="*/ 116205 h 585787"/>
              <a:gd name="connsiteX70" fmla="*/ 92392 w 586740"/>
              <a:gd name="connsiteY70" fmla="*/ 106680 h 585787"/>
              <a:gd name="connsiteX71" fmla="*/ 146685 w 586740"/>
              <a:gd name="connsiteY71" fmla="*/ 160972 h 585787"/>
              <a:gd name="connsiteX72" fmla="*/ 144780 w 586740"/>
              <a:gd name="connsiteY72" fmla="*/ 162877 h 585787"/>
              <a:gd name="connsiteX73" fmla="*/ 95250 w 586740"/>
              <a:gd name="connsiteY73" fmla="*/ 281940 h 585787"/>
              <a:gd name="connsiteX74" fmla="*/ 95250 w 586740"/>
              <a:gd name="connsiteY74" fmla="*/ 283845 h 585787"/>
              <a:gd name="connsiteX75" fmla="*/ 19050 w 586740"/>
              <a:gd name="connsiteY75" fmla="*/ 283845 h 585787"/>
              <a:gd name="connsiteX76" fmla="*/ 19050 w 586740"/>
              <a:gd name="connsiteY76" fmla="*/ 270510 h 585787"/>
              <a:gd name="connsiteX77" fmla="*/ 9525 w 586740"/>
              <a:gd name="connsiteY77" fmla="*/ 260985 h 585787"/>
              <a:gd name="connsiteX78" fmla="*/ 0 w 586740"/>
              <a:gd name="connsiteY78" fmla="*/ 270510 h 585787"/>
              <a:gd name="connsiteX79" fmla="*/ 0 w 586740"/>
              <a:gd name="connsiteY79" fmla="*/ 318135 h 585787"/>
              <a:gd name="connsiteX80" fmla="*/ 9525 w 586740"/>
              <a:gd name="connsiteY80" fmla="*/ 327660 h 585787"/>
              <a:gd name="connsiteX81" fmla="*/ 19050 w 586740"/>
              <a:gd name="connsiteY81" fmla="*/ 318135 h 585787"/>
              <a:gd name="connsiteX82" fmla="*/ 19050 w 586740"/>
              <a:gd name="connsiteY82" fmla="*/ 302895 h 585787"/>
              <a:gd name="connsiteX83" fmla="*/ 95250 w 586740"/>
              <a:gd name="connsiteY83" fmla="*/ 302895 h 585787"/>
              <a:gd name="connsiteX84" fmla="*/ 95250 w 586740"/>
              <a:gd name="connsiteY84" fmla="*/ 304800 h 585787"/>
              <a:gd name="connsiteX85" fmla="*/ 144780 w 586740"/>
              <a:gd name="connsiteY85" fmla="*/ 424815 h 585787"/>
              <a:gd name="connsiteX86" fmla="*/ 146685 w 586740"/>
              <a:gd name="connsiteY86" fmla="*/ 426720 h 585787"/>
              <a:gd name="connsiteX87" fmla="*/ 92392 w 586740"/>
              <a:gd name="connsiteY87" fmla="*/ 481012 h 585787"/>
              <a:gd name="connsiteX88" fmla="*/ 82867 w 586740"/>
              <a:gd name="connsiteY88" fmla="*/ 471487 h 585787"/>
              <a:gd name="connsiteX89" fmla="*/ 76200 w 586740"/>
              <a:gd name="connsiteY89" fmla="*/ 468630 h 585787"/>
              <a:gd name="connsiteX90" fmla="*/ 69532 w 586740"/>
              <a:gd name="connsiteY90" fmla="*/ 471487 h 585787"/>
              <a:gd name="connsiteX91" fmla="*/ 69532 w 586740"/>
              <a:gd name="connsiteY91" fmla="*/ 484822 h 585787"/>
              <a:gd name="connsiteX92" fmla="*/ 102870 w 586740"/>
              <a:gd name="connsiteY92" fmla="*/ 518160 h 585787"/>
              <a:gd name="connsiteX93" fmla="*/ 109538 w 586740"/>
              <a:gd name="connsiteY93" fmla="*/ 521018 h 585787"/>
              <a:gd name="connsiteX94" fmla="*/ 116205 w 586740"/>
              <a:gd name="connsiteY94" fmla="*/ 518160 h 585787"/>
              <a:gd name="connsiteX95" fmla="*/ 116205 w 586740"/>
              <a:gd name="connsiteY95" fmla="*/ 504825 h 585787"/>
              <a:gd name="connsiteX96" fmla="*/ 105727 w 586740"/>
              <a:gd name="connsiteY96" fmla="*/ 493395 h 585787"/>
              <a:gd name="connsiteX97" fmla="*/ 159068 w 586740"/>
              <a:gd name="connsiteY97" fmla="*/ 440055 h 585787"/>
              <a:gd name="connsiteX98" fmla="*/ 160972 w 586740"/>
              <a:gd name="connsiteY98" fmla="*/ 441960 h 585787"/>
              <a:gd name="connsiteX99" fmla="*/ 280988 w 586740"/>
              <a:gd name="connsiteY99" fmla="*/ 492443 h 585787"/>
              <a:gd name="connsiteX100" fmla="*/ 282893 w 586740"/>
              <a:gd name="connsiteY100" fmla="*/ 492443 h 585787"/>
              <a:gd name="connsiteX101" fmla="*/ 282893 w 586740"/>
              <a:gd name="connsiteY101" fmla="*/ 568643 h 585787"/>
              <a:gd name="connsiteX102" fmla="*/ 269558 w 586740"/>
              <a:gd name="connsiteY102" fmla="*/ 568643 h 585787"/>
              <a:gd name="connsiteX103" fmla="*/ 293370 w 586740"/>
              <a:gd name="connsiteY103" fmla="*/ 472440 h 585787"/>
              <a:gd name="connsiteX104" fmla="*/ 114300 w 586740"/>
              <a:gd name="connsiteY104" fmla="*/ 293370 h 585787"/>
              <a:gd name="connsiteX105" fmla="*/ 293370 w 586740"/>
              <a:gd name="connsiteY105" fmla="*/ 114300 h 585787"/>
              <a:gd name="connsiteX106" fmla="*/ 472440 w 586740"/>
              <a:gd name="connsiteY106" fmla="*/ 293370 h 585787"/>
              <a:gd name="connsiteX107" fmla="*/ 472440 w 586740"/>
              <a:gd name="connsiteY107" fmla="*/ 293370 h 585787"/>
              <a:gd name="connsiteX108" fmla="*/ 293370 w 586740"/>
              <a:gd name="connsiteY108" fmla="*/ 472440 h 585787"/>
              <a:gd name="connsiteX109" fmla="*/ 320993 w 586740"/>
              <a:gd name="connsiteY109" fmla="*/ 247650 h 585787"/>
              <a:gd name="connsiteX110" fmla="*/ 359093 w 586740"/>
              <a:gd name="connsiteY110" fmla="*/ 285750 h 585787"/>
              <a:gd name="connsiteX111" fmla="*/ 397193 w 586740"/>
              <a:gd name="connsiteY111" fmla="*/ 247650 h 585787"/>
              <a:gd name="connsiteX112" fmla="*/ 359093 w 586740"/>
              <a:gd name="connsiteY112" fmla="*/ 209550 h 585787"/>
              <a:gd name="connsiteX113" fmla="*/ 320993 w 586740"/>
              <a:gd name="connsiteY113" fmla="*/ 247650 h 585787"/>
              <a:gd name="connsiteX114" fmla="*/ 381000 w 586740"/>
              <a:gd name="connsiteY114" fmla="*/ 247650 h 585787"/>
              <a:gd name="connsiteX115" fmla="*/ 360045 w 586740"/>
              <a:gd name="connsiteY115" fmla="*/ 268605 h 585787"/>
              <a:gd name="connsiteX116" fmla="*/ 339090 w 586740"/>
              <a:gd name="connsiteY116" fmla="*/ 247650 h 585787"/>
              <a:gd name="connsiteX117" fmla="*/ 360045 w 586740"/>
              <a:gd name="connsiteY117" fmla="*/ 226695 h 585787"/>
              <a:gd name="connsiteX118" fmla="*/ 381000 w 586740"/>
              <a:gd name="connsiteY118" fmla="*/ 247650 h 585787"/>
              <a:gd name="connsiteX119" fmla="*/ 173355 w 586740"/>
              <a:gd name="connsiteY119" fmla="*/ 337185 h 585787"/>
              <a:gd name="connsiteX120" fmla="*/ 211455 w 586740"/>
              <a:gd name="connsiteY120" fmla="*/ 375285 h 585787"/>
              <a:gd name="connsiteX121" fmla="*/ 249555 w 586740"/>
              <a:gd name="connsiteY121" fmla="*/ 337185 h 585787"/>
              <a:gd name="connsiteX122" fmla="*/ 211455 w 586740"/>
              <a:gd name="connsiteY122" fmla="*/ 299085 h 585787"/>
              <a:gd name="connsiteX123" fmla="*/ 173355 w 586740"/>
              <a:gd name="connsiteY123" fmla="*/ 337185 h 585787"/>
              <a:gd name="connsiteX124" fmla="*/ 232410 w 586740"/>
              <a:gd name="connsiteY124" fmla="*/ 337185 h 585787"/>
              <a:gd name="connsiteX125" fmla="*/ 211455 w 586740"/>
              <a:gd name="connsiteY125" fmla="*/ 358140 h 585787"/>
              <a:gd name="connsiteX126" fmla="*/ 190500 w 586740"/>
              <a:gd name="connsiteY126" fmla="*/ 337185 h 585787"/>
              <a:gd name="connsiteX127" fmla="*/ 211455 w 586740"/>
              <a:gd name="connsiteY127" fmla="*/ 316230 h 585787"/>
              <a:gd name="connsiteX128" fmla="*/ 232410 w 586740"/>
              <a:gd name="connsiteY128" fmla="*/ 337185 h 585787"/>
              <a:gd name="connsiteX129" fmla="*/ 341947 w 586740"/>
              <a:gd name="connsiteY129" fmla="*/ 381953 h 585787"/>
              <a:gd name="connsiteX130" fmla="*/ 360045 w 586740"/>
              <a:gd name="connsiteY130" fmla="*/ 363855 h 585787"/>
              <a:gd name="connsiteX131" fmla="*/ 378143 w 586740"/>
              <a:gd name="connsiteY131" fmla="*/ 381953 h 585787"/>
              <a:gd name="connsiteX132" fmla="*/ 360045 w 586740"/>
              <a:gd name="connsiteY132" fmla="*/ 400050 h 585787"/>
              <a:gd name="connsiteX133" fmla="*/ 341947 w 586740"/>
              <a:gd name="connsiteY133" fmla="*/ 381953 h 585787"/>
              <a:gd name="connsiteX134" fmla="*/ 199072 w 586740"/>
              <a:gd name="connsiteY134" fmla="*/ 208597 h 585787"/>
              <a:gd name="connsiteX135" fmla="*/ 217170 w 586740"/>
              <a:gd name="connsiteY135" fmla="*/ 190500 h 585787"/>
              <a:gd name="connsiteX136" fmla="*/ 235268 w 586740"/>
              <a:gd name="connsiteY136" fmla="*/ 208597 h 585787"/>
              <a:gd name="connsiteX137" fmla="*/ 217170 w 586740"/>
              <a:gd name="connsiteY137" fmla="*/ 226695 h 585787"/>
              <a:gd name="connsiteX138" fmla="*/ 199072 w 586740"/>
              <a:gd name="connsiteY138" fmla="*/ 208597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86740" h="585787">
                <a:moveTo>
                  <a:pt x="269558" y="566737"/>
                </a:moveTo>
                <a:cubicBezTo>
                  <a:pt x="264795" y="566737"/>
                  <a:pt x="260033" y="570548"/>
                  <a:pt x="260033" y="576262"/>
                </a:cubicBezTo>
                <a:cubicBezTo>
                  <a:pt x="260033" y="581025"/>
                  <a:pt x="263843" y="585787"/>
                  <a:pt x="269558" y="585787"/>
                </a:cubicBezTo>
                <a:lnTo>
                  <a:pt x="317183" y="585787"/>
                </a:lnTo>
                <a:cubicBezTo>
                  <a:pt x="321945" y="585787"/>
                  <a:pt x="326708" y="581978"/>
                  <a:pt x="326708" y="576262"/>
                </a:cubicBezTo>
                <a:cubicBezTo>
                  <a:pt x="326708" y="571500"/>
                  <a:pt x="322897" y="566737"/>
                  <a:pt x="317183" y="566737"/>
                </a:cubicBezTo>
                <a:lnTo>
                  <a:pt x="301943" y="566737"/>
                </a:lnTo>
                <a:lnTo>
                  <a:pt x="301943" y="490537"/>
                </a:lnTo>
                <a:lnTo>
                  <a:pt x="303847" y="490537"/>
                </a:lnTo>
                <a:cubicBezTo>
                  <a:pt x="347663" y="487680"/>
                  <a:pt x="390525" y="470535"/>
                  <a:pt x="423863" y="441008"/>
                </a:cubicBezTo>
                <a:lnTo>
                  <a:pt x="425768" y="439103"/>
                </a:lnTo>
                <a:lnTo>
                  <a:pt x="480060" y="493395"/>
                </a:lnTo>
                <a:lnTo>
                  <a:pt x="470535" y="502920"/>
                </a:lnTo>
                <a:cubicBezTo>
                  <a:pt x="468630" y="504825"/>
                  <a:pt x="467678" y="506730"/>
                  <a:pt x="467678" y="509587"/>
                </a:cubicBezTo>
                <a:cubicBezTo>
                  <a:pt x="467678" y="512445"/>
                  <a:pt x="468630" y="514350"/>
                  <a:pt x="470535" y="516255"/>
                </a:cubicBezTo>
                <a:cubicBezTo>
                  <a:pt x="474345" y="520065"/>
                  <a:pt x="480060" y="520065"/>
                  <a:pt x="483870" y="516255"/>
                </a:cubicBezTo>
                <a:lnTo>
                  <a:pt x="517208" y="482918"/>
                </a:lnTo>
                <a:cubicBezTo>
                  <a:pt x="521018" y="479108"/>
                  <a:pt x="521018" y="473393"/>
                  <a:pt x="517208" y="469583"/>
                </a:cubicBezTo>
                <a:cubicBezTo>
                  <a:pt x="513397" y="465772"/>
                  <a:pt x="507683" y="465772"/>
                  <a:pt x="503872" y="469583"/>
                </a:cubicBezTo>
                <a:lnTo>
                  <a:pt x="493395" y="481012"/>
                </a:lnTo>
                <a:lnTo>
                  <a:pt x="439103" y="426720"/>
                </a:lnTo>
                <a:lnTo>
                  <a:pt x="441008" y="424815"/>
                </a:lnTo>
                <a:cubicBezTo>
                  <a:pt x="470535" y="391478"/>
                  <a:pt x="488633" y="348615"/>
                  <a:pt x="491490" y="303847"/>
                </a:cubicBezTo>
                <a:lnTo>
                  <a:pt x="491490" y="301943"/>
                </a:lnTo>
                <a:lnTo>
                  <a:pt x="567690" y="301943"/>
                </a:lnTo>
                <a:lnTo>
                  <a:pt x="567690" y="317183"/>
                </a:lnTo>
                <a:cubicBezTo>
                  <a:pt x="567690" y="321945"/>
                  <a:pt x="571500" y="326708"/>
                  <a:pt x="577215" y="326708"/>
                </a:cubicBezTo>
                <a:cubicBezTo>
                  <a:pt x="582930" y="326708"/>
                  <a:pt x="586740" y="322897"/>
                  <a:pt x="586740" y="317183"/>
                </a:cubicBezTo>
                <a:lnTo>
                  <a:pt x="586740" y="269558"/>
                </a:lnTo>
                <a:cubicBezTo>
                  <a:pt x="586740" y="264795"/>
                  <a:pt x="582930" y="260033"/>
                  <a:pt x="577215" y="260033"/>
                </a:cubicBezTo>
                <a:cubicBezTo>
                  <a:pt x="571500" y="260033"/>
                  <a:pt x="567690" y="263843"/>
                  <a:pt x="567690" y="269558"/>
                </a:cubicBezTo>
                <a:lnTo>
                  <a:pt x="567690" y="282893"/>
                </a:lnTo>
                <a:lnTo>
                  <a:pt x="491490" y="282893"/>
                </a:lnTo>
                <a:lnTo>
                  <a:pt x="491490" y="280988"/>
                </a:lnTo>
                <a:cubicBezTo>
                  <a:pt x="488633" y="237172"/>
                  <a:pt x="470535" y="194310"/>
                  <a:pt x="441008" y="160972"/>
                </a:cubicBezTo>
                <a:lnTo>
                  <a:pt x="439103" y="160020"/>
                </a:lnTo>
                <a:lnTo>
                  <a:pt x="492443" y="106680"/>
                </a:lnTo>
                <a:lnTo>
                  <a:pt x="502920" y="117157"/>
                </a:lnTo>
                <a:cubicBezTo>
                  <a:pt x="504825" y="119063"/>
                  <a:pt x="507683" y="120015"/>
                  <a:pt x="509587" y="120015"/>
                </a:cubicBezTo>
                <a:cubicBezTo>
                  <a:pt x="512445" y="120015"/>
                  <a:pt x="514350" y="119063"/>
                  <a:pt x="516255" y="117157"/>
                </a:cubicBezTo>
                <a:cubicBezTo>
                  <a:pt x="520065" y="113348"/>
                  <a:pt x="520065" y="107632"/>
                  <a:pt x="516255" y="103823"/>
                </a:cubicBezTo>
                <a:lnTo>
                  <a:pt x="483870" y="69532"/>
                </a:lnTo>
                <a:cubicBezTo>
                  <a:pt x="480060" y="65723"/>
                  <a:pt x="474345" y="65723"/>
                  <a:pt x="470535" y="69532"/>
                </a:cubicBezTo>
                <a:cubicBezTo>
                  <a:pt x="466725" y="73342"/>
                  <a:pt x="466725" y="79057"/>
                  <a:pt x="470535" y="82867"/>
                </a:cubicBezTo>
                <a:lnTo>
                  <a:pt x="480060" y="92392"/>
                </a:lnTo>
                <a:lnTo>
                  <a:pt x="425768" y="146685"/>
                </a:lnTo>
                <a:lnTo>
                  <a:pt x="423863" y="144780"/>
                </a:lnTo>
                <a:cubicBezTo>
                  <a:pt x="390525" y="115252"/>
                  <a:pt x="347663" y="98107"/>
                  <a:pt x="303847" y="95250"/>
                </a:cubicBezTo>
                <a:lnTo>
                  <a:pt x="301943" y="95250"/>
                </a:lnTo>
                <a:lnTo>
                  <a:pt x="301943" y="19050"/>
                </a:lnTo>
                <a:lnTo>
                  <a:pt x="317183" y="19050"/>
                </a:lnTo>
                <a:cubicBezTo>
                  <a:pt x="321945" y="19050"/>
                  <a:pt x="326708" y="15240"/>
                  <a:pt x="326708" y="9525"/>
                </a:cubicBezTo>
                <a:cubicBezTo>
                  <a:pt x="326708" y="3810"/>
                  <a:pt x="322897" y="0"/>
                  <a:pt x="317183" y="0"/>
                </a:cubicBezTo>
                <a:lnTo>
                  <a:pt x="269558" y="0"/>
                </a:lnTo>
                <a:cubicBezTo>
                  <a:pt x="264795" y="0"/>
                  <a:pt x="260033" y="3810"/>
                  <a:pt x="260033" y="9525"/>
                </a:cubicBezTo>
                <a:cubicBezTo>
                  <a:pt x="260033" y="15240"/>
                  <a:pt x="263843" y="19050"/>
                  <a:pt x="269558" y="19050"/>
                </a:cubicBezTo>
                <a:lnTo>
                  <a:pt x="282893" y="19050"/>
                </a:lnTo>
                <a:lnTo>
                  <a:pt x="282893" y="95250"/>
                </a:lnTo>
                <a:lnTo>
                  <a:pt x="280988" y="95250"/>
                </a:lnTo>
                <a:cubicBezTo>
                  <a:pt x="237172" y="98107"/>
                  <a:pt x="194310" y="116205"/>
                  <a:pt x="160972" y="145733"/>
                </a:cubicBezTo>
                <a:lnTo>
                  <a:pt x="160020" y="147638"/>
                </a:lnTo>
                <a:lnTo>
                  <a:pt x="105727" y="93345"/>
                </a:lnTo>
                <a:lnTo>
                  <a:pt x="116205" y="82867"/>
                </a:lnTo>
                <a:cubicBezTo>
                  <a:pt x="118110" y="80963"/>
                  <a:pt x="119063" y="79057"/>
                  <a:pt x="119063" y="76200"/>
                </a:cubicBezTo>
                <a:cubicBezTo>
                  <a:pt x="119063" y="73342"/>
                  <a:pt x="118110" y="71438"/>
                  <a:pt x="116205" y="69532"/>
                </a:cubicBezTo>
                <a:cubicBezTo>
                  <a:pt x="112395" y="65723"/>
                  <a:pt x="106680" y="65723"/>
                  <a:pt x="102870" y="69532"/>
                </a:cubicBezTo>
                <a:lnTo>
                  <a:pt x="69532" y="102870"/>
                </a:lnTo>
                <a:cubicBezTo>
                  <a:pt x="67627" y="104775"/>
                  <a:pt x="66675" y="106680"/>
                  <a:pt x="66675" y="109538"/>
                </a:cubicBezTo>
                <a:cubicBezTo>
                  <a:pt x="66675" y="112395"/>
                  <a:pt x="67627" y="114300"/>
                  <a:pt x="69532" y="116205"/>
                </a:cubicBezTo>
                <a:cubicBezTo>
                  <a:pt x="73342" y="120015"/>
                  <a:pt x="79057" y="120015"/>
                  <a:pt x="82867" y="116205"/>
                </a:cubicBezTo>
                <a:lnTo>
                  <a:pt x="92392" y="106680"/>
                </a:lnTo>
                <a:lnTo>
                  <a:pt x="146685" y="160972"/>
                </a:lnTo>
                <a:lnTo>
                  <a:pt x="144780" y="162877"/>
                </a:lnTo>
                <a:cubicBezTo>
                  <a:pt x="116205" y="195263"/>
                  <a:pt x="98107" y="238125"/>
                  <a:pt x="95250" y="281940"/>
                </a:cubicBezTo>
                <a:lnTo>
                  <a:pt x="95250" y="283845"/>
                </a:lnTo>
                <a:lnTo>
                  <a:pt x="19050" y="283845"/>
                </a:lnTo>
                <a:lnTo>
                  <a:pt x="19050" y="270510"/>
                </a:lnTo>
                <a:cubicBezTo>
                  <a:pt x="19050" y="265747"/>
                  <a:pt x="15240" y="260985"/>
                  <a:pt x="9525" y="260985"/>
                </a:cubicBezTo>
                <a:cubicBezTo>
                  <a:pt x="3810" y="260985"/>
                  <a:pt x="0" y="264795"/>
                  <a:pt x="0" y="270510"/>
                </a:cubicBezTo>
                <a:lnTo>
                  <a:pt x="0" y="318135"/>
                </a:lnTo>
                <a:cubicBezTo>
                  <a:pt x="0" y="322897"/>
                  <a:pt x="3810" y="327660"/>
                  <a:pt x="9525" y="327660"/>
                </a:cubicBezTo>
                <a:cubicBezTo>
                  <a:pt x="15240" y="327660"/>
                  <a:pt x="19050" y="323850"/>
                  <a:pt x="19050" y="318135"/>
                </a:cubicBezTo>
                <a:lnTo>
                  <a:pt x="19050" y="302895"/>
                </a:lnTo>
                <a:lnTo>
                  <a:pt x="95250" y="302895"/>
                </a:lnTo>
                <a:lnTo>
                  <a:pt x="95250" y="304800"/>
                </a:lnTo>
                <a:cubicBezTo>
                  <a:pt x="98107" y="348615"/>
                  <a:pt x="115252" y="391478"/>
                  <a:pt x="144780" y="424815"/>
                </a:cubicBezTo>
                <a:lnTo>
                  <a:pt x="146685" y="426720"/>
                </a:lnTo>
                <a:lnTo>
                  <a:pt x="92392" y="481012"/>
                </a:lnTo>
                <a:lnTo>
                  <a:pt x="82867" y="471487"/>
                </a:lnTo>
                <a:cubicBezTo>
                  <a:pt x="80963" y="469583"/>
                  <a:pt x="79057" y="468630"/>
                  <a:pt x="76200" y="468630"/>
                </a:cubicBezTo>
                <a:cubicBezTo>
                  <a:pt x="73342" y="468630"/>
                  <a:pt x="71438" y="469583"/>
                  <a:pt x="69532" y="471487"/>
                </a:cubicBezTo>
                <a:cubicBezTo>
                  <a:pt x="65723" y="475297"/>
                  <a:pt x="65723" y="481012"/>
                  <a:pt x="69532" y="484822"/>
                </a:cubicBezTo>
                <a:lnTo>
                  <a:pt x="102870" y="518160"/>
                </a:lnTo>
                <a:cubicBezTo>
                  <a:pt x="104775" y="520065"/>
                  <a:pt x="106680" y="521018"/>
                  <a:pt x="109538" y="521018"/>
                </a:cubicBezTo>
                <a:cubicBezTo>
                  <a:pt x="112395" y="521018"/>
                  <a:pt x="114300" y="520065"/>
                  <a:pt x="116205" y="518160"/>
                </a:cubicBezTo>
                <a:cubicBezTo>
                  <a:pt x="120015" y="514350"/>
                  <a:pt x="120015" y="508635"/>
                  <a:pt x="116205" y="504825"/>
                </a:cubicBezTo>
                <a:lnTo>
                  <a:pt x="105727" y="493395"/>
                </a:lnTo>
                <a:lnTo>
                  <a:pt x="159068" y="440055"/>
                </a:lnTo>
                <a:lnTo>
                  <a:pt x="160972" y="441960"/>
                </a:lnTo>
                <a:cubicBezTo>
                  <a:pt x="194310" y="471487"/>
                  <a:pt x="236220" y="489585"/>
                  <a:pt x="280988" y="492443"/>
                </a:cubicBezTo>
                <a:lnTo>
                  <a:pt x="282893" y="492443"/>
                </a:lnTo>
                <a:lnTo>
                  <a:pt x="282893" y="568643"/>
                </a:lnTo>
                <a:lnTo>
                  <a:pt x="269558" y="568643"/>
                </a:lnTo>
                <a:close/>
                <a:moveTo>
                  <a:pt x="293370" y="472440"/>
                </a:moveTo>
                <a:cubicBezTo>
                  <a:pt x="194310" y="472440"/>
                  <a:pt x="114300" y="391478"/>
                  <a:pt x="114300" y="293370"/>
                </a:cubicBezTo>
                <a:cubicBezTo>
                  <a:pt x="114300" y="195263"/>
                  <a:pt x="194310" y="114300"/>
                  <a:pt x="293370" y="114300"/>
                </a:cubicBezTo>
                <a:cubicBezTo>
                  <a:pt x="392430" y="114300"/>
                  <a:pt x="472440" y="195263"/>
                  <a:pt x="472440" y="293370"/>
                </a:cubicBezTo>
                <a:lnTo>
                  <a:pt x="472440" y="293370"/>
                </a:lnTo>
                <a:cubicBezTo>
                  <a:pt x="472440" y="392430"/>
                  <a:pt x="392430" y="472440"/>
                  <a:pt x="293370" y="472440"/>
                </a:cubicBezTo>
                <a:close/>
                <a:moveTo>
                  <a:pt x="320993" y="247650"/>
                </a:moveTo>
                <a:cubicBezTo>
                  <a:pt x="320993" y="268605"/>
                  <a:pt x="338138" y="285750"/>
                  <a:pt x="359093" y="285750"/>
                </a:cubicBezTo>
                <a:cubicBezTo>
                  <a:pt x="380047" y="285750"/>
                  <a:pt x="397193" y="268605"/>
                  <a:pt x="397193" y="247650"/>
                </a:cubicBezTo>
                <a:cubicBezTo>
                  <a:pt x="397193" y="226695"/>
                  <a:pt x="380047" y="209550"/>
                  <a:pt x="359093" y="209550"/>
                </a:cubicBezTo>
                <a:cubicBezTo>
                  <a:pt x="338138" y="208597"/>
                  <a:pt x="320993" y="225743"/>
                  <a:pt x="320993" y="247650"/>
                </a:cubicBezTo>
                <a:close/>
                <a:moveTo>
                  <a:pt x="381000" y="247650"/>
                </a:moveTo>
                <a:cubicBezTo>
                  <a:pt x="381000" y="259080"/>
                  <a:pt x="371475" y="268605"/>
                  <a:pt x="360045" y="268605"/>
                </a:cubicBezTo>
                <a:cubicBezTo>
                  <a:pt x="348615" y="268605"/>
                  <a:pt x="339090" y="259080"/>
                  <a:pt x="339090" y="247650"/>
                </a:cubicBezTo>
                <a:cubicBezTo>
                  <a:pt x="339090" y="236220"/>
                  <a:pt x="348615" y="226695"/>
                  <a:pt x="360045" y="226695"/>
                </a:cubicBezTo>
                <a:cubicBezTo>
                  <a:pt x="371475" y="225743"/>
                  <a:pt x="381000" y="235268"/>
                  <a:pt x="381000" y="247650"/>
                </a:cubicBezTo>
                <a:close/>
                <a:moveTo>
                  <a:pt x="173355" y="337185"/>
                </a:moveTo>
                <a:cubicBezTo>
                  <a:pt x="173355" y="358140"/>
                  <a:pt x="190500" y="375285"/>
                  <a:pt x="211455" y="375285"/>
                </a:cubicBezTo>
                <a:cubicBezTo>
                  <a:pt x="232410" y="375285"/>
                  <a:pt x="249555" y="358140"/>
                  <a:pt x="249555" y="337185"/>
                </a:cubicBezTo>
                <a:cubicBezTo>
                  <a:pt x="249555" y="316230"/>
                  <a:pt x="232410" y="299085"/>
                  <a:pt x="211455" y="299085"/>
                </a:cubicBezTo>
                <a:cubicBezTo>
                  <a:pt x="190500" y="298133"/>
                  <a:pt x="173355" y="315278"/>
                  <a:pt x="173355" y="337185"/>
                </a:cubicBezTo>
                <a:close/>
                <a:moveTo>
                  <a:pt x="232410" y="337185"/>
                </a:moveTo>
                <a:cubicBezTo>
                  <a:pt x="232410" y="348615"/>
                  <a:pt x="222885" y="358140"/>
                  <a:pt x="211455" y="358140"/>
                </a:cubicBezTo>
                <a:cubicBezTo>
                  <a:pt x="200025" y="358140"/>
                  <a:pt x="190500" y="348615"/>
                  <a:pt x="190500" y="337185"/>
                </a:cubicBezTo>
                <a:cubicBezTo>
                  <a:pt x="190500" y="325755"/>
                  <a:pt x="200025" y="316230"/>
                  <a:pt x="211455" y="316230"/>
                </a:cubicBezTo>
                <a:cubicBezTo>
                  <a:pt x="222885" y="315278"/>
                  <a:pt x="232410" y="324803"/>
                  <a:pt x="232410" y="337185"/>
                </a:cubicBezTo>
                <a:close/>
                <a:moveTo>
                  <a:pt x="341947" y="381953"/>
                </a:moveTo>
                <a:cubicBezTo>
                  <a:pt x="341947" y="372428"/>
                  <a:pt x="349568" y="363855"/>
                  <a:pt x="360045" y="363855"/>
                </a:cubicBezTo>
                <a:cubicBezTo>
                  <a:pt x="369570" y="363855"/>
                  <a:pt x="378143" y="371475"/>
                  <a:pt x="378143" y="381953"/>
                </a:cubicBezTo>
                <a:cubicBezTo>
                  <a:pt x="378143" y="391478"/>
                  <a:pt x="370522" y="400050"/>
                  <a:pt x="360045" y="400050"/>
                </a:cubicBezTo>
                <a:cubicBezTo>
                  <a:pt x="349568" y="399097"/>
                  <a:pt x="341947" y="391478"/>
                  <a:pt x="341947" y="381953"/>
                </a:cubicBezTo>
                <a:close/>
                <a:moveTo>
                  <a:pt x="199072" y="208597"/>
                </a:moveTo>
                <a:cubicBezTo>
                  <a:pt x="199072" y="199072"/>
                  <a:pt x="206693" y="190500"/>
                  <a:pt x="217170" y="190500"/>
                </a:cubicBezTo>
                <a:cubicBezTo>
                  <a:pt x="226695" y="190500"/>
                  <a:pt x="235268" y="198120"/>
                  <a:pt x="235268" y="208597"/>
                </a:cubicBezTo>
                <a:cubicBezTo>
                  <a:pt x="235268" y="218122"/>
                  <a:pt x="227647" y="226695"/>
                  <a:pt x="217170" y="226695"/>
                </a:cubicBezTo>
                <a:cubicBezTo>
                  <a:pt x="206693" y="226695"/>
                  <a:pt x="199072" y="219075"/>
                  <a:pt x="199072" y="208597"/>
                </a:cubicBezTo>
                <a:close/>
              </a:path>
            </a:pathLst>
          </a:custGeom>
          <a:solidFill>
            <a:schemeClr val="bg1"/>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23984534-E5B9-456B-BD81-4B0606B4F5CA}"/>
              </a:ext>
            </a:extLst>
          </p:cNvPr>
          <p:cNvSpPr/>
          <p:nvPr/>
        </p:nvSpPr>
        <p:spPr>
          <a:xfrm>
            <a:off x="6834084" y="3811650"/>
            <a:ext cx="222946" cy="224273"/>
          </a:xfrm>
          <a:custGeom>
            <a:avLst/>
            <a:gdLst>
              <a:gd name="connsiteX0" fmla="*/ 507363 w 681325"/>
              <a:gd name="connsiteY0" fmla="*/ 69 h 681304"/>
              <a:gd name="connsiteX1" fmla="*/ 488037 w 681325"/>
              <a:gd name="connsiteY1" fmla="*/ 15357 h 681304"/>
              <a:gd name="connsiteX2" fmla="*/ 493676 w 681325"/>
              <a:gd name="connsiteY2" fmla="*/ 39226 h 681304"/>
              <a:gd name="connsiteX3" fmla="*/ 552198 w 681325"/>
              <a:gd name="connsiteY3" fmla="*/ 97424 h 681304"/>
              <a:gd name="connsiteX4" fmla="*/ 481598 w 681325"/>
              <a:gd name="connsiteY4" fmla="*/ 167957 h 681304"/>
              <a:gd name="connsiteX5" fmla="*/ 416638 w 681325"/>
              <a:gd name="connsiteY5" fmla="*/ 103053 h 681304"/>
              <a:gd name="connsiteX6" fmla="*/ 362679 w 681325"/>
              <a:gd name="connsiteY6" fmla="*/ 49142 h 681304"/>
              <a:gd name="connsiteX7" fmla="*/ 344162 w 681325"/>
              <a:gd name="connsiteY7" fmla="*/ 42170 h 681304"/>
              <a:gd name="connsiteX8" fmla="*/ 324836 w 681325"/>
              <a:gd name="connsiteY8" fmla="*/ 57457 h 681304"/>
              <a:gd name="connsiteX9" fmla="*/ 330475 w 681325"/>
              <a:gd name="connsiteY9" fmla="*/ 81327 h 681304"/>
              <a:gd name="connsiteX10" fmla="*/ 368584 w 681325"/>
              <a:gd name="connsiteY10" fmla="*/ 119141 h 681304"/>
              <a:gd name="connsiteX11" fmla="*/ 114629 w 681325"/>
              <a:gd name="connsiteY11" fmla="*/ 372868 h 681304"/>
              <a:gd name="connsiteX12" fmla="*/ 99865 w 681325"/>
              <a:gd name="connsiteY12" fmla="*/ 549614 h 681304"/>
              <a:gd name="connsiteX13" fmla="*/ 6444 w 681325"/>
              <a:gd name="connsiteY13" fmla="*/ 642949 h 681304"/>
              <a:gd name="connsiteX14" fmla="*/ 6444 w 681325"/>
              <a:gd name="connsiteY14" fmla="*/ 674868 h 681304"/>
              <a:gd name="connsiteX15" fmla="*/ 38391 w 681325"/>
              <a:gd name="connsiteY15" fmla="*/ 674868 h 681304"/>
              <a:gd name="connsiteX16" fmla="*/ 131812 w 681325"/>
              <a:gd name="connsiteY16" fmla="*/ 581532 h 681304"/>
              <a:gd name="connsiteX17" fmla="*/ 308720 w 681325"/>
              <a:gd name="connsiteY17" fmla="*/ 566778 h 681304"/>
              <a:gd name="connsiteX18" fmla="*/ 562666 w 681325"/>
              <a:gd name="connsiteY18" fmla="*/ 313061 h 681304"/>
              <a:gd name="connsiteX19" fmla="*/ 600518 w 681325"/>
              <a:gd name="connsiteY19" fmla="*/ 351142 h 681304"/>
              <a:gd name="connsiteX20" fmla="*/ 632741 w 681325"/>
              <a:gd name="connsiteY20" fmla="*/ 351142 h 681304"/>
              <a:gd name="connsiteX21" fmla="*/ 632741 w 681325"/>
              <a:gd name="connsiteY21" fmla="*/ 318966 h 681304"/>
              <a:gd name="connsiteX22" fmla="*/ 578782 w 681325"/>
              <a:gd name="connsiteY22" fmla="*/ 265055 h 681304"/>
              <a:gd name="connsiteX23" fmla="*/ 513812 w 681325"/>
              <a:gd name="connsiteY23" fmla="*/ 200151 h 681304"/>
              <a:gd name="connsiteX24" fmla="*/ 584421 w 681325"/>
              <a:gd name="connsiteY24" fmla="*/ 129619 h 681304"/>
              <a:gd name="connsiteX25" fmla="*/ 642666 w 681325"/>
              <a:gd name="connsiteY25" fmla="*/ 188083 h 681304"/>
              <a:gd name="connsiteX26" fmla="*/ 674889 w 681325"/>
              <a:gd name="connsiteY26" fmla="*/ 188083 h 681304"/>
              <a:gd name="connsiteX27" fmla="*/ 674889 w 681325"/>
              <a:gd name="connsiteY27" fmla="*/ 155898 h 681304"/>
              <a:gd name="connsiteX28" fmla="*/ 525880 w 681325"/>
              <a:gd name="connsiteY28" fmla="*/ 7041 h 681304"/>
              <a:gd name="connsiteX29" fmla="*/ 507363 w 681325"/>
              <a:gd name="connsiteY29" fmla="*/ 69 h 681304"/>
              <a:gd name="connsiteX30" fmla="*/ 507363 w 681325"/>
              <a:gd name="connsiteY30" fmla="*/ 69 h 681304"/>
              <a:gd name="connsiteX31" fmla="*/ 400788 w 681325"/>
              <a:gd name="connsiteY31" fmla="*/ 151336 h 681304"/>
              <a:gd name="connsiteX32" fmla="*/ 530452 w 681325"/>
              <a:gd name="connsiteY32" fmla="*/ 280876 h 681304"/>
              <a:gd name="connsiteX33" fmla="*/ 276496 w 681325"/>
              <a:gd name="connsiteY33" fmla="*/ 534860 h 681304"/>
              <a:gd name="connsiteX34" fmla="*/ 148442 w 681325"/>
              <a:gd name="connsiteY34" fmla="*/ 536736 h 681304"/>
              <a:gd name="connsiteX35" fmla="*/ 147909 w 681325"/>
              <a:gd name="connsiteY35" fmla="*/ 536193 h 681304"/>
              <a:gd name="connsiteX36" fmla="*/ 144147 w 681325"/>
              <a:gd name="connsiteY36" fmla="*/ 532440 h 681304"/>
              <a:gd name="connsiteX37" fmla="*/ 146556 w 681325"/>
              <a:gd name="connsiteY37" fmla="*/ 405044 h 681304"/>
              <a:gd name="connsiteX38" fmla="*/ 152195 w 681325"/>
              <a:gd name="connsiteY38" fmla="*/ 399405 h 681304"/>
              <a:gd name="connsiteX39" fmla="*/ 190048 w 681325"/>
              <a:gd name="connsiteY39" fmla="*/ 437495 h 681304"/>
              <a:gd name="connsiteX40" fmla="*/ 222261 w 681325"/>
              <a:gd name="connsiteY40" fmla="*/ 437495 h 681304"/>
              <a:gd name="connsiteX41" fmla="*/ 222261 w 681325"/>
              <a:gd name="connsiteY41" fmla="*/ 405310 h 681304"/>
              <a:gd name="connsiteX42" fmla="*/ 184409 w 681325"/>
              <a:gd name="connsiteY42" fmla="*/ 367486 h 681304"/>
              <a:gd name="connsiteX43" fmla="*/ 216889 w 681325"/>
              <a:gd name="connsiteY43" fmla="*/ 334768 h 681304"/>
              <a:gd name="connsiteX44" fmla="*/ 281859 w 681325"/>
              <a:gd name="connsiteY44" fmla="*/ 399671 h 681304"/>
              <a:gd name="connsiteX45" fmla="*/ 314073 w 681325"/>
              <a:gd name="connsiteY45" fmla="*/ 399671 h 681304"/>
              <a:gd name="connsiteX46" fmla="*/ 314073 w 681325"/>
              <a:gd name="connsiteY46" fmla="*/ 367486 h 681304"/>
              <a:gd name="connsiteX47" fmla="*/ 249112 w 681325"/>
              <a:gd name="connsiteY47" fmla="*/ 302583 h 681304"/>
              <a:gd name="connsiteX48" fmla="*/ 276496 w 681325"/>
              <a:gd name="connsiteY48" fmla="*/ 275494 h 681304"/>
              <a:gd name="connsiteX49" fmla="*/ 314349 w 681325"/>
              <a:gd name="connsiteY49" fmla="*/ 313318 h 681304"/>
              <a:gd name="connsiteX50" fmla="*/ 346562 w 681325"/>
              <a:gd name="connsiteY50" fmla="*/ 313318 h 681304"/>
              <a:gd name="connsiteX51" fmla="*/ 346562 w 681325"/>
              <a:gd name="connsiteY51" fmla="*/ 281133 h 681304"/>
              <a:gd name="connsiteX52" fmla="*/ 308710 w 681325"/>
              <a:gd name="connsiteY52" fmla="*/ 243319 h 681304"/>
              <a:gd name="connsiteX53" fmla="*/ 335818 w 681325"/>
              <a:gd name="connsiteY53" fmla="*/ 215963 h 681304"/>
              <a:gd name="connsiteX54" fmla="*/ 400779 w 681325"/>
              <a:gd name="connsiteY54" fmla="*/ 280866 h 681304"/>
              <a:gd name="connsiteX55" fmla="*/ 433002 w 681325"/>
              <a:gd name="connsiteY55" fmla="*/ 280866 h 681304"/>
              <a:gd name="connsiteX56" fmla="*/ 433002 w 681325"/>
              <a:gd name="connsiteY56" fmla="*/ 248681 h 681304"/>
              <a:gd name="connsiteX57" fmla="*/ 368032 w 681325"/>
              <a:gd name="connsiteY57" fmla="*/ 184044 h 681304"/>
              <a:gd name="connsiteX58" fmla="*/ 400788 w 681325"/>
              <a:gd name="connsiteY58" fmla="*/ 151336 h 6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25" h="681304">
                <a:moveTo>
                  <a:pt x="507363" y="69"/>
                </a:moveTo>
                <a:cubicBezTo>
                  <a:pt x="498772" y="869"/>
                  <a:pt x="490723" y="7041"/>
                  <a:pt x="488037" y="15357"/>
                </a:cubicBezTo>
                <a:cubicBezTo>
                  <a:pt x="485075" y="23405"/>
                  <a:pt x="487494" y="33321"/>
                  <a:pt x="493676" y="39226"/>
                </a:cubicBezTo>
                <a:lnTo>
                  <a:pt x="552198" y="97424"/>
                </a:lnTo>
                <a:lnTo>
                  <a:pt x="481598" y="167957"/>
                </a:lnTo>
                <a:lnTo>
                  <a:pt x="416638" y="103053"/>
                </a:lnTo>
                <a:lnTo>
                  <a:pt x="362679" y="49142"/>
                </a:lnTo>
                <a:cubicBezTo>
                  <a:pt x="357850" y="44313"/>
                  <a:pt x="350868" y="41627"/>
                  <a:pt x="344162" y="42170"/>
                </a:cubicBezTo>
                <a:cubicBezTo>
                  <a:pt x="335571" y="42970"/>
                  <a:pt x="327512" y="49142"/>
                  <a:pt x="324836" y="57457"/>
                </a:cubicBezTo>
                <a:cubicBezTo>
                  <a:pt x="321883" y="65506"/>
                  <a:pt x="324293" y="75155"/>
                  <a:pt x="330475" y="81327"/>
                </a:cubicBezTo>
                <a:lnTo>
                  <a:pt x="368584" y="119141"/>
                </a:lnTo>
                <a:lnTo>
                  <a:pt x="114629" y="372868"/>
                </a:lnTo>
                <a:cubicBezTo>
                  <a:pt x="66575" y="420874"/>
                  <a:pt x="61746" y="495969"/>
                  <a:pt x="99865" y="549614"/>
                </a:cubicBezTo>
                <a:lnTo>
                  <a:pt x="6444" y="642949"/>
                </a:lnTo>
                <a:cubicBezTo>
                  <a:pt x="-2148" y="651265"/>
                  <a:pt x="-2148" y="666552"/>
                  <a:pt x="6444" y="674868"/>
                </a:cubicBezTo>
                <a:cubicBezTo>
                  <a:pt x="14769" y="683450"/>
                  <a:pt x="30066" y="683450"/>
                  <a:pt x="38391" y="674868"/>
                </a:cubicBezTo>
                <a:lnTo>
                  <a:pt x="131812" y="581532"/>
                </a:lnTo>
                <a:cubicBezTo>
                  <a:pt x="185504" y="619880"/>
                  <a:pt x="260666" y="615060"/>
                  <a:pt x="308720" y="566778"/>
                </a:cubicBezTo>
                <a:lnTo>
                  <a:pt x="562666" y="313061"/>
                </a:lnTo>
                <a:lnTo>
                  <a:pt x="600518" y="351142"/>
                </a:lnTo>
                <a:cubicBezTo>
                  <a:pt x="609109" y="359457"/>
                  <a:pt x="624416" y="359457"/>
                  <a:pt x="632741" y="351142"/>
                </a:cubicBezTo>
                <a:cubicBezTo>
                  <a:pt x="641323" y="342826"/>
                  <a:pt x="641323" y="327539"/>
                  <a:pt x="632741" y="318966"/>
                </a:cubicBezTo>
                <a:lnTo>
                  <a:pt x="578782" y="265055"/>
                </a:lnTo>
                <a:lnTo>
                  <a:pt x="513812" y="200151"/>
                </a:lnTo>
                <a:lnTo>
                  <a:pt x="584421" y="129619"/>
                </a:lnTo>
                <a:lnTo>
                  <a:pt x="642666" y="188083"/>
                </a:lnTo>
                <a:cubicBezTo>
                  <a:pt x="651258" y="196398"/>
                  <a:pt x="666564" y="196398"/>
                  <a:pt x="674889" y="188083"/>
                </a:cubicBezTo>
                <a:cubicBezTo>
                  <a:pt x="683471" y="179501"/>
                  <a:pt x="683471" y="164213"/>
                  <a:pt x="674889" y="155898"/>
                </a:cubicBezTo>
                <a:lnTo>
                  <a:pt x="525880" y="7041"/>
                </a:lnTo>
                <a:cubicBezTo>
                  <a:pt x="521051" y="2212"/>
                  <a:pt x="514069" y="-474"/>
                  <a:pt x="507363" y="69"/>
                </a:cubicBezTo>
                <a:lnTo>
                  <a:pt x="507363" y="69"/>
                </a:lnTo>
                <a:close/>
                <a:moveTo>
                  <a:pt x="400788" y="151336"/>
                </a:moveTo>
                <a:lnTo>
                  <a:pt x="530452" y="280876"/>
                </a:lnTo>
                <a:lnTo>
                  <a:pt x="276496" y="534860"/>
                </a:lnTo>
                <a:cubicBezTo>
                  <a:pt x="240787" y="570531"/>
                  <a:pt x="184685" y="571074"/>
                  <a:pt x="148442" y="536736"/>
                </a:cubicBezTo>
                <a:cubicBezTo>
                  <a:pt x="148176" y="536470"/>
                  <a:pt x="148176" y="536193"/>
                  <a:pt x="147909" y="536193"/>
                </a:cubicBezTo>
                <a:cubicBezTo>
                  <a:pt x="146833" y="534850"/>
                  <a:pt x="145499" y="533517"/>
                  <a:pt x="144147" y="532440"/>
                </a:cubicBezTo>
                <a:cubicBezTo>
                  <a:pt x="110323" y="495960"/>
                  <a:pt x="111123" y="440448"/>
                  <a:pt x="146556" y="405044"/>
                </a:cubicBezTo>
                <a:lnTo>
                  <a:pt x="152195" y="399405"/>
                </a:lnTo>
                <a:lnTo>
                  <a:pt x="190048" y="437495"/>
                </a:lnTo>
                <a:cubicBezTo>
                  <a:pt x="198372" y="445801"/>
                  <a:pt x="213670" y="445801"/>
                  <a:pt x="222261" y="437495"/>
                </a:cubicBezTo>
                <a:cubicBezTo>
                  <a:pt x="230586" y="429180"/>
                  <a:pt x="230586" y="413616"/>
                  <a:pt x="222261" y="405310"/>
                </a:cubicBezTo>
                <a:lnTo>
                  <a:pt x="184409" y="367486"/>
                </a:lnTo>
                <a:lnTo>
                  <a:pt x="216889" y="334768"/>
                </a:lnTo>
                <a:lnTo>
                  <a:pt x="281859" y="399671"/>
                </a:lnTo>
                <a:cubicBezTo>
                  <a:pt x="290451" y="407987"/>
                  <a:pt x="305748" y="407987"/>
                  <a:pt x="314073" y="399671"/>
                </a:cubicBezTo>
                <a:cubicBezTo>
                  <a:pt x="322397" y="391089"/>
                  <a:pt x="322397" y="375802"/>
                  <a:pt x="314073" y="367486"/>
                </a:cubicBezTo>
                <a:lnTo>
                  <a:pt x="249112" y="302583"/>
                </a:lnTo>
                <a:lnTo>
                  <a:pt x="276496" y="275494"/>
                </a:lnTo>
                <a:lnTo>
                  <a:pt x="314349" y="313318"/>
                </a:lnTo>
                <a:cubicBezTo>
                  <a:pt x="322674" y="321633"/>
                  <a:pt x="338238" y="321633"/>
                  <a:pt x="346562" y="313318"/>
                </a:cubicBezTo>
                <a:cubicBezTo>
                  <a:pt x="354878" y="305002"/>
                  <a:pt x="354878" y="289448"/>
                  <a:pt x="346562" y="281133"/>
                </a:cubicBezTo>
                <a:lnTo>
                  <a:pt x="308710" y="243319"/>
                </a:lnTo>
                <a:lnTo>
                  <a:pt x="335818" y="215963"/>
                </a:lnTo>
                <a:lnTo>
                  <a:pt x="400779" y="280866"/>
                </a:lnTo>
                <a:cubicBezTo>
                  <a:pt x="409104" y="289448"/>
                  <a:pt x="424401" y="289448"/>
                  <a:pt x="433002" y="280866"/>
                </a:cubicBezTo>
                <a:cubicBezTo>
                  <a:pt x="441317" y="272551"/>
                  <a:pt x="441317" y="257263"/>
                  <a:pt x="433002" y="248681"/>
                </a:cubicBezTo>
                <a:lnTo>
                  <a:pt x="368032" y="184044"/>
                </a:lnTo>
                <a:lnTo>
                  <a:pt x="400788" y="151336"/>
                </a:lnTo>
                <a:close/>
              </a:path>
            </a:pathLst>
          </a:custGeom>
          <a:solidFill>
            <a:schemeClr val="bg1"/>
          </a:solidFill>
          <a:ln w="9525" cap="flat">
            <a:noFill/>
            <a:prstDash val="solid"/>
            <a:miter/>
          </a:ln>
        </p:spPr>
        <p:txBody>
          <a:bodyPr rtlCol="0" anchor="ctr"/>
          <a:lstStyle/>
          <a:p>
            <a:endParaRPr lang="en-NZ"/>
          </a:p>
        </p:txBody>
      </p:sp>
      <p:grpSp>
        <p:nvGrpSpPr>
          <p:cNvPr id="29" name="Graphic 9">
            <a:extLst>
              <a:ext uri="{FF2B5EF4-FFF2-40B4-BE49-F238E27FC236}">
                <a16:creationId xmlns:a16="http://schemas.microsoft.com/office/drawing/2014/main" id="{D6341660-3669-4804-B32F-E6765F3FE256}"/>
              </a:ext>
            </a:extLst>
          </p:cNvPr>
          <p:cNvGrpSpPr/>
          <p:nvPr/>
        </p:nvGrpSpPr>
        <p:grpSpPr>
          <a:xfrm>
            <a:off x="541504" y="1475408"/>
            <a:ext cx="253893" cy="267047"/>
            <a:chOff x="8420512" y="2761905"/>
            <a:chExt cx="547877" cy="576262"/>
          </a:xfrm>
          <a:solidFill>
            <a:schemeClr val="bg1"/>
          </a:solidFill>
        </p:grpSpPr>
        <p:sp>
          <p:nvSpPr>
            <p:cNvPr id="30" name="Freeform: Shape 29">
              <a:extLst>
                <a:ext uri="{FF2B5EF4-FFF2-40B4-BE49-F238E27FC236}">
                  <a16:creationId xmlns:a16="http://schemas.microsoft.com/office/drawing/2014/main" id="{DE981C05-8D2C-4C05-9717-40E623A767B6}"/>
                </a:ext>
              </a:extLst>
            </p:cNvPr>
            <p:cNvSpPr/>
            <p:nvPr/>
          </p:nvSpPr>
          <p:spPr>
            <a:xfrm>
              <a:off x="8644540" y="318100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C6FD991D-D6CD-461E-B392-054FC53C3C1F}"/>
                </a:ext>
              </a:extLst>
            </p:cNvPr>
            <p:cNvSpPr/>
            <p:nvPr/>
          </p:nvSpPr>
          <p:spPr>
            <a:xfrm>
              <a:off x="8568340" y="28857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AFA7F685-3547-4670-9743-FDA44967E756}"/>
                </a:ext>
              </a:extLst>
            </p:cNvPr>
            <p:cNvSpPr/>
            <p:nvPr/>
          </p:nvSpPr>
          <p:spPr>
            <a:xfrm>
              <a:off x="8644540" y="28857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8424BF08-7CFB-4B4F-94B7-D68802382B96}"/>
                </a:ext>
              </a:extLst>
            </p:cNvPr>
            <p:cNvSpPr/>
            <p:nvPr/>
          </p:nvSpPr>
          <p:spPr>
            <a:xfrm>
              <a:off x="8720740" y="28857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37" name="Freeform: Shape 36">
              <a:extLst>
                <a:ext uri="{FF2B5EF4-FFF2-40B4-BE49-F238E27FC236}">
                  <a16:creationId xmlns:a16="http://schemas.microsoft.com/office/drawing/2014/main" id="{4A0BE9E2-3607-4357-99C8-33BE4F8ADD41}"/>
                </a:ext>
              </a:extLst>
            </p:cNvPr>
            <p:cNvSpPr/>
            <p:nvPr/>
          </p:nvSpPr>
          <p:spPr>
            <a:xfrm>
              <a:off x="8568340" y="29619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38" name="Freeform: Shape 37">
              <a:extLst>
                <a:ext uri="{FF2B5EF4-FFF2-40B4-BE49-F238E27FC236}">
                  <a16:creationId xmlns:a16="http://schemas.microsoft.com/office/drawing/2014/main" id="{55D79208-BC49-46EC-A229-A5C428996DAB}"/>
                </a:ext>
              </a:extLst>
            </p:cNvPr>
            <p:cNvSpPr/>
            <p:nvPr/>
          </p:nvSpPr>
          <p:spPr>
            <a:xfrm>
              <a:off x="8644540" y="29619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39" name="Freeform: Shape 38">
              <a:extLst>
                <a:ext uri="{FF2B5EF4-FFF2-40B4-BE49-F238E27FC236}">
                  <a16:creationId xmlns:a16="http://schemas.microsoft.com/office/drawing/2014/main" id="{ABA428B6-1ECD-41EE-AF00-E0C184535976}"/>
                </a:ext>
              </a:extLst>
            </p:cNvPr>
            <p:cNvSpPr/>
            <p:nvPr/>
          </p:nvSpPr>
          <p:spPr>
            <a:xfrm>
              <a:off x="8720740" y="29619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C30A442E-7CB5-4AA6-93FB-A2D6849C8B22}"/>
                </a:ext>
              </a:extLst>
            </p:cNvPr>
            <p:cNvSpPr/>
            <p:nvPr/>
          </p:nvSpPr>
          <p:spPr>
            <a:xfrm>
              <a:off x="8644540" y="3038130"/>
              <a:ext cx="57150" cy="57150"/>
            </a:xfrm>
            <a:custGeom>
              <a:avLst/>
              <a:gdLst>
                <a:gd name="connsiteX0" fmla="*/ 47625 w 57150"/>
                <a:gd name="connsiteY0" fmla="*/ 0 h 57150"/>
                <a:gd name="connsiteX1" fmla="*/ 9525 w 57150"/>
                <a:gd name="connsiteY1" fmla="*/ 0 h 57150"/>
                <a:gd name="connsiteX2" fmla="*/ 0 w 57150"/>
                <a:gd name="connsiteY2" fmla="*/ 9525 h 57150"/>
                <a:gd name="connsiteX3" fmla="*/ 0 w 57150"/>
                <a:gd name="connsiteY3" fmla="*/ 47625 h 57150"/>
                <a:gd name="connsiteX4" fmla="*/ 9525 w 57150"/>
                <a:gd name="connsiteY4" fmla="*/ 57150 h 57150"/>
                <a:gd name="connsiteX5" fmla="*/ 47625 w 57150"/>
                <a:gd name="connsiteY5" fmla="*/ 57150 h 57150"/>
                <a:gd name="connsiteX6" fmla="*/ 57150 w 57150"/>
                <a:gd name="connsiteY6" fmla="*/ 47625 h 57150"/>
                <a:gd name="connsiteX7" fmla="*/ 57150 w 57150"/>
                <a:gd name="connsiteY7" fmla="*/ 9525 h 57150"/>
                <a:gd name="connsiteX8" fmla="*/ 47625 w 57150"/>
                <a:gd name="connsiteY8" fmla="*/ 0 h 57150"/>
                <a:gd name="connsiteX9" fmla="*/ 38100 w 57150"/>
                <a:gd name="connsiteY9" fmla="*/ 38100 h 57150"/>
                <a:gd name="connsiteX10" fmla="*/ 19050 w 57150"/>
                <a:gd name="connsiteY10" fmla="*/ 38100 h 57150"/>
                <a:gd name="connsiteX11" fmla="*/ 19050 w 57150"/>
                <a:gd name="connsiteY11" fmla="*/ 19050 h 57150"/>
                <a:gd name="connsiteX12" fmla="*/ 38100 w 57150"/>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57150">
                  <a:moveTo>
                    <a:pt x="47625" y="0"/>
                  </a:moveTo>
                  <a:lnTo>
                    <a:pt x="9525" y="0"/>
                  </a:lnTo>
                  <a:cubicBezTo>
                    <a:pt x="4264" y="0"/>
                    <a:pt x="0" y="4264"/>
                    <a:pt x="0" y="9525"/>
                  </a:cubicBezTo>
                  <a:lnTo>
                    <a:pt x="0" y="47625"/>
                  </a:lnTo>
                  <a:cubicBezTo>
                    <a:pt x="0" y="52886"/>
                    <a:pt x="4264" y="57150"/>
                    <a:pt x="9525" y="57150"/>
                  </a:cubicBezTo>
                  <a:lnTo>
                    <a:pt x="47625" y="57150"/>
                  </a:lnTo>
                  <a:cubicBezTo>
                    <a:pt x="52886" y="57150"/>
                    <a:pt x="57150" y="52886"/>
                    <a:pt x="57150" y="47625"/>
                  </a:cubicBezTo>
                  <a:lnTo>
                    <a:pt x="57150" y="9525"/>
                  </a:lnTo>
                  <a:cubicBezTo>
                    <a:pt x="57150" y="4264"/>
                    <a:pt x="52886" y="0"/>
                    <a:pt x="47625" y="0"/>
                  </a:cubicBezTo>
                  <a:close/>
                  <a:moveTo>
                    <a:pt x="38100" y="38100"/>
                  </a:moveTo>
                  <a:lnTo>
                    <a:pt x="19050" y="38100"/>
                  </a:lnTo>
                  <a:lnTo>
                    <a:pt x="19050" y="19050"/>
                  </a:lnTo>
                  <a:lnTo>
                    <a:pt x="38100" y="19050"/>
                  </a:lnTo>
                  <a:close/>
                </a:path>
              </a:pathLst>
            </a:custGeom>
            <a:grp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DCB75E06-4B8B-4C68-817D-DFB2666A4535}"/>
                </a:ext>
              </a:extLst>
            </p:cNvPr>
            <p:cNvSpPr/>
            <p:nvPr/>
          </p:nvSpPr>
          <p:spPr>
            <a:xfrm>
              <a:off x="8420512" y="2761905"/>
              <a:ext cx="547877" cy="576262"/>
            </a:xfrm>
            <a:custGeom>
              <a:avLst/>
              <a:gdLst>
                <a:gd name="connsiteX0" fmla="*/ 509777 w 547877"/>
                <a:gd name="connsiteY0" fmla="*/ 419100 h 576262"/>
                <a:gd name="connsiteX1" fmla="*/ 485298 w 547877"/>
                <a:gd name="connsiteY1" fmla="*/ 428054 h 576262"/>
                <a:gd name="connsiteX2" fmla="*/ 452627 w 547877"/>
                <a:gd name="connsiteY2" fmla="*/ 409575 h 576262"/>
                <a:gd name="connsiteX3" fmla="*/ 428148 w 547877"/>
                <a:gd name="connsiteY3" fmla="*/ 418529 h 576262"/>
                <a:gd name="connsiteX4" fmla="*/ 414527 w 547877"/>
                <a:gd name="connsiteY4" fmla="*/ 405194 h 576262"/>
                <a:gd name="connsiteX5" fmla="*/ 414527 w 547877"/>
                <a:gd name="connsiteY5" fmla="*/ 66675 h 576262"/>
                <a:gd name="connsiteX6" fmla="*/ 347852 w 547877"/>
                <a:gd name="connsiteY6" fmla="*/ 0 h 576262"/>
                <a:gd name="connsiteX7" fmla="*/ 157352 w 547877"/>
                <a:gd name="connsiteY7" fmla="*/ 0 h 576262"/>
                <a:gd name="connsiteX8" fmla="*/ 90677 w 547877"/>
                <a:gd name="connsiteY8" fmla="*/ 66675 h 576262"/>
                <a:gd name="connsiteX9" fmla="*/ 90677 w 547877"/>
                <a:gd name="connsiteY9" fmla="*/ 184976 h 576262"/>
                <a:gd name="connsiteX10" fmla="*/ 21716 w 547877"/>
                <a:gd name="connsiteY10" fmla="*/ 304324 h 576262"/>
                <a:gd name="connsiteX11" fmla="*/ 1047 w 547877"/>
                <a:gd name="connsiteY11" fmla="*/ 403193 h 576262"/>
                <a:gd name="connsiteX12" fmla="*/ 14382 w 547877"/>
                <a:gd name="connsiteY12" fmla="*/ 523494 h 576262"/>
                <a:gd name="connsiteX13" fmla="*/ 5143 w 547877"/>
                <a:gd name="connsiteY13" fmla="*/ 569595 h 576262"/>
                <a:gd name="connsiteX14" fmla="*/ 23812 w 547877"/>
                <a:gd name="connsiteY14" fmla="*/ 573405 h 576262"/>
                <a:gd name="connsiteX15" fmla="*/ 33337 w 547877"/>
                <a:gd name="connsiteY15" fmla="*/ 525780 h 576262"/>
                <a:gd name="connsiteX16" fmla="*/ 33432 w 547877"/>
                <a:gd name="connsiteY16" fmla="*/ 522827 h 576262"/>
                <a:gd name="connsiteX17" fmla="*/ 19906 w 547877"/>
                <a:gd name="connsiteY17" fmla="*/ 401098 h 576262"/>
                <a:gd name="connsiteX18" fmla="*/ 38290 w 547877"/>
                <a:gd name="connsiteY18" fmla="*/ 313849 h 576262"/>
                <a:gd name="connsiteX19" fmla="*/ 90677 w 547877"/>
                <a:gd name="connsiteY19" fmla="*/ 223076 h 576262"/>
                <a:gd name="connsiteX20" fmla="*/ 90677 w 547877"/>
                <a:gd name="connsiteY20" fmla="*/ 346615 h 576262"/>
                <a:gd name="connsiteX21" fmla="*/ 75818 w 547877"/>
                <a:gd name="connsiteY21" fmla="*/ 372428 h 576262"/>
                <a:gd name="connsiteX22" fmla="*/ 92296 w 547877"/>
                <a:gd name="connsiteY22" fmla="*/ 381953 h 576262"/>
                <a:gd name="connsiteX23" fmla="*/ 139921 w 547877"/>
                <a:gd name="connsiteY23" fmla="*/ 299466 h 576262"/>
                <a:gd name="connsiteX24" fmla="*/ 165755 w 547877"/>
                <a:gd name="connsiteY24" fmla="*/ 292415 h 576262"/>
                <a:gd name="connsiteX25" fmla="*/ 165925 w 547877"/>
                <a:gd name="connsiteY25" fmla="*/ 292513 h 576262"/>
                <a:gd name="connsiteX26" fmla="*/ 174783 w 547877"/>
                <a:gd name="connsiteY26" fmla="*/ 304038 h 576262"/>
                <a:gd name="connsiteX27" fmla="*/ 172878 w 547877"/>
                <a:gd name="connsiteY27" fmla="*/ 318516 h 576262"/>
                <a:gd name="connsiteX28" fmla="*/ 139540 w 547877"/>
                <a:gd name="connsiteY28" fmla="*/ 376238 h 576262"/>
                <a:gd name="connsiteX29" fmla="*/ 138969 w 547877"/>
                <a:gd name="connsiteY29" fmla="*/ 384524 h 576262"/>
                <a:gd name="connsiteX30" fmla="*/ 151256 w 547877"/>
                <a:gd name="connsiteY30" fmla="*/ 415100 h 576262"/>
                <a:gd name="connsiteX31" fmla="*/ 157352 w 547877"/>
                <a:gd name="connsiteY31" fmla="*/ 447008 h 576262"/>
                <a:gd name="connsiteX32" fmla="*/ 157352 w 547877"/>
                <a:gd name="connsiteY32" fmla="*/ 459391 h 576262"/>
                <a:gd name="connsiteX33" fmla="*/ 145160 w 547877"/>
                <a:gd name="connsiteY33" fmla="*/ 503492 h 576262"/>
                <a:gd name="connsiteX34" fmla="*/ 130111 w 547877"/>
                <a:gd name="connsiteY34" fmla="*/ 528542 h 576262"/>
                <a:gd name="connsiteX35" fmla="*/ 128777 w 547877"/>
                <a:gd name="connsiteY35" fmla="*/ 533400 h 576262"/>
                <a:gd name="connsiteX36" fmla="*/ 128777 w 547877"/>
                <a:gd name="connsiteY36" fmla="*/ 571500 h 576262"/>
                <a:gd name="connsiteX37" fmla="*/ 147827 w 547877"/>
                <a:gd name="connsiteY37" fmla="*/ 571500 h 576262"/>
                <a:gd name="connsiteX38" fmla="*/ 147827 w 547877"/>
                <a:gd name="connsiteY38" fmla="*/ 536067 h 576262"/>
                <a:gd name="connsiteX39" fmla="*/ 161448 w 547877"/>
                <a:gd name="connsiteY39" fmla="*/ 513302 h 576262"/>
                <a:gd name="connsiteX40" fmla="*/ 174878 w 547877"/>
                <a:gd name="connsiteY40" fmla="*/ 476250 h 576262"/>
                <a:gd name="connsiteX41" fmla="*/ 229171 w 547877"/>
                <a:gd name="connsiteY41" fmla="*/ 476250 h 576262"/>
                <a:gd name="connsiteX42" fmla="*/ 232981 w 547877"/>
                <a:gd name="connsiteY42" fmla="*/ 505206 h 576262"/>
                <a:gd name="connsiteX43" fmla="*/ 274033 w 547877"/>
                <a:gd name="connsiteY43" fmla="*/ 576263 h 576262"/>
                <a:gd name="connsiteX44" fmla="*/ 290512 w 547877"/>
                <a:gd name="connsiteY44" fmla="*/ 566738 h 576262"/>
                <a:gd name="connsiteX45" fmla="*/ 249459 w 547877"/>
                <a:gd name="connsiteY45" fmla="*/ 495681 h 576262"/>
                <a:gd name="connsiteX46" fmla="*/ 256284 w 547877"/>
                <a:gd name="connsiteY46" fmla="*/ 469620 h 576262"/>
                <a:gd name="connsiteX47" fmla="*/ 270890 w 547877"/>
                <a:gd name="connsiteY47" fmla="*/ 467678 h 576262"/>
                <a:gd name="connsiteX48" fmla="*/ 282415 w 547877"/>
                <a:gd name="connsiteY48" fmla="*/ 476631 h 576262"/>
                <a:gd name="connsiteX49" fmla="*/ 301465 w 547877"/>
                <a:gd name="connsiteY49" fmla="*/ 509588 h 576262"/>
                <a:gd name="connsiteX50" fmla="*/ 312229 w 547877"/>
                <a:gd name="connsiteY50" fmla="*/ 514064 h 576262"/>
                <a:gd name="connsiteX51" fmla="*/ 319277 w 547877"/>
                <a:gd name="connsiteY51" fmla="*/ 504825 h 576262"/>
                <a:gd name="connsiteX52" fmla="*/ 319277 w 547877"/>
                <a:gd name="connsiteY52" fmla="*/ 361950 h 576262"/>
                <a:gd name="connsiteX53" fmla="*/ 338327 w 547877"/>
                <a:gd name="connsiteY53" fmla="*/ 342900 h 576262"/>
                <a:gd name="connsiteX54" fmla="*/ 357377 w 547877"/>
                <a:gd name="connsiteY54" fmla="*/ 361950 h 576262"/>
                <a:gd name="connsiteX55" fmla="*/ 357377 w 547877"/>
                <a:gd name="connsiteY55" fmla="*/ 476250 h 576262"/>
                <a:gd name="connsiteX56" fmla="*/ 366902 w 547877"/>
                <a:gd name="connsiteY56" fmla="*/ 485775 h 576262"/>
                <a:gd name="connsiteX57" fmla="*/ 376427 w 547877"/>
                <a:gd name="connsiteY57" fmla="*/ 476250 h 576262"/>
                <a:gd name="connsiteX58" fmla="*/ 376427 w 547877"/>
                <a:gd name="connsiteY58" fmla="*/ 438150 h 576262"/>
                <a:gd name="connsiteX59" fmla="*/ 395477 w 547877"/>
                <a:gd name="connsiteY59" fmla="*/ 419100 h 576262"/>
                <a:gd name="connsiteX60" fmla="*/ 414527 w 547877"/>
                <a:gd name="connsiteY60" fmla="*/ 438150 h 576262"/>
                <a:gd name="connsiteX61" fmla="*/ 414527 w 547877"/>
                <a:gd name="connsiteY61" fmla="*/ 476250 h 576262"/>
                <a:gd name="connsiteX62" fmla="*/ 424052 w 547877"/>
                <a:gd name="connsiteY62" fmla="*/ 485775 h 576262"/>
                <a:gd name="connsiteX63" fmla="*/ 433577 w 547877"/>
                <a:gd name="connsiteY63" fmla="*/ 476250 h 576262"/>
                <a:gd name="connsiteX64" fmla="*/ 433577 w 547877"/>
                <a:gd name="connsiteY64" fmla="*/ 447675 h 576262"/>
                <a:gd name="connsiteX65" fmla="*/ 452627 w 547877"/>
                <a:gd name="connsiteY65" fmla="*/ 428625 h 576262"/>
                <a:gd name="connsiteX66" fmla="*/ 471677 w 547877"/>
                <a:gd name="connsiteY66" fmla="*/ 447675 h 576262"/>
                <a:gd name="connsiteX67" fmla="*/ 471677 w 547877"/>
                <a:gd name="connsiteY67" fmla="*/ 476250 h 576262"/>
                <a:gd name="connsiteX68" fmla="*/ 481202 w 547877"/>
                <a:gd name="connsiteY68" fmla="*/ 485775 h 576262"/>
                <a:gd name="connsiteX69" fmla="*/ 490727 w 547877"/>
                <a:gd name="connsiteY69" fmla="*/ 476250 h 576262"/>
                <a:gd name="connsiteX70" fmla="*/ 490727 w 547877"/>
                <a:gd name="connsiteY70" fmla="*/ 457200 h 576262"/>
                <a:gd name="connsiteX71" fmla="*/ 509777 w 547877"/>
                <a:gd name="connsiteY71" fmla="*/ 438150 h 576262"/>
                <a:gd name="connsiteX72" fmla="*/ 528827 w 547877"/>
                <a:gd name="connsiteY72" fmla="*/ 457200 h 576262"/>
                <a:gd name="connsiteX73" fmla="*/ 528827 w 547877"/>
                <a:gd name="connsiteY73" fmla="*/ 571500 h 576262"/>
                <a:gd name="connsiteX74" fmla="*/ 547877 w 547877"/>
                <a:gd name="connsiteY74" fmla="*/ 571500 h 576262"/>
                <a:gd name="connsiteX75" fmla="*/ 547877 w 547877"/>
                <a:gd name="connsiteY75" fmla="*/ 457200 h 576262"/>
                <a:gd name="connsiteX76" fmla="*/ 509777 w 547877"/>
                <a:gd name="connsiteY76" fmla="*/ 419100 h 576262"/>
                <a:gd name="connsiteX77" fmla="*/ 157352 w 547877"/>
                <a:gd name="connsiteY77" fmla="*/ 19050 h 576262"/>
                <a:gd name="connsiteX78" fmla="*/ 347852 w 547877"/>
                <a:gd name="connsiteY78" fmla="*/ 19050 h 576262"/>
                <a:gd name="connsiteX79" fmla="*/ 394525 w 547877"/>
                <a:gd name="connsiteY79" fmla="*/ 57150 h 576262"/>
                <a:gd name="connsiteX80" fmla="*/ 110680 w 547877"/>
                <a:gd name="connsiteY80" fmla="*/ 57150 h 576262"/>
                <a:gd name="connsiteX81" fmla="*/ 157352 w 547877"/>
                <a:gd name="connsiteY81" fmla="*/ 19050 h 576262"/>
                <a:gd name="connsiteX82" fmla="*/ 300227 w 547877"/>
                <a:gd name="connsiteY82" fmla="*/ 457200 h 576262"/>
                <a:gd name="connsiteX83" fmla="*/ 290607 w 547877"/>
                <a:gd name="connsiteY83" fmla="*/ 457200 h 576262"/>
                <a:gd name="connsiteX84" fmla="*/ 275843 w 547877"/>
                <a:gd name="connsiteY84" fmla="*/ 449294 h 576262"/>
                <a:gd name="connsiteX85" fmla="*/ 246887 w 547877"/>
                <a:gd name="connsiteY85" fmla="*/ 453104 h 576262"/>
                <a:gd name="connsiteX86" fmla="*/ 241267 w 547877"/>
                <a:gd name="connsiteY86" fmla="*/ 457200 h 576262"/>
                <a:gd name="connsiteX87" fmla="*/ 176402 w 547877"/>
                <a:gd name="connsiteY87" fmla="*/ 457200 h 576262"/>
                <a:gd name="connsiteX88" fmla="*/ 176402 w 547877"/>
                <a:gd name="connsiteY88" fmla="*/ 447008 h 576262"/>
                <a:gd name="connsiteX89" fmla="*/ 168877 w 547877"/>
                <a:gd name="connsiteY89" fmla="*/ 408051 h 576262"/>
                <a:gd name="connsiteX90" fmla="*/ 165734 w 547877"/>
                <a:gd name="connsiteY90" fmla="*/ 400050 h 576262"/>
                <a:gd name="connsiteX91" fmla="*/ 300227 w 547877"/>
                <a:gd name="connsiteY91" fmla="*/ 400050 h 576262"/>
                <a:gd name="connsiteX92" fmla="*/ 338327 w 547877"/>
                <a:gd name="connsiteY92" fmla="*/ 314325 h 576262"/>
                <a:gd name="connsiteX93" fmla="*/ 319277 w 547877"/>
                <a:gd name="connsiteY93" fmla="*/ 314325 h 576262"/>
                <a:gd name="connsiteX94" fmla="*/ 319277 w 547877"/>
                <a:gd name="connsiteY94" fmla="*/ 295275 h 576262"/>
                <a:gd name="connsiteX95" fmla="*/ 338327 w 547877"/>
                <a:gd name="connsiteY95" fmla="*/ 295275 h 576262"/>
                <a:gd name="connsiteX96" fmla="*/ 376427 w 547877"/>
                <a:gd name="connsiteY96" fmla="*/ 405194 h 576262"/>
                <a:gd name="connsiteX97" fmla="*/ 376427 w 547877"/>
                <a:gd name="connsiteY97" fmla="*/ 400050 h 576262"/>
                <a:gd name="connsiteX98" fmla="*/ 395477 w 547877"/>
                <a:gd name="connsiteY98" fmla="*/ 400050 h 576262"/>
                <a:gd name="connsiteX99" fmla="*/ 376427 w 547877"/>
                <a:gd name="connsiteY99" fmla="*/ 405194 h 576262"/>
                <a:gd name="connsiteX100" fmla="*/ 395477 w 547877"/>
                <a:gd name="connsiteY100" fmla="*/ 381000 h 576262"/>
                <a:gd name="connsiteX101" fmla="*/ 376427 w 547877"/>
                <a:gd name="connsiteY101" fmla="*/ 381000 h 576262"/>
                <a:gd name="connsiteX102" fmla="*/ 376427 w 547877"/>
                <a:gd name="connsiteY102" fmla="*/ 361950 h 576262"/>
                <a:gd name="connsiteX103" fmla="*/ 356044 w 547877"/>
                <a:gd name="connsiteY103" fmla="*/ 328422 h 576262"/>
                <a:gd name="connsiteX104" fmla="*/ 357377 w 547877"/>
                <a:gd name="connsiteY104" fmla="*/ 323850 h 576262"/>
                <a:gd name="connsiteX105" fmla="*/ 357377 w 547877"/>
                <a:gd name="connsiteY105" fmla="*/ 285750 h 576262"/>
                <a:gd name="connsiteX106" fmla="*/ 347852 w 547877"/>
                <a:gd name="connsiteY106" fmla="*/ 276225 h 576262"/>
                <a:gd name="connsiteX107" fmla="*/ 309752 w 547877"/>
                <a:gd name="connsiteY107" fmla="*/ 276225 h 576262"/>
                <a:gd name="connsiteX108" fmla="*/ 300227 w 547877"/>
                <a:gd name="connsiteY108" fmla="*/ 285750 h 576262"/>
                <a:gd name="connsiteX109" fmla="*/ 300227 w 547877"/>
                <a:gd name="connsiteY109" fmla="*/ 323850 h 576262"/>
                <a:gd name="connsiteX110" fmla="*/ 309752 w 547877"/>
                <a:gd name="connsiteY110" fmla="*/ 333375 h 576262"/>
                <a:gd name="connsiteX111" fmla="*/ 313372 w 547877"/>
                <a:gd name="connsiteY111" fmla="*/ 333375 h 576262"/>
                <a:gd name="connsiteX112" fmla="*/ 300227 w 547877"/>
                <a:gd name="connsiteY112" fmla="*/ 361950 h 576262"/>
                <a:gd name="connsiteX113" fmla="*/ 300227 w 547877"/>
                <a:gd name="connsiteY113" fmla="*/ 381000 h 576262"/>
                <a:gd name="connsiteX114" fmla="*/ 158781 w 547877"/>
                <a:gd name="connsiteY114" fmla="*/ 381000 h 576262"/>
                <a:gd name="connsiteX115" fmla="*/ 186308 w 547877"/>
                <a:gd name="connsiteY115" fmla="*/ 333375 h 576262"/>
                <a:gd name="connsiteX116" fmla="*/ 195452 w 547877"/>
                <a:gd name="connsiteY116" fmla="*/ 333375 h 576262"/>
                <a:gd name="connsiteX117" fmla="*/ 204977 w 547877"/>
                <a:gd name="connsiteY117" fmla="*/ 323850 h 576262"/>
                <a:gd name="connsiteX118" fmla="*/ 204977 w 547877"/>
                <a:gd name="connsiteY118" fmla="*/ 285750 h 576262"/>
                <a:gd name="connsiteX119" fmla="*/ 195452 w 547877"/>
                <a:gd name="connsiteY119" fmla="*/ 276225 h 576262"/>
                <a:gd name="connsiteX120" fmla="*/ 175831 w 547877"/>
                <a:gd name="connsiteY120" fmla="*/ 276225 h 576262"/>
                <a:gd name="connsiteX121" fmla="*/ 175450 w 547877"/>
                <a:gd name="connsiteY121" fmla="*/ 275939 h 576262"/>
                <a:gd name="connsiteX122" fmla="*/ 123443 w 547877"/>
                <a:gd name="connsiteY122" fmla="*/ 289941 h 576262"/>
                <a:gd name="connsiteX123" fmla="*/ 109727 w 547877"/>
                <a:gd name="connsiteY123" fmla="*/ 313658 h 576262"/>
                <a:gd name="connsiteX124" fmla="*/ 109727 w 547877"/>
                <a:gd name="connsiteY124" fmla="*/ 76200 h 576262"/>
                <a:gd name="connsiteX125" fmla="*/ 395477 w 547877"/>
                <a:gd name="connsiteY125" fmla="*/ 76200 h 5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47877" h="576262">
                  <a:moveTo>
                    <a:pt x="509777" y="419100"/>
                  </a:moveTo>
                  <a:cubicBezTo>
                    <a:pt x="500809" y="419064"/>
                    <a:pt x="492125" y="422240"/>
                    <a:pt x="485298" y="428054"/>
                  </a:cubicBezTo>
                  <a:cubicBezTo>
                    <a:pt x="478391" y="416602"/>
                    <a:pt x="466000" y="409593"/>
                    <a:pt x="452627" y="409575"/>
                  </a:cubicBezTo>
                  <a:cubicBezTo>
                    <a:pt x="443659" y="409539"/>
                    <a:pt x="434975" y="412715"/>
                    <a:pt x="428148" y="418529"/>
                  </a:cubicBezTo>
                  <a:cubicBezTo>
                    <a:pt x="424811" y="413001"/>
                    <a:pt x="420124" y="408413"/>
                    <a:pt x="414527" y="405194"/>
                  </a:cubicBezTo>
                  <a:lnTo>
                    <a:pt x="414527" y="66675"/>
                  </a:lnTo>
                  <a:cubicBezTo>
                    <a:pt x="414485" y="29869"/>
                    <a:pt x="384659" y="42"/>
                    <a:pt x="347852" y="0"/>
                  </a:cubicBezTo>
                  <a:lnTo>
                    <a:pt x="157352" y="0"/>
                  </a:lnTo>
                  <a:cubicBezTo>
                    <a:pt x="120546" y="42"/>
                    <a:pt x="90719" y="29869"/>
                    <a:pt x="90677" y="66675"/>
                  </a:cubicBezTo>
                  <a:lnTo>
                    <a:pt x="90677" y="184976"/>
                  </a:lnTo>
                  <a:lnTo>
                    <a:pt x="21716" y="304324"/>
                  </a:lnTo>
                  <a:cubicBezTo>
                    <a:pt x="4356" y="334193"/>
                    <a:pt x="-2894" y="368871"/>
                    <a:pt x="1047" y="403193"/>
                  </a:cubicBezTo>
                  <a:lnTo>
                    <a:pt x="14382" y="523494"/>
                  </a:lnTo>
                  <a:lnTo>
                    <a:pt x="5143" y="569595"/>
                  </a:lnTo>
                  <a:lnTo>
                    <a:pt x="23812" y="573405"/>
                  </a:lnTo>
                  <a:lnTo>
                    <a:pt x="33337" y="525780"/>
                  </a:lnTo>
                  <a:cubicBezTo>
                    <a:pt x="33511" y="524806"/>
                    <a:pt x="33543" y="523811"/>
                    <a:pt x="33432" y="522827"/>
                  </a:cubicBezTo>
                  <a:lnTo>
                    <a:pt x="19906" y="401098"/>
                  </a:lnTo>
                  <a:cubicBezTo>
                    <a:pt x="16507" y="370795"/>
                    <a:pt x="22953" y="340203"/>
                    <a:pt x="38290" y="313849"/>
                  </a:cubicBezTo>
                  <a:lnTo>
                    <a:pt x="90677" y="223076"/>
                  </a:lnTo>
                  <a:lnTo>
                    <a:pt x="90677" y="346615"/>
                  </a:lnTo>
                  <a:lnTo>
                    <a:pt x="75818" y="372428"/>
                  </a:lnTo>
                  <a:lnTo>
                    <a:pt x="92296" y="381953"/>
                  </a:lnTo>
                  <a:lnTo>
                    <a:pt x="139921" y="299466"/>
                  </a:lnTo>
                  <a:cubicBezTo>
                    <a:pt x="145109" y="290385"/>
                    <a:pt x="156675" y="287228"/>
                    <a:pt x="165755" y="292415"/>
                  </a:cubicBezTo>
                  <a:cubicBezTo>
                    <a:pt x="165812" y="292447"/>
                    <a:pt x="165868" y="292479"/>
                    <a:pt x="165925" y="292513"/>
                  </a:cubicBezTo>
                  <a:cubicBezTo>
                    <a:pt x="170363" y="294943"/>
                    <a:pt x="173577" y="299124"/>
                    <a:pt x="174783" y="304038"/>
                  </a:cubicBezTo>
                  <a:cubicBezTo>
                    <a:pt x="176124" y="308923"/>
                    <a:pt x="175437" y="314144"/>
                    <a:pt x="172878" y="318516"/>
                  </a:cubicBezTo>
                  <a:lnTo>
                    <a:pt x="139540" y="376238"/>
                  </a:lnTo>
                  <a:cubicBezTo>
                    <a:pt x="138123" y="378776"/>
                    <a:pt x="137913" y="381815"/>
                    <a:pt x="138969" y="384524"/>
                  </a:cubicBezTo>
                  <a:lnTo>
                    <a:pt x="151256" y="415100"/>
                  </a:lnTo>
                  <a:cubicBezTo>
                    <a:pt x="155270" y="425260"/>
                    <a:pt x="157338" y="436084"/>
                    <a:pt x="157352" y="447008"/>
                  </a:cubicBezTo>
                  <a:lnTo>
                    <a:pt x="157352" y="459391"/>
                  </a:lnTo>
                  <a:cubicBezTo>
                    <a:pt x="157359" y="474924"/>
                    <a:pt x="153145" y="490167"/>
                    <a:pt x="145160" y="503492"/>
                  </a:cubicBezTo>
                  <a:lnTo>
                    <a:pt x="130111" y="528542"/>
                  </a:lnTo>
                  <a:cubicBezTo>
                    <a:pt x="129238" y="530013"/>
                    <a:pt x="128778" y="531690"/>
                    <a:pt x="128777" y="533400"/>
                  </a:cubicBezTo>
                  <a:lnTo>
                    <a:pt x="128777" y="571500"/>
                  </a:lnTo>
                  <a:lnTo>
                    <a:pt x="147827" y="571500"/>
                  </a:lnTo>
                  <a:lnTo>
                    <a:pt x="147827" y="536067"/>
                  </a:lnTo>
                  <a:lnTo>
                    <a:pt x="161448" y="513302"/>
                  </a:lnTo>
                  <a:cubicBezTo>
                    <a:pt x="168248" y="501922"/>
                    <a:pt x="172806" y="489345"/>
                    <a:pt x="174878" y="476250"/>
                  </a:cubicBezTo>
                  <a:lnTo>
                    <a:pt x="229171" y="476250"/>
                  </a:lnTo>
                  <a:cubicBezTo>
                    <a:pt x="226579" y="486027"/>
                    <a:pt x="227948" y="496432"/>
                    <a:pt x="232981" y="505206"/>
                  </a:cubicBezTo>
                  <a:lnTo>
                    <a:pt x="274033" y="576263"/>
                  </a:lnTo>
                  <a:lnTo>
                    <a:pt x="290512" y="566738"/>
                  </a:lnTo>
                  <a:lnTo>
                    <a:pt x="249459" y="495681"/>
                  </a:lnTo>
                  <a:cubicBezTo>
                    <a:pt x="244147" y="486599"/>
                    <a:pt x="247203" y="474931"/>
                    <a:pt x="256284" y="469620"/>
                  </a:cubicBezTo>
                  <a:cubicBezTo>
                    <a:pt x="260696" y="467039"/>
                    <a:pt x="265958" y="466339"/>
                    <a:pt x="270890" y="467678"/>
                  </a:cubicBezTo>
                  <a:cubicBezTo>
                    <a:pt x="275796" y="468956"/>
                    <a:pt x="279963" y="472193"/>
                    <a:pt x="282415" y="476631"/>
                  </a:cubicBezTo>
                  <a:lnTo>
                    <a:pt x="301465" y="509588"/>
                  </a:lnTo>
                  <a:cubicBezTo>
                    <a:pt x="303665" y="513300"/>
                    <a:pt x="308045" y="515122"/>
                    <a:pt x="312229" y="514064"/>
                  </a:cubicBezTo>
                  <a:cubicBezTo>
                    <a:pt x="316402" y="512940"/>
                    <a:pt x="319296" y="509147"/>
                    <a:pt x="319277" y="504825"/>
                  </a:cubicBezTo>
                  <a:lnTo>
                    <a:pt x="319277" y="361950"/>
                  </a:lnTo>
                  <a:cubicBezTo>
                    <a:pt x="319277" y="351429"/>
                    <a:pt x="327806" y="342900"/>
                    <a:pt x="338327" y="342900"/>
                  </a:cubicBezTo>
                  <a:cubicBezTo>
                    <a:pt x="348848" y="342900"/>
                    <a:pt x="357377" y="351429"/>
                    <a:pt x="357377" y="361950"/>
                  </a:cubicBezTo>
                  <a:lnTo>
                    <a:pt x="357377" y="476250"/>
                  </a:lnTo>
                  <a:cubicBezTo>
                    <a:pt x="357377" y="481511"/>
                    <a:pt x="361641" y="485775"/>
                    <a:pt x="366902" y="485775"/>
                  </a:cubicBezTo>
                  <a:cubicBezTo>
                    <a:pt x="372163" y="485775"/>
                    <a:pt x="376427" y="481511"/>
                    <a:pt x="376427" y="476250"/>
                  </a:cubicBezTo>
                  <a:lnTo>
                    <a:pt x="376427" y="438150"/>
                  </a:lnTo>
                  <a:cubicBezTo>
                    <a:pt x="376427" y="427629"/>
                    <a:pt x="384956" y="419100"/>
                    <a:pt x="395477" y="419100"/>
                  </a:cubicBezTo>
                  <a:cubicBezTo>
                    <a:pt x="405998" y="419100"/>
                    <a:pt x="414527" y="427629"/>
                    <a:pt x="414527" y="438150"/>
                  </a:cubicBezTo>
                  <a:lnTo>
                    <a:pt x="414527" y="476250"/>
                  </a:lnTo>
                  <a:cubicBezTo>
                    <a:pt x="414527" y="481511"/>
                    <a:pt x="418791" y="485775"/>
                    <a:pt x="424052" y="485775"/>
                  </a:cubicBezTo>
                  <a:cubicBezTo>
                    <a:pt x="429313" y="485775"/>
                    <a:pt x="433577" y="481511"/>
                    <a:pt x="433577" y="476250"/>
                  </a:cubicBezTo>
                  <a:lnTo>
                    <a:pt x="433577" y="447675"/>
                  </a:lnTo>
                  <a:cubicBezTo>
                    <a:pt x="433577" y="437154"/>
                    <a:pt x="442106" y="428625"/>
                    <a:pt x="452627" y="428625"/>
                  </a:cubicBezTo>
                  <a:cubicBezTo>
                    <a:pt x="463148" y="428625"/>
                    <a:pt x="471677" y="437154"/>
                    <a:pt x="471677" y="447675"/>
                  </a:cubicBezTo>
                  <a:lnTo>
                    <a:pt x="471677" y="476250"/>
                  </a:lnTo>
                  <a:cubicBezTo>
                    <a:pt x="471677" y="481511"/>
                    <a:pt x="475941" y="485775"/>
                    <a:pt x="481202" y="485775"/>
                  </a:cubicBezTo>
                  <a:cubicBezTo>
                    <a:pt x="486463" y="485775"/>
                    <a:pt x="490727" y="481511"/>
                    <a:pt x="490727" y="476250"/>
                  </a:cubicBezTo>
                  <a:lnTo>
                    <a:pt x="490727" y="457200"/>
                  </a:lnTo>
                  <a:cubicBezTo>
                    <a:pt x="490727" y="446679"/>
                    <a:pt x="499256" y="438150"/>
                    <a:pt x="509777" y="438150"/>
                  </a:cubicBezTo>
                  <a:cubicBezTo>
                    <a:pt x="520298" y="438150"/>
                    <a:pt x="528827" y="446679"/>
                    <a:pt x="528827" y="457200"/>
                  </a:cubicBezTo>
                  <a:lnTo>
                    <a:pt x="528827" y="571500"/>
                  </a:lnTo>
                  <a:lnTo>
                    <a:pt x="547877" y="571500"/>
                  </a:lnTo>
                  <a:lnTo>
                    <a:pt x="547877" y="457200"/>
                  </a:lnTo>
                  <a:cubicBezTo>
                    <a:pt x="547877" y="436158"/>
                    <a:pt x="530819" y="419100"/>
                    <a:pt x="509777" y="419100"/>
                  </a:cubicBezTo>
                  <a:close/>
                  <a:moveTo>
                    <a:pt x="157352" y="19050"/>
                  </a:moveTo>
                  <a:lnTo>
                    <a:pt x="347852" y="19050"/>
                  </a:lnTo>
                  <a:cubicBezTo>
                    <a:pt x="370464" y="19108"/>
                    <a:pt x="389941" y="35007"/>
                    <a:pt x="394525" y="57150"/>
                  </a:cubicBezTo>
                  <a:lnTo>
                    <a:pt x="110680" y="57150"/>
                  </a:lnTo>
                  <a:cubicBezTo>
                    <a:pt x="115263" y="35007"/>
                    <a:pt x="134740" y="19108"/>
                    <a:pt x="157352" y="19050"/>
                  </a:cubicBezTo>
                  <a:close/>
                  <a:moveTo>
                    <a:pt x="300227" y="457200"/>
                  </a:moveTo>
                  <a:lnTo>
                    <a:pt x="290607" y="457200"/>
                  </a:lnTo>
                  <a:cubicBezTo>
                    <a:pt x="286318" y="453524"/>
                    <a:pt x="281280" y="450826"/>
                    <a:pt x="275843" y="449294"/>
                  </a:cubicBezTo>
                  <a:cubicBezTo>
                    <a:pt x="266066" y="446707"/>
                    <a:pt x="255662" y="448077"/>
                    <a:pt x="246887" y="453104"/>
                  </a:cubicBezTo>
                  <a:cubicBezTo>
                    <a:pt x="244900" y="454305"/>
                    <a:pt x="243020" y="455676"/>
                    <a:pt x="241267" y="457200"/>
                  </a:cubicBezTo>
                  <a:lnTo>
                    <a:pt x="176402" y="457200"/>
                  </a:lnTo>
                  <a:lnTo>
                    <a:pt x="176402" y="447008"/>
                  </a:lnTo>
                  <a:cubicBezTo>
                    <a:pt x="176439" y="433658"/>
                    <a:pt x="173884" y="420427"/>
                    <a:pt x="168877" y="408051"/>
                  </a:cubicBezTo>
                  <a:lnTo>
                    <a:pt x="165734" y="400050"/>
                  </a:lnTo>
                  <a:lnTo>
                    <a:pt x="300227" y="400050"/>
                  </a:lnTo>
                  <a:close/>
                  <a:moveTo>
                    <a:pt x="338327" y="314325"/>
                  </a:moveTo>
                  <a:lnTo>
                    <a:pt x="319277" y="314325"/>
                  </a:lnTo>
                  <a:lnTo>
                    <a:pt x="319277" y="295275"/>
                  </a:lnTo>
                  <a:lnTo>
                    <a:pt x="338327" y="295275"/>
                  </a:lnTo>
                  <a:close/>
                  <a:moveTo>
                    <a:pt x="376427" y="405194"/>
                  </a:moveTo>
                  <a:lnTo>
                    <a:pt x="376427" y="400050"/>
                  </a:lnTo>
                  <a:lnTo>
                    <a:pt x="395477" y="400050"/>
                  </a:lnTo>
                  <a:cubicBezTo>
                    <a:pt x="388785" y="400057"/>
                    <a:pt x="382214" y="401831"/>
                    <a:pt x="376427" y="405194"/>
                  </a:cubicBezTo>
                  <a:close/>
                  <a:moveTo>
                    <a:pt x="395477" y="381000"/>
                  </a:moveTo>
                  <a:lnTo>
                    <a:pt x="376427" y="381000"/>
                  </a:lnTo>
                  <a:lnTo>
                    <a:pt x="376427" y="361950"/>
                  </a:lnTo>
                  <a:cubicBezTo>
                    <a:pt x="376397" y="347853"/>
                    <a:pt x="368545" y="334937"/>
                    <a:pt x="356044" y="328422"/>
                  </a:cubicBezTo>
                  <a:cubicBezTo>
                    <a:pt x="356883" y="327042"/>
                    <a:pt x="357343" y="325464"/>
                    <a:pt x="357377" y="323850"/>
                  </a:cubicBezTo>
                  <a:lnTo>
                    <a:pt x="357377" y="285750"/>
                  </a:lnTo>
                  <a:cubicBezTo>
                    <a:pt x="357377" y="280489"/>
                    <a:pt x="353113" y="276225"/>
                    <a:pt x="347852" y="276225"/>
                  </a:cubicBezTo>
                  <a:lnTo>
                    <a:pt x="309752" y="276225"/>
                  </a:lnTo>
                  <a:cubicBezTo>
                    <a:pt x="304491" y="276225"/>
                    <a:pt x="300227" y="280489"/>
                    <a:pt x="300227" y="285750"/>
                  </a:cubicBezTo>
                  <a:lnTo>
                    <a:pt x="300227" y="323850"/>
                  </a:lnTo>
                  <a:cubicBezTo>
                    <a:pt x="300227" y="329111"/>
                    <a:pt x="304491" y="333375"/>
                    <a:pt x="309752" y="333375"/>
                  </a:cubicBezTo>
                  <a:lnTo>
                    <a:pt x="313372" y="333375"/>
                  </a:lnTo>
                  <a:cubicBezTo>
                    <a:pt x="305046" y="340537"/>
                    <a:pt x="300248" y="350968"/>
                    <a:pt x="300227" y="361950"/>
                  </a:cubicBezTo>
                  <a:lnTo>
                    <a:pt x="300227" y="381000"/>
                  </a:lnTo>
                  <a:lnTo>
                    <a:pt x="158781" y="381000"/>
                  </a:lnTo>
                  <a:lnTo>
                    <a:pt x="186308" y="333375"/>
                  </a:lnTo>
                  <a:lnTo>
                    <a:pt x="195452" y="333375"/>
                  </a:lnTo>
                  <a:cubicBezTo>
                    <a:pt x="200713" y="333375"/>
                    <a:pt x="204977" y="329111"/>
                    <a:pt x="204977" y="323850"/>
                  </a:cubicBezTo>
                  <a:lnTo>
                    <a:pt x="204977" y="285750"/>
                  </a:lnTo>
                  <a:cubicBezTo>
                    <a:pt x="204977" y="280489"/>
                    <a:pt x="200713" y="276225"/>
                    <a:pt x="195452" y="276225"/>
                  </a:cubicBezTo>
                  <a:lnTo>
                    <a:pt x="175831" y="276225"/>
                  </a:lnTo>
                  <a:cubicBezTo>
                    <a:pt x="175722" y="276107"/>
                    <a:pt x="175592" y="276011"/>
                    <a:pt x="175450" y="275939"/>
                  </a:cubicBezTo>
                  <a:cubicBezTo>
                    <a:pt x="157221" y="265454"/>
                    <a:pt x="133943" y="271721"/>
                    <a:pt x="123443" y="289941"/>
                  </a:cubicBezTo>
                  <a:lnTo>
                    <a:pt x="109727" y="313658"/>
                  </a:lnTo>
                  <a:lnTo>
                    <a:pt x="109727" y="76200"/>
                  </a:lnTo>
                  <a:lnTo>
                    <a:pt x="395477" y="76200"/>
                  </a:lnTo>
                  <a:close/>
                </a:path>
              </a:pathLst>
            </a:custGeom>
            <a:grpFill/>
            <a:ln w="9525" cap="flat">
              <a:noFill/>
              <a:prstDash val="solid"/>
              <a:miter/>
            </a:ln>
          </p:spPr>
          <p:txBody>
            <a:bodyPr rtlCol="0" anchor="ctr"/>
            <a:lstStyle/>
            <a:p>
              <a:endParaRPr lang="en-NZ"/>
            </a:p>
          </p:txBody>
        </p:sp>
      </p:grpSp>
      <p:graphicFrame>
        <p:nvGraphicFramePr>
          <p:cNvPr id="42" name="Table 41">
            <a:extLst>
              <a:ext uri="{FF2B5EF4-FFF2-40B4-BE49-F238E27FC236}">
                <a16:creationId xmlns:a16="http://schemas.microsoft.com/office/drawing/2014/main" id="{777B08BF-3886-4A50-84A2-0D6B1A573ED1}"/>
              </a:ext>
            </a:extLst>
          </p:cNvPr>
          <p:cNvGraphicFramePr>
            <a:graphicFrameLocks noGrp="1"/>
          </p:cNvGraphicFramePr>
          <p:nvPr>
            <p:extLst>
              <p:ext uri="{D42A27DB-BD31-4B8C-83A1-F6EECF244321}">
                <p14:modId xmlns:p14="http://schemas.microsoft.com/office/powerpoint/2010/main" val="3112707625"/>
              </p:ext>
            </p:extLst>
          </p:nvPr>
        </p:nvGraphicFramePr>
        <p:xfrm>
          <a:off x="6772658" y="1985712"/>
          <a:ext cx="1332629" cy="1490664"/>
        </p:xfrm>
        <a:graphic>
          <a:graphicData uri="http://schemas.openxmlformats.org/drawingml/2006/table">
            <a:tbl>
              <a:tblPr/>
              <a:tblGrid>
                <a:gridCol w="1332629">
                  <a:extLst>
                    <a:ext uri="{9D8B030D-6E8A-4147-A177-3AD203B41FA5}">
                      <a16:colId xmlns:a16="http://schemas.microsoft.com/office/drawing/2014/main" val="1915655894"/>
                    </a:ext>
                  </a:extLst>
                </a:gridCol>
              </a:tblGrid>
              <a:tr h="372666">
                <a:tc>
                  <a:txBody>
                    <a:bodyPr/>
                    <a:lstStyle/>
                    <a:p>
                      <a:pPr algn="r" fontAlgn="ctr"/>
                      <a:r>
                        <a:rPr lang="en-NZ" sz="1000" b="0" i="0" u="none" strike="noStrike" dirty="0">
                          <a:solidFill>
                            <a:srgbClr val="000000"/>
                          </a:solidFill>
                          <a:effectLst/>
                          <a:latin typeface="Arial" panose="020B0604020202020204" pitchFamily="34" charset="0"/>
                        </a:rPr>
                        <a:t>Border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9601809"/>
                  </a:ext>
                </a:extLst>
              </a:tr>
              <a:tr h="372666">
                <a:tc>
                  <a:txBody>
                    <a:bodyPr/>
                    <a:lstStyle/>
                    <a:p>
                      <a:pPr algn="r" fontAlgn="ctr"/>
                      <a:r>
                        <a:rPr lang="en-NZ" sz="1000" b="0" i="0" u="none" strike="noStrike" dirty="0">
                          <a:solidFill>
                            <a:srgbClr val="000000"/>
                          </a:solidFill>
                          <a:effectLst/>
                          <a:latin typeface="Arial" panose="020B0604020202020204" pitchFamily="34" charset="0"/>
                        </a:rPr>
                        <a:t>Maritime / port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766388"/>
                  </a:ext>
                </a:extLst>
              </a:tr>
              <a:tr h="372666">
                <a:tc>
                  <a:txBody>
                    <a:bodyPr/>
                    <a:lstStyle/>
                    <a:p>
                      <a:pPr algn="r" fontAlgn="ctr"/>
                      <a:r>
                        <a:rPr lang="en-NZ" sz="1000" b="0" i="0" u="none" strike="noStrike" dirty="0">
                          <a:solidFill>
                            <a:srgbClr val="000000"/>
                          </a:solidFill>
                          <a:effectLst/>
                          <a:latin typeface="Arial" panose="020B0604020202020204" pitchFamily="34" charset="0"/>
                        </a:rPr>
                        <a:t>Frontline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763319"/>
                  </a:ext>
                </a:extLst>
              </a:tr>
              <a:tr h="372666">
                <a:tc>
                  <a:txBody>
                    <a:bodyPr/>
                    <a:lstStyle/>
                    <a:p>
                      <a:pPr algn="r" fontAlgn="ctr"/>
                      <a:r>
                        <a:rPr lang="en-NZ" sz="1000" b="0" i="0" u="none" strike="noStrike" dirty="0">
                          <a:solidFill>
                            <a:srgbClr val="000000"/>
                          </a:solidFill>
                          <a:effectLst/>
                          <a:latin typeface="Arial" panose="020B0604020202020204" pitchFamily="34" charset="0"/>
                        </a:rPr>
                        <a:t>Essential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755426"/>
                  </a:ext>
                </a:extLst>
              </a:tr>
            </a:tbl>
          </a:graphicData>
        </a:graphic>
      </p:graphicFrame>
      <p:graphicFrame>
        <p:nvGraphicFramePr>
          <p:cNvPr id="43" name="Table 42">
            <a:extLst>
              <a:ext uri="{FF2B5EF4-FFF2-40B4-BE49-F238E27FC236}">
                <a16:creationId xmlns:a16="http://schemas.microsoft.com/office/drawing/2014/main" id="{22FD4BC2-BEFD-4ECB-A3FF-3D289CB8C1CF}"/>
              </a:ext>
            </a:extLst>
          </p:cNvPr>
          <p:cNvGraphicFramePr>
            <a:graphicFrameLocks noGrp="1"/>
          </p:cNvGraphicFramePr>
          <p:nvPr>
            <p:extLst>
              <p:ext uri="{D42A27DB-BD31-4B8C-83A1-F6EECF244321}">
                <p14:modId xmlns:p14="http://schemas.microsoft.com/office/powerpoint/2010/main" val="3944788377"/>
              </p:ext>
            </p:extLst>
          </p:nvPr>
        </p:nvGraphicFramePr>
        <p:xfrm>
          <a:off x="6772658" y="4346994"/>
          <a:ext cx="1332629" cy="1490664"/>
        </p:xfrm>
        <a:graphic>
          <a:graphicData uri="http://schemas.openxmlformats.org/drawingml/2006/table">
            <a:tbl>
              <a:tblPr/>
              <a:tblGrid>
                <a:gridCol w="1332629">
                  <a:extLst>
                    <a:ext uri="{9D8B030D-6E8A-4147-A177-3AD203B41FA5}">
                      <a16:colId xmlns:a16="http://schemas.microsoft.com/office/drawing/2014/main" val="1915655894"/>
                    </a:ext>
                  </a:extLst>
                </a:gridCol>
              </a:tblGrid>
              <a:tr h="372666">
                <a:tc>
                  <a:txBody>
                    <a:bodyPr/>
                    <a:lstStyle/>
                    <a:p>
                      <a:pPr algn="r" fontAlgn="ctr"/>
                      <a:r>
                        <a:rPr lang="en-NZ" sz="1000" b="0" i="0" u="none" strike="noStrike" dirty="0">
                          <a:solidFill>
                            <a:srgbClr val="000000"/>
                          </a:solidFill>
                          <a:effectLst/>
                          <a:latin typeface="Arial" panose="020B0604020202020204" pitchFamily="34" charset="0"/>
                        </a:rPr>
                        <a:t>Border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9601809"/>
                  </a:ext>
                </a:extLst>
              </a:tr>
              <a:tr h="372666">
                <a:tc>
                  <a:txBody>
                    <a:bodyPr/>
                    <a:lstStyle/>
                    <a:p>
                      <a:pPr algn="r" fontAlgn="ctr"/>
                      <a:r>
                        <a:rPr lang="en-NZ" sz="1000" b="0" i="0" u="none" strike="noStrike" dirty="0">
                          <a:solidFill>
                            <a:srgbClr val="000000"/>
                          </a:solidFill>
                          <a:effectLst/>
                          <a:latin typeface="Arial" panose="020B0604020202020204" pitchFamily="34" charset="0"/>
                        </a:rPr>
                        <a:t>Maritime / port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766388"/>
                  </a:ext>
                </a:extLst>
              </a:tr>
              <a:tr h="372666">
                <a:tc>
                  <a:txBody>
                    <a:bodyPr/>
                    <a:lstStyle/>
                    <a:p>
                      <a:pPr algn="r" fontAlgn="ctr"/>
                      <a:r>
                        <a:rPr lang="en-NZ" sz="1000" b="0" i="0" u="none" strike="noStrike" dirty="0">
                          <a:solidFill>
                            <a:srgbClr val="000000"/>
                          </a:solidFill>
                          <a:effectLst/>
                          <a:latin typeface="Arial" panose="020B0604020202020204" pitchFamily="34" charset="0"/>
                        </a:rPr>
                        <a:t>Frontline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763319"/>
                  </a:ext>
                </a:extLst>
              </a:tr>
              <a:tr h="372666">
                <a:tc>
                  <a:txBody>
                    <a:bodyPr/>
                    <a:lstStyle/>
                    <a:p>
                      <a:pPr algn="r" fontAlgn="ctr"/>
                      <a:r>
                        <a:rPr lang="en-NZ" sz="1000" b="0" i="0" u="none" strike="noStrike" dirty="0">
                          <a:solidFill>
                            <a:srgbClr val="000000"/>
                          </a:solidFill>
                          <a:effectLst/>
                          <a:latin typeface="Arial" panose="020B0604020202020204" pitchFamily="34" charset="0"/>
                        </a:rPr>
                        <a:t>Essential workers </a:t>
                      </a:r>
                    </a:p>
                  </a:txBody>
                  <a:tcPr marL="9525" marR="9525" marT="95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755426"/>
                  </a:ext>
                </a:extLst>
              </a:tr>
            </a:tbl>
          </a:graphicData>
        </a:graphic>
      </p:graphicFrame>
      <p:graphicFrame>
        <p:nvGraphicFramePr>
          <p:cNvPr id="44" name="Table 43">
            <a:extLst>
              <a:ext uri="{FF2B5EF4-FFF2-40B4-BE49-F238E27FC236}">
                <a16:creationId xmlns:a16="http://schemas.microsoft.com/office/drawing/2014/main" id="{ACC81AD5-CD24-4653-8391-A9958B9185AC}"/>
              </a:ext>
            </a:extLst>
          </p:cNvPr>
          <p:cNvGraphicFramePr>
            <a:graphicFrameLocks noGrp="1"/>
          </p:cNvGraphicFramePr>
          <p:nvPr>
            <p:extLst>
              <p:ext uri="{D42A27DB-BD31-4B8C-83A1-F6EECF244321}">
                <p14:modId xmlns:p14="http://schemas.microsoft.com/office/powerpoint/2010/main" val="4133600849"/>
              </p:ext>
            </p:extLst>
          </p:nvPr>
        </p:nvGraphicFramePr>
        <p:xfrm>
          <a:off x="8150112" y="1815170"/>
          <a:ext cx="3564000" cy="267630"/>
        </p:xfrm>
        <a:graphic>
          <a:graphicData uri="http://schemas.openxmlformats.org/drawingml/2006/table">
            <a:tbl>
              <a:tblPr/>
              <a:tblGrid>
                <a:gridCol w="891000">
                  <a:extLst>
                    <a:ext uri="{9D8B030D-6E8A-4147-A177-3AD203B41FA5}">
                      <a16:colId xmlns:a16="http://schemas.microsoft.com/office/drawing/2014/main" val="1672845567"/>
                    </a:ext>
                  </a:extLst>
                </a:gridCol>
                <a:gridCol w="891000">
                  <a:extLst>
                    <a:ext uri="{9D8B030D-6E8A-4147-A177-3AD203B41FA5}">
                      <a16:colId xmlns:a16="http://schemas.microsoft.com/office/drawing/2014/main" val="494473179"/>
                    </a:ext>
                  </a:extLst>
                </a:gridCol>
                <a:gridCol w="891000">
                  <a:extLst>
                    <a:ext uri="{9D8B030D-6E8A-4147-A177-3AD203B41FA5}">
                      <a16:colId xmlns:a16="http://schemas.microsoft.com/office/drawing/2014/main" val="525143324"/>
                    </a:ext>
                  </a:extLst>
                </a:gridCol>
                <a:gridCol w="891000">
                  <a:extLst>
                    <a:ext uri="{9D8B030D-6E8A-4147-A177-3AD203B41FA5}">
                      <a16:colId xmlns:a16="http://schemas.microsoft.com/office/drawing/2014/main" val="2676699280"/>
                    </a:ext>
                  </a:extLst>
                </a:gridCol>
              </a:tblGrid>
              <a:tr h="267630">
                <a:tc>
                  <a:txBody>
                    <a:bodyPr/>
                    <a:lstStyle/>
                    <a:p>
                      <a:pPr algn="l" fontAlgn="ctr"/>
                      <a:r>
                        <a:rPr lang="en-NZ" sz="1000" b="1" i="0" u="none" strike="noStrike" dirty="0">
                          <a:solidFill>
                            <a:schemeClr val="tx1"/>
                          </a:solidFill>
                          <a:effectLst/>
                          <a:latin typeface="Arial" panose="020B0604020202020204" pitchFamily="34" charset="0"/>
                        </a:rPr>
                        <a:t>Total</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18-29</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Men</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Unvaccinated</a:t>
                      </a:r>
                    </a:p>
                  </a:txBody>
                  <a:tcPr marL="0" marR="0" marT="9525" marB="7200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graphicFrame>
        <p:nvGraphicFramePr>
          <p:cNvPr id="45" name="Chart 44">
            <a:extLst>
              <a:ext uri="{FF2B5EF4-FFF2-40B4-BE49-F238E27FC236}">
                <a16:creationId xmlns:a16="http://schemas.microsoft.com/office/drawing/2014/main" id="{86A987F6-0146-4FFE-8F44-2902EA68FF7D}"/>
              </a:ext>
            </a:extLst>
          </p:cNvPr>
          <p:cNvGraphicFramePr/>
          <p:nvPr>
            <p:extLst>
              <p:ext uri="{D42A27DB-BD31-4B8C-83A1-F6EECF244321}">
                <p14:modId xmlns:p14="http://schemas.microsoft.com/office/powerpoint/2010/main" val="2706936992"/>
              </p:ext>
            </p:extLst>
          </p:nvPr>
        </p:nvGraphicFramePr>
        <p:xfrm>
          <a:off x="8173304" y="1996106"/>
          <a:ext cx="780195" cy="14929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hart 45">
            <a:extLst>
              <a:ext uri="{FF2B5EF4-FFF2-40B4-BE49-F238E27FC236}">
                <a16:creationId xmlns:a16="http://schemas.microsoft.com/office/drawing/2014/main" id="{51349C2B-C21F-4EF7-B547-1F6D85127619}"/>
              </a:ext>
            </a:extLst>
          </p:cNvPr>
          <p:cNvGraphicFramePr/>
          <p:nvPr>
            <p:extLst>
              <p:ext uri="{D42A27DB-BD31-4B8C-83A1-F6EECF244321}">
                <p14:modId xmlns:p14="http://schemas.microsoft.com/office/powerpoint/2010/main" val="1224237938"/>
              </p:ext>
            </p:extLst>
          </p:nvPr>
        </p:nvGraphicFramePr>
        <p:xfrm>
          <a:off x="9056386" y="1996106"/>
          <a:ext cx="780195" cy="149296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hart 46">
            <a:extLst>
              <a:ext uri="{FF2B5EF4-FFF2-40B4-BE49-F238E27FC236}">
                <a16:creationId xmlns:a16="http://schemas.microsoft.com/office/drawing/2014/main" id="{7F92A1FE-C59B-417C-AACA-B062A67960A5}"/>
              </a:ext>
            </a:extLst>
          </p:cNvPr>
          <p:cNvGraphicFramePr/>
          <p:nvPr>
            <p:extLst>
              <p:ext uri="{D42A27DB-BD31-4B8C-83A1-F6EECF244321}">
                <p14:modId xmlns:p14="http://schemas.microsoft.com/office/powerpoint/2010/main" val="3772336381"/>
              </p:ext>
            </p:extLst>
          </p:nvPr>
        </p:nvGraphicFramePr>
        <p:xfrm>
          <a:off x="9939468" y="1996106"/>
          <a:ext cx="780195" cy="14929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Chart 47">
            <a:extLst>
              <a:ext uri="{FF2B5EF4-FFF2-40B4-BE49-F238E27FC236}">
                <a16:creationId xmlns:a16="http://schemas.microsoft.com/office/drawing/2014/main" id="{9EA61589-5055-4690-B4C6-5AB5BE04B57C}"/>
              </a:ext>
            </a:extLst>
          </p:cNvPr>
          <p:cNvGraphicFramePr/>
          <p:nvPr>
            <p:extLst>
              <p:ext uri="{D42A27DB-BD31-4B8C-83A1-F6EECF244321}">
                <p14:modId xmlns:p14="http://schemas.microsoft.com/office/powerpoint/2010/main" val="3278683977"/>
              </p:ext>
            </p:extLst>
          </p:nvPr>
        </p:nvGraphicFramePr>
        <p:xfrm>
          <a:off x="10822549" y="1996106"/>
          <a:ext cx="780195" cy="149296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9" name="Chart 48">
            <a:extLst>
              <a:ext uri="{FF2B5EF4-FFF2-40B4-BE49-F238E27FC236}">
                <a16:creationId xmlns:a16="http://schemas.microsoft.com/office/drawing/2014/main" id="{1BBB87B0-6013-4B2E-B87A-942A1F926BFE}"/>
              </a:ext>
            </a:extLst>
          </p:cNvPr>
          <p:cNvGraphicFramePr/>
          <p:nvPr>
            <p:extLst>
              <p:ext uri="{D42A27DB-BD31-4B8C-83A1-F6EECF244321}">
                <p14:modId xmlns:p14="http://schemas.microsoft.com/office/powerpoint/2010/main" val="1253842315"/>
              </p:ext>
            </p:extLst>
          </p:nvPr>
        </p:nvGraphicFramePr>
        <p:xfrm>
          <a:off x="8173304" y="4351634"/>
          <a:ext cx="780195" cy="149296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0" name="Chart 49">
            <a:extLst>
              <a:ext uri="{FF2B5EF4-FFF2-40B4-BE49-F238E27FC236}">
                <a16:creationId xmlns:a16="http://schemas.microsoft.com/office/drawing/2014/main" id="{CE7CDDF2-C941-4075-AA37-A47FED1A5813}"/>
              </a:ext>
            </a:extLst>
          </p:cNvPr>
          <p:cNvGraphicFramePr/>
          <p:nvPr>
            <p:extLst>
              <p:ext uri="{D42A27DB-BD31-4B8C-83A1-F6EECF244321}">
                <p14:modId xmlns:p14="http://schemas.microsoft.com/office/powerpoint/2010/main" val="2631921579"/>
              </p:ext>
            </p:extLst>
          </p:nvPr>
        </p:nvGraphicFramePr>
        <p:xfrm>
          <a:off x="9056386" y="4351634"/>
          <a:ext cx="780195" cy="149296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Chart 50">
            <a:extLst>
              <a:ext uri="{FF2B5EF4-FFF2-40B4-BE49-F238E27FC236}">
                <a16:creationId xmlns:a16="http://schemas.microsoft.com/office/drawing/2014/main" id="{E8D7D7B3-2C30-47BD-8C29-8A72AE2527DD}"/>
              </a:ext>
            </a:extLst>
          </p:cNvPr>
          <p:cNvGraphicFramePr/>
          <p:nvPr>
            <p:extLst>
              <p:ext uri="{D42A27DB-BD31-4B8C-83A1-F6EECF244321}">
                <p14:modId xmlns:p14="http://schemas.microsoft.com/office/powerpoint/2010/main" val="1088162393"/>
              </p:ext>
            </p:extLst>
          </p:nvPr>
        </p:nvGraphicFramePr>
        <p:xfrm>
          <a:off x="9939468" y="4351634"/>
          <a:ext cx="780195" cy="149296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2" name="Chart 51">
            <a:extLst>
              <a:ext uri="{FF2B5EF4-FFF2-40B4-BE49-F238E27FC236}">
                <a16:creationId xmlns:a16="http://schemas.microsoft.com/office/drawing/2014/main" id="{EABBBC3F-E096-4A08-A55E-7195C48E476F}"/>
              </a:ext>
            </a:extLst>
          </p:cNvPr>
          <p:cNvGraphicFramePr/>
          <p:nvPr>
            <p:extLst>
              <p:ext uri="{D42A27DB-BD31-4B8C-83A1-F6EECF244321}">
                <p14:modId xmlns:p14="http://schemas.microsoft.com/office/powerpoint/2010/main" val="584005693"/>
              </p:ext>
            </p:extLst>
          </p:nvPr>
        </p:nvGraphicFramePr>
        <p:xfrm>
          <a:off x="10822549" y="4351634"/>
          <a:ext cx="780195" cy="149296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4" name="Table 53">
            <a:extLst>
              <a:ext uri="{FF2B5EF4-FFF2-40B4-BE49-F238E27FC236}">
                <a16:creationId xmlns:a16="http://schemas.microsoft.com/office/drawing/2014/main" id="{BFCFC8E2-732F-475F-A5F3-54B7C14FC5F4}"/>
              </a:ext>
            </a:extLst>
          </p:cNvPr>
          <p:cNvGraphicFramePr>
            <a:graphicFrameLocks noGrp="1"/>
          </p:cNvGraphicFramePr>
          <p:nvPr>
            <p:extLst>
              <p:ext uri="{D42A27DB-BD31-4B8C-83A1-F6EECF244321}">
                <p14:modId xmlns:p14="http://schemas.microsoft.com/office/powerpoint/2010/main" val="3131569400"/>
              </p:ext>
            </p:extLst>
          </p:nvPr>
        </p:nvGraphicFramePr>
        <p:xfrm>
          <a:off x="8150112" y="4167845"/>
          <a:ext cx="3564000" cy="267630"/>
        </p:xfrm>
        <a:graphic>
          <a:graphicData uri="http://schemas.openxmlformats.org/drawingml/2006/table">
            <a:tbl>
              <a:tblPr/>
              <a:tblGrid>
                <a:gridCol w="891000">
                  <a:extLst>
                    <a:ext uri="{9D8B030D-6E8A-4147-A177-3AD203B41FA5}">
                      <a16:colId xmlns:a16="http://schemas.microsoft.com/office/drawing/2014/main" val="1672845567"/>
                    </a:ext>
                  </a:extLst>
                </a:gridCol>
                <a:gridCol w="891000">
                  <a:extLst>
                    <a:ext uri="{9D8B030D-6E8A-4147-A177-3AD203B41FA5}">
                      <a16:colId xmlns:a16="http://schemas.microsoft.com/office/drawing/2014/main" val="494473179"/>
                    </a:ext>
                  </a:extLst>
                </a:gridCol>
                <a:gridCol w="891000">
                  <a:extLst>
                    <a:ext uri="{9D8B030D-6E8A-4147-A177-3AD203B41FA5}">
                      <a16:colId xmlns:a16="http://schemas.microsoft.com/office/drawing/2014/main" val="525143324"/>
                    </a:ext>
                  </a:extLst>
                </a:gridCol>
                <a:gridCol w="891000">
                  <a:extLst>
                    <a:ext uri="{9D8B030D-6E8A-4147-A177-3AD203B41FA5}">
                      <a16:colId xmlns:a16="http://schemas.microsoft.com/office/drawing/2014/main" val="2676699280"/>
                    </a:ext>
                  </a:extLst>
                </a:gridCol>
              </a:tblGrid>
              <a:tr h="267630">
                <a:tc>
                  <a:txBody>
                    <a:bodyPr/>
                    <a:lstStyle/>
                    <a:p>
                      <a:pPr algn="l" fontAlgn="ctr"/>
                      <a:r>
                        <a:rPr lang="en-NZ" sz="1000" b="1" i="0" u="none" strike="noStrike" dirty="0">
                          <a:solidFill>
                            <a:schemeClr val="tx1"/>
                          </a:solidFill>
                          <a:effectLst/>
                          <a:latin typeface="Arial" panose="020B0604020202020204" pitchFamily="34" charset="0"/>
                        </a:rPr>
                        <a:t>Total</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18-29</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Men</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NZ" sz="1000" b="1" i="0" u="none" strike="noStrike" dirty="0">
                          <a:solidFill>
                            <a:srgbClr val="000000"/>
                          </a:solidFill>
                          <a:effectLst/>
                          <a:latin typeface="Arial" panose="020B0604020202020204" pitchFamily="34" charset="0"/>
                        </a:rPr>
                        <a:t>Unvaccinated</a:t>
                      </a:r>
                    </a:p>
                  </a:txBody>
                  <a:tcPr marL="0" marR="0" marT="9525" marB="7200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sp>
        <p:nvSpPr>
          <p:cNvPr id="57" name="Title 5">
            <a:extLst>
              <a:ext uri="{FF2B5EF4-FFF2-40B4-BE49-F238E27FC236}">
                <a16:creationId xmlns:a16="http://schemas.microsoft.com/office/drawing/2014/main" id="{6ACA0731-CAF6-4C9E-9B71-A025A1D58E76}"/>
              </a:ext>
            </a:extLst>
          </p:cNvPr>
          <p:cNvSpPr>
            <a:spLocks noGrp="1"/>
          </p:cNvSpPr>
          <p:nvPr>
            <p:ph type="title"/>
          </p:nvPr>
        </p:nvSpPr>
        <p:spPr>
          <a:xfrm>
            <a:off x="95250" y="229731"/>
            <a:ext cx="10196711" cy="403200"/>
          </a:xfrm>
        </p:spPr>
        <p:txBody>
          <a:bodyPr/>
          <a:lstStyle/>
          <a:p>
            <a:r>
              <a:rPr lang="en-NZ" sz="2000" b="0" dirty="0"/>
              <a:t>Younger Pacific peoples (under 30), males, and those who are unvaccinated are less supportive than average of mandatory tracer app use, and mandatory COVID-19 testing and vaccination.</a:t>
            </a:r>
          </a:p>
        </p:txBody>
      </p:sp>
      <p:sp>
        <p:nvSpPr>
          <p:cNvPr id="3" name="Slide Number Placeholder 2">
            <a:extLst>
              <a:ext uri="{FF2B5EF4-FFF2-40B4-BE49-F238E27FC236}">
                <a16:creationId xmlns:a16="http://schemas.microsoft.com/office/drawing/2014/main" id="{6B8CE2A4-28FD-4EA9-9148-7AA2D82220D9}"/>
              </a:ext>
            </a:extLst>
          </p:cNvPr>
          <p:cNvSpPr>
            <a:spLocks noGrp="1"/>
          </p:cNvSpPr>
          <p:nvPr>
            <p:ph type="sldNum" sz="quarter" idx="10"/>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3698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31440"/>
            <a:ext cx="10196711" cy="403200"/>
          </a:xfrm>
        </p:spPr>
        <p:txBody>
          <a:bodyPr/>
          <a:lstStyle/>
          <a:p>
            <a:r>
              <a:rPr lang="en-NZ" sz="2000" b="0" dirty="0"/>
              <a:t>Before the most recent outbreak, 7 in 10 people were washing their hands with soap and water for 20 seconds, and 6 in 10 were coughing or sneezing into their elbow, staying home when unwell, and using the COVID-19 tracer app. </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78956"/>
            <a:ext cx="7534498" cy="461665"/>
          </a:xfrm>
          <a:prstGeom prst="rect">
            <a:avLst/>
          </a:prstGeom>
          <a:noFill/>
        </p:spPr>
        <p:txBody>
          <a:bodyPr wrap="square">
            <a:spAutoFit/>
          </a:bodyPr>
          <a:lstStyle/>
          <a:p>
            <a:r>
              <a:rPr lang="en-US" sz="800" dirty="0"/>
              <a:t>Q. W</a:t>
            </a:r>
            <a:r>
              <a:rPr lang="en-NZ" sz="800" dirty="0" err="1"/>
              <a:t>hich</a:t>
            </a:r>
            <a:r>
              <a:rPr lang="en-NZ" sz="800" dirty="0"/>
              <a:t> of these public health behaviours, if any, were you practicing before the previous lockdown (beginning on 17 August) to protect against COVID-19?</a:t>
            </a:r>
            <a:endParaRPr lang="en-US" sz="800" dirty="0"/>
          </a:p>
          <a:p>
            <a:r>
              <a:rPr lang="en-US" sz="800" dirty="0"/>
              <a:t>Base: All Pacific people (n=301).</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pic>
        <p:nvPicPr>
          <p:cNvPr id="16" name="Picture 15" descr="A close-up of a hand&#10;&#10;Description automatically generated with medium confidence">
            <a:extLst>
              <a:ext uri="{FF2B5EF4-FFF2-40B4-BE49-F238E27FC236}">
                <a16:creationId xmlns:a16="http://schemas.microsoft.com/office/drawing/2014/main" id="{7A63B11B-950A-4229-B4F8-C96A974464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0155" y="1277233"/>
            <a:ext cx="3105877" cy="4742565"/>
          </a:xfrm>
          <a:prstGeom prst="rect">
            <a:avLst/>
          </a:prstGeom>
        </p:spPr>
      </p:pic>
      <p:sp>
        <p:nvSpPr>
          <p:cNvPr id="18" name="Rectangle 17">
            <a:extLst>
              <a:ext uri="{FF2B5EF4-FFF2-40B4-BE49-F238E27FC236}">
                <a16:creationId xmlns:a16="http://schemas.microsoft.com/office/drawing/2014/main" id="{F20422B0-EBDF-4BB5-ACBB-8DB0A5EE455A}"/>
              </a:ext>
            </a:extLst>
          </p:cNvPr>
          <p:cNvSpPr/>
          <p:nvPr/>
        </p:nvSpPr>
        <p:spPr bwMode="ltGray">
          <a:xfrm>
            <a:off x="8371840" y="1268044"/>
            <a:ext cx="3446238" cy="475200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21" name="Chart 20">
            <a:extLst>
              <a:ext uri="{FF2B5EF4-FFF2-40B4-BE49-F238E27FC236}">
                <a16:creationId xmlns:a16="http://schemas.microsoft.com/office/drawing/2014/main" id="{36CEE3D4-C624-4C87-812F-2701494C64FA}"/>
              </a:ext>
            </a:extLst>
          </p:cNvPr>
          <p:cNvGraphicFramePr/>
          <p:nvPr>
            <p:extLst>
              <p:ext uri="{D42A27DB-BD31-4B8C-83A1-F6EECF244321}">
                <p14:modId xmlns:p14="http://schemas.microsoft.com/office/powerpoint/2010/main" val="672336158"/>
              </p:ext>
            </p:extLst>
          </p:nvPr>
        </p:nvGraphicFramePr>
        <p:xfrm>
          <a:off x="2915672" y="1402080"/>
          <a:ext cx="5710555" cy="441452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62933413-4271-4472-A7AC-B6C137AF1780}"/>
              </a:ext>
            </a:extLst>
          </p:cNvPr>
          <p:cNvSpPr/>
          <p:nvPr/>
        </p:nvSpPr>
        <p:spPr bwMode="ltGray">
          <a:xfrm>
            <a:off x="3576320" y="1268044"/>
            <a:ext cx="4671894" cy="47520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25" name="Table 24">
            <a:extLst>
              <a:ext uri="{FF2B5EF4-FFF2-40B4-BE49-F238E27FC236}">
                <a16:creationId xmlns:a16="http://schemas.microsoft.com/office/drawing/2014/main" id="{A6386753-0E41-4A1C-879D-FCDDEE90E4F7}"/>
              </a:ext>
            </a:extLst>
          </p:cNvPr>
          <p:cNvGraphicFramePr>
            <a:graphicFrameLocks noGrp="1"/>
          </p:cNvGraphicFramePr>
          <p:nvPr>
            <p:extLst>
              <p:ext uri="{D42A27DB-BD31-4B8C-83A1-F6EECF244321}">
                <p14:modId xmlns:p14="http://schemas.microsoft.com/office/powerpoint/2010/main" val="4242359978"/>
              </p:ext>
            </p:extLst>
          </p:nvPr>
        </p:nvGraphicFramePr>
        <p:xfrm>
          <a:off x="3479800" y="1569691"/>
          <a:ext cx="3145084" cy="4011075"/>
        </p:xfrm>
        <a:graphic>
          <a:graphicData uri="http://schemas.openxmlformats.org/drawingml/2006/table">
            <a:tbl>
              <a:tblPr/>
              <a:tblGrid>
                <a:gridCol w="3145084">
                  <a:extLst>
                    <a:ext uri="{9D8B030D-6E8A-4147-A177-3AD203B41FA5}">
                      <a16:colId xmlns:a16="http://schemas.microsoft.com/office/drawing/2014/main" val="3310697597"/>
                    </a:ext>
                  </a:extLst>
                </a:gridCol>
              </a:tblGrid>
              <a:tr h="205375">
                <a:tc>
                  <a:txBody>
                    <a:bodyPr/>
                    <a:lstStyle/>
                    <a:p>
                      <a:pPr algn="r" fontAlgn="ctr"/>
                      <a:r>
                        <a:rPr lang="en-NZ" sz="1000" b="0" i="0" u="none" strike="noStrike" dirty="0">
                          <a:solidFill>
                            <a:srgbClr val="000000"/>
                          </a:solidFill>
                          <a:effectLst/>
                          <a:latin typeface="Arial" panose="020B0604020202020204" pitchFamily="34" charset="0"/>
                        </a:rPr>
                        <a:t>Handwashing with soap and water for 20 seconds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6268752"/>
                  </a:ext>
                </a:extLst>
              </a:tr>
              <a:tr h="205375">
                <a:tc>
                  <a:txBody>
                    <a:bodyPr/>
                    <a:lstStyle/>
                    <a:p>
                      <a:pPr algn="r" fontAlgn="ctr"/>
                      <a:r>
                        <a:rPr lang="en-NZ" sz="1000" b="0" i="0" u="none" strike="noStrike" dirty="0">
                          <a:solidFill>
                            <a:srgbClr val="000000"/>
                          </a:solidFill>
                          <a:effectLst/>
                          <a:latin typeface="Arial" panose="020B0604020202020204" pitchFamily="34" charset="0"/>
                        </a:rPr>
                        <a:t>Coughing / sneezing into elbow</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46183920"/>
                  </a:ext>
                </a:extLst>
              </a:tr>
              <a:tr h="205375">
                <a:tc>
                  <a:txBody>
                    <a:bodyPr/>
                    <a:lstStyle/>
                    <a:p>
                      <a:pPr algn="r" fontAlgn="ctr"/>
                      <a:r>
                        <a:rPr lang="en-NZ" sz="1000" b="0" i="0" u="none" strike="noStrike">
                          <a:solidFill>
                            <a:srgbClr val="000000"/>
                          </a:solidFill>
                          <a:effectLst/>
                          <a:latin typeface="Arial" panose="020B0604020202020204" pitchFamily="34" charset="0"/>
                        </a:rPr>
                        <a:t>Staying at home when unwell</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1600429"/>
                  </a:ext>
                </a:extLst>
              </a:tr>
              <a:tr h="205375">
                <a:tc>
                  <a:txBody>
                    <a:bodyPr/>
                    <a:lstStyle/>
                    <a:p>
                      <a:pPr algn="r" fontAlgn="ctr"/>
                      <a:r>
                        <a:rPr lang="en-NZ" sz="1000" b="0" i="0" u="none" strike="noStrike" dirty="0">
                          <a:solidFill>
                            <a:srgbClr val="000000"/>
                          </a:solidFill>
                          <a:effectLst/>
                          <a:latin typeface="Arial" panose="020B0604020202020204" pitchFamily="34" charset="0"/>
                        </a:rPr>
                        <a:t>Using COVID Tracer App</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80721988"/>
                  </a:ext>
                </a:extLst>
              </a:tr>
              <a:tr h="205375">
                <a:tc>
                  <a:txBody>
                    <a:bodyPr/>
                    <a:lstStyle/>
                    <a:p>
                      <a:pPr algn="r" fontAlgn="ctr"/>
                      <a:r>
                        <a:rPr lang="en-NZ" sz="1000" b="0" i="0" u="none" strike="noStrike" dirty="0">
                          <a:solidFill>
                            <a:srgbClr val="000000"/>
                          </a:solidFill>
                          <a:effectLst/>
                          <a:latin typeface="Arial" panose="020B0604020202020204" pitchFamily="34" charset="0"/>
                        </a:rPr>
                        <a:t>Getting vaccinated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744823"/>
                  </a:ext>
                </a:extLst>
              </a:tr>
              <a:tr h="205375">
                <a:tc>
                  <a:txBody>
                    <a:bodyPr/>
                    <a:lstStyle/>
                    <a:p>
                      <a:pPr algn="r" fontAlgn="ctr"/>
                      <a:r>
                        <a:rPr lang="en-NZ" sz="1000" b="0" i="0" u="none" strike="noStrike">
                          <a:solidFill>
                            <a:srgbClr val="000000"/>
                          </a:solidFill>
                          <a:effectLst/>
                          <a:latin typeface="Arial" panose="020B0604020202020204" pitchFamily="34" charset="0"/>
                        </a:rPr>
                        <a:t>Avoiding large gatherings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9477416"/>
                  </a:ext>
                </a:extLst>
              </a:tr>
              <a:tr h="205375">
                <a:tc>
                  <a:txBody>
                    <a:bodyPr/>
                    <a:lstStyle/>
                    <a:p>
                      <a:pPr algn="r" fontAlgn="ctr"/>
                      <a:r>
                        <a:rPr lang="en-NZ" sz="1000" b="0" i="0" u="none" strike="noStrike" dirty="0">
                          <a:solidFill>
                            <a:srgbClr val="000000"/>
                          </a:solidFill>
                          <a:effectLst/>
                          <a:latin typeface="Arial" panose="020B0604020202020204" pitchFamily="34" charset="0"/>
                        </a:rPr>
                        <a:t>Wearing masks around other people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85491181"/>
                  </a:ext>
                </a:extLst>
              </a:tr>
              <a:tr h="205375">
                <a:tc>
                  <a:txBody>
                    <a:bodyPr/>
                    <a:lstStyle/>
                    <a:p>
                      <a:pPr algn="r" fontAlgn="ctr"/>
                      <a:r>
                        <a:rPr lang="en-NZ" sz="1000" b="0" i="0" u="none" strike="noStrike">
                          <a:solidFill>
                            <a:srgbClr val="000000"/>
                          </a:solidFill>
                          <a:effectLst/>
                          <a:latin typeface="Arial" panose="020B0604020202020204" pitchFamily="34" charset="0"/>
                        </a:rPr>
                        <a:t>Staying at least 2m away from people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7466748"/>
                  </a:ext>
                </a:extLst>
              </a:tr>
              <a:tr h="205375">
                <a:tc>
                  <a:txBody>
                    <a:bodyPr/>
                    <a:lstStyle/>
                    <a:p>
                      <a:pPr algn="r" fontAlgn="ctr"/>
                      <a:r>
                        <a:rPr lang="en-NZ" sz="1000" b="0" i="0" u="none" strike="noStrike" dirty="0">
                          <a:solidFill>
                            <a:srgbClr val="000000"/>
                          </a:solidFill>
                          <a:effectLst/>
                          <a:latin typeface="Arial" panose="020B0604020202020204" pitchFamily="34" charset="0"/>
                        </a:rPr>
                        <a:t>Encouraging your family / </a:t>
                      </a:r>
                      <a:r>
                        <a:rPr lang="en-NZ" sz="1000" b="0" i="0" u="none" strike="noStrike" dirty="0" err="1">
                          <a:solidFill>
                            <a:srgbClr val="000000"/>
                          </a:solidFill>
                          <a:effectLst/>
                          <a:latin typeface="Arial" panose="020B0604020202020204" pitchFamily="34" charset="0"/>
                        </a:rPr>
                        <a:t>whānau</a:t>
                      </a:r>
                      <a:r>
                        <a:rPr lang="en-NZ" sz="1000" b="0" i="0" u="none" strike="noStrike" dirty="0">
                          <a:solidFill>
                            <a:srgbClr val="000000"/>
                          </a:solidFill>
                          <a:effectLst/>
                          <a:latin typeface="Arial" panose="020B0604020202020204" pitchFamily="34" charset="0"/>
                        </a:rPr>
                        <a:t> to get vaccinated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428172"/>
                  </a:ext>
                </a:extLst>
              </a:tr>
              <a:tr h="205375">
                <a:tc>
                  <a:txBody>
                    <a:bodyPr/>
                    <a:lstStyle/>
                    <a:p>
                      <a:pPr algn="r" fontAlgn="ctr"/>
                      <a:r>
                        <a:rPr lang="en-NZ" sz="1000" b="0" i="0" u="none" strike="noStrike" dirty="0">
                          <a:solidFill>
                            <a:srgbClr val="000000"/>
                          </a:solidFill>
                          <a:effectLst/>
                          <a:latin typeface="Arial" panose="020B0604020202020204" pitchFamily="34" charset="0"/>
                        </a:rPr>
                        <a:t>Avoiding social gatherings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8131279"/>
                  </a:ext>
                </a:extLst>
              </a:tr>
              <a:tr h="311815">
                <a:tc>
                  <a:txBody>
                    <a:bodyPr/>
                    <a:lstStyle/>
                    <a:p>
                      <a:pPr algn="r" fontAlgn="ctr"/>
                      <a:r>
                        <a:rPr lang="en-NZ" sz="1000" b="0" i="0" u="none" strike="noStrike" dirty="0">
                          <a:solidFill>
                            <a:srgbClr val="000000"/>
                          </a:solidFill>
                          <a:effectLst/>
                          <a:latin typeface="Arial" panose="020B0604020202020204" pitchFamily="34" charset="0"/>
                        </a:rPr>
                        <a:t>Limiting movement and travel between regions of Aotearoa New Zealand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01371175"/>
                  </a:ext>
                </a:extLst>
              </a:tr>
              <a:tr h="205375">
                <a:tc>
                  <a:txBody>
                    <a:bodyPr/>
                    <a:lstStyle/>
                    <a:p>
                      <a:pPr algn="r" fontAlgn="ctr"/>
                      <a:r>
                        <a:rPr lang="en-NZ" sz="1000" b="0" i="0" u="none" strike="noStrike" dirty="0">
                          <a:solidFill>
                            <a:srgbClr val="000000"/>
                          </a:solidFill>
                          <a:effectLst/>
                          <a:latin typeface="Arial" panose="020B0604020202020204" pitchFamily="34" charset="0"/>
                        </a:rPr>
                        <a:t>Avoiding public transport</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6448987"/>
                  </a:ext>
                </a:extLst>
              </a:tr>
              <a:tr h="205375">
                <a:tc>
                  <a:txBody>
                    <a:bodyPr/>
                    <a:lstStyle/>
                    <a:p>
                      <a:pPr algn="r" fontAlgn="ctr"/>
                      <a:r>
                        <a:rPr lang="en-NZ" sz="1000" b="0" i="0" u="none" strike="noStrike">
                          <a:solidFill>
                            <a:srgbClr val="000000"/>
                          </a:solidFill>
                          <a:effectLst/>
                          <a:latin typeface="Arial" panose="020B0604020202020204" pitchFamily="34" charset="0"/>
                        </a:rPr>
                        <a:t>Working from home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3452474"/>
                  </a:ext>
                </a:extLst>
              </a:tr>
              <a:tr h="205375">
                <a:tc>
                  <a:txBody>
                    <a:bodyPr/>
                    <a:lstStyle/>
                    <a:p>
                      <a:pPr algn="r" fontAlgn="ctr"/>
                      <a:r>
                        <a:rPr lang="en-NZ" sz="1000" b="0" i="0" u="none" strike="noStrike" dirty="0">
                          <a:solidFill>
                            <a:srgbClr val="000000"/>
                          </a:solidFill>
                          <a:effectLst/>
                          <a:latin typeface="Arial" panose="020B0604020202020204" pitchFamily="34" charset="0"/>
                        </a:rPr>
                        <a:t>Limiting overseas travel</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05011040"/>
                  </a:ext>
                </a:extLst>
              </a:tr>
              <a:tr h="205375">
                <a:tc>
                  <a:txBody>
                    <a:bodyPr/>
                    <a:lstStyle/>
                    <a:p>
                      <a:pPr algn="r" fontAlgn="ctr"/>
                      <a:r>
                        <a:rPr lang="en-NZ" sz="1000" b="0" i="0" u="none" strike="noStrike">
                          <a:solidFill>
                            <a:srgbClr val="000000"/>
                          </a:solidFill>
                          <a:effectLst/>
                          <a:latin typeface="Arial" panose="020B0604020202020204" pitchFamily="34" charset="0"/>
                        </a:rPr>
                        <a:t>Getting a COVID-19 test if symptomatic</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8158345"/>
                  </a:ext>
                </a:extLst>
              </a:tr>
              <a:tr h="205375">
                <a:tc>
                  <a:txBody>
                    <a:bodyPr/>
                    <a:lstStyle/>
                    <a:p>
                      <a:pPr algn="r" fontAlgn="ctr"/>
                      <a:r>
                        <a:rPr lang="en-NZ" sz="1000" b="0" i="0" u="none" strike="noStrike">
                          <a:solidFill>
                            <a:srgbClr val="000000"/>
                          </a:solidFill>
                          <a:effectLst/>
                          <a:latin typeface="Arial" panose="020B0604020202020204" pitchFamily="34" charset="0"/>
                        </a:rPr>
                        <a:t>Manually signing into places outside the home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8630787"/>
                  </a:ext>
                </a:extLst>
              </a:tr>
              <a:tr h="205375">
                <a:tc>
                  <a:txBody>
                    <a:bodyPr/>
                    <a:lstStyle/>
                    <a:p>
                      <a:pPr algn="r" fontAlgn="ctr"/>
                      <a:r>
                        <a:rPr lang="en-NZ" sz="1000" b="0" i="0" u="none" strike="noStrike" dirty="0">
                          <a:solidFill>
                            <a:srgbClr val="000000"/>
                          </a:solidFill>
                          <a:effectLst/>
                          <a:latin typeface="Arial" panose="020B0604020202020204" pitchFamily="34" charset="0"/>
                        </a:rPr>
                        <a:t>Getting a COVID-19 test if asymptomatic</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9819516"/>
                  </a:ext>
                </a:extLst>
              </a:tr>
              <a:tr h="205375">
                <a:tc>
                  <a:txBody>
                    <a:bodyPr/>
                    <a:lstStyle/>
                    <a:p>
                      <a:pPr algn="r" fontAlgn="ctr"/>
                      <a:r>
                        <a:rPr lang="en-NZ" sz="1000" b="0" i="0" u="none" strike="noStrike" dirty="0">
                          <a:solidFill>
                            <a:srgbClr val="000000"/>
                          </a:solidFill>
                          <a:effectLst/>
                          <a:latin typeface="Arial" panose="020B0604020202020204" pitchFamily="34" charset="0"/>
                        </a:rPr>
                        <a:t>Something else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49858123"/>
                  </a:ext>
                </a:extLst>
              </a:tr>
              <a:tr h="205375">
                <a:tc>
                  <a:txBody>
                    <a:bodyPr/>
                    <a:lstStyle/>
                    <a:p>
                      <a:pPr algn="r" fontAlgn="ctr"/>
                      <a:r>
                        <a:rPr lang="en-NZ" sz="1000" b="0" i="0" u="none" strike="noStrike" dirty="0">
                          <a:solidFill>
                            <a:srgbClr val="000000"/>
                          </a:solidFill>
                          <a:effectLst/>
                          <a:latin typeface="Arial" panose="020B0604020202020204" pitchFamily="34" charset="0"/>
                        </a:rPr>
                        <a:t>I wasn’t doing any of these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29619324"/>
                  </a:ext>
                </a:extLst>
              </a:tr>
            </a:tbl>
          </a:graphicData>
        </a:graphic>
      </p:graphicFrame>
      <p:sp>
        <p:nvSpPr>
          <p:cNvPr id="26" name="TextBox 25">
            <a:extLst>
              <a:ext uri="{FF2B5EF4-FFF2-40B4-BE49-F238E27FC236}">
                <a16:creationId xmlns:a16="http://schemas.microsoft.com/office/drawing/2014/main" id="{865AD132-88A8-4608-A97E-E88DC844E8AA}"/>
              </a:ext>
            </a:extLst>
          </p:cNvPr>
          <p:cNvSpPr txBox="1"/>
          <p:nvPr/>
        </p:nvSpPr>
        <p:spPr>
          <a:xfrm>
            <a:off x="8437880" y="5603911"/>
            <a:ext cx="3383966" cy="415498"/>
          </a:xfrm>
          <a:prstGeom prst="rect">
            <a:avLst/>
          </a:prstGeom>
          <a:noFill/>
        </p:spPr>
        <p:txBody>
          <a:bodyPr wrap="square">
            <a:spAutoFit/>
          </a:bodyPr>
          <a:lstStyle/>
          <a:p>
            <a:r>
              <a:rPr lang="en-NZ" sz="1000" dirty="0"/>
              <a:t>Men and those under 40 were less likely than average to have practiced many of these public health behaviours.</a:t>
            </a:r>
          </a:p>
        </p:txBody>
      </p:sp>
      <p:graphicFrame>
        <p:nvGraphicFramePr>
          <p:cNvPr id="27" name="Table 26">
            <a:extLst>
              <a:ext uri="{FF2B5EF4-FFF2-40B4-BE49-F238E27FC236}">
                <a16:creationId xmlns:a16="http://schemas.microsoft.com/office/drawing/2014/main" id="{3210E0B2-BFD3-473B-8ABD-9BDF3453606E}"/>
              </a:ext>
            </a:extLst>
          </p:cNvPr>
          <p:cNvGraphicFramePr>
            <a:graphicFrameLocks noGrp="1"/>
          </p:cNvGraphicFramePr>
          <p:nvPr>
            <p:extLst>
              <p:ext uri="{D42A27DB-BD31-4B8C-83A1-F6EECF244321}">
                <p14:modId xmlns:p14="http://schemas.microsoft.com/office/powerpoint/2010/main" val="877235117"/>
              </p:ext>
            </p:extLst>
          </p:nvPr>
        </p:nvGraphicFramePr>
        <p:xfrm>
          <a:off x="8368072" y="1357149"/>
          <a:ext cx="3420544" cy="203857"/>
        </p:xfrm>
        <a:graphic>
          <a:graphicData uri="http://schemas.openxmlformats.org/drawingml/2006/table">
            <a:tbl>
              <a:tblPr/>
              <a:tblGrid>
                <a:gridCol w="1710272">
                  <a:extLst>
                    <a:ext uri="{9D8B030D-6E8A-4147-A177-3AD203B41FA5}">
                      <a16:colId xmlns:a16="http://schemas.microsoft.com/office/drawing/2014/main" val="1672845567"/>
                    </a:ext>
                  </a:extLst>
                </a:gridCol>
                <a:gridCol w="1710272">
                  <a:extLst>
                    <a:ext uri="{9D8B030D-6E8A-4147-A177-3AD203B41FA5}">
                      <a16:colId xmlns:a16="http://schemas.microsoft.com/office/drawing/2014/main" val="494473179"/>
                    </a:ext>
                  </a:extLst>
                </a:gridCol>
              </a:tblGrid>
              <a:tr h="203857">
                <a:tc>
                  <a:txBody>
                    <a:bodyPr/>
                    <a:lstStyle/>
                    <a:p>
                      <a:pPr algn="ctr" fontAlgn="ctr"/>
                      <a:r>
                        <a:rPr lang="en-NZ" sz="1000" b="0" i="0" u="none" strike="noStrike" dirty="0">
                          <a:solidFill>
                            <a:schemeClr val="tx1"/>
                          </a:solidFill>
                          <a:effectLst/>
                          <a:latin typeface="Arial" panose="020B0604020202020204" pitchFamily="34" charset="0"/>
                        </a:rPr>
                        <a:t>Aged 18-39 (n=177)</a:t>
                      </a:r>
                    </a:p>
                  </a:txBody>
                  <a:tcPr marL="0" marR="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000000"/>
                          </a:solidFill>
                          <a:effectLst/>
                          <a:latin typeface="Arial" panose="020B0604020202020204" pitchFamily="34" charset="0"/>
                        </a:rPr>
                        <a:t>Men (n=115)</a:t>
                      </a:r>
                    </a:p>
                  </a:txBody>
                  <a:tcPr marL="0" marR="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graphicFrame>
        <p:nvGraphicFramePr>
          <p:cNvPr id="28" name="Chart 27">
            <a:extLst>
              <a:ext uri="{FF2B5EF4-FFF2-40B4-BE49-F238E27FC236}">
                <a16:creationId xmlns:a16="http://schemas.microsoft.com/office/drawing/2014/main" id="{90349C85-6480-42D9-ABDC-13D7CFC2FAAF}"/>
              </a:ext>
            </a:extLst>
          </p:cNvPr>
          <p:cNvGraphicFramePr/>
          <p:nvPr>
            <p:extLst>
              <p:ext uri="{D42A27DB-BD31-4B8C-83A1-F6EECF244321}">
                <p14:modId xmlns:p14="http://schemas.microsoft.com/office/powerpoint/2010/main" val="4091411833"/>
              </p:ext>
            </p:extLst>
          </p:nvPr>
        </p:nvGraphicFramePr>
        <p:xfrm>
          <a:off x="8948732" y="1400159"/>
          <a:ext cx="1903077" cy="41780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17955021-188D-4312-96AE-BC545F9AC61E}"/>
              </a:ext>
            </a:extLst>
          </p:cNvPr>
          <p:cNvGraphicFramePr/>
          <p:nvPr>
            <p:extLst>
              <p:ext uri="{D42A27DB-BD31-4B8C-83A1-F6EECF244321}">
                <p14:modId xmlns:p14="http://schemas.microsoft.com/office/powerpoint/2010/main" val="3609171633"/>
              </p:ext>
            </p:extLst>
          </p:nvPr>
        </p:nvGraphicFramePr>
        <p:xfrm>
          <a:off x="10379021" y="1400159"/>
          <a:ext cx="1903077" cy="4178097"/>
        </p:xfrm>
        <a:graphic>
          <a:graphicData uri="http://schemas.openxmlformats.org/drawingml/2006/chart">
            <c:chart xmlns:c="http://schemas.openxmlformats.org/drawingml/2006/chart" xmlns:r="http://schemas.openxmlformats.org/officeDocument/2006/relationships" r:id="rId6"/>
          </a:graphicData>
        </a:graphic>
      </p:graphicFrame>
      <p:sp>
        <p:nvSpPr>
          <p:cNvPr id="30" name="Rectangle 29">
            <a:extLst>
              <a:ext uri="{FF2B5EF4-FFF2-40B4-BE49-F238E27FC236}">
                <a16:creationId xmlns:a16="http://schemas.microsoft.com/office/drawing/2014/main" id="{777BB66E-C73C-46CF-B0FD-ADE1D20E981A}"/>
              </a:ext>
            </a:extLst>
          </p:cNvPr>
          <p:cNvSpPr/>
          <p:nvPr/>
        </p:nvSpPr>
        <p:spPr bwMode="ltGray">
          <a:xfrm>
            <a:off x="370155" y="1277233"/>
            <a:ext cx="3105878" cy="4742565"/>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Slide Number Placeholder 2">
            <a:extLst>
              <a:ext uri="{FF2B5EF4-FFF2-40B4-BE49-F238E27FC236}">
                <a16:creationId xmlns:a16="http://schemas.microsoft.com/office/drawing/2014/main" id="{CFA2DC2C-A48F-4B1B-89D9-C2FC365243E8}"/>
              </a:ext>
            </a:extLst>
          </p:cNvPr>
          <p:cNvSpPr>
            <a:spLocks noGrp="1"/>
          </p:cNvSpPr>
          <p:nvPr>
            <p:ph type="sldNum" sz="quarter" idx="10"/>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97424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F0B1CB-210A-46D0-8B9B-B498C5DDF42C}"/>
              </a:ext>
            </a:extLst>
          </p:cNvPr>
          <p:cNvSpPr>
            <a:spLocks noGrp="1"/>
          </p:cNvSpPr>
          <p:nvPr>
            <p:ph type="body" sz="quarter" idx="15"/>
          </p:nvPr>
        </p:nvSpPr>
        <p:spPr>
          <a:xfrm>
            <a:off x="2438404" y="3836600"/>
            <a:ext cx="6143622" cy="1980000"/>
          </a:xfrm>
        </p:spPr>
        <p:txBody>
          <a:bodyPr/>
          <a:lstStyle/>
          <a:p>
            <a:r>
              <a:rPr lang="en-NZ" dirty="0"/>
              <a:t>Reopening New Zealand’s </a:t>
            </a:r>
          </a:p>
          <a:p>
            <a:r>
              <a:rPr lang="en-NZ" dirty="0"/>
              <a:t>borders</a:t>
            </a:r>
          </a:p>
        </p:txBody>
      </p:sp>
      <p:sp>
        <p:nvSpPr>
          <p:cNvPr id="3" name="Text Placeholder 2">
            <a:extLst>
              <a:ext uri="{FF2B5EF4-FFF2-40B4-BE49-F238E27FC236}">
                <a16:creationId xmlns:a16="http://schemas.microsoft.com/office/drawing/2014/main" id="{38A05FA4-6CEB-4AA1-A9A3-1615FD11EC5D}"/>
              </a:ext>
            </a:extLst>
          </p:cNvPr>
          <p:cNvSpPr>
            <a:spLocks noGrp="1"/>
          </p:cNvSpPr>
          <p:nvPr>
            <p:ph type="body" sz="quarter" idx="16"/>
          </p:nvPr>
        </p:nvSpPr>
        <p:spPr/>
        <p:txBody>
          <a:bodyPr/>
          <a:lstStyle/>
          <a:p>
            <a:r>
              <a:rPr lang="en-NZ" dirty="0"/>
              <a:t>3.</a:t>
            </a:r>
          </a:p>
        </p:txBody>
      </p:sp>
    </p:spTree>
    <p:extLst>
      <p:ext uri="{BB962C8B-B14F-4D97-AF65-F5344CB8AC3E}">
        <p14:creationId xmlns:p14="http://schemas.microsoft.com/office/powerpoint/2010/main" val="34097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0289" y="206144"/>
            <a:ext cx="10196711" cy="403200"/>
          </a:xfrm>
        </p:spPr>
        <p:txBody>
          <a:bodyPr/>
          <a:lstStyle/>
          <a:p>
            <a:r>
              <a:rPr lang="en-NZ" sz="2000" b="0" dirty="0"/>
              <a:t>Opinion on exactly when New Zealand should re-open its borders is mixed – however most think it should be before the end of 2022.</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338554"/>
          </a:xfrm>
          <a:prstGeom prst="rect">
            <a:avLst/>
          </a:prstGeom>
          <a:noFill/>
        </p:spPr>
        <p:txBody>
          <a:bodyPr wrap="square">
            <a:spAutoFit/>
          </a:bodyPr>
          <a:lstStyle/>
          <a:p>
            <a:r>
              <a:rPr lang="en-US" sz="800" dirty="0"/>
              <a:t>Q. </a:t>
            </a:r>
            <a:r>
              <a:rPr lang="en-NZ" sz="800" dirty="0"/>
              <a:t>In general, how quickly do you think Aotearoa New Zealand should re-open its borders to the world?</a:t>
            </a:r>
            <a:endParaRPr lang="en-US" sz="800" dirty="0"/>
          </a:p>
          <a:p>
            <a:r>
              <a:rPr lang="en-US" sz="800" dirty="0"/>
              <a:t>Base: All Pacific peoples (n=301)</a:t>
            </a:r>
            <a:endParaRPr lang="en-NZ" sz="800" dirty="0"/>
          </a:p>
        </p:txBody>
      </p:sp>
      <p:pic>
        <p:nvPicPr>
          <p:cNvPr id="23" name="Picture 22" descr="Engineering drawing&#10;&#10;Description automatically generated with medium confidence">
            <a:extLst>
              <a:ext uri="{FF2B5EF4-FFF2-40B4-BE49-F238E27FC236}">
                <a16:creationId xmlns:a16="http://schemas.microsoft.com/office/drawing/2014/main" id="{CADB6C3B-5A77-4CBC-AD0A-0C9CE5A7F7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12" y="4219918"/>
            <a:ext cx="11461750" cy="1777396"/>
          </a:xfrm>
          <a:prstGeom prst="rect">
            <a:avLst/>
          </a:prstGeom>
        </p:spPr>
      </p:pic>
      <p:sp>
        <p:nvSpPr>
          <p:cNvPr id="24" name="Rectangle 23">
            <a:extLst>
              <a:ext uri="{FF2B5EF4-FFF2-40B4-BE49-F238E27FC236}">
                <a16:creationId xmlns:a16="http://schemas.microsoft.com/office/drawing/2014/main" id="{E174AFD8-4569-495E-974F-9D13A8265B49}"/>
              </a:ext>
            </a:extLst>
          </p:cNvPr>
          <p:cNvSpPr/>
          <p:nvPr/>
        </p:nvSpPr>
        <p:spPr bwMode="ltGray">
          <a:xfrm>
            <a:off x="360001" y="4219918"/>
            <a:ext cx="11466874" cy="1777396"/>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cxnSp>
        <p:nvCxnSpPr>
          <p:cNvPr id="27" name="Straight Connector 26">
            <a:extLst>
              <a:ext uri="{FF2B5EF4-FFF2-40B4-BE49-F238E27FC236}">
                <a16:creationId xmlns:a16="http://schemas.microsoft.com/office/drawing/2014/main" id="{980FE10B-FFF9-4FC0-AA19-CE6E9A5C385B}"/>
              </a:ext>
            </a:extLst>
          </p:cNvPr>
          <p:cNvCxnSpPr>
            <a:cxnSpLocks/>
          </p:cNvCxnSpPr>
          <p:nvPr/>
        </p:nvCxnSpPr>
        <p:spPr>
          <a:xfrm>
            <a:off x="742126" y="3166735"/>
            <a:ext cx="10827574" cy="0"/>
          </a:xfrm>
          <a:prstGeom prst="line">
            <a:avLst/>
          </a:prstGeom>
          <a:ln w="12700">
            <a:solidFill>
              <a:srgbClr val="F7941E">
                <a:alpha val="50000"/>
              </a:srgb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4D88075-C565-4442-AB5D-2CC30FBDE4B0}"/>
              </a:ext>
            </a:extLst>
          </p:cNvPr>
          <p:cNvSpPr/>
          <p:nvPr/>
        </p:nvSpPr>
        <p:spPr bwMode="ltGray">
          <a:xfrm>
            <a:off x="742126" y="2961709"/>
            <a:ext cx="410052" cy="410052"/>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graphicFrame>
        <p:nvGraphicFramePr>
          <p:cNvPr id="29" name="Table 13">
            <a:extLst>
              <a:ext uri="{FF2B5EF4-FFF2-40B4-BE49-F238E27FC236}">
                <a16:creationId xmlns:a16="http://schemas.microsoft.com/office/drawing/2014/main" id="{AD49E2E5-17D7-4325-AA34-75C93AC4F28A}"/>
              </a:ext>
            </a:extLst>
          </p:cNvPr>
          <p:cNvGraphicFramePr>
            <a:graphicFrameLocks noGrp="1"/>
          </p:cNvGraphicFramePr>
          <p:nvPr>
            <p:extLst>
              <p:ext uri="{D42A27DB-BD31-4B8C-83A1-F6EECF244321}">
                <p14:modId xmlns:p14="http://schemas.microsoft.com/office/powerpoint/2010/main" val="1042976469"/>
              </p:ext>
            </p:extLst>
          </p:nvPr>
        </p:nvGraphicFramePr>
        <p:xfrm>
          <a:off x="375059" y="1718665"/>
          <a:ext cx="11441870" cy="533066"/>
        </p:xfrm>
        <a:graphic>
          <a:graphicData uri="http://schemas.openxmlformats.org/drawingml/2006/table">
            <a:tbl>
              <a:tblPr firstRow="1" bandRow="1">
                <a:tableStyleId>{5C22544A-7EE6-4342-B048-85BDC9FD1C3A}</a:tableStyleId>
              </a:tblPr>
              <a:tblGrid>
                <a:gridCol w="1144187">
                  <a:extLst>
                    <a:ext uri="{9D8B030D-6E8A-4147-A177-3AD203B41FA5}">
                      <a16:colId xmlns:a16="http://schemas.microsoft.com/office/drawing/2014/main" val="1311876853"/>
                    </a:ext>
                  </a:extLst>
                </a:gridCol>
                <a:gridCol w="1144187">
                  <a:extLst>
                    <a:ext uri="{9D8B030D-6E8A-4147-A177-3AD203B41FA5}">
                      <a16:colId xmlns:a16="http://schemas.microsoft.com/office/drawing/2014/main" val="3193852683"/>
                    </a:ext>
                  </a:extLst>
                </a:gridCol>
                <a:gridCol w="1144187">
                  <a:extLst>
                    <a:ext uri="{9D8B030D-6E8A-4147-A177-3AD203B41FA5}">
                      <a16:colId xmlns:a16="http://schemas.microsoft.com/office/drawing/2014/main" val="3801286048"/>
                    </a:ext>
                  </a:extLst>
                </a:gridCol>
                <a:gridCol w="1144187">
                  <a:extLst>
                    <a:ext uri="{9D8B030D-6E8A-4147-A177-3AD203B41FA5}">
                      <a16:colId xmlns:a16="http://schemas.microsoft.com/office/drawing/2014/main" val="2776202580"/>
                    </a:ext>
                  </a:extLst>
                </a:gridCol>
                <a:gridCol w="1144187">
                  <a:extLst>
                    <a:ext uri="{9D8B030D-6E8A-4147-A177-3AD203B41FA5}">
                      <a16:colId xmlns:a16="http://schemas.microsoft.com/office/drawing/2014/main" val="145133253"/>
                    </a:ext>
                  </a:extLst>
                </a:gridCol>
                <a:gridCol w="1144187">
                  <a:extLst>
                    <a:ext uri="{9D8B030D-6E8A-4147-A177-3AD203B41FA5}">
                      <a16:colId xmlns:a16="http://schemas.microsoft.com/office/drawing/2014/main" val="2881702875"/>
                    </a:ext>
                  </a:extLst>
                </a:gridCol>
                <a:gridCol w="1144187">
                  <a:extLst>
                    <a:ext uri="{9D8B030D-6E8A-4147-A177-3AD203B41FA5}">
                      <a16:colId xmlns:a16="http://schemas.microsoft.com/office/drawing/2014/main" val="2572342949"/>
                    </a:ext>
                  </a:extLst>
                </a:gridCol>
                <a:gridCol w="1144187">
                  <a:extLst>
                    <a:ext uri="{9D8B030D-6E8A-4147-A177-3AD203B41FA5}">
                      <a16:colId xmlns:a16="http://schemas.microsoft.com/office/drawing/2014/main" val="1060344473"/>
                    </a:ext>
                  </a:extLst>
                </a:gridCol>
                <a:gridCol w="1144187">
                  <a:extLst>
                    <a:ext uri="{9D8B030D-6E8A-4147-A177-3AD203B41FA5}">
                      <a16:colId xmlns:a16="http://schemas.microsoft.com/office/drawing/2014/main" val="4271703747"/>
                    </a:ext>
                  </a:extLst>
                </a:gridCol>
                <a:gridCol w="1144187">
                  <a:extLst>
                    <a:ext uri="{9D8B030D-6E8A-4147-A177-3AD203B41FA5}">
                      <a16:colId xmlns:a16="http://schemas.microsoft.com/office/drawing/2014/main" val="1092905513"/>
                    </a:ext>
                  </a:extLst>
                </a:gridCol>
              </a:tblGrid>
              <a:tr h="533066">
                <a:tc>
                  <a:txBody>
                    <a:bodyPr/>
                    <a:lstStyle/>
                    <a:p>
                      <a:pPr algn="ctr" fontAlgn="ctr"/>
                      <a:r>
                        <a:rPr lang="en-NZ" sz="1200" b="0" i="0" u="none" strike="noStrike" dirty="0">
                          <a:solidFill>
                            <a:srgbClr val="000000"/>
                          </a:solidFill>
                          <a:effectLst/>
                          <a:latin typeface="Arial" panose="020B0604020202020204" pitchFamily="34" charset="0"/>
                        </a:rPr>
                        <a:t>Immediately</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By December 2021</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First half </a:t>
                      </a:r>
                    </a:p>
                    <a:p>
                      <a:pPr algn="ctr" fontAlgn="ctr"/>
                      <a:r>
                        <a:rPr lang="en-NZ" sz="1200" b="0" i="0" u="none" strike="noStrike" dirty="0">
                          <a:solidFill>
                            <a:srgbClr val="000000"/>
                          </a:solidFill>
                          <a:effectLst/>
                          <a:latin typeface="Arial" panose="020B0604020202020204" pitchFamily="34" charset="0"/>
                        </a:rPr>
                        <a:t>of 2022</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Second half </a:t>
                      </a:r>
                    </a:p>
                    <a:p>
                      <a:pPr algn="ctr" fontAlgn="ctr"/>
                      <a:r>
                        <a:rPr lang="en-NZ" sz="1200" b="0" i="0" u="none" strike="noStrike" dirty="0">
                          <a:solidFill>
                            <a:srgbClr val="000000"/>
                          </a:solidFill>
                          <a:effectLst/>
                          <a:latin typeface="Arial" panose="020B0604020202020204" pitchFamily="34" charset="0"/>
                        </a:rPr>
                        <a:t>of 2022</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2023</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a:solidFill>
                            <a:srgbClr val="000000"/>
                          </a:solidFill>
                          <a:effectLst/>
                          <a:latin typeface="Arial" panose="020B0604020202020204" pitchFamily="34" charset="0"/>
                        </a:rPr>
                        <a:t>2024</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a:solidFill>
                            <a:srgbClr val="000000"/>
                          </a:solidFill>
                          <a:effectLst/>
                          <a:latin typeface="Arial" panose="020B0604020202020204" pitchFamily="34" charset="0"/>
                        </a:rPr>
                        <a:t>2025</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2026 </a:t>
                      </a:r>
                    </a:p>
                    <a:p>
                      <a:pPr algn="ctr" fontAlgn="ctr"/>
                      <a:r>
                        <a:rPr lang="en-NZ" sz="1200" b="0" i="0" u="none" strike="noStrike" dirty="0">
                          <a:solidFill>
                            <a:srgbClr val="000000"/>
                          </a:solidFill>
                          <a:effectLst/>
                          <a:latin typeface="Arial" panose="020B0604020202020204" pitchFamily="34" charset="0"/>
                        </a:rPr>
                        <a:t>or later</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Never</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1200" b="0" i="0" u="none" strike="noStrike" dirty="0">
                          <a:solidFill>
                            <a:srgbClr val="000000"/>
                          </a:solidFill>
                          <a:effectLst/>
                          <a:latin typeface="Arial" panose="020B0604020202020204" pitchFamily="34" charset="0"/>
                        </a:rPr>
                        <a:t>I'm really </a:t>
                      </a:r>
                    </a:p>
                    <a:p>
                      <a:pPr algn="ctr" fontAlgn="ctr"/>
                      <a:r>
                        <a:rPr lang="en-NZ" sz="1200" b="0" i="0" u="none" strike="noStrike" dirty="0">
                          <a:solidFill>
                            <a:srgbClr val="000000"/>
                          </a:solidFill>
                          <a:effectLst/>
                          <a:latin typeface="Arial" panose="020B0604020202020204" pitchFamily="34" charset="0"/>
                        </a:rPr>
                        <a:t>not sure</a:t>
                      </a:r>
                    </a:p>
                  </a:txBody>
                  <a:tcPr marL="0" marR="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67781164"/>
                  </a:ext>
                </a:extLst>
              </a:tr>
            </a:tbl>
          </a:graphicData>
        </a:graphic>
      </p:graphicFrame>
      <p:sp>
        <p:nvSpPr>
          <p:cNvPr id="30" name="Oval 29">
            <a:extLst>
              <a:ext uri="{FF2B5EF4-FFF2-40B4-BE49-F238E27FC236}">
                <a16:creationId xmlns:a16="http://schemas.microsoft.com/office/drawing/2014/main" id="{1484320B-9581-41A7-A1E4-F38CB6DD1BC5}"/>
              </a:ext>
            </a:extLst>
          </p:cNvPr>
          <p:cNvSpPr/>
          <p:nvPr/>
        </p:nvSpPr>
        <p:spPr bwMode="ltGray">
          <a:xfrm>
            <a:off x="9957130" y="3023217"/>
            <a:ext cx="287036" cy="287036"/>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1" name="Oval 30">
            <a:extLst>
              <a:ext uri="{FF2B5EF4-FFF2-40B4-BE49-F238E27FC236}">
                <a16:creationId xmlns:a16="http://schemas.microsoft.com/office/drawing/2014/main" id="{64291FB4-F727-44FE-BE34-6C3E3D5496F0}"/>
              </a:ext>
            </a:extLst>
          </p:cNvPr>
          <p:cNvSpPr/>
          <p:nvPr/>
        </p:nvSpPr>
        <p:spPr bwMode="ltGray">
          <a:xfrm>
            <a:off x="1611579" y="2686975"/>
            <a:ext cx="959520" cy="959520"/>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2" name="Oval 31">
            <a:extLst>
              <a:ext uri="{FF2B5EF4-FFF2-40B4-BE49-F238E27FC236}">
                <a16:creationId xmlns:a16="http://schemas.microsoft.com/office/drawing/2014/main" id="{04F0ECB9-D6BD-41DD-995F-03833D07A26D}"/>
              </a:ext>
            </a:extLst>
          </p:cNvPr>
          <p:cNvSpPr/>
          <p:nvPr/>
        </p:nvSpPr>
        <p:spPr bwMode="ltGray">
          <a:xfrm>
            <a:off x="2714760" y="2645969"/>
            <a:ext cx="1041532" cy="1041532"/>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3" name="Oval 32">
            <a:extLst>
              <a:ext uri="{FF2B5EF4-FFF2-40B4-BE49-F238E27FC236}">
                <a16:creationId xmlns:a16="http://schemas.microsoft.com/office/drawing/2014/main" id="{2763EF30-7A22-4E91-B067-69F9B7493C74}"/>
              </a:ext>
            </a:extLst>
          </p:cNvPr>
          <p:cNvSpPr/>
          <p:nvPr/>
        </p:nvSpPr>
        <p:spPr bwMode="ltGray">
          <a:xfrm>
            <a:off x="3934808" y="2721829"/>
            <a:ext cx="889812" cy="889812"/>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4" name="Oval 33">
            <a:extLst>
              <a:ext uri="{FF2B5EF4-FFF2-40B4-BE49-F238E27FC236}">
                <a16:creationId xmlns:a16="http://schemas.microsoft.com/office/drawing/2014/main" id="{C2F0B529-4ED8-47A7-BB90-8EE9A0C9D6FE}"/>
              </a:ext>
            </a:extLst>
          </p:cNvPr>
          <p:cNvSpPr/>
          <p:nvPr/>
        </p:nvSpPr>
        <p:spPr bwMode="ltGray">
          <a:xfrm>
            <a:off x="5296321" y="2939156"/>
            <a:ext cx="455158" cy="455158"/>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5" name="Oval 34">
            <a:extLst>
              <a:ext uri="{FF2B5EF4-FFF2-40B4-BE49-F238E27FC236}">
                <a16:creationId xmlns:a16="http://schemas.microsoft.com/office/drawing/2014/main" id="{3EBA1B19-573F-431F-A2B4-5D1397E8FC21}"/>
              </a:ext>
            </a:extLst>
          </p:cNvPr>
          <p:cNvSpPr/>
          <p:nvPr/>
        </p:nvSpPr>
        <p:spPr bwMode="ltGray">
          <a:xfrm>
            <a:off x="6491766" y="2990413"/>
            <a:ext cx="352644" cy="352644"/>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6" name="Oval 35">
            <a:extLst>
              <a:ext uri="{FF2B5EF4-FFF2-40B4-BE49-F238E27FC236}">
                <a16:creationId xmlns:a16="http://schemas.microsoft.com/office/drawing/2014/main" id="{C6A736C9-681C-4119-9427-1D773D4AFEBE}"/>
              </a:ext>
            </a:extLst>
          </p:cNvPr>
          <p:cNvSpPr/>
          <p:nvPr/>
        </p:nvSpPr>
        <p:spPr bwMode="ltGray">
          <a:xfrm>
            <a:off x="7709761" y="3064222"/>
            <a:ext cx="205026" cy="205026"/>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7" name="Oval 36">
            <a:extLst>
              <a:ext uri="{FF2B5EF4-FFF2-40B4-BE49-F238E27FC236}">
                <a16:creationId xmlns:a16="http://schemas.microsoft.com/office/drawing/2014/main" id="{B6119845-D2E4-40CC-BC3B-6B7F456B9626}"/>
              </a:ext>
            </a:extLst>
          </p:cNvPr>
          <p:cNvSpPr/>
          <p:nvPr/>
        </p:nvSpPr>
        <p:spPr bwMode="ltGray">
          <a:xfrm>
            <a:off x="10863488" y="2785387"/>
            <a:ext cx="762696" cy="762696"/>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8" name="Oval 37">
            <a:extLst>
              <a:ext uri="{FF2B5EF4-FFF2-40B4-BE49-F238E27FC236}">
                <a16:creationId xmlns:a16="http://schemas.microsoft.com/office/drawing/2014/main" id="{0DC6D8BA-6895-4513-8741-7BF3FAD185A8}"/>
              </a:ext>
            </a:extLst>
          </p:cNvPr>
          <p:cNvSpPr/>
          <p:nvPr/>
        </p:nvSpPr>
        <p:spPr bwMode="ltGray">
          <a:xfrm>
            <a:off x="8780139" y="2990413"/>
            <a:ext cx="352644" cy="352644"/>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39" name="Table 13">
            <a:extLst>
              <a:ext uri="{FF2B5EF4-FFF2-40B4-BE49-F238E27FC236}">
                <a16:creationId xmlns:a16="http://schemas.microsoft.com/office/drawing/2014/main" id="{BADF5C2F-A89C-4241-87DE-89CDB6BBAFCC}"/>
              </a:ext>
            </a:extLst>
          </p:cNvPr>
          <p:cNvGraphicFramePr>
            <a:graphicFrameLocks noGrp="1"/>
          </p:cNvGraphicFramePr>
          <p:nvPr>
            <p:extLst>
              <p:ext uri="{D42A27DB-BD31-4B8C-83A1-F6EECF244321}">
                <p14:modId xmlns:p14="http://schemas.microsoft.com/office/powerpoint/2010/main" val="3846964302"/>
              </p:ext>
            </p:extLst>
          </p:nvPr>
        </p:nvGraphicFramePr>
        <p:xfrm>
          <a:off x="365113" y="2981314"/>
          <a:ext cx="11441870" cy="370840"/>
        </p:xfrm>
        <a:graphic>
          <a:graphicData uri="http://schemas.openxmlformats.org/drawingml/2006/table">
            <a:tbl>
              <a:tblPr firstRow="1" bandRow="1">
                <a:tableStyleId>{5C22544A-7EE6-4342-B048-85BDC9FD1C3A}</a:tableStyleId>
              </a:tblPr>
              <a:tblGrid>
                <a:gridCol w="1144187">
                  <a:extLst>
                    <a:ext uri="{9D8B030D-6E8A-4147-A177-3AD203B41FA5}">
                      <a16:colId xmlns:a16="http://schemas.microsoft.com/office/drawing/2014/main" val="1311876853"/>
                    </a:ext>
                  </a:extLst>
                </a:gridCol>
                <a:gridCol w="1144187">
                  <a:extLst>
                    <a:ext uri="{9D8B030D-6E8A-4147-A177-3AD203B41FA5}">
                      <a16:colId xmlns:a16="http://schemas.microsoft.com/office/drawing/2014/main" val="3193852683"/>
                    </a:ext>
                  </a:extLst>
                </a:gridCol>
                <a:gridCol w="1144187">
                  <a:extLst>
                    <a:ext uri="{9D8B030D-6E8A-4147-A177-3AD203B41FA5}">
                      <a16:colId xmlns:a16="http://schemas.microsoft.com/office/drawing/2014/main" val="3801286048"/>
                    </a:ext>
                  </a:extLst>
                </a:gridCol>
                <a:gridCol w="1144187">
                  <a:extLst>
                    <a:ext uri="{9D8B030D-6E8A-4147-A177-3AD203B41FA5}">
                      <a16:colId xmlns:a16="http://schemas.microsoft.com/office/drawing/2014/main" val="2776202580"/>
                    </a:ext>
                  </a:extLst>
                </a:gridCol>
                <a:gridCol w="1144187">
                  <a:extLst>
                    <a:ext uri="{9D8B030D-6E8A-4147-A177-3AD203B41FA5}">
                      <a16:colId xmlns:a16="http://schemas.microsoft.com/office/drawing/2014/main" val="145133253"/>
                    </a:ext>
                  </a:extLst>
                </a:gridCol>
                <a:gridCol w="1144187">
                  <a:extLst>
                    <a:ext uri="{9D8B030D-6E8A-4147-A177-3AD203B41FA5}">
                      <a16:colId xmlns:a16="http://schemas.microsoft.com/office/drawing/2014/main" val="2881702875"/>
                    </a:ext>
                  </a:extLst>
                </a:gridCol>
                <a:gridCol w="1144187">
                  <a:extLst>
                    <a:ext uri="{9D8B030D-6E8A-4147-A177-3AD203B41FA5}">
                      <a16:colId xmlns:a16="http://schemas.microsoft.com/office/drawing/2014/main" val="2572342949"/>
                    </a:ext>
                  </a:extLst>
                </a:gridCol>
                <a:gridCol w="1144187">
                  <a:extLst>
                    <a:ext uri="{9D8B030D-6E8A-4147-A177-3AD203B41FA5}">
                      <a16:colId xmlns:a16="http://schemas.microsoft.com/office/drawing/2014/main" val="1060344473"/>
                    </a:ext>
                  </a:extLst>
                </a:gridCol>
                <a:gridCol w="1143041">
                  <a:extLst>
                    <a:ext uri="{9D8B030D-6E8A-4147-A177-3AD203B41FA5}">
                      <a16:colId xmlns:a16="http://schemas.microsoft.com/office/drawing/2014/main" val="4271703747"/>
                    </a:ext>
                  </a:extLst>
                </a:gridCol>
                <a:gridCol w="1145333">
                  <a:extLst>
                    <a:ext uri="{9D8B030D-6E8A-4147-A177-3AD203B41FA5}">
                      <a16:colId xmlns:a16="http://schemas.microsoft.com/office/drawing/2014/main" val="1092905513"/>
                    </a:ext>
                  </a:extLst>
                </a:gridCol>
              </a:tblGrid>
              <a:tr h="370840">
                <a:tc>
                  <a:txBody>
                    <a:bodyPr/>
                    <a:lstStyle/>
                    <a:p>
                      <a:pPr algn="ctr" fontAlgn="b"/>
                      <a:r>
                        <a:rPr lang="en-NZ" sz="1400" b="1" i="0" u="none" strike="noStrike" dirty="0">
                          <a:solidFill>
                            <a:schemeClr val="bg1"/>
                          </a:solidFill>
                          <a:effectLst/>
                          <a:latin typeface="Arial" panose="020B0604020202020204" pitchFamily="34" charset="0"/>
                        </a:rPr>
                        <a:t>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bg1"/>
                          </a:solidFill>
                          <a:effectLst/>
                          <a:latin typeface="Arial" panose="020B0604020202020204" pitchFamily="34" charset="0"/>
                        </a:rPr>
                        <a:t>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a:solidFill>
                            <a:schemeClr val="bg1"/>
                          </a:solidFill>
                          <a:effectLst/>
                          <a:latin typeface="Arial" panose="020B0604020202020204" pitchFamily="34" charset="0"/>
                        </a:rPr>
                        <a:t>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bg1"/>
                          </a:solidFill>
                          <a:effectLst/>
                          <a:latin typeface="Arial" panose="020B0604020202020204" pitchFamily="34" charset="0"/>
                        </a:rPr>
                        <a:t>19%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bg1"/>
                          </a:solidFill>
                          <a:effectLst/>
                          <a:latin typeface="Arial" panose="020B0604020202020204" pitchFamily="34" charset="0"/>
                        </a:rPr>
                        <a:t>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400" b="1" i="0"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400" b="1" i="0"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400" b="1" i="0"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400" b="1" i="0"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bg1"/>
                          </a:solidFill>
                          <a:effectLst/>
                          <a:latin typeface="Arial" panose="020B0604020202020204" pitchFamily="34" charset="0"/>
                        </a:rPr>
                        <a:t>14%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781164"/>
                  </a:ext>
                </a:extLst>
              </a:tr>
            </a:tbl>
          </a:graphicData>
        </a:graphic>
      </p:graphicFrame>
      <p:graphicFrame>
        <p:nvGraphicFramePr>
          <p:cNvPr id="40" name="Table 39">
            <a:extLst>
              <a:ext uri="{FF2B5EF4-FFF2-40B4-BE49-F238E27FC236}">
                <a16:creationId xmlns:a16="http://schemas.microsoft.com/office/drawing/2014/main" id="{22055123-ACEE-4E71-AC5E-4FFAE2709A57}"/>
              </a:ext>
            </a:extLst>
          </p:cNvPr>
          <p:cNvGraphicFramePr>
            <a:graphicFrameLocks noGrp="1"/>
          </p:cNvGraphicFramePr>
          <p:nvPr>
            <p:extLst>
              <p:ext uri="{D42A27DB-BD31-4B8C-83A1-F6EECF244321}">
                <p14:modId xmlns:p14="http://schemas.microsoft.com/office/powerpoint/2010/main" val="3511509713"/>
              </p:ext>
            </p:extLst>
          </p:nvPr>
        </p:nvGraphicFramePr>
        <p:xfrm>
          <a:off x="6086048" y="2568314"/>
          <a:ext cx="4575602" cy="370840"/>
        </p:xfrm>
        <a:graphic>
          <a:graphicData uri="http://schemas.openxmlformats.org/drawingml/2006/table">
            <a:tbl>
              <a:tblPr firstRow="1" bandRow="1">
                <a:tableStyleId>{5C22544A-7EE6-4342-B048-85BDC9FD1C3A}</a:tableStyleId>
              </a:tblPr>
              <a:tblGrid>
                <a:gridCol w="1144187">
                  <a:extLst>
                    <a:ext uri="{9D8B030D-6E8A-4147-A177-3AD203B41FA5}">
                      <a16:colId xmlns:a16="http://schemas.microsoft.com/office/drawing/2014/main" val="3920237556"/>
                    </a:ext>
                  </a:extLst>
                </a:gridCol>
                <a:gridCol w="1144187">
                  <a:extLst>
                    <a:ext uri="{9D8B030D-6E8A-4147-A177-3AD203B41FA5}">
                      <a16:colId xmlns:a16="http://schemas.microsoft.com/office/drawing/2014/main" val="612882407"/>
                    </a:ext>
                  </a:extLst>
                </a:gridCol>
                <a:gridCol w="1144187">
                  <a:extLst>
                    <a:ext uri="{9D8B030D-6E8A-4147-A177-3AD203B41FA5}">
                      <a16:colId xmlns:a16="http://schemas.microsoft.com/office/drawing/2014/main" val="3964055298"/>
                    </a:ext>
                  </a:extLst>
                </a:gridCol>
                <a:gridCol w="1143041">
                  <a:extLst>
                    <a:ext uri="{9D8B030D-6E8A-4147-A177-3AD203B41FA5}">
                      <a16:colId xmlns:a16="http://schemas.microsoft.com/office/drawing/2014/main" val="553566357"/>
                    </a:ext>
                  </a:extLst>
                </a:gridCol>
              </a:tblGrid>
              <a:tr h="370840">
                <a:tc>
                  <a:txBody>
                    <a:bodyPr/>
                    <a:lstStyle/>
                    <a:p>
                      <a:pPr algn="ctr" fontAlgn="b"/>
                      <a:r>
                        <a:rPr lang="en-NZ" sz="1400" b="1" i="0" u="none" strike="noStrike" dirty="0">
                          <a:solidFill>
                            <a:schemeClr val="tx1"/>
                          </a:solidFill>
                          <a:effectLst/>
                          <a:latin typeface="Arial" panose="020B0604020202020204" pitchFamily="34" charset="0"/>
                        </a:rPr>
                        <a:t>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tx1"/>
                          </a:solidFill>
                          <a:effectLst/>
                          <a:latin typeface="Arial" panose="020B0604020202020204" pitchFamily="34" charset="0"/>
                        </a:rPr>
                        <a:t>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tx1"/>
                          </a:solidFill>
                          <a:effectLst/>
                          <a:latin typeface="Arial" panose="020B0604020202020204" pitchFamily="34" charset="0"/>
                        </a:rPr>
                        <a:t>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400" b="1" i="0" u="none" strike="noStrike" dirty="0">
                          <a:solidFill>
                            <a:schemeClr val="tx1"/>
                          </a:solidFill>
                          <a:effectLst/>
                          <a:latin typeface="Arial" panose="020B0604020202020204" pitchFamily="34" charset="0"/>
                        </a:rPr>
                        <a:t>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7176104"/>
                  </a:ext>
                </a:extLst>
              </a:tr>
            </a:tbl>
          </a:graphicData>
        </a:graphic>
      </p:graphicFrame>
      <p:sp>
        <p:nvSpPr>
          <p:cNvPr id="41" name="Rectangle 40">
            <a:extLst>
              <a:ext uri="{FF2B5EF4-FFF2-40B4-BE49-F238E27FC236}">
                <a16:creationId xmlns:a16="http://schemas.microsoft.com/office/drawing/2014/main" id="{DA4995C7-EDE9-4E40-A644-FED17B92FBEB}"/>
              </a:ext>
            </a:extLst>
          </p:cNvPr>
          <p:cNvSpPr/>
          <p:nvPr/>
        </p:nvSpPr>
        <p:spPr bwMode="ltGray">
          <a:xfrm>
            <a:off x="365126" y="1402082"/>
            <a:ext cx="11461750" cy="273492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243795D8-1919-40C4-851C-256D9C127244}"/>
              </a:ext>
            </a:extLst>
          </p:cNvPr>
          <p:cNvSpPr>
            <a:spLocks noGrp="1"/>
          </p:cNvSpPr>
          <p:nvPr>
            <p:ph type="sldNum" sz="quarter" idx="10"/>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96470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6A179-ECB5-48D4-963F-69CFB2035989}"/>
              </a:ext>
            </a:extLst>
          </p:cNvPr>
          <p:cNvSpPr/>
          <p:nvPr/>
        </p:nvSpPr>
        <p:spPr bwMode="ltGray">
          <a:xfrm>
            <a:off x="365126" y="1645215"/>
            <a:ext cx="11461750" cy="430162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38625"/>
            <a:ext cx="10196711" cy="403200"/>
          </a:xfrm>
        </p:spPr>
        <p:txBody>
          <a:bodyPr/>
          <a:lstStyle/>
          <a:p>
            <a:r>
              <a:rPr lang="en-NZ" sz="1600" b="0" dirty="0"/>
              <a:t>When it comes time to open the borders, people believe the key things to consider are our ability and capacity to keep all New Zealanders safe and healthy, and ensuring high levels of vaccination. People who prefer the border be open before the end of this year are more likely than average to be concerned about personal freedom. Those who want the borders open in the first half of 2022 are more concerned about supporting jobs and businesses. Those who want the borders open in the second half of 2022 are concerned about health and the health system.</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91989"/>
            <a:ext cx="6840908" cy="461665"/>
          </a:xfrm>
          <a:prstGeom prst="rect">
            <a:avLst/>
          </a:prstGeom>
          <a:noFill/>
        </p:spPr>
        <p:txBody>
          <a:bodyPr wrap="square">
            <a:spAutoFit/>
          </a:bodyPr>
          <a:lstStyle/>
          <a:p>
            <a:r>
              <a:rPr lang="en-US" sz="800" dirty="0"/>
              <a:t>Q. </a:t>
            </a:r>
            <a:r>
              <a:rPr lang="en-NZ" sz="800" dirty="0">
                <a:effectLst/>
              </a:rPr>
              <a:t>Which of these things do you believe New Zealand should take into account in thinking about reopening its borders?</a:t>
            </a:r>
            <a:endParaRPr lang="en-US" sz="800" dirty="0"/>
          </a:p>
          <a:p>
            <a:r>
              <a:rPr lang="en-US" sz="800" dirty="0"/>
              <a:t>Base: See chart for base sizes.</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graphicFrame>
        <p:nvGraphicFramePr>
          <p:cNvPr id="8" name="Table 7">
            <a:extLst>
              <a:ext uri="{FF2B5EF4-FFF2-40B4-BE49-F238E27FC236}">
                <a16:creationId xmlns:a16="http://schemas.microsoft.com/office/drawing/2014/main" id="{375EBBEA-5438-4357-BE8A-015ECE5E0CC1}"/>
              </a:ext>
            </a:extLst>
          </p:cNvPr>
          <p:cNvGraphicFramePr>
            <a:graphicFrameLocks noGrp="1"/>
          </p:cNvGraphicFramePr>
          <p:nvPr>
            <p:extLst>
              <p:ext uri="{D42A27DB-BD31-4B8C-83A1-F6EECF244321}">
                <p14:modId xmlns:p14="http://schemas.microsoft.com/office/powerpoint/2010/main" val="4255022963"/>
              </p:ext>
            </p:extLst>
          </p:nvPr>
        </p:nvGraphicFramePr>
        <p:xfrm>
          <a:off x="444500" y="1711553"/>
          <a:ext cx="11296649" cy="4174170"/>
        </p:xfrm>
        <a:graphic>
          <a:graphicData uri="http://schemas.openxmlformats.org/drawingml/2006/table">
            <a:tbl>
              <a:tblPr/>
              <a:tblGrid>
                <a:gridCol w="4807629">
                  <a:extLst>
                    <a:ext uri="{9D8B030D-6E8A-4147-A177-3AD203B41FA5}">
                      <a16:colId xmlns:a16="http://schemas.microsoft.com/office/drawing/2014/main" val="1906884685"/>
                    </a:ext>
                  </a:extLst>
                </a:gridCol>
                <a:gridCol w="1066121">
                  <a:extLst>
                    <a:ext uri="{9D8B030D-6E8A-4147-A177-3AD203B41FA5}">
                      <a16:colId xmlns:a16="http://schemas.microsoft.com/office/drawing/2014/main" val="2842432258"/>
                    </a:ext>
                  </a:extLst>
                </a:gridCol>
                <a:gridCol w="1807633">
                  <a:extLst>
                    <a:ext uri="{9D8B030D-6E8A-4147-A177-3AD203B41FA5}">
                      <a16:colId xmlns:a16="http://schemas.microsoft.com/office/drawing/2014/main" val="3939645137"/>
                    </a:ext>
                  </a:extLst>
                </a:gridCol>
                <a:gridCol w="1807633">
                  <a:extLst>
                    <a:ext uri="{9D8B030D-6E8A-4147-A177-3AD203B41FA5}">
                      <a16:colId xmlns:a16="http://schemas.microsoft.com/office/drawing/2014/main" val="3263998896"/>
                    </a:ext>
                  </a:extLst>
                </a:gridCol>
                <a:gridCol w="1807633">
                  <a:extLst>
                    <a:ext uri="{9D8B030D-6E8A-4147-A177-3AD203B41FA5}">
                      <a16:colId xmlns:a16="http://schemas.microsoft.com/office/drawing/2014/main" val="4052441461"/>
                    </a:ext>
                  </a:extLst>
                </a:gridCol>
              </a:tblGrid>
              <a:tr h="451113">
                <a:tc>
                  <a:txBody>
                    <a:bodyPr/>
                    <a:lstStyle/>
                    <a:p>
                      <a:pPr algn="l" fontAlgn="b"/>
                      <a:r>
                        <a:rPr lang="en-NZ" sz="1000" b="0" i="0" u="none" strike="noStrike" dirty="0">
                          <a:solidFill>
                            <a:srgbClr val="000000"/>
                          </a:solidFill>
                          <a:effectLst/>
                          <a:latin typeface="Calibri" panose="020F0502020204030204" pitchFamily="34" charset="0"/>
                        </a:rPr>
                        <a:t> </a:t>
                      </a:r>
                    </a:p>
                  </a:txBody>
                  <a:tcPr marL="8307" marR="8307" marT="8307"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NZ" sz="1000" b="0" i="0" u="none" strike="noStrike" dirty="0">
                          <a:solidFill>
                            <a:schemeClr val="bg1"/>
                          </a:solidFill>
                          <a:effectLst/>
                          <a:latin typeface="Arial" panose="020B0604020202020204" pitchFamily="34" charset="0"/>
                        </a:rPr>
                        <a:t>All Pacific peoples</a:t>
                      </a:r>
                    </a:p>
                  </a:txBody>
                  <a:tcPr marL="72000" marR="72000" marT="8307" marB="0" anchor="ctr">
                    <a:lnL w="6350" cap="flat" cmpd="sng" algn="ctr">
                      <a:noFill/>
                      <a:prstDash val="solid"/>
                      <a:round/>
                      <a:headEnd type="none" w="med" len="med"/>
                      <a:tailEnd type="none" w="med" len="med"/>
                    </a:lnL>
                    <a:lnR w="12700" cap="flat" cmpd="sng" algn="ctr">
                      <a:solidFill>
                        <a:schemeClr val="bg1"/>
                      </a:solid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pPr algn="ctr" fontAlgn="ctr"/>
                      <a:r>
                        <a:rPr lang="en-NZ" sz="1000" b="0" i="0" u="none" strike="noStrike" dirty="0">
                          <a:solidFill>
                            <a:schemeClr val="bg1"/>
                          </a:solidFill>
                          <a:effectLst/>
                          <a:latin typeface="Arial" panose="020B0604020202020204" pitchFamily="34" charset="0"/>
                        </a:rPr>
                        <a:t>Want the borders open by the end of the year</a:t>
                      </a:r>
                    </a:p>
                  </a:txBody>
                  <a:tcPr marL="72000" marR="72000" marT="8307" marB="0" anchor="ctr">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alpha val="74000"/>
                      </a:srgbClr>
                    </a:solidFill>
                  </a:tcPr>
                </a:tc>
                <a:tc>
                  <a:txBody>
                    <a:bodyPr/>
                    <a:lstStyle/>
                    <a:p>
                      <a:pPr algn="ctr" fontAlgn="ctr"/>
                      <a:r>
                        <a:rPr lang="en-NZ" sz="1000" b="0" i="0" u="none" strike="noStrike" dirty="0">
                          <a:solidFill>
                            <a:schemeClr val="bg1"/>
                          </a:solidFill>
                          <a:effectLst/>
                          <a:latin typeface="Arial" panose="020B0604020202020204" pitchFamily="34" charset="0"/>
                        </a:rPr>
                        <a:t>Want the borders open in the first half of 2022</a:t>
                      </a:r>
                    </a:p>
                  </a:txBody>
                  <a:tcPr marL="72000" marR="72000" marT="8307" marB="0" anchor="ctr">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alpha val="74000"/>
                      </a:srgbClr>
                    </a:solidFill>
                  </a:tcPr>
                </a:tc>
                <a:tc>
                  <a:txBody>
                    <a:bodyPr/>
                    <a:lstStyle/>
                    <a:p>
                      <a:pPr algn="ctr" fontAlgn="ctr"/>
                      <a:r>
                        <a:rPr lang="en-NZ" sz="1000" b="0" i="0" u="none" strike="noStrike" dirty="0">
                          <a:solidFill>
                            <a:schemeClr val="bg1"/>
                          </a:solidFill>
                          <a:effectLst/>
                          <a:latin typeface="Arial" panose="020B0604020202020204" pitchFamily="34" charset="0"/>
                        </a:rPr>
                        <a:t>Want borders open in the second half of 2022</a:t>
                      </a:r>
                    </a:p>
                  </a:txBody>
                  <a:tcPr marL="72000" marR="72000" marT="8307" marB="0" anchor="ctr">
                    <a:lnL w="12700" cap="flat" cmpd="sng" algn="ctr">
                      <a:solidFill>
                        <a:schemeClr val="bg1"/>
                      </a:solid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alpha val="74000"/>
                      </a:srgbClr>
                    </a:solidFill>
                  </a:tcPr>
                </a:tc>
                <a:extLst>
                  <a:ext uri="{0D108BD9-81ED-4DB2-BD59-A6C34878D82A}">
                    <a16:rowId xmlns:a16="http://schemas.microsoft.com/office/drawing/2014/main" val="1565449536"/>
                  </a:ext>
                </a:extLst>
              </a:tr>
              <a:tr h="144510">
                <a:tc>
                  <a:txBody>
                    <a:bodyPr/>
                    <a:lstStyle/>
                    <a:p>
                      <a:pPr algn="r" fontAlgn="ctr"/>
                      <a:endParaRPr lang="en-NZ" sz="1000" b="0" i="0" u="none" strike="noStrike" dirty="0">
                        <a:solidFill>
                          <a:srgbClr val="000000"/>
                        </a:solidFill>
                        <a:effectLst/>
                        <a:latin typeface="Arial" panose="020B0604020202020204" pitchFamily="34" charset="0"/>
                      </a:endParaRPr>
                    </a:p>
                  </a:txBody>
                  <a:tcPr marL="8307" marR="72000" marT="8307" marB="0" anchor="ctr">
                    <a:lnL>
                      <a:noFill/>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900" b="0" i="0" u="none" strike="noStrike" dirty="0">
                          <a:solidFill>
                            <a:schemeClr val="tx1"/>
                          </a:solidFill>
                          <a:effectLst/>
                          <a:latin typeface="Arial" panose="020B0604020202020204" pitchFamily="34" charset="0"/>
                        </a:rPr>
                        <a:t>(n=301)</a:t>
                      </a:r>
                    </a:p>
                  </a:txBody>
                  <a:tcPr marL="72000" marR="72000" marT="8307"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900" b="0" i="0" u="none" strike="noStrike" dirty="0">
                          <a:solidFill>
                            <a:schemeClr val="tx1"/>
                          </a:solidFill>
                          <a:effectLst/>
                          <a:latin typeface="Arial" panose="020B0604020202020204" pitchFamily="34" charset="0"/>
                        </a:rPr>
                        <a:t>(n=69)</a:t>
                      </a:r>
                    </a:p>
                  </a:txBody>
                  <a:tcPr marL="72000" marR="72000" marT="8307"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900" b="0" i="0" u="none" strike="noStrike" dirty="0">
                          <a:solidFill>
                            <a:schemeClr val="tx1"/>
                          </a:solidFill>
                          <a:effectLst/>
                          <a:latin typeface="Arial" panose="020B0604020202020204" pitchFamily="34" charset="0"/>
                        </a:rPr>
                        <a:t>(n=76)</a:t>
                      </a:r>
                    </a:p>
                  </a:txBody>
                  <a:tcPr marL="72000" marR="72000" marT="8307"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900" b="0" i="0" u="none" strike="noStrike" dirty="0">
                          <a:solidFill>
                            <a:schemeClr val="tx1"/>
                          </a:solidFill>
                          <a:effectLst/>
                          <a:latin typeface="Arial" panose="020B0604020202020204" pitchFamily="34" charset="0"/>
                        </a:rPr>
                        <a:t>(n=65)</a:t>
                      </a:r>
                    </a:p>
                  </a:txBody>
                  <a:tcPr marL="72000" marR="72000" marT="8307" marB="0" anchor="ctr">
                    <a:lnL w="12700" cap="flat" cmpd="sng" algn="ctr">
                      <a:solidFill>
                        <a:schemeClr val="bg1">
                          <a:lumMod val="75000"/>
                        </a:schemeClr>
                      </a:solidFill>
                      <a:prstDash val="dash"/>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46383247"/>
                  </a:ext>
                </a:extLst>
              </a:tr>
              <a:tr h="144510">
                <a:tc>
                  <a:txBody>
                    <a:bodyPr/>
                    <a:lstStyle/>
                    <a:p>
                      <a:pPr algn="r" rtl="0" fontAlgn="ctr"/>
                      <a:r>
                        <a:rPr lang="en-NZ" sz="1000" b="0" i="0" u="none" strike="noStrike" dirty="0">
                          <a:solidFill>
                            <a:srgbClr val="000000"/>
                          </a:solidFill>
                          <a:effectLst/>
                          <a:latin typeface="Arial" panose="020B0604020202020204" pitchFamily="34" charset="0"/>
                        </a:rPr>
                        <a:t>The ability to keep New Zealanders safe </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61%</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49%</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68%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70%</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85563602"/>
                  </a:ext>
                </a:extLst>
              </a:tr>
              <a:tr h="144510">
                <a:tc>
                  <a:txBody>
                    <a:bodyPr/>
                    <a:lstStyle/>
                    <a:p>
                      <a:pPr algn="r" rtl="0" fontAlgn="ctr"/>
                      <a:r>
                        <a:rPr lang="en-NZ" sz="1000" b="0" i="0" u="none" strike="noStrike">
                          <a:solidFill>
                            <a:srgbClr val="000000"/>
                          </a:solidFill>
                          <a:effectLst/>
                          <a:latin typeface="Arial" panose="020B0604020202020204" pitchFamily="34" charset="0"/>
                        </a:rPr>
                        <a:t>The percentage of New Zealanders who have been vaccinated</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52%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45%</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57%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62%</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44121214"/>
                  </a:ext>
                </a:extLst>
              </a:tr>
              <a:tr h="144510">
                <a:tc>
                  <a:txBody>
                    <a:bodyPr/>
                    <a:lstStyle/>
                    <a:p>
                      <a:pPr algn="r" rtl="0" fontAlgn="ctr"/>
                      <a:r>
                        <a:rPr lang="en-NZ" sz="1000" b="0" i="0" u="none" strike="noStrike">
                          <a:solidFill>
                            <a:srgbClr val="000000"/>
                          </a:solidFill>
                          <a:effectLst/>
                          <a:latin typeface="Arial" panose="020B0604020202020204" pitchFamily="34" charset="0"/>
                        </a:rPr>
                        <a:t>The capacity and capability of the New Zealand health system</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51%</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40%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57%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56%</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34888987"/>
                  </a:ext>
                </a:extLst>
              </a:tr>
              <a:tr h="144510">
                <a:tc>
                  <a:txBody>
                    <a:bodyPr/>
                    <a:lstStyle/>
                    <a:p>
                      <a:pPr algn="r" rtl="0" fontAlgn="ctr"/>
                      <a:r>
                        <a:rPr lang="en-NZ" sz="1000" b="0" i="0" u="none" strike="noStrike">
                          <a:solidFill>
                            <a:srgbClr val="000000"/>
                          </a:solidFill>
                          <a:effectLst/>
                          <a:latin typeface="Arial" panose="020B0604020202020204" pitchFamily="34" charset="0"/>
                        </a:rPr>
                        <a:t>Reconnecting / re-uniting families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50%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48%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58%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49%</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6272040"/>
                  </a:ext>
                </a:extLst>
              </a:tr>
              <a:tr h="144510">
                <a:tc>
                  <a:txBody>
                    <a:bodyPr/>
                    <a:lstStyle/>
                    <a:p>
                      <a:pPr algn="r" rtl="0" fontAlgn="ctr"/>
                      <a:r>
                        <a:rPr lang="en-NZ" sz="1000" b="0" i="0" u="none" strike="noStrike">
                          <a:solidFill>
                            <a:srgbClr val="000000"/>
                          </a:solidFill>
                          <a:effectLst/>
                          <a:latin typeface="Arial" panose="020B0604020202020204" pitchFamily="34" charset="0"/>
                        </a:rPr>
                        <a:t>The ability to specifically keep New Zealand children safe</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50%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FF0000"/>
                          </a:solidFill>
                          <a:effectLst/>
                          <a:latin typeface="Arial" panose="020B0604020202020204" pitchFamily="34" charset="0"/>
                        </a:rPr>
                        <a:t>29%</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56%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56%</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8583904"/>
                  </a:ext>
                </a:extLst>
              </a:tr>
              <a:tr h="144510">
                <a:tc>
                  <a:txBody>
                    <a:bodyPr/>
                    <a:lstStyle/>
                    <a:p>
                      <a:pPr algn="r" rtl="0" fontAlgn="ctr"/>
                      <a:r>
                        <a:rPr lang="en-NZ" sz="1000" b="0" i="0" u="none" strike="noStrike">
                          <a:solidFill>
                            <a:srgbClr val="000000"/>
                          </a:solidFill>
                          <a:effectLst/>
                          <a:latin typeface="Arial" panose="020B0604020202020204" pitchFamily="34" charset="0"/>
                        </a:rPr>
                        <a:t>Allowing more New Zealand citizens and permanent residents to return</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47%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49%</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56%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44%</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86085596"/>
                  </a:ext>
                </a:extLst>
              </a:tr>
              <a:tr h="144510">
                <a:tc>
                  <a:txBody>
                    <a:bodyPr/>
                    <a:lstStyle/>
                    <a:p>
                      <a:pPr algn="r" rtl="0" fontAlgn="ctr"/>
                      <a:r>
                        <a:rPr lang="en-NZ" sz="1000" b="0" i="0" u="none" strike="noStrike">
                          <a:solidFill>
                            <a:srgbClr val="000000"/>
                          </a:solidFill>
                          <a:effectLst/>
                          <a:latin typeface="Arial" panose="020B0604020202020204" pitchFamily="34" charset="0"/>
                        </a:rPr>
                        <a:t>The capacity of the New Zealand contact tracing system</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40%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FF0000"/>
                          </a:solidFill>
                          <a:effectLst/>
                          <a:latin typeface="Arial" panose="020B0604020202020204" pitchFamily="34" charset="0"/>
                        </a:rPr>
                        <a:t>23%</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41%</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8000"/>
                          </a:solidFill>
                          <a:effectLst/>
                          <a:latin typeface="Arial" panose="020B0604020202020204" pitchFamily="34" charset="0"/>
                        </a:rPr>
                        <a:t>60%</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5206185"/>
                  </a:ext>
                </a:extLst>
              </a:tr>
              <a:tr h="144510">
                <a:tc>
                  <a:txBody>
                    <a:bodyPr/>
                    <a:lstStyle/>
                    <a:p>
                      <a:pPr algn="r" rtl="0" fontAlgn="ctr"/>
                      <a:r>
                        <a:rPr lang="en-NZ" sz="1000" b="0" i="0" u="none" strike="noStrike">
                          <a:solidFill>
                            <a:srgbClr val="000000"/>
                          </a:solidFill>
                          <a:effectLst/>
                          <a:latin typeface="Arial" panose="020B0604020202020204" pitchFamily="34" charset="0"/>
                        </a:rPr>
                        <a:t>Jobs for New Zealanders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39%</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33%</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kern="1200" dirty="0">
                          <a:solidFill>
                            <a:srgbClr val="008000"/>
                          </a:solidFill>
                          <a:effectLst/>
                          <a:latin typeface="Arial" panose="020B0604020202020204" pitchFamily="34" charset="0"/>
                          <a:ea typeface="+mn-ea"/>
                          <a:cs typeface="+mn-cs"/>
                        </a:rPr>
                        <a:t>54%</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36%</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7738141"/>
                  </a:ext>
                </a:extLst>
              </a:tr>
              <a:tr h="144510">
                <a:tc>
                  <a:txBody>
                    <a:bodyPr/>
                    <a:lstStyle/>
                    <a:p>
                      <a:pPr algn="r" rtl="0" fontAlgn="ctr"/>
                      <a:r>
                        <a:rPr lang="en-NZ" sz="1000" b="0" i="0" u="none" strike="noStrike">
                          <a:solidFill>
                            <a:srgbClr val="000000"/>
                          </a:solidFill>
                          <a:effectLst/>
                          <a:latin typeface="Arial" panose="020B0604020202020204" pitchFamily="34" charset="0"/>
                        </a:rPr>
                        <a:t>Allowing skilled workers to come to New Zealand</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37%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38%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kern="1200" dirty="0">
                          <a:solidFill>
                            <a:srgbClr val="008000"/>
                          </a:solidFill>
                          <a:effectLst/>
                          <a:latin typeface="Arial" panose="020B0604020202020204" pitchFamily="34" charset="0"/>
                          <a:ea typeface="+mn-ea"/>
                          <a:cs typeface="+mn-cs"/>
                        </a:rPr>
                        <a:t>53%</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31%</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5144519"/>
                  </a:ext>
                </a:extLst>
              </a:tr>
              <a:tr h="144510">
                <a:tc>
                  <a:txBody>
                    <a:bodyPr/>
                    <a:lstStyle/>
                    <a:p>
                      <a:pPr algn="r" rtl="0" fontAlgn="ctr"/>
                      <a:r>
                        <a:rPr lang="en-NZ" sz="1000" b="0" i="0" u="none" strike="noStrike">
                          <a:solidFill>
                            <a:srgbClr val="000000"/>
                          </a:solidFill>
                          <a:effectLst/>
                          <a:latin typeface="Arial" panose="020B0604020202020204" pitchFamily="34" charset="0"/>
                        </a:rPr>
                        <a:t>Maximising benefit to the economy</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35%</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42%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46%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22%</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654899"/>
                  </a:ext>
                </a:extLst>
              </a:tr>
              <a:tr h="144510">
                <a:tc>
                  <a:txBody>
                    <a:bodyPr/>
                    <a:lstStyle/>
                    <a:p>
                      <a:pPr algn="r" rtl="0" fontAlgn="ctr"/>
                      <a:r>
                        <a:rPr lang="en-NZ" sz="1000" b="0" i="0" u="none" strike="noStrike">
                          <a:solidFill>
                            <a:srgbClr val="000000"/>
                          </a:solidFill>
                          <a:effectLst/>
                          <a:latin typeface="Arial" panose="020B0604020202020204" pitchFamily="34" charset="0"/>
                        </a:rPr>
                        <a:t>Allowing migrant workers to come to New Zealand to support our primary industries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31%</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32%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32%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32%</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91619199"/>
                  </a:ext>
                </a:extLst>
              </a:tr>
              <a:tr h="144510">
                <a:tc>
                  <a:txBody>
                    <a:bodyPr/>
                    <a:lstStyle/>
                    <a:p>
                      <a:pPr algn="r" rtl="0" fontAlgn="ctr"/>
                      <a:r>
                        <a:rPr lang="en-NZ" sz="1000" b="0" i="0" u="none" strike="noStrike">
                          <a:solidFill>
                            <a:srgbClr val="000000"/>
                          </a:solidFill>
                          <a:effectLst/>
                          <a:latin typeface="Arial" panose="020B0604020202020204" pitchFamily="34" charset="0"/>
                        </a:rPr>
                        <a:t>Encouraging tourists back to New Zealand</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28%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kern="1200" dirty="0">
                          <a:solidFill>
                            <a:srgbClr val="008000"/>
                          </a:solidFill>
                          <a:effectLst/>
                          <a:latin typeface="Arial" panose="020B0604020202020204" pitchFamily="34" charset="0"/>
                          <a:ea typeface="+mn-ea"/>
                          <a:cs typeface="+mn-cs"/>
                        </a:rPr>
                        <a:t>42%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38%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18%</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0021194"/>
                  </a:ext>
                </a:extLst>
              </a:tr>
              <a:tr h="144510">
                <a:tc>
                  <a:txBody>
                    <a:bodyPr/>
                    <a:lstStyle/>
                    <a:p>
                      <a:pPr algn="r" rtl="0" fontAlgn="ctr"/>
                      <a:r>
                        <a:rPr lang="en-NZ" sz="1000" b="0" i="0" u="none" strike="noStrike">
                          <a:solidFill>
                            <a:srgbClr val="000000"/>
                          </a:solidFill>
                          <a:effectLst/>
                          <a:latin typeface="Arial" panose="020B0604020202020204" pitchFamily="34" charset="0"/>
                        </a:rPr>
                        <a:t>Allowing overseas students at our universities and schools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27%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35%</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33%</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21%</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7866955"/>
                  </a:ext>
                </a:extLst>
              </a:tr>
              <a:tr h="144510">
                <a:tc>
                  <a:txBody>
                    <a:bodyPr/>
                    <a:lstStyle/>
                    <a:p>
                      <a:pPr algn="r" rtl="0" fontAlgn="ctr"/>
                      <a:r>
                        <a:rPr lang="en-NZ" sz="1000" b="0" i="0" u="none" strike="noStrike">
                          <a:solidFill>
                            <a:srgbClr val="000000"/>
                          </a:solidFill>
                          <a:effectLst/>
                          <a:latin typeface="Arial" panose="020B0604020202020204" pitchFamily="34" charset="0"/>
                        </a:rPr>
                        <a:t>Personal freedom</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27%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8000"/>
                          </a:solidFill>
                          <a:effectLst/>
                          <a:latin typeface="Arial" panose="020B0604020202020204" pitchFamily="34" charset="0"/>
                        </a:rPr>
                        <a:t>46%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24%</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22%</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0933514"/>
                  </a:ext>
                </a:extLst>
              </a:tr>
              <a:tr h="144510">
                <a:tc>
                  <a:txBody>
                    <a:bodyPr/>
                    <a:lstStyle/>
                    <a:p>
                      <a:pPr algn="r" rtl="0" fontAlgn="ctr"/>
                      <a:r>
                        <a:rPr lang="en-NZ" sz="1000" b="0" i="0" u="none" strike="noStrike">
                          <a:solidFill>
                            <a:srgbClr val="000000"/>
                          </a:solidFill>
                          <a:effectLst/>
                          <a:latin typeface="Arial" panose="020B0604020202020204" pitchFamily="34" charset="0"/>
                        </a:rPr>
                        <a:t>Maximising exports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24%</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30%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30%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16%</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86905133"/>
                  </a:ext>
                </a:extLst>
              </a:tr>
              <a:tr h="144510">
                <a:tc>
                  <a:txBody>
                    <a:bodyPr/>
                    <a:lstStyle/>
                    <a:p>
                      <a:pPr algn="r" rtl="0" fontAlgn="ctr"/>
                      <a:r>
                        <a:rPr lang="en-NZ" sz="1000" b="0" i="0" u="none" strike="noStrike">
                          <a:solidFill>
                            <a:srgbClr val="000000"/>
                          </a:solidFill>
                          <a:effectLst/>
                          <a:latin typeface="Arial" panose="020B0604020202020204" pitchFamily="34" charset="0"/>
                        </a:rPr>
                        <a:t>Reducing dependence on imports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20%</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16%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28%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000000"/>
                          </a:solidFill>
                          <a:effectLst/>
                          <a:latin typeface="Arial" panose="020B0604020202020204" pitchFamily="34" charset="0"/>
                        </a:rPr>
                        <a:t>20%</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2301655"/>
                  </a:ext>
                </a:extLst>
              </a:tr>
              <a:tr h="144510">
                <a:tc>
                  <a:txBody>
                    <a:bodyPr/>
                    <a:lstStyle/>
                    <a:p>
                      <a:pPr algn="r" rtl="0" fontAlgn="ctr"/>
                      <a:r>
                        <a:rPr lang="en-NZ" sz="1000" b="0" i="0" u="none" strike="noStrike">
                          <a:solidFill>
                            <a:srgbClr val="000000"/>
                          </a:solidFill>
                          <a:effectLst/>
                          <a:latin typeface="Arial" panose="020B0604020202020204" pitchFamily="34" charset="0"/>
                        </a:rPr>
                        <a:t>Allowing for sporting events</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18%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kern="1200" dirty="0">
                          <a:solidFill>
                            <a:srgbClr val="008000"/>
                          </a:solidFill>
                          <a:effectLst/>
                          <a:latin typeface="Arial" panose="020B0604020202020204" pitchFamily="34" charset="0"/>
                          <a:ea typeface="+mn-ea"/>
                          <a:cs typeface="+mn-cs"/>
                        </a:rPr>
                        <a:t>31%</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18%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17%</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8281879"/>
                  </a:ext>
                </a:extLst>
              </a:tr>
              <a:tr h="144510">
                <a:tc>
                  <a:txBody>
                    <a:bodyPr/>
                    <a:lstStyle/>
                    <a:p>
                      <a:pPr algn="r" rtl="0" fontAlgn="ctr"/>
                      <a:r>
                        <a:rPr lang="en-NZ" sz="1000" b="0" i="0" u="none" strike="noStrike">
                          <a:solidFill>
                            <a:srgbClr val="000000"/>
                          </a:solidFill>
                          <a:effectLst/>
                          <a:latin typeface="Arial" panose="020B0604020202020204" pitchFamily="34" charset="0"/>
                        </a:rPr>
                        <a:t>Facilitating business travel</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17%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25%</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kern="1200" dirty="0">
                          <a:solidFill>
                            <a:srgbClr val="008000"/>
                          </a:solidFill>
                          <a:effectLst/>
                          <a:latin typeface="Arial" panose="020B0604020202020204" pitchFamily="34" charset="0"/>
                          <a:ea typeface="+mn-ea"/>
                          <a:cs typeface="+mn-cs"/>
                        </a:rPr>
                        <a:t>29%</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7%</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52680144"/>
                  </a:ext>
                </a:extLst>
              </a:tr>
              <a:tr h="144510">
                <a:tc>
                  <a:txBody>
                    <a:bodyPr/>
                    <a:lstStyle/>
                    <a:p>
                      <a:pPr algn="r" rtl="0" fontAlgn="ctr"/>
                      <a:r>
                        <a:rPr lang="en-NZ" sz="1000" b="0" i="0" u="none" strike="noStrike">
                          <a:solidFill>
                            <a:srgbClr val="000000"/>
                          </a:solidFill>
                          <a:effectLst/>
                          <a:latin typeface="Arial" panose="020B0604020202020204" pitchFamily="34" charset="0"/>
                        </a:rPr>
                        <a:t>Allowing immigration</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333333"/>
                          </a:solidFill>
                          <a:effectLst/>
                          <a:latin typeface="Arial" panose="020B0604020202020204" pitchFamily="34" charset="0"/>
                        </a:rPr>
                        <a:t>16%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a:solidFill>
                            <a:srgbClr val="000000"/>
                          </a:solidFill>
                          <a:effectLst/>
                          <a:latin typeface="Arial" panose="020B0604020202020204" pitchFamily="34" charset="0"/>
                        </a:rPr>
                        <a:t>24%</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a:solidFill>
                            <a:srgbClr val="000000"/>
                          </a:solidFill>
                          <a:effectLst/>
                          <a:latin typeface="Arial" panose="020B0604020202020204" pitchFamily="34" charset="0"/>
                        </a:rPr>
                        <a:t>15%</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14%</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4962455"/>
                  </a:ext>
                </a:extLst>
              </a:tr>
              <a:tr h="144510">
                <a:tc>
                  <a:txBody>
                    <a:bodyPr/>
                    <a:lstStyle/>
                    <a:p>
                      <a:pPr algn="r" rtl="0" fontAlgn="ctr"/>
                      <a:r>
                        <a:rPr lang="en-NZ" sz="1000" b="0" i="0" u="none" strike="noStrike">
                          <a:solidFill>
                            <a:srgbClr val="000000"/>
                          </a:solidFill>
                          <a:effectLst/>
                          <a:latin typeface="Arial" panose="020B0604020202020204" pitchFamily="34" charset="0"/>
                        </a:rPr>
                        <a:t>People should be able to travel where they want to and when they want to</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333333"/>
                          </a:solidFill>
                          <a:effectLst/>
                          <a:latin typeface="Arial" panose="020B0604020202020204" pitchFamily="34" charset="0"/>
                        </a:rPr>
                        <a:t>15%</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kern="1200" dirty="0">
                          <a:solidFill>
                            <a:srgbClr val="008000"/>
                          </a:solidFill>
                          <a:effectLst/>
                          <a:latin typeface="Arial" panose="020B0604020202020204" pitchFamily="34" charset="0"/>
                          <a:ea typeface="+mn-ea"/>
                          <a:cs typeface="+mn-cs"/>
                        </a:rPr>
                        <a:t>26%</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a:solidFill>
                            <a:srgbClr val="000000"/>
                          </a:solidFill>
                          <a:effectLst/>
                          <a:latin typeface="Arial" panose="020B0604020202020204" pitchFamily="34" charset="0"/>
                        </a:rPr>
                        <a:t>17%</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NZ" sz="900" b="0" i="1" u="none" strike="noStrike" dirty="0">
                          <a:solidFill>
                            <a:srgbClr val="262626"/>
                          </a:solidFill>
                          <a:effectLst/>
                          <a:latin typeface="Arial" panose="020B0604020202020204" pitchFamily="34" charset="0"/>
                        </a:rPr>
                        <a:t>14%</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069792"/>
                  </a:ext>
                </a:extLst>
              </a:tr>
              <a:tr h="144510">
                <a:tc>
                  <a:txBody>
                    <a:bodyPr/>
                    <a:lstStyle/>
                    <a:p>
                      <a:pPr algn="r" rtl="0" fontAlgn="ctr"/>
                      <a:r>
                        <a:rPr lang="en-NZ" sz="1000" b="0" i="0" u="none" strike="noStrike" dirty="0">
                          <a:solidFill>
                            <a:srgbClr val="000000"/>
                          </a:solidFill>
                          <a:effectLst/>
                          <a:latin typeface="Arial" panose="020B0604020202020204" pitchFamily="34" charset="0"/>
                        </a:rPr>
                        <a:t>Something else </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333333"/>
                          </a:solidFill>
                          <a:effectLst/>
                          <a:latin typeface="Arial" panose="020B0604020202020204" pitchFamily="34" charset="0"/>
                        </a:rPr>
                        <a:t>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dirty="0">
                          <a:solidFill>
                            <a:srgbClr val="000000"/>
                          </a:solidFill>
                          <a:effectLst/>
                          <a:latin typeface="Arial" panose="020B0604020202020204" pitchFamily="34" charset="0"/>
                        </a:rPr>
                        <a:t>-</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2%</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11%</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422802"/>
                  </a:ext>
                </a:extLst>
              </a:tr>
              <a:tr h="144510">
                <a:tc>
                  <a:txBody>
                    <a:bodyPr/>
                    <a:lstStyle/>
                    <a:p>
                      <a:pPr algn="r" rtl="0" fontAlgn="ctr"/>
                      <a:r>
                        <a:rPr lang="en-NZ" sz="1000" b="0" i="0" u="none" strike="noStrike" dirty="0">
                          <a:solidFill>
                            <a:srgbClr val="000000"/>
                          </a:solidFill>
                          <a:effectLst/>
                          <a:latin typeface="Arial" panose="020B0604020202020204" pitchFamily="34" charset="0"/>
                        </a:rPr>
                        <a:t>I don’t believe the borders should be opened</a:t>
                      </a:r>
                    </a:p>
                  </a:txBody>
                  <a:tcPr marL="9525" marR="9525" marT="9525"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333333"/>
                          </a:solidFill>
                          <a:effectLst/>
                          <a:latin typeface="Arial" panose="020B0604020202020204" pitchFamily="34" charset="0"/>
                        </a:rPr>
                        <a:t>8%</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b"/>
                      <a:r>
                        <a:rPr lang="en-NZ" sz="900" b="0" i="1" u="none" strike="noStrike" dirty="0">
                          <a:solidFill>
                            <a:srgbClr val="000000"/>
                          </a:solidFill>
                          <a:effectLst/>
                          <a:latin typeface="Arial" panose="020B0604020202020204" pitchFamily="34" charset="0"/>
                        </a:rPr>
                        <a:t>3%</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000000"/>
                          </a:solidFill>
                          <a:effectLst/>
                          <a:latin typeface="Arial" panose="020B0604020202020204" pitchFamily="34" charset="0"/>
                        </a:rPr>
                        <a:t>4%</a:t>
                      </a:r>
                    </a:p>
                  </a:txBody>
                  <a:tcPr marL="9525" marR="9525" marT="9525" marB="0" anchor="b">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NZ" sz="900" b="0" i="1" u="none" strike="noStrike" dirty="0">
                          <a:solidFill>
                            <a:srgbClr val="262626"/>
                          </a:solidFill>
                          <a:effectLst/>
                          <a:latin typeface="Arial" panose="020B0604020202020204" pitchFamily="34" charset="0"/>
                        </a:rPr>
                        <a:t>10%</a:t>
                      </a:r>
                    </a:p>
                  </a:txBody>
                  <a:tcPr marL="9525" marR="9525" marT="9525" marB="0" anchor="b">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2561402"/>
                  </a:ext>
                </a:extLst>
              </a:tr>
            </a:tbl>
          </a:graphicData>
        </a:graphic>
      </p:graphicFrame>
      <p:sp>
        <p:nvSpPr>
          <p:cNvPr id="3" name="Slide Number Placeholder 2">
            <a:extLst>
              <a:ext uri="{FF2B5EF4-FFF2-40B4-BE49-F238E27FC236}">
                <a16:creationId xmlns:a16="http://schemas.microsoft.com/office/drawing/2014/main" id="{F26B7CCF-3D40-474E-95B9-EC2F314F01BC}"/>
              </a:ext>
            </a:extLst>
          </p:cNvPr>
          <p:cNvSpPr>
            <a:spLocks noGrp="1"/>
          </p:cNvSpPr>
          <p:nvPr>
            <p:ph type="sldNum" sz="quarter" idx="10"/>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28279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41161"/>
            <a:ext cx="10196711" cy="403200"/>
          </a:xfrm>
        </p:spPr>
        <p:txBody>
          <a:bodyPr/>
          <a:lstStyle/>
          <a:p>
            <a:r>
              <a:rPr lang="en-NZ" sz="2000" b="0" dirty="0"/>
              <a:t>Most people prefer very high levels of vaccination to be achieved before reopening the borders.</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68348"/>
            <a:ext cx="6840908" cy="461665"/>
          </a:xfrm>
          <a:prstGeom prst="rect">
            <a:avLst/>
          </a:prstGeom>
          <a:noFill/>
        </p:spPr>
        <p:txBody>
          <a:bodyPr wrap="square">
            <a:spAutoFit/>
          </a:bodyPr>
          <a:lstStyle/>
          <a:p>
            <a:r>
              <a:rPr lang="en-US" sz="800" dirty="0"/>
              <a:t>Q. </a:t>
            </a:r>
            <a:r>
              <a:rPr lang="en-NZ" sz="800" dirty="0"/>
              <a:t>What percentage of the total Aotearoa New Zealand population (including children under 12 years of age) would you prefer to be vaccinated before the borders are reopened?</a:t>
            </a:r>
            <a:endParaRPr lang="en-US" sz="800" dirty="0"/>
          </a:p>
          <a:p>
            <a:r>
              <a:rPr lang="en-US" sz="800" dirty="0"/>
              <a:t>Base: All Pacific peoples (n=301)</a:t>
            </a:r>
            <a:endParaRPr lang="en-NZ" sz="800" dirty="0"/>
          </a:p>
        </p:txBody>
      </p:sp>
      <p:pic>
        <p:nvPicPr>
          <p:cNvPr id="21" name="Picture 20" descr="A person holding another person&#10;&#10;Description automatically generated with low confidence">
            <a:extLst>
              <a:ext uri="{FF2B5EF4-FFF2-40B4-BE49-F238E27FC236}">
                <a16:creationId xmlns:a16="http://schemas.microsoft.com/office/drawing/2014/main" id="{B138D88A-4344-4E22-AD4E-08D634F1B6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84418" y="1390649"/>
            <a:ext cx="3942455" cy="4629150"/>
          </a:xfrm>
          <a:prstGeom prst="rect">
            <a:avLst/>
          </a:prstGeom>
        </p:spPr>
      </p:pic>
      <p:sp>
        <p:nvSpPr>
          <p:cNvPr id="22" name="Rectangle 21">
            <a:extLst>
              <a:ext uri="{FF2B5EF4-FFF2-40B4-BE49-F238E27FC236}">
                <a16:creationId xmlns:a16="http://schemas.microsoft.com/office/drawing/2014/main" id="{4A517940-4889-4A70-8249-7BF4C5BCB2A3}"/>
              </a:ext>
            </a:extLst>
          </p:cNvPr>
          <p:cNvSpPr/>
          <p:nvPr/>
        </p:nvSpPr>
        <p:spPr bwMode="ltGray">
          <a:xfrm>
            <a:off x="7884419" y="1390649"/>
            <a:ext cx="3942455" cy="4629150"/>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3" name="Rectangle 22">
            <a:extLst>
              <a:ext uri="{FF2B5EF4-FFF2-40B4-BE49-F238E27FC236}">
                <a16:creationId xmlns:a16="http://schemas.microsoft.com/office/drawing/2014/main" id="{BC3961E8-469B-4BA6-BB25-8CCDBFBB0316}"/>
              </a:ext>
            </a:extLst>
          </p:cNvPr>
          <p:cNvSpPr/>
          <p:nvPr/>
        </p:nvSpPr>
        <p:spPr bwMode="ltGray">
          <a:xfrm>
            <a:off x="365126" y="1390650"/>
            <a:ext cx="7397749" cy="462915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24" name="Chart 23">
            <a:extLst>
              <a:ext uri="{FF2B5EF4-FFF2-40B4-BE49-F238E27FC236}">
                <a16:creationId xmlns:a16="http://schemas.microsoft.com/office/drawing/2014/main" id="{36A8FB1E-0A04-4DE8-AE57-C811CBF71EA9}"/>
              </a:ext>
            </a:extLst>
          </p:cNvPr>
          <p:cNvGraphicFramePr/>
          <p:nvPr>
            <p:extLst>
              <p:ext uri="{D42A27DB-BD31-4B8C-83A1-F6EECF244321}">
                <p14:modId xmlns:p14="http://schemas.microsoft.com/office/powerpoint/2010/main" val="2829618531"/>
              </p:ext>
            </p:extLst>
          </p:nvPr>
        </p:nvGraphicFramePr>
        <p:xfrm>
          <a:off x="479425" y="1646218"/>
          <a:ext cx="7169150" cy="437358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08649E9A-329B-48F3-BAE5-7F0DF2F9A18D}"/>
              </a:ext>
            </a:extLst>
          </p:cNvPr>
          <p:cNvSpPr/>
          <p:nvPr/>
        </p:nvSpPr>
        <p:spPr bwMode="ltGray">
          <a:xfrm>
            <a:off x="479424" y="4531917"/>
            <a:ext cx="7169150" cy="1359729"/>
          </a:xfrm>
          <a:prstGeom prst="rect">
            <a:avLst/>
          </a:prstGeom>
          <a:solidFill>
            <a:srgbClr val="002E6E">
              <a:alpha val="15000"/>
            </a:srgbClr>
          </a:solidFill>
          <a:ln w="12700">
            <a:solidFill>
              <a:srgbClr val="002E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5" name="TextBox 24">
            <a:extLst>
              <a:ext uri="{FF2B5EF4-FFF2-40B4-BE49-F238E27FC236}">
                <a16:creationId xmlns:a16="http://schemas.microsoft.com/office/drawing/2014/main" id="{7B32FAE0-9455-425B-8533-F6BDBAEA38D0}"/>
              </a:ext>
            </a:extLst>
          </p:cNvPr>
          <p:cNvSpPr txBox="1"/>
          <p:nvPr/>
        </p:nvSpPr>
        <p:spPr>
          <a:xfrm>
            <a:off x="3201023" y="4842449"/>
            <a:ext cx="2879102" cy="738664"/>
          </a:xfrm>
          <a:prstGeom prst="rect">
            <a:avLst/>
          </a:prstGeom>
          <a:noFill/>
        </p:spPr>
        <p:txBody>
          <a:bodyPr wrap="square" lIns="0" tIns="0" rIns="0" bIns="0" rtlCol="0">
            <a:spAutoFit/>
          </a:bodyPr>
          <a:lstStyle/>
          <a:p>
            <a:r>
              <a:rPr lang="en-NZ" sz="1600" b="1" dirty="0"/>
              <a:t>Proportion of the population prefer to be vaccinated before reopening the borders</a:t>
            </a:r>
          </a:p>
        </p:txBody>
      </p:sp>
      <p:grpSp>
        <p:nvGrpSpPr>
          <p:cNvPr id="26" name="Group 25">
            <a:extLst>
              <a:ext uri="{FF2B5EF4-FFF2-40B4-BE49-F238E27FC236}">
                <a16:creationId xmlns:a16="http://schemas.microsoft.com/office/drawing/2014/main" id="{F8CA8EEC-99D2-44EC-A3F9-367BDB58AF6B}"/>
              </a:ext>
            </a:extLst>
          </p:cNvPr>
          <p:cNvGrpSpPr/>
          <p:nvPr/>
        </p:nvGrpSpPr>
        <p:grpSpPr>
          <a:xfrm>
            <a:off x="2185029" y="4842449"/>
            <a:ext cx="765050" cy="738664"/>
            <a:chOff x="11534438" y="3291647"/>
            <a:chExt cx="828675" cy="800100"/>
          </a:xfrm>
          <a:solidFill>
            <a:srgbClr val="002E6E"/>
          </a:solidFill>
        </p:grpSpPr>
        <p:sp>
          <p:nvSpPr>
            <p:cNvPr id="27" name="Graphic 8">
              <a:extLst>
                <a:ext uri="{FF2B5EF4-FFF2-40B4-BE49-F238E27FC236}">
                  <a16:creationId xmlns:a16="http://schemas.microsoft.com/office/drawing/2014/main" id="{9CB25CBB-CD34-41CA-88CD-1217C41559D9}"/>
                </a:ext>
              </a:extLst>
            </p:cNvPr>
            <p:cNvSpPr/>
            <p:nvPr/>
          </p:nvSpPr>
          <p:spPr>
            <a:xfrm>
              <a:off x="12020213" y="3291647"/>
              <a:ext cx="342900" cy="800100"/>
            </a:xfrm>
            <a:custGeom>
              <a:avLst/>
              <a:gdLst>
                <a:gd name="connsiteX0" fmla="*/ 314325 w 342900"/>
                <a:gd name="connsiteY0" fmla="*/ 142875 h 800100"/>
                <a:gd name="connsiteX1" fmla="*/ 200025 w 342900"/>
                <a:gd name="connsiteY1" fmla="*/ 142875 h 800100"/>
                <a:gd name="connsiteX2" fmla="*/ 200025 w 342900"/>
                <a:gd name="connsiteY2" fmla="*/ 57150 h 800100"/>
                <a:gd name="connsiteX3" fmla="*/ 257175 w 342900"/>
                <a:gd name="connsiteY3" fmla="*/ 57150 h 800100"/>
                <a:gd name="connsiteX4" fmla="*/ 285750 w 342900"/>
                <a:gd name="connsiteY4" fmla="*/ 28575 h 800100"/>
                <a:gd name="connsiteX5" fmla="*/ 257175 w 342900"/>
                <a:gd name="connsiteY5" fmla="*/ 0 h 800100"/>
                <a:gd name="connsiteX6" fmla="*/ 85725 w 342900"/>
                <a:gd name="connsiteY6" fmla="*/ 0 h 800100"/>
                <a:gd name="connsiteX7" fmla="*/ 57150 w 342900"/>
                <a:gd name="connsiteY7" fmla="*/ 28575 h 800100"/>
                <a:gd name="connsiteX8" fmla="*/ 85725 w 342900"/>
                <a:gd name="connsiteY8" fmla="*/ 57150 h 800100"/>
                <a:gd name="connsiteX9" fmla="*/ 142875 w 342900"/>
                <a:gd name="connsiteY9" fmla="*/ 57150 h 800100"/>
                <a:gd name="connsiteX10" fmla="*/ 142875 w 342900"/>
                <a:gd name="connsiteY10" fmla="*/ 142875 h 800100"/>
                <a:gd name="connsiteX11" fmla="*/ 28575 w 342900"/>
                <a:gd name="connsiteY11" fmla="*/ 142875 h 800100"/>
                <a:gd name="connsiteX12" fmla="*/ 0 w 342900"/>
                <a:gd name="connsiteY12" fmla="*/ 171450 h 800100"/>
                <a:gd name="connsiteX13" fmla="*/ 28575 w 342900"/>
                <a:gd name="connsiteY13" fmla="*/ 200025 h 800100"/>
                <a:gd name="connsiteX14" fmla="*/ 57150 w 342900"/>
                <a:gd name="connsiteY14" fmla="*/ 200025 h 800100"/>
                <a:gd name="connsiteX15" fmla="*/ 57150 w 342900"/>
                <a:gd name="connsiteY15" fmla="*/ 542925 h 800100"/>
                <a:gd name="connsiteX16" fmla="*/ 142875 w 342900"/>
                <a:gd name="connsiteY16" fmla="*/ 653167 h 800100"/>
                <a:gd name="connsiteX17" fmla="*/ 142875 w 342900"/>
                <a:gd name="connsiteY17" fmla="*/ 771525 h 800100"/>
                <a:gd name="connsiteX18" fmla="*/ 171450 w 342900"/>
                <a:gd name="connsiteY18" fmla="*/ 800100 h 800100"/>
                <a:gd name="connsiteX19" fmla="*/ 200025 w 342900"/>
                <a:gd name="connsiteY19" fmla="*/ 771525 h 800100"/>
                <a:gd name="connsiteX20" fmla="*/ 200025 w 342900"/>
                <a:gd name="connsiteY20" fmla="*/ 653167 h 800100"/>
                <a:gd name="connsiteX21" fmla="*/ 285750 w 342900"/>
                <a:gd name="connsiteY21" fmla="*/ 542925 h 800100"/>
                <a:gd name="connsiteX22" fmla="*/ 285750 w 342900"/>
                <a:gd name="connsiteY22" fmla="*/ 200025 h 800100"/>
                <a:gd name="connsiteX23" fmla="*/ 314325 w 342900"/>
                <a:gd name="connsiteY23" fmla="*/ 200025 h 800100"/>
                <a:gd name="connsiteX24" fmla="*/ 342900 w 342900"/>
                <a:gd name="connsiteY24" fmla="*/ 171450 h 800100"/>
                <a:gd name="connsiteX25" fmla="*/ 314325 w 342900"/>
                <a:gd name="connsiteY25" fmla="*/ 142875 h 800100"/>
                <a:gd name="connsiteX26" fmla="*/ 228600 w 342900"/>
                <a:gd name="connsiteY26" fmla="*/ 542925 h 800100"/>
                <a:gd name="connsiteX27" fmla="*/ 171450 w 342900"/>
                <a:gd name="connsiteY27" fmla="*/ 600075 h 800100"/>
                <a:gd name="connsiteX28" fmla="*/ 114300 w 342900"/>
                <a:gd name="connsiteY28" fmla="*/ 542925 h 800100"/>
                <a:gd name="connsiteX29" fmla="*/ 142875 w 342900"/>
                <a:gd name="connsiteY29" fmla="*/ 542925 h 800100"/>
                <a:gd name="connsiteX30" fmla="*/ 171450 w 342900"/>
                <a:gd name="connsiteY30" fmla="*/ 514350 h 800100"/>
                <a:gd name="connsiteX31" fmla="*/ 142875 w 342900"/>
                <a:gd name="connsiteY31" fmla="*/ 485775 h 800100"/>
                <a:gd name="connsiteX32" fmla="*/ 114300 w 342900"/>
                <a:gd name="connsiteY32" fmla="*/ 485775 h 800100"/>
                <a:gd name="connsiteX33" fmla="*/ 114300 w 342900"/>
                <a:gd name="connsiteY33" fmla="*/ 428625 h 800100"/>
                <a:gd name="connsiteX34" fmla="*/ 142875 w 342900"/>
                <a:gd name="connsiteY34" fmla="*/ 428625 h 800100"/>
                <a:gd name="connsiteX35" fmla="*/ 171450 w 342900"/>
                <a:gd name="connsiteY35" fmla="*/ 400050 h 800100"/>
                <a:gd name="connsiteX36" fmla="*/ 142875 w 342900"/>
                <a:gd name="connsiteY36" fmla="*/ 371475 h 800100"/>
                <a:gd name="connsiteX37" fmla="*/ 114300 w 342900"/>
                <a:gd name="connsiteY37" fmla="*/ 371475 h 800100"/>
                <a:gd name="connsiteX38" fmla="*/ 114300 w 342900"/>
                <a:gd name="connsiteY38" fmla="*/ 314325 h 800100"/>
                <a:gd name="connsiteX39" fmla="*/ 142875 w 342900"/>
                <a:gd name="connsiteY39" fmla="*/ 314325 h 800100"/>
                <a:gd name="connsiteX40" fmla="*/ 171450 w 342900"/>
                <a:gd name="connsiteY40" fmla="*/ 285750 h 800100"/>
                <a:gd name="connsiteX41" fmla="*/ 142875 w 342900"/>
                <a:gd name="connsiteY41" fmla="*/ 257175 h 800100"/>
                <a:gd name="connsiteX42" fmla="*/ 114300 w 342900"/>
                <a:gd name="connsiteY42" fmla="*/ 257175 h 800100"/>
                <a:gd name="connsiteX43" fmla="*/ 114300 w 342900"/>
                <a:gd name="connsiteY43" fmla="*/ 200025 h 800100"/>
                <a:gd name="connsiteX44" fmla="*/ 228600 w 342900"/>
                <a:gd name="connsiteY44" fmla="*/ 200025 h 800100"/>
                <a:gd name="connsiteX45" fmla="*/ 228600 w 342900"/>
                <a:gd name="connsiteY45" fmla="*/ 542925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2900" h="800100">
                  <a:moveTo>
                    <a:pt x="314325" y="142875"/>
                  </a:moveTo>
                  <a:cubicBezTo>
                    <a:pt x="272967" y="142875"/>
                    <a:pt x="241383" y="142875"/>
                    <a:pt x="200025" y="142875"/>
                  </a:cubicBezTo>
                  <a:lnTo>
                    <a:pt x="200025" y="57150"/>
                  </a:lnTo>
                  <a:lnTo>
                    <a:pt x="257175" y="57150"/>
                  </a:lnTo>
                  <a:cubicBezTo>
                    <a:pt x="272967" y="57150"/>
                    <a:pt x="285750" y="44358"/>
                    <a:pt x="285750" y="28575"/>
                  </a:cubicBezTo>
                  <a:cubicBezTo>
                    <a:pt x="285750" y="12792"/>
                    <a:pt x="272967" y="0"/>
                    <a:pt x="257175" y="0"/>
                  </a:cubicBezTo>
                  <a:lnTo>
                    <a:pt x="85725" y="0"/>
                  </a:lnTo>
                  <a:cubicBezTo>
                    <a:pt x="69933" y="0"/>
                    <a:pt x="57150" y="12792"/>
                    <a:pt x="57150" y="28575"/>
                  </a:cubicBezTo>
                  <a:cubicBezTo>
                    <a:pt x="57150" y="44358"/>
                    <a:pt x="69933" y="57150"/>
                    <a:pt x="85725" y="57150"/>
                  </a:cubicBezTo>
                  <a:lnTo>
                    <a:pt x="142875" y="57150"/>
                  </a:lnTo>
                  <a:lnTo>
                    <a:pt x="142875" y="142875"/>
                  </a:lnTo>
                  <a:cubicBezTo>
                    <a:pt x="101517" y="142875"/>
                    <a:pt x="69933" y="142875"/>
                    <a:pt x="28575" y="142875"/>
                  </a:cubicBezTo>
                  <a:cubicBezTo>
                    <a:pt x="12783" y="142875"/>
                    <a:pt x="0" y="155667"/>
                    <a:pt x="0" y="171450"/>
                  </a:cubicBezTo>
                  <a:cubicBezTo>
                    <a:pt x="0" y="187233"/>
                    <a:pt x="12783" y="200025"/>
                    <a:pt x="28575" y="200025"/>
                  </a:cubicBezTo>
                  <a:lnTo>
                    <a:pt x="57150" y="200025"/>
                  </a:lnTo>
                  <a:lnTo>
                    <a:pt x="57150" y="542925"/>
                  </a:lnTo>
                  <a:cubicBezTo>
                    <a:pt x="57150" y="596027"/>
                    <a:pt x="93707" y="640385"/>
                    <a:pt x="142875" y="653167"/>
                  </a:cubicBezTo>
                  <a:lnTo>
                    <a:pt x="142875" y="771525"/>
                  </a:lnTo>
                  <a:cubicBezTo>
                    <a:pt x="142875" y="787308"/>
                    <a:pt x="155658" y="800100"/>
                    <a:pt x="171450" y="800100"/>
                  </a:cubicBezTo>
                  <a:cubicBezTo>
                    <a:pt x="187242" y="800100"/>
                    <a:pt x="200025" y="787308"/>
                    <a:pt x="200025" y="771525"/>
                  </a:cubicBezTo>
                  <a:lnTo>
                    <a:pt x="200025" y="653167"/>
                  </a:lnTo>
                  <a:cubicBezTo>
                    <a:pt x="249193" y="640385"/>
                    <a:pt x="285750" y="596027"/>
                    <a:pt x="285750" y="542925"/>
                  </a:cubicBezTo>
                  <a:lnTo>
                    <a:pt x="285750" y="200025"/>
                  </a:lnTo>
                  <a:lnTo>
                    <a:pt x="314325" y="200025"/>
                  </a:lnTo>
                  <a:cubicBezTo>
                    <a:pt x="330117" y="200025"/>
                    <a:pt x="342900" y="187233"/>
                    <a:pt x="342900" y="171450"/>
                  </a:cubicBezTo>
                  <a:cubicBezTo>
                    <a:pt x="342900" y="155667"/>
                    <a:pt x="330117" y="142875"/>
                    <a:pt x="314325" y="142875"/>
                  </a:cubicBezTo>
                  <a:close/>
                  <a:moveTo>
                    <a:pt x="228600" y="542925"/>
                  </a:moveTo>
                  <a:cubicBezTo>
                    <a:pt x="228600" y="574443"/>
                    <a:pt x="202959" y="600075"/>
                    <a:pt x="171450" y="600075"/>
                  </a:cubicBezTo>
                  <a:cubicBezTo>
                    <a:pt x="139941" y="600075"/>
                    <a:pt x="114300" y="574443"/>
                    <a:pt x="114300" y="542925"/>
                  </a:cubicBezTo>
                  <a:lnTo>
                    <a:pt x="142875" y="542925"/>
                  </a:lnTo>
                  <a:cubicBezTo>
                    <a:pt x="158667" y="542925"/>
                    <a:pt x="171450" y="530133"/>
                    <a:pt x="171450" y="514350"/>
                  </a:cubicBezTo>
                  <a:cubicBezTo>
                    <a:pt x="171450" y="498567"/>
                    <a:pt x="158667" y="485775"/>
                    <a:pt x="142875" y="485775"/>
                  </a:cubicBezTo>
                  <a:lnTo>
                    <a:pt x="114300" y="485775"/>
                  </a:lnTo>
                  <a:lnTo>
                    <a:pt x="114300" y="428625"/>
                  </a:lnTo>
                  <a:lnTo>
                    <a:pt x="142875" y="428625"/>
                  </a:lnTo>
                  <a:cubicBezTo>
                    <a:pt x="158667" y="428625"/>
                    <a:pt x="171450" y="415833"/>
                    <a:pt x="171450" y="400050"/>
                  </a:cubicBezTo>
                  <a:cubicBezTo>
                    <a:pt x="171450" y="384267"/>
                    <a:pt x="158667" y="371475"/>
                    <a:pt x="142875" y="371475"/>
                  </a:cubicBezTo>
                  <a:lnTo>
                    <a:pt x="114300" y="371475"/>
                  </a:lnTo>
                  <a:lnTo>
                    <a:pt x="114300" y="314325"/>
                  </a:lnTo>
                  <a:lnTo>
                    <a:pt x="142875" y="314325"/>
                  </a:lnTo>
                  <a:cubicBezTo>
                    <a:pt x="158667" y="314325"/>
                    <a:pt x="171450" y="301533"/>
                    <a:pt x="171450" y="285750"/>
                  </a:cubicBezTo>
                  <a:cubicBezTo>
                    <a:pt x="171450" y="269967"/>
                    <a:pt x="158667" y="257175"/>
                    <a:pt x="142875" y="257175"/>
                  </a:cubicBezTo>
                  <a:lnTo>
                    <a:pt x="114300" y="257175"/>
                  </a:lnTo>
                  <a:lnTo>
                    <a:pt x="114300" y="200025"/>
                  </a:lnTo>
                  <a:lnTo>
                    <a:pt x="228600" y="200025"/>
                  </a:lnTo>
                  <a:lnTo>
                    <a:pt x="228600" y="542925"/>
                  </a:lnTo>
                  <a:close/>
                </a:path>
              </a:pathLst>
            </a:custGeom>
            <a:grpFill/>
            <a:ln w="9525" cap="flat">
              <a:noFill/>
              <a:prstDash val="solid"/>
              <a:miter/>
            </a:ln>
          </p:spPr>
          <p:txBody>
            <a:bodyPr rtlCol="0" anchor="ctr"/>
            <a:lstStyle/>
            <a:p>
              <a:endParaRPr lang="en-NZ"/>
            </a:p>
          </p:txBody>
        </p:sp>
        <p:sp>
          <p:nvSpPr>
            <p:cNvPr id="28" name="Graphic 8">
              <a:extLst>
                <a:ext uri="{FF2B5EF4-FFF2-40B4-BE49-F238E27FC236}">
                  <a16:creationId xmlns:a16="http://schemas.microsoft.com/office/drawing/2014/main" id="{AE33AAFA-E711-4ED7-929B-5733074DCD75}"/>
                </a:ext>
              </a:extLst>
            </p:cNvPr>
            <p:cNvSpPr/>
            <p:nvPr/>
          </p:nvSpPr>
          <p:spPr>
            <a:xfrm>
              <a:off x="11534438" y="3405947"/>
              <a:ext cx="457200" cy="685800"/>
            </a:xfrm>
            <a:custGeom>
              <a:avLst/>
              <a:gdLst>
                <a:gd name="connsiteX0" fmla="*/ 0 w 457200"/>
                <a:gd name="connsiteY0" fmla="*/ 400050 h 685800"/>
                <a:gd name="connsiteX1" fmla="*/ 0 w 457200"/>
                <a:gd name="connsiteY1" fmla="*/ 657225 h 685800"/>
                <a:gd name="connsiteX2" fmla="*/ 28575 w 457200"/>
                <a:gd name="connsiteY2" fmla="*/ 685800 h 685800"/>
                <a:gd name="connsiteX3" fmla="*/ 428625 w 457200"/>
                <a:gd name="connsiteY3" fmla="*/ 685800 h 685800"/>
                <a:gd name="connsiteX4" fmla="*/ 457200 w 457200"/>
                <a:gd name="connsiteY4" fmla="*/ 657225 h 685800"/>
                <a:gd name="connsiteX5" fmla="*/ 457200 w 457200"/>
                <a:gd name="connsiteY5" fmla="*/ 400050 h 685800"/>
                <a:gd name="connsiteX6" fmla="*/ 314325 w 457200"/>
                <a:gd name="connsiteY6" fmla="*/ 230981 h 685800"/>
                <a:gd name="connsiteX7" fmla="*/ 314325 w 457200"/>
                <a:gd name="connsiteY7" fmla="*/ 171450 h 685800"/>
                <a:gd name="connsiteX8" fmla="*/ 342900 w 457200"/>
                <a:gd name="connsiteY8" fmla="*/ 171450 h 685800"/>
                <a:gd name="connsiteX9" fmla="*/ 371475 w 457200"/>
                <a:gd name="connsiteY9" fmla="*/ 142875 h 685800"/>
                <a:gd name="connsiteX10" fmla="*/ 371475 w 457200"/>
                <a:gd name="connsiteY10" fmla="*/ 28575 h 685800"/>
                <a:gd name="connsiteX11" fmla="*/ 342900 w 457200"/>
                <a:gd name="connsiteY11" fmla="*/ 0 h 685800"/>
                <a:gd name="connsiteX12" fmla="*/ 114300 w 457200"/>
                <a:gd name="connsiteY12" fmla="*/ 0 h 685800"/>
                <a:gd name="connsiteX13" fmla="*/ 85725 w 457200"/>
                <a:gd name="connsiteY13" fmla="*/ 28575 h 685800"/>
                <a:gd name="connsiteX14" fmla="*/ 85725 w 457200"/>
                <a:gd name="connsiteY14" fmla="*/ 142875 h 685800"/>
                <a:gd name="connsiteX15" fmla="*/ 114300 w 457200"/>
                <a:gd name="connsiteY15" fmla="*/ 171450 h 685800"/>
                <a:gd name="connsiteX16" fmla="*/ 142875 w 457200"/>
                <a:gd name="connsiteY16" fmla="*/ 171450 h 685800"/>
                <a:gd name="connsiteX17" fmla="*/ 142875 w 457200"/>
                <a:gd name="connsiteY17" fmla="*/ 230981 h 685800"/>
                <a:gd name="connsiteX18" fmla="*/ 0 w 457200"/>
                <a:gd name="connsiteY18" fmla="*/ 400050 h 685800"/>
                <a:gd name="connsiteX19" fmla="*/ 142875 w 457200"/>
                <a:gd name="connsiteY19" fmla="*/ 57150 h 685800"/>
                <a:gd name="connsiteX20" fmla="*/ 314325 w 457200"/>
                <a:gd name="connsiteY20" fmla="*/ 57150 h 685800"/>
                <a:gd name="connsiteX21" fmla="*/ 314325 w 457200"/>
                <a:gd name="connsiteY21" fmla="*/ 114300 h 685800"/>
                <a:gd name="connsiteX22" fmla="*/ 142875 w 457200"/>
                <a:gd name="connsiteY22" fmla="*/ 114300 h 685800"/>
                <a:gd name="connsiteX23" fmla="*/ 142875 w 457200"/>
                <a:gd name="connsiteY23" fmla="*/ 57150 h 685800"/>
                <a:gd name="connsiteX24" fmla="*/ 171450 w 457200"/>
                <a:gd name="connsiteY24" fmla="*/ 285750 h 685800"/>
                <a:gd name="connsiteX25" fmla="*/ 200025 w 457200"/>
                <a:gd name="connsiteY25" fmla="*/ 257175 h 685800"/>
                <a:gd name="connsiteX26" fmla="*/ 200025 w 457200"/>
                <a:gd name="connsiteY26" fmla="*/ 171450 h 685800"/>
                <a:gd name="connsiteX27" fmla="*/ 257175 w 457200"/>
                <a:gd name="connsiteY27" fmla="*/ 171450 h 685800"/>
                <a:gd name="connsiteX28" fmla="*/ 257175 w 457200"/>
                <a:gd name="connsiteY28" fmla="*/ 257175 h 685800"/>
                <a:gd name="connsiteX29" fmla="*/ 285750 w 457200"/>
                <a:gd name="connsiteY29" fmla="*/ 285750 h 685800"/>
                <a:gd name="connsiteX30" fmla="*/ 400050 w 457200"/>
                <a:gd name="connsiteY30" fmla="*/ 400050 h 685800"/>
                <a:gd name="connsiteX31" fmla="*/ 400050 w 457200"/>
                <a:gd name="connsiteY31" fmla="*/ 628650 h 685800"/>
                <a:gd name="connsiteX32" fmla="*/ 57150 w 457200"/>
                <a:gd name="connsiteY32" fmla="*/ 628650 h 685800"/>
                <a:gd name="connsiteX33" fmla="*/ 57150 w 457200"/>
                <a:gd name="connsiteY33" fmla="*/ 400050 h 685800"/>
                <a:gd name="connsiteX34" fmla="*/ 171450 w 457200"/>
                <a:gd name="connsiteY34" fmla="*/ 2857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7200" h="685800">
                  <a:moveTo>
                    <a:pt x="0" y="400050"/>
                  </a:moveTo>
                  <a:lnTo>
                    <a:pt x="0" y="657225"/>
                  </a:lnTo>
                  <a:cubicBezTo>
                    <a:pt x="0" y="673008"/>
                    <a:pt x="12783" y="685800"/>
                    <a:pt x="28575" y="685800"/>
                  </a:cubicBezTo>
                  <a:lnTo>
                    <a:pt x="428625" y="685800"/>
                  </a:lnTo>
                  <a:cubicBezTo>
                    <a:pt x="444417" y="685800"/>
                    <a:pt x="457200" y="673008"/>
                    <a:pt x="457200" y="657225"/>
                  </a:cubicBezTo>
                  <a:lnTo>
                    <a:pt x="457200" y="400050"/>
                  </a:lnTo>
                  <a:cubicBezTo>
                    <a:pt x="457200" y="315249"/>
                    <a:pt x="395307" y="244631"/>
                    <a:pt x="314325" y="230981"/>
                  </a:cubicBezTo>
                  <a:lnTo>
                    <a:pt x="314325" y="171450"/>
                  </a:lnTo>
                  <a:lnTo>
                    <a:pt x="342900" y="171450"/>
                  </a:lnTo>
                  <a:cubicBezTo>
                    <a:pt x="358692" y="171450"/>
                    <a:pt x="371475" y="158658"/>
                    <a:pt x="371475" y="142875"/>
                  </a:cubicBezTo>
                  <a:lnTo>
                    <a:pt x="371475" y="28575"/>
                  </a:lnTo>
                  <a:cubicBezTo>
                    <a:pt x="371475" y="12792"/>
                    <a:pt x="358692" y="0"/>
                    <a:pt x="342900" y="0"/>
                  </a:cubicBezTo>
                  <a:lnTo>
                    <a:pt x="114300" y="0"/>
                  </a:lnTo>
                  <a:cubicBezTo>
                    <a:pt x="98508" y="0"/>
                    <a:pt x="85725" y="12792"/>
                    <a:pt x="85725" y="28575"/>
                  </a:cubicBezTo>
                  <a:lnTo>
                    <a:pt x="85725" y="142875"/>
                  </a:lnTo>
                  <a:cubicBezTo>
                    <a:pt x="85725" y="158658"/>
                    <a:pt x="98508" y="171450"/>
                    <a:pt x="114300" y="171450"/>
                  </a:cubicBezTo>
                  <a:lnTo>
                    <a:pt x="142875" y="171450"/>
                  </a:lnTo>
                  <a:lnTo>
                    <a:pt x="142875" y="230981"/>
                  </a:lnTo>
                  <a:cubicBezTo>
                    <a:pt x="61893" y="244631"/>
                    <a:pt x="0" y="315249"/>
                    <a:pt x="0" y="400050"/>
                  </a:cubicBezTo>
                  <a:close/>
                  <a:moveTo>
                    <a:pt x="142875" y="57150"/>
                  </a:moveTo>
                  <a:lnTo>
                    <a:pt x="314325" y="57150"/>
                  </a:lnTo>
                  <a:lnTo>
                    <a:pt x="314325" y="114300"/>
                  </a:lnTo>
                  <a:cubicBezTo>
                    <a:pt x="252041" y="114300"/>
                    <a:pt x="202321" y="114300"/>
                    <a:pt x="142875" y="114300"/>
                  </a:cubicBezTo>
                  <a:lnTo>
                    <a:pt x="142875" y="57150"/>
                  </a:lnTo>
                  <a:close/>
                  <a:moveTo>
                    <a:pt x="171450" y="285750"/>
                  </a:moveTo>
                  <a:cubicBezTo>
                    <a:pt x="187242" y="285750"/>
                    <a:pt x="200025" y="272958"/>
                    <a:pt x="200025" y="257175"/>
                  </a:cubicBezTo>
                  <a:lnTo>
                    <a:pt x="200025" y="171450"/>
                  </a:lnTo>
                  <a:lnTo>
                    <a:pt x="257175" y="171450"/>
                  </a:lnTo>
                  <a:lnTo>
                    <a:pt x="257175" y="257175"/>
                  </a:lnTo>
                  <a:cubicBezTo>
                    <a:pt x="257175" y="272958"/>
                    <a:pt x="269958" y="285750"/>
                    <a:pt x="285750" y="285750"/>
                  </a:cubicBezTo>
                  <a:cubicBezTo>
                    <a:pt x="348786" y="285750"/>
                    <a:pt x="400050" y="337023"/>
                    <a:pt x="400050" y="400050"/>
                  </a:cubicBezTo>
                  <a:lnTo>
                    <a:pt x="400050" y="628650"/>
                  </a:lnTo>
                  <a:lnTo>
                    <a:pt x="57150" y="628650"/>
                  </a:lnTo>
                  <a:lnTo>
                    <a:pt x="57150" y="400050"/>
                  </a:lnTo>
                  <a:cubicBezTo>
                    <a:pt x="57150" y="337023"/>
                    <a:pt x="108414" y="285750"/>
                    <a:pt x="171450" y="285750"/>
                  </a:cubicBezTo>
                  <a:close/>
                </a:path>
              </a:pathLst>
            </a:custGeom>
            <a:grpFill/>
            <a:ln w="9525" cap="flat">
              <a:noFill/>
              <a:prstDash val="solid"/>
              <a:miter/>
            </a:ln>
          </p:spPr>
          <p:txBody>
            <a:bodyPr rtlCol="0" anchor="ctr"/>
            <a:lstStyle/>
            <a:p>
              <a:endParaRPr lang="en-NZ"/>
            </a:p>
          </p:txBody>
        </p:sp>
        <p:sp>
          <p:nvSpPr>
            <p:cNvPr id="29" name="Graphic 8">
              <a:extLst>
                <a:ext uri="{FF2B5EF4-FFF2-40B4-BE49-F238E27FC236}">
                  <a16:creationId xmlns:a16="http://schemas.microsoft.com/office/drawing/2014/main" id="{03074EE0-538C-425E-9544-0DD780774298}"/>
                </a:ext>
              </a:extLst>
            </p:cNvPr>
            <p:cNvSpPr/>
            <p:nvPr/>
          </p:nvSpPr>
          <p:spPr>
            <a:xfrm>
              <a:off x="11648738" y="3748847"/>
              <a:ext cx="228600" cy="228600"/>
            </a:xfrm>
            <a:custGeom>
              <a:avLst/>
              <a:gdLst>
                <a:gd name="connsiteX0" fmla="*/ 0 w 228600"/>
                <a:gd name="connsiteY0" fmla="*/ 114300 h 228600"/>
                <a:gd name="connsiteX1" fmla="*/ 28575 w 228600"/>
                <a:gd name="connsiteY1" fmla="*/ 85725 h 228600"/>
                <a:gd name="connsiteX2" fmla="*/ 85725 w 228600"/>
                <a:gd name="connsiteY2" fmla="*/ 85725 h 228600"/>
                <a:gd name="connsiteX3" fmla="*/ 85725 w 228600"/>
                <a:gd name="connsiteY3" fmla="*/ 28575 h 228600"/>
                <a:gd name="connsiteX4" fmla="*/ 114300 w 228600"/>
                <a:gd name="connsiteY4" fmla="*/ 0 h 228600"/>
                <a:gd name="connsiteX5" fmla="*/ 142875 w 228600"/>
                <a:gd name="connsiteY5" fmla="*/ 28575 h 228600"/>
                <a:gd name="connsiteX6" fmla="*/ 142875 w 228600"/>
                <a:gd name="connsiteY6" fmla="*/ 85725 h 228600"/>
                <a:gd name="connsiteX7" fmla="*/ 200025 w 228600"/>
                <a:gd name="connsiteY7" fmla="*/ 85725 h 228600"/>
                <a:gd name="connsiteX8" fmla="*/ 228600 w 228600"/>
                <a:gd name="connsiteY8" fmla="*/ 114300 h 228600"/>
                <a:gd name="connsiteX9" fmla="*/ 200025 w 228600"/>
                <a:gd name="connsiteY9" fmla="*/ 142875 h 228600"/>
                <a:gd name="connsiteX10" fmla="*/ 142875 w 228600"/>
                <a:gd name="connsiteY10" fmla="*/ 142875 h 228600"/>
                <a:gd name="connsiteX11" fmla="*/ 142875 w 228600"/>
                <a:gd name="connsiteY11" fmla="*/ 200025 h 228600"/>
                <a:gd name="connsiteX12" fmla="*/ 114300 w 228600"/>
                <a:gd name="connsiteY12" fmla="*/ 228600 h 228600"/>
                <a:gd name="connsiteX13" fmla="*/ 85725 w 228600"/>
                <a:gd name="connsiteY13" fmla="*/ 200025 h 228600"/>
                <a:gd name="connsiteX14" fmla="*/ 85725 w 228600"/>
                <a:gd name="connsiteY14" fmla="*/ 142875 h 228600"/>
                <a:gd name="connsiteX15" fmla="*/ 28575 w 228600"/>
                <a:gd name="connsiteY15" fmla="*/ 142875 h 228600"/>
                <a:gd name="connsiteX16" fmla="*/ 0 w 228600"/>
                <a:gd name="connsiteY16"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228600">
                  <a:moveTo>
                    <a:pt x="0" y="114300"/>
                  </a:moveTo>
                  <a:cubicBezTo>
                    <a:pt x="0" y="98517"/>
                    <a:pt x="12783" y="85725"/>
                    <a:pt x="28575" y="85725"/>
                  </a:cubicBezTo>
                  <a:lnTo>
                    <a:pt x="85725" y="85725"/>
                  </a:lnTo>
                  <a:lnTo>
                    <a:pt x="85725" y="28575"/>
                  </a:lnTo>
                  <a:cubicBezTo>
                    <a:pt x="85725" y="12792"/>
                    <a:pt x="98508" y="0"/>
                    <a:pt x="114300" y="0"/>
                  </a:cubicBezTo>
                  <a:cubicBezTo>
                    <a:pt x="130092" y="0"/>
                    <a:pt x="142875" y="12792"/>
                    <a:pt x="142875" y="28575"/>
                  </a:cubicBezTo>
                  <a:lnTo>
                    <a:pt x="142875" y="85725"/>
                  </a:lnTo>
                  <a:lnTo>
                    <a:pt x="200025" y="85725"/>
                  </a:lnTo>
                  <a:cubicBezTo>
                    <a:pt x="215817" y="85725"/>
                    <a:pt x="228600" y="98517"/>
                    <a:pt x="228600" y="114300"/>
                  </a:cubicBezTo>
                  <a:cubicBezTo>
                    <a:pt x="228600" y="130083"/>
                    <a:pt x="215817" y="142875"/>
                    <a:pt x="200025" y="142875"/>
                  </a:cubicBezTo>
                  <a:lnTo>
                    <a:pt x="142875" y="142875"/>
                  </a:lnTo>
                  <a:lnTo>
                    <a:pt x="142875" y="200025"/>
                  </a:lnTo>
                  <a:cubicBezTo>
                    <a:pt x="142875" y="215808"/>
                    <a:pt x="130092" y="228600"/>
                    <a:pt x="114300" y="228600"/>
                  </a:cubicBezTo>
                  <a:cubicBezTo>
                    <a:pt x="98508" y="228600"/>
                    <a:pt x="85725" y="215808"/>
                    <a:pt x="85725" y="200025"/>
                  </a:cubicBezTo>
                  <a:lnTo>
                    <a:pt x="85725" y="142875"/>
                  </a:lnTo>
                  <a:lnTo>
                    <a:pt x="28575" y="142875"/>
                  </a:lnTo>
                  <a:cubicBezTo>
                    <a:pt x="12783" y="142875"/>
                    <a:pt x="0" y="130083"/>
                    <a:pt x="0" y="114300"/>
                  </a:cubicBezTo>
                  <a:close/>
                </a:path>
              </a:pathLst>
            </a:custGeom>
            <a:grpFill/>
            <a:ln w="9525" cap="flat">
              <a:noFill/>
              <a:prstDash val="solid"/>
              <a:miter/>
            </a:ln>
          </p:spPr>
          <p:txBody>
            <a:bodyPr rtlCol="0" anchor="ctr"/>
            <a:lstStyle/>
            <a:p>
              <a:endParaRPr lang="en-NZ"/>
            </a:p>
          </p:txBody>
        </p:sp>
      </p:grpSp>
      <p:sp>
        <p:nvSpPr>
          <p:cNvPr id="3" name="Slide Number Placeholder 2">
            <a:extLst>
              <a:ext uri="{FF2B5EF4-FFF2-40B4-BE49-F238E27FC236}">
                <a16:creationId xmlns:a16="http://schemas.microsoft.com/office/drawing/2014/main" id="{ECB60C26-364A-438F-A9DA-48310C8D894F}"/>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357131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6365F23-FD61-42BA-BEC8-E4CED28C2346}"/>
              </a:ext>
            </a:extLst>
          </p:cNvPr>
          <p:cNvSpPr>
            <a:spLocks noGrp="1"/>
          </p:cNvSpPr>
          <p:nvPr>
            <p:ph type="body" sz="quarter" idx="15"/>
          </p:nvPr>
        </p:nvSpPr>
        <p:spPr>
          <a:xfrm>
            <a:off x="2438404" y="3836600"/>
            <a:ext cx="6143622" cy="1980000"/>
          </a:xfrm>
        </p:spPr>
        <p:txBody>
          <a:bodyPr/>
          <a:lstStyle/>
          <a:p>
            <a:r>
              <a:rPr lang="en-NZ" dirty="0"/>
              <a:t>Phased border reopening plan </a:t>
            </a:r>
          </a:p>
        </p:txBody>
      </p:sp>
      <p:sp>
        <p:nvSpPr>
          <p:cNvPr id="5" name="Text Placeholder 2">
            <a:extLst>
              <a:ext uri="{FF2B5EF4-FFF2-40B4-BE49-F238E27FC236}">
                <a16:creationId xmlns:a16="http://schemas.microsoft.com/office/drawing/2014/main" id="{D4A90F4E-A258-41B0-A46A-DDC20EED8A35}"/>
              </a:ext>
            </a:extLst>
          </p:cNvPr>
          <p:cNvSpPr>
            <a:spLocks noGrp="1"/>
          </p:cNvSpPr>
          <p:nvPr>
            <p:ph type="body" sz="quarter" idx="16"/>
          </p:nvPr>
        </p:nvSpPr>
        <p:spPr>
          <a:xfrm>
            <a:off x="359998" y="4556600"/>
            <a:ext cx="1430701" cy="540000"/>
          </a:xfrm>
        </p:spPr>
        <p:txBody>
          <a:bodyPr/>
          <a:lstStyle/>
          <a:p>
            <a:r>
              <a:rPr lang="en-NZ" dirty="0"/>
              <a:t>4.</a:t>
            </a:r>
          </a:p>
        </p:txBody>
      </p:sp>
    </p:spTree>
    <p:extLst>
      <p:ext uri="{BB962C8B-B14F-4D97-AF65-F5344CB8AC3E}">
        <p14:creationId xmlns:p14="http://schemas.microsoft.com/office/powerpoint/2010/main" val="321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0289" y="215669"/>
            <a:ext cx="10196711" cy="403200"/>
          </a:xfrm>
        </p:spPr>
        <p:txBody>
          <a:bodyPr/>
          <a:lstStyle/>
          <a:p>
            <a:r>
              <a:rPr lang="en-NZ" sz="2000" b="0" dirty="0"/>
              <a:t>Respondents were given a description of the phased border reopening plan and then asked their level of support. Two thirds indicated they support it. Those who are vaccinated tend to be more supportive than average.</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81048"/>
            <a:ext cx="6840908" cy="461665"/>
          </a:xfrm>
          <a:prstGeom prst="rect">
            <a:avLst/>
          </a:prstGeom>
          <a:noFill/>
        </p:spPr>
        <p:txBody>
          <a:bodyPr wrap="square">
            <a:spAutoFit/>
          </a:bodyPr>
          <a:lstStyle/>
          <a:p>
            <a:r>
              <a:rPr lang="en-US" sz="800" dirty="0"/>
              <a:t>Q. </a:t>
            </a:r>
            <a:r>
              <a:rPr lang="en-NZ" sz="800" dirty="0"/>
              <a:t>Overall, how strongly do you support or oppose this approach to a phased reopening?</a:t>
            </a:r>
            <a:endParaRPr lang="en-US" sz="800" dirty="0"/>
          </a:p>
          <a:p>
            <a:r>
              <a:rPr lang="en-US" sz="800" dirty="0"/>
              <a:t>Base: All Pacific peoples (n=301)</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graphicFrame>
        <p:nvGraphicFramePr>
          <p:cNvPr id="10" name="Table 9">
            <a:extLst>
              <a:ext uri="{FF2B5EF4-FFF2-40B4-BE49-F238E27FC236}">
                <a16:creationId xmlns:a16="http://schemas.microsoft.com/office/drawing/2014/main" id="{653B60AF-E9C7-453E-918B-B0A9F4ECDEBD}"/>
              </a:ext>
            </a:extLst>
          </p:cNvPr>
          <p:cNvGraphicFramePr>
            <a:graphicFrameLocks noGrp="1"/>
          </p:cNvGraphicFramePr>
          <p:nvPr>
            <p:extLst>
              <p:ext uri="{D42A27DB-BD31-4B8C-83A1-F6EECF244321}">
                <p14:modId xmlns:p14="http://schemas.microsoft.com/office/powerpoint/2010/main" val="332349088"/>
              </p:ext>
            </p:extLst>
          </p:nvPr>
        </p:nvGraphicFramePr>
        <p:xfrm>
          <a:off x="740075" y="3677664"/>
          <a:ext cx="10701571" cy="921392"/>
        </p:xfrm>
        <a:graphic>
          <a:graphicData uri="http://schemas.openxmlformats.org/drawingml/2006/table">
            <a:tbl>
              <a:tblPr/>
              <a:tblGrid>
                <a:gridCol w="3357099">
                  <a:extLst>
                    <a:ext uri="{9D8B030D-6E8A-4147-A177-3AD203B41FA5}">
                      <a16:colId xmlns:a16="http://schemas.microsoft.com/office/drawing/2014/main" val="4057886975"/>
                    </a:ext>
                  </a:extLst>
                </a:gridCol>
                <a:gridCol w="3672236">
                  <a:extLst>
                    <a:ext uri="{9D8B030D-6E8A-4147-A177-3AD203B41FA5}">
                      <a16:colId xmlns:a16="http://schemas.microsoft.com/office/drawing/2014/main" val="893225907"/>
                    </a:ext>
                  </a:extLst>
                </a:gridCol>
                <a:gridCol w="3672236">
                  <a:extLst>
                    <a:ext uri="{9D8B030D-6E8A-4147-A177-3AD203B41FA5}">
                      <a16:colId xmlns:a16="http://schemas.microsoft.com/office/drawing/2014/main" val="3281494909"/>
                    </a:ext>
                  </a:extLst>
                </a:gridCol>
              </a:tblGrid>
              <a:tr h="431902">
                <a:tc>
                  <a:txBody>
                    <a:bodyPr/>
                    <a:lstStyle/>
                    <a:p>
                      <a:pPr algn="l" fontAlgn="b"/>
                      <a:r>
                        <a:rPr lang="en-NZ"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NZ" sz="1000" b="0" i="0" u="none" strike="noStrike" dirty="0">
                          <a:solidFill>
                            <a:srgbClr val="000000"/>
                          </a:solidFill>
                          <a:effectLst/>
                          <a:latin typeface="Arial" panose="020B0604020202020204" pitchFamily="34" charset="0"/>
                        </a:rPr>
                        <a:t>VACCINATED</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NZ" sz="1000" b="0" i="0" u="none" strike="noStrike" dirty="0">
                          <a:solidFill>
                            <a:srgbClr val="000000"/>
                          </a:solidFill>
                          <a:effectLst/>
                          <a:latin typeface="Arial" panose="020B0604020202020204" pitchFamily="34" charset="0"/>
                        </a:rPr>
                        <a:t>UNVACCINATED</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9392549"/>
                  </a:ext>
                </a:extLst>
              </a:tr>
              <a:tr h="244745">
                <a:tc>
                  <a:txBody>
                    <a:bodyPr/>
                    <a:lstStyle/>
                    <a:p>
                      <a:pPr algn="l" fontAlgn="ctr"/>
                      <a:endParaRPr lang="en-NZ"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NZ" sz="1000" b="1" i="0" u="none" strike="noStrike" dirty="0">
                          <a:solidFill>
                            <a:srgbClr val="000000"/>
                          </a:solidFill>
                          <a:effectLst/>
                          <a:latin typeface="Arial" panose="020B0604020202020204" pitchFamily="34" charset="0"/>
                        </a:rPr>
                        <a:t>(n=251)</a:t>
                      </a:r>
                    </a:p>
                  </a:txBody>
                  <a:tcPr marL="9525" marR="9525" marT="9525" marB="0" anchor="ctr">
                    <a:lnL w="12700" cap="flat" cmpd="sng" algn="ctr">
                      <a:noFill/>
                      <a:prstDash val="solid"/>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NZ" sz="1000" b="1" i="0" u="none" strike="noStrike" dirty="0">
                          <a:solidFill>
                            <a:srgbClr val="000000"/>
                          </a:solidFill>
                          <a:effectLst/>
                          <a:latin typeface="Arial" panose="020B0604020202020204" pitchFamily="34" charset="0"/>
                        </a:rPr>
                        <a:t>(n=50)</a:t>
                      </a:r>
                    </a:p>
                  </a:txBody>
                  <a:tcPr marL="9525" marR="9525" marT="9525" marB="0" anchor="ctr">
                    <a:lnL w="12700" cap="flat" cmpd="sng" algn="ctr">
                      <a:solidFill>
                        <a:schemeClr val="bg1">
                          <a:lumMod val="85000"/>
                        </a:schemeClr>
                      </a:solidFill>
                      <a:prstDash val="dash"/>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6563486"/>
                  </a:ext>
                </a:extLst>
              </a:tr>
              <a:tr h="244745">
                <a:tc>
                  <a:txBody>
                    <a:bodyPr/>
                    <a:lstStyle/>
                    <a:p>
                      <a:pPr algn="l" fontAlgn="ctr"/>
                      <a:r>
                        <a:rPr lang="en-NZ" sz="1000" b="0" i="0" u="none" strike="noStrike" dirty="0">
                          <a:solidFill>
                            <a:srgbClr val="000000"/>
                          </a:solidFill>
                          <a:effectLst/>
                          <a:latin typeface="Arial" panose="020B0604020202020204" pitchFamily="34" charset="0"/>
                        </a:rPr>
                        <a:t>   Nett Support</a:t>
                      </a:r>
                    </a:p>
                  </a:txBody>
                  <a:tcPr marL="9525" marR="9525" marT="9525" marB="0"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000" b="0" i="1" u="none" strike="noStrike" dirty="0">
                          <a:solidFill>
                            <a:srgbClr val="008000"/>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000" b="0" i="1" u="none" strike="noStrike" dirty="0">
                          <a:solidFill>
                            <a:srgbClr val="FF0000"/>
                          </a:solidFill>
                          <a:effectLst/>
                          <a:latin typeface="Arial" panose="020B0604020202020204" pitchFamily="34" charset="0"/>
                        </a:rPr>
                        <a:t>42%</a:t>
                      </a:r>
                    </a:p>
                  </a:txBody>
                  <a:tcPr marL="9525" marR="9525" marT="9525" marB="0" anchor="ctr">
                    <a:lnL w="12700" cap="flat" cmpd="sng" algn="ctr">
                      <a:solidFill>
                        <a:schemeClr val="bg1">
                          <a:lumMod val="85000"/>
                        </a:schemeClr>
                      </a:solidFill>
                      <a:prstDash val="dash"/>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9191895"/>
                  </a:ext>
                </a:extLst>
              </a:tr>
            </a:tbl>
          </a:graphicData>
        </a:graphic>
      </p:graphicFrame>
      <p:sp>
        <p:nvSpPr>
          <p:cNvPr id="11" name="Oval 10">
            <a:extLst>
              <a:ext uri="{FF2B5EF4-FFF2-40B4-BE49-F238E27FC236}">
                <a16:creationId xmlns:a16="http://schemas.microsoft.com/office/drawing/2014/main" id="{A73800A3-5C6D-486B-8437-F11546862864}"/>
              </a:ext>
            </a:extLst>
          </p:cNvPr>
          <p:cNvSpPr/>
          <p:nvPr/>
        </p:nvSpPr>
        <p:spPr bwMode="ltGray">
          <a:xfrm>
            <a:off x="4595673" y="3626816"/>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3" name="Left Brace 12">
            <a:extLst>
              <a:ext uri="{FF2B5EF4-FFF2-40B4-BE49-F238E27FC236}">
                <a16:creationId xmlns:a16="http://schemas.microsoft.com/office/drawing/2014/main" id="{F609FF39-40AB-40BA-BC9F-6728968BB4E8}"/>
              </a:ext>
            </a:extLst>
          </p:cNvPr>
          <p:cNvSpPr/>
          <p:nvPr/>
        </p:nvSpPr>
        <p:spPr>
          <a:xfrm rot="5400000">
            <a:off x="4456564" y="-841166"/>
            <a:ext cx="160620" cy="6742176"/>
          </a:xfrm>
          <a:prstGeom prst="leftBrace">
            <a:avLst>
              <a:gd name="adj1" fmla="val 101838"/>
              <a:gd name="adj2" fmla="val 50000"/>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 name="Rectangle 13">
            <a:extLst>
              <a:ext uri="{FF2B5EF4-FFF2-40B4-BE49-F238E27FC236}">
                <a16:creationId xmlns:a16="http://schemas.microsoft.com/office/drawing/2014/main" id="{245BB117-1D1C-413E-A781-7876C0C6D3B1}"/>
              </a:ext>
            </a:extLst>
          </p:cNvPr>
          <p:cNvSpPr/>
          <p:nvPr/>
        </p:nvSpPr>
        <p:spPr bwMode="ltGray">
          <a:xfrm>
            <a:off x="514351" y="1735332"/>
            <a:ext cx="11196586"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5" name="Rectangle 14">
            <a:extLst>
              <a:ext uri="{FF2B5EF4-FFF2-40B4-BE49-F238E27FC236}">
                <a16:creationId xmlns:a16="http://schemas.microsoft.com/office/drawing/2014/main" id="{36BEE6E6-C983-4A7A-9B9A-B9CEE719C0B2}"/>
              </a:ext>
            </a:extLst>
          </p:cNvPr>
          <p:cNvSpPr/>
          <p:nvPr/>
        </p:nvSpPr>
        <p:spPr bwMode="ltGray">
          <a:xfrm>
            <a:off x="359985" y="1591918"/>
            <a:ext cx="11461750" cy="323823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6" name="TextBox 15">
            <a:extLst>
              <a:ext uri="{FF2B5EF4-FFF2-40B4-BE49-F238E27FC236}">
                <a16:creationId xmlns:a16="http://schemas.microsoft.com/office/drawing/2014/main" id="{8616D19D-EC7C-4BF6-A923-C7576ED623D7}"/>
              </a:ext>
            </a:extLst>
          </p:cNvPr>
          <p:cNvSpPr txBox="1"/>
          <p:nvPr/>
        </p:nvSpPr>
        <p:spPr>
          <a:xfrm>
            <a:off x="2669004" y="1725398"/>
            <a:ext cx="684371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300" normalizeH="0" baseline="0" noProof="0" dirty="0">
                <a:ln>
                  <a:noFill/>
                </a:ln>
                <a:solidFill>
                  <a:srgbClr val="333333"/>
                </a:solidFill>
                <a:effectLst/>
                <a:uLnTx/>
                <a:uFillTx/>
                <a:latin typeface="Arial"/>
                <a:ea typeface="+mn-ea"/>
                <a:cs typeface="+mn-cs"/>
              </a:rPr>
              <a:t>All Pacific peoples</a:t>
            </a:r>
          </a:p>
        </p:txBody>
      </p:sp>
      <p:graphicFrame>
        <p:nvGraphicFramePr>
          <p:cNvPr id="17" name="Chart 16">
            <a:extLst>
              <a:ext uri="{FF2B5EF4-FFF2-40B4-BE49-F238E27FC236}">
                <a16:creationId xmlns:a16="http://schemas.microsoft.com/office/drawing/2014/main" id="{03130084-E277-41B6-B1ED-D82FB16F6E0E}"/>
              </a:ext>
            </a:extLst>
          </p:cNvPr>
          <p:cNvGraphicFramePr/>
          <p:nvPr>
            <p:extLst>
              <p:ext uri="{D42A27DB-BD31-4B8C-83A1-F6EECF244321}">
                <p14:modId xmlns:p14="http://schemas.microsoft.com/office/powerpoint/2010/main" val="1619709785"/>
              </p:ext>
            </p:extLst>
          </p:nvPr>
        </p:nvGraphicFramePr>
        <p:xfrm>
          <a:off x="745214" y="1704948"/>
          <a:ext cx="10398174" cy="2076450"/>
        </p:xfrm>
        <a:graphic>
          <a:graphicData uri="http://schemas.openxmlformats.org/drawingml/2006/chart">
            <c:chart xmlns:c="http://schemas.openxmlformats.org/drawingml/2006/chart" xmlns:r="http://schemas.openxmlformats.org/officeDocument/2006/relationships" r:id="rId3"/>
          </a:graphicData>
        </a:graphic>
      </p:graphicFrame>
      <p:sp>
        <p:nvSpPr>
          <p:cNvPr id="18" name="Freeform: Shape 17">
            <a:extLst>
              <a:ext uri="{FF2B5EF4-FFF2-40B4-BE49-F238E27FC236}">
                <a16:creationId xmlns:a16="http://schemas.microsoft.com/office/drawing/2014/main" id="{FB50C2D2-0485-494E-A68B-2DBA93EE1E4F}"/>
              </a:ext>
            </a:extLst>
          </p:cNvPr>
          <p:cNvSpPr/>
          <p:nvPr/>
        </p:nvSpPr>
        <p:spPr>
          <a:xfrm>
            <a:off x="4715858" y="3739346"/>
            <a:ext cx="321607" cy="321597"/>
          </a:xfrm>
          <a:custGeom>
            <a:avLst/>
            <a:gdLst>
              <a:gd name="connsiteX0" fmla="*/ 507363 w 681325"/>
              <a:gd name="connsiteY0" fmla="*/ 69 h 681304"/>
              <a:gd name="connsiteX1" fmla="*/ 488037 w 681325"/>
              <a:gd name="connsiteY1" fmla="*/ 15357 h 681304"/>
              <a:gd name="connsiteX2" fmla="*/ 493676 w 681325"/>
              <a:gd name="connsiteY2" fmla="*/ 39226 h 681304"/>
              <a:gd name="connsiteX3" fmla="*/ 552198 w 681325"/>
              <a:gd name="connsiteY3" fmla="*/ 97424 h 681304"/>
              <a:gd name="connsiteX4" fmla="*/ 481598 w 681325"/>
              <a:gd name="connsiteY4" fmla="*/ 167957 h 681304"/>
              <a:gd name="connsiteX5" fmla="*/ 416638 w 681325"/>
              <a:gd name="connsiteY5" fmla="*/ 103053 h 681304"/>
              <a:gd name="connsiteX6" fmla="*/ 362679 w 681325"/>
              <a:gd name="connsiteY6" fmla="*/ 49142 h 681304"/>
              <a:gd name="connsiteX7" fmla="*/ 344162 w 681325"/>
              <a:gd name="connsiteY7" fmla="*/ 42170 h 681304"/>
              <a:gd name="connsiteX8" fmla="*/ 324836 w 681325"/>
              <a:gd name="connsiteY8" fmla="*/ 57457 h 681304"/>
              <a:gd name="connsiteX9" fmla="*/ 330475 w 681325"/>
              <a:gd name="connsiteY9" fmla="*/ 81327 h 681304"/>
              <a:gd name="connsiteX10" fmla="*/ 368584 w 681325"/>
              <a:gd name="connsiteY10" fmla="*/ 119141 h 681304"/>
              <a:gd name="connsiteX11" fmla="*/ 114629 w 681325"/>
              <a:gd name="connsiteY11" fmla="*/ 372868 h 681304"/>
              <a:gd name="connsiteX12" fmla="*/ 99865 w 681325"/>
              <a:gd name="connsiteY12" fmla="*/ 549614 h 681304"/>
              <a:gd name="connsiteX13" fmla="*/ 6444 w 681325"/>
              <a:gd name="connsiteY13" fmla="*/ 642949 h 681304"/>
              <a:gd name="connsiteX14" fmla="*/ 6444 w 681325"/>
              <a:gd name="connsiteY14" fmla="*/ 674868 h 681304"/>
              <a:gd name="connsiteX15" fmla="*/ 38391 w 681325"/>
              <a:gd name="connsiteY15" fmla="*/ 674868 h 681304"/>
              <a:gd name="connsiteX16" fmla="*/ 131812 w 681325"/>
              <a:gd name="connsiteY16" fmla="*/ 581532 h 681304"/>
              <a:gd name="connsiteX17" fmla="*/ 308720 w 681325"/>
              <a:gd name="connsiteY17" fmla="*/ 566778 h 681304"/>
              <a:gd name="connsiteX18" fmla="*/ 562666 w 681325"/>
              <a:gd name="connsiteY18" fmla="*/ 313061 h 681304"/>
              <a:gd name="connsiteX19" fmla="*/ 600518 w 681325"/>
              <a:gd name="connsiteY19" fmla="*/ 351142 h 681304"/>
              <a:gd name="connsiteX20" fmla="*/ 632741 w 681325"/>
              <a:gd name="connsiteY20" fmla="*/ 351142 h 681304"/>
              <a:gd name="connsiteX21" fmla="*/ 632741 w 681325"/>
              <a:gd name="connsiteY21" fmla="*/ 318966 h 681304"/>
              <a:gd name="connsiteX22" fmla="*/ 578782 w 681325"/>
              <a:gd name="connsiteY22" fmla="*/ 265055 h 681304"/>
              <a:gd name="connsiteX23" fmla="*/ 513812 w 681325"/>
              <a:gd name="connsiteY23" fmla="*/ 200151 h 681304"/>
              <a:gd name="connsiteX24" fmla="*/ 584421 w 681325"/>
              <a:gd name="connsiteY24" fmla="*/ 129619 h 681304"/>
              <a:gd name="connsiteX25" fmla="*/ 642666 w 681325"/>
              <a:gd name="connsiteY25" fmla="*/ 188083 h 681304"/>
              <a:gd name="connsiteX26" fmla="*/ 674889 w 681325"/>
              <a:gd name="connsiteY26" fmla="*/ 188083 h 681304"/>
              <a:gd name="connsiteX27" fmla="*/ 674889 w 681325"/>
              <a:gd name="connsiteY27" fmla="*/ 155898 h 681304"/>
              <a:gd name="connsiteX28" fmla="*/ 525880 w 681325"/>
              <a:gd name="connsiteY28" fmla="*/ 7041 h 681304"/>
              <a:gd name="connsiteX29" fmla="*/ 507363 w 681325"/>
              <a:gd name="connsiteY29" fmla="*/ 69 h 681304"/>
              <a:gd name="connsiteX30" fmla="*/ 507363 w 681325"/>
              <a:gd name="connsiteY30" fmla="*/ 69 h 681304"/>
              <a:gd name="connsiteX31" fmla="*/ 400788 w 681325"/>
              <a:gd name="connsiteY31" fmla="*/ 151336 h 681304"/>
              <a:gd name="connsiteX32" fmla="*/ 530452 w 681325"/>
              <a:gd name="connsiteY32" fmla="*/ 280876 h 681304"/>
              <a:gd name="connsiteX33" fmla="*/ 276496 w 681325"/>
              <a:gd name="connsiteY33" fmla="*/ 534860 h 681304"/>
              <a:gd name="connsiteX34" fmla="*/ 148442 w 681325"/>
              <a:gd name="connsiteY34" fmla="*/ 536736 h 681304"/>
              <a:gd name="connsiteX35" fmla="*/ 147909 w 681325"/>
              <a:gd name="connsiteY35" fmla="*/ 536193 h 681304"/>
              <a:gd name="connsiteX36" fmla="*/ 144147 w 681325"/>
              <a:gd name="connsiteY36" fmla="*/ 532440 h 681304"/>
              <a:gd name="connsiteX37" fmla="*/ 146556 w 681325"/>
              <a:gd name="connsiteY37" fmla="*/ 405044 h 681304"/>
              <a:gd name="connsiteX38" fmla="*/ 152195 w 681325"/>
              <a:gd name="connsiteY38" fmla="*/ 399405 h 681304"/>
              <a:gd name="connsiteX39" fmla="*/ 190048 w 681325"/>
              <a:gd name="connsiteY39" fmla="*/ 437495 h 681304"/>
              <a:gd name="connsiteX40" fmla="*/ 222261 w 681325"/>
              <a:gd name="connsiteY40" fmla="*/ 437495 h 681304"/>
              <a:gd name="connsiteX41" fmla="*/ 222261 w 681325"/>
              <a:gd name="connsiteY41" fmla="*/ 405310 h 681304"/>
              <a:gd name="connsiteX42" fmla="*/ 184409 w 681325"/>
              <a:gd name="connsiteY42" fmla="*/ 367486 h 681304"/>
              <a:gd name="connsiteX43" fmla="*/ 216889 w 681325"/>
              <a:gd name="connsiteY43" fmla="*/ 334768 h 681304"/>
              <a:gd name="connsiteX44" fmla="*/ 281859 w 681325"/>
              <a:gd name="connsiteY44" fmla="*/ 399671 h 681304"/>
              <a:gd name="connsiteX45" fmla="*/ 314073 w 681325"/>
              <a:gd name="connsiteY45" fmla="*/ 399671 h 681304"/>
              <a:gd name="connsiteX46" fmla="*/ 314073 w 681325"/>
              <a:gd name="connsiteY46" fmla="*/ 367486 h 681304"/>
              <a:gd name="connsiteX47" fmla="*/ 249112 w 681325"/>
              <a:gd name="connsiteY47" fmla="*/ 302583 h 681304"/>
              <a:gd name="connsiteX48" fmla="*/ 276496 w 681325"/>
              <a:gd name="connsiteY48" fmla="*/ 275494 h 681304"/>
              <a:gd name="connsiteX49" fmla="*/ 314349 w 681325"/>
              <a:gd name="connsiteY49" fmla="*/ 313318 h 681304"/>
              <a:gd name="connsiteX50" fmla="*/ 346562 w 681325"/>
              <a:gd name="connsiteY50" fmla="*/ 313318 h 681304"/>
              <a:gd name="connsiteX51" fmla="*/ 346562 w 681325"/>
              <a:gd name="connsiteY51" fmla="*/ 281133 h 681304"/>
              <a:gd name="connsiteX52" fmla="*/ 308710 w 681325"/>
              <a:gd name="connsiteY52" fmla="*/ 243319 h 681304"/>
              <a:gd name="connsiteX53" fmla="*/ 335818 w 681325"/>
              <a:gd name="connsiteY53" fmla="*/ 215963 h 681304"/>
              <a:gd name="connsiteX54" fmla="*/ 400779 w 681325"/>
              <a:gd name="connsiteY54" fmla="*/ 280866 h 681304"/>
              <a:gd name="connsiteX55" fmla="*/ 433002 w 681325"/>
              <a:gd name="connsiteY55" fmla="*/ 280866 h 681304"/>
              <a:gd name="connsiteX56" fmla="*/ 433002 w 681325"/>
              <a:gd name="connsiteY56" fmla="*/ 248681 h 681304"/>
              <a:gd name="connsiteX57" fmla="*/ 368032 w 681325"/>
              <a:gd name="connsiteY57" fmla="*/ 184044 h 681304"/>
              <a:gd name="connsiteX58" fmla="*/ 400788 w 681325"/>
              <a:gd name="connsiteY58" fmla="*/ 151336 h 6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25" h="681304">
                <a:moveTo>
                  <a:pt x="507363" y="69"/>
                </a:moveTo>
                <a:cubicBezTo>
                  <a:pt x="498772" y="869"/>
                  <a:pt x="490723" y="7041"/>
                  <a:pt x="488037" y="15357"/>
                </a:cubicBezTo>
                <a:cubicBezTo>
                  <a:pt x="485075" y="23405"/>
                  <a:pt x="487494" y="33321"/>
                  <a:pt x="493676" y="39226"/>
                </a:cubicBezTo>
                <a:lnTo>
                  <a:pt x="552198" y="97424"/>
                </a:lnTo>
                <a:lnTo>
                  <a:pt x="481598" y="167957"/>
                </a:lnTo>
                <a:lnTo>
                  <a:pt x="416638" y="103053"/>
                </a:lnTo>
                <a:lnTo>
                  <a:pt x="362679" y="49142"/>
                </a:lnTo>
                <a:cubicBezTo>
                  <a:pt x="357850" y="44313"/>
                  <a:pt x="350868" y="41627"/>
                  <a:pt x="344162" y="42170"/>
                </a:cubicBezTo>
                <a:cubicBezTo>
                  <a:pt x="335571" y="42970"/>
                  <a:pt x="327512" y="49142"/>
                  <a:pt x="324836" y="57457"/>
                </a:cubicBezTo>
                <a:cubicBezTo>
                  <a:pt x="321883" y="65506"/>
                  <a:pt x="324293" y="75155"/>
                  <a:pt x="330475" y="81327"/>
                </a:cubicBezTo>
                <a:lnTo>
                  <a:pt x="368584" y="119141"/>
                </a:lnTo>
                <a:lnTo>
                  <a:pt x="114629" y="372868"/>
                </a:lnTo>
                <a:cubicBezTo>
                  <a:pt x="66575" y="420874"/>
                  <a:pt x="61746" y="495969"/>
                  <a:pt x="99865" y="549614"/>
                </a:cubicBezTo>
                <a:lnTo>
                  <a:pt x="6444" y="642949"/>
                </a:lnTo>
                <a:cubicBezTo>
                  <a:pt x="-2148" y="651265"/>
                  <a:pt x="-2148" y="666552"/>
                  <a:pt x="6444" y="674868"/>
                </a:cubicBezTo>
                <a:cubicBezTo>
                  <a:pt x="14769" y="683450"/>
                  <a:pt x="30066" y="683450"/>
                  <a:pt x="38391" y="674868"/>
                </a:cubicBezTo>
                <a:lnTo>
                  <a:pt x="131812" y="581532"/>
                </a:lnTo>
                <a:cubicBezTo>
                  <a:pt x="185504" y="619880"/>
                  <a:pt x="260666" y="615060"/>
                  <a:pt x="308720" y="566778"/>
                </a:cubicBezTo>
                <a:lnTo>
                  <a:pt x="562666" y="313061"/>
                </a:lnTo>
                <a:lnTo>
                  <a:pt x="600518" y="351142"/>
                </a:lnTo>
                <a:cubicBezTo>
                  <a:pt x="609109" y="359457"/>
                  <a:pt x="624416" y="359457"/>
                  <a:pt x="632741" y="351142"/>
                </a:cubicBezTo>
                <a:cubicBezTo>
                  <a:pt x="641323" y="342826"/>
                  <a:pt x="641323" y="327539"/>
                  <a:pt x="632741" y="318966"/>
                </a:cubicBezTo>
                <a:lnTo>
                  <a:pt x="578782" y="265055"/>
                </a:lnTo>
                <a:lnTo>
                  <a:pt x="513812" y="200151"/>
                </a:lnTo>
                <a:lnTo>
                  <a:pt x="584421" y="129619"/>
                </a:lnTo>
                <a:lnTo>
                  <a:pt x="642666" y="188083"/>
                </a:lnTo>
                <a:cubicBezTo>
                  <a:pt x="651258" y="196398"/>
                  <a:pt x="666564" y="196398"/>
                  <a:pt x="674889" y="188083"/>
                </a:cubicBezTo>
                <a:cubicBezTo>
                  <a:pt x="683471" y="179501"/>
                  <a:pt x="683471" y="164213"/>
                  <a:pt x="674889" y="155898"/>
                </a:cubicBezTo>
                <a:lnTo>
                  <a:pt x="525880" y="7041"/>
                </a:lnTo>
                <a:cubicBezTo>
                  <a:pt x="521051" y="2212"/>
                  <a:pt x="514069" y="-474"/>
                  <a:pt x="507363" y="69"/>
                </a:cubicBezTo>
                <a:lnTo>
                  <a:pt x="507363" y="69"/>
                </a:lnTo>
                <a:close/>
                <a:moveTo>
                  <a:pt x="400788" y="151336"/>
                </a:moveTo>
                <a:lnTo>
                  <a:pt x="530452" y="280876"/>
                </a:lnTo>
                <a:lnTo>
                  <a:pt x="276496" y="534860"/>
                </a:lnTo>
                <a:cubicBezTo>
                  <a:pt x="240787" y="570531"/>
                  <a:pt x="184685" y="571074"/>
                  <a:pt x="148442" y="536736"/>
                </a:cubicBezTo>
                <a:cubicBezTo>
                  <a:pt x="148176" y="536470"/>
                  <a:pt x="148176" y="536193"/>
                  <a:pt x="147909" y="536193"/>
                </a:cubicBezTo>
                <a:cubicBezTo>
                  <a:pt x="146833" y="534850"/>
                  <a:pt x="145499" y="533517"/>
                  <a:pt x="144147" y="532440"/>
                </a:cubicBezTo>
                <a:cubicBezTo>
                  <a:pt x="110323" y="495960"/>
                  <a:pt x="111123" y="440448"/>
                  <a:pt x="146556" y="405044"/>
                </a:cubicBezTo>
                <a:lnTo>
                  <a:pt x="152195" y="399405"/>
                </a:lnTo>
                <a:lnTo>
                  <a:pt x="190048" y="437495"/>
                </a:lnTo>
                <a:cubicBezTo>
                  <a:pt x="198372" y="445801"/>
                  <a:pt x="213670" y="445801"/>
                  <a:pt x="222261" y="437495"/>
                </a:cubicBezTo>
                <a:cubicBezTo>
                  <a:pt x="230586" y="429180"/>
                  <a:pt x="230586" y="413616"/>
                  <a:pt x="222261" y="405310"/>
                </a:cubicBezTo>
                <a:lnTo>
                  <a:pt x="184409" y="367486"/>
                </a:lnTo>
                <a:lnTo>
                  <a:pt x="216889" y="334768"/>
                </a:lnTo>
                <a:lnTo>
                  <a:pt x="281859" y="399671"/>
                </a:lnTo>
                <a:cubicBezTo>
                  <a:pt x="290451" y="407987"/>
                  <a:pt x="305748" y="407987"/>
                  <a:pt x="314073" y="399671"/>
                </a:cubicBezTo>
                <a:cubicBezTo>
                  <a:pt x="322397" y="391089"/>
                  <a:pt x="322397" y="375802"/>
                  <a:pt x="314073" y="367486"/>
                </a:cubicBezTo>
                <a:lnTo>
                  <a:pt x="249112" y="302583"/>
                </a:lnTo>
                <a:lnTo>
                  <a:pt x="276496" y="275494"/>
                </a:lnTo>
                <a:lnTo>
                  <a:pt x="314349" y="313318"/>
                </a:lnTo>
                <a:cubicBezTo>
                  <a:pt x="322674" y="321633"/>
                  <a:pt x="338238" y="321633"/>
                  <a:pt x="346562" y="313318"/>
                </a:cubicBezTo>
                <a:cubicBezTo>
                  <a:pt x="354878" y="305002"/>
                  <a:pt x="354878" y="289448"/>
                  <a:pt x="346562" y="281133"/>
                </a:cubicBezTo>
                <a:lnTo>
                  <a:pt x="308710" y="243319"/>
                </a:lnTo>
                <a:lnTo>
                  <a:pt x="335818" y="215963"/>
                </a:lnTo>
                <a:lnTo>
                  <a:pt x="400779" y="280866"/>
                </a:lnTo>
                <a:cubicBezTo>
                  <a:pt x="409104" y="289448"/>
                  <a:pt x="424401" y="289448"/>
                  <a:pt x="433002" y="280866"/>
                </a:cubicBezTo>
                <a:cubicBezTo>
                  <a:pt x="441317" y="272551"/>
                  <a:pt x="441317" y="257263"/>
                  <a:pt x="433002" y="248681"/>
                </a:cubicBezTo>
                <a:lnTo>
                  <a:pt x="368032" y="184044"/>
                </a:lnTo>
                <a:lnTo>
                  <a:pt x="400788" y="151336"/>
                </a:lnTo>
                <a:close/>
              </a:path>
            </a:pathLst>
          </a:custGeom>
          <a:solidFill>
            <a:srgbClr val="002E6E"/>
          </a:solidFill>
          <a:ln w="9525" cap="flat">
            <a:noFill/>
            <a:prstDash val="solid"/>
            <a:miter/>
          </a:ln>
        </p:spPr>
        <p:txBody>
          <a:bodyPr rtlCol="0" anchor="ctr"/>
          <a:lstStyle/>
          <a:p>
            <a:endParaRPr lang="en-NZ"/>
          </a:p>
        </p:txBody>
      </p:sp>
      <p:sp>
        <p:nvSpPr>
          <p:cNvPr id="19" name="Oval 18">
            <a:extLst>
              <a:ext uri="{FF2B5EF4-FFF2-40B4-BE49-F238E27FC236}">
                <a16:creationId xmlns:a16="http://schemas.microsoft.com/office/drawing/2014/main" id="{13E86C18-B984-481F-98D7-6F931DF147C3}"/>
              </a:ext>
            </a:extLst>
          </p:cNvPr>
          <p:cNvSpPr/>
          <p:nvPr/>
        </p:nvSpPr>
        <p:spPr bwMode="ltGray">
          <a:xfrm>
            <a:off x="8205608" y="3612437"/>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0" name="Freeform: Shape 19">
            <a:extLst>
              <a:ext uri="{FF2B5EF4-FFF2-40B4-BE49-F238E27FC236}">
                <a16:creationId xmlns:a16="http://schemas.microsoft.com/office/drawing/2014/main" id="{CC4AE06C-B711-4786-B216-BE4C38C8E302}"/>
              </a:ext>
            </a:extLst>
          </p:cNvPr>
          <p:cNvSpPr/>
          <p:nvPr/>
        </p:nvSpPr>
        <p:spPr>
          <a:xfrm>
            <a:off x="8325793" y="3724967"/>
            <a:ext cx="321607" cy="321597"/>
          </a:xfrm>
          <a:custGeom>
            <a:avLst/>
            <a:gdLst>
              <a:gd name="connsiteX0" fmla="*/ 507363 w 681325"/>
              <a:gd name="connsiteY0" fmla="*/ 69 h 681304"/>
              <a:gd name="connsiteX1" fmla="*/ 488037 w 681325"/>
              <a:gd name="connsiteY1" fmla="*/ 15357 h 681304"/>
              <a:gd name="connsiteX2" fmla="*/ 493676 w 681325"/>
              <a:gd name="connsiteY2" fmla="*/ 39226 h 681304"/>
              <a:gd name="connsiteX3" fmla="*/ 552198 w 681325"/>
              <a:gd name="connsiteY3" fmla="*/ 97424 h 681304"/>
              <a:gd name="connsiteX4" fmla="*/ 481598 w 681325"/>
              <a:gd name="connsiteY4" fmla="*/ 167957 h 681304"/>
              <a:gd name="connsiteX5" fmla="*/ 416638 w 681325"/>
              <a:gd name="connsiteY5" fmla="*/ 103053 h 681304"/>
              <a:gd name="connsiteX6" fmla="*/ 362679 w 681325"/>
              <a:gd name="connsiteY6" fmla="*/ 49142 h 681304"/>
              <a:gd name="connsiteX7" fmla="*/ 344162 w 681325"/>
              <a:gd name="connsiteY7" fmla="*/ 42170 h 681304"/>
              <a:gd name="connsiteX8" fmla="*/ 324836 w 681325"/>
              <a:gd name="connsiteY8" fmla="*/ 57457 h 681304"/>
              <a:gd name="connsiteX9" fmla="*/ 330475 w 681325"/>
              <a:gd name="connsiteY9" fmla="*/ 81327 h 681304"/>
              <a:gd name="connsiteX10" fmla="*/ 368584 w 681325"/>
              <a:gd name="connsiteY10" fmla="*/ 119141 h 681304"/>
              <a:gd name="connsiteX11" fmla="*/ 114629 w 681325"/>
              <a:gd name="connsiteY11" fmla="*/ 372868 h 681304"/>
              <a:gd name="connsiteX12" fmla="*/ 99865 w 681325"/>
              <a:gd name="connsiteY12" fmla="*/ 549614 h 681304"/>
              <a:gd name="connsiteX13" fmla="*/ 6444 w 681325"/>
              <a:gd name="connsiteY13" fmla="*/ 642949 h 681304"/>
              <a:gd name="connsiteX14" fmla="*/ 6444 w 681325"/>
              <a:gd name="connsiteY14" fmla="*/ 674868 h 681304"/>
              <a:gd name="connsiteX15" fmla="*/ 38391 w 681325"/>
              <a:gd name="connsiteY15" fmla="*/ 674868 h 681304"/>
              <a:gd name="connsiteX16" fmla="*/ 131812 w 681325"/>
              <a:gd name="connsiteY16" fmla="*/ 581532 h 681304"/>
              <a:gd name="connsiteX17" fmla="*/ 308720 w 681325"/>
              <a:gd name="connsiteY17" fmla="*/ 566778 h 681304"/>
              <a:gd name="connsiteX18" fmla="*/ 562666 w 681325"/>
              <a:gd name="connsiteY18" fmla="*/ 313061 h 681304"/>
              <a:gd name="connsiteX19" fmla="*/ 600518 w 681325"/>
              <a:gd name="connsiteY19" fmla="*/ 351142 h 681304"/>
              <a:gd name="connsiteX20" fmla="*/ 632741 w 681325"/>
              <a:gd name="connsiteY20" fmla="*/ 351142 h 681304"/>
              <a:gd name="connsiteX21" fmla="*/ 632741 w 681325"/>
              <a:gd name="connsiteY21" fmla="*/ 318966 h 681304"/>
              <a:gd name="connsiteX22" fmla="*/ 578782 w 681325"/>
              <a:gd name="connsiteY22" fmla="*/ 265055 h 681304"/>
              <a:gd name="connsiteX23" fmla="*/ 513812 w 681325"/>
              <a:gd name="connsiteY23" fmla="*/ 200151 h 681304"/>
              <a:gd name="connsiteX24" fmla="*/ 584421 w 681325"/>
              <a:gd name="connsiteY24" fmla="*/ 129619 h 681304"/>
              <a:gd name="connsiteX25" fmla="*/ 642666 w 681325"/>
              <a:gd name="connsiteY25" fmla="*/ 188083 h 681304"/>
              <a:gd name="connsiteX26" fmla="*/ 674889 w 681325"/>
              <a:gd name="connsiteY26" fmla="*/ 188083 h 681304"/>
              <a:gd name="connsiteX27" fmla="*/ 674889 w 681325"/>
              <a:gd name="connsiteY27" fmla="*/ 155898 h 681304"/>
              <a:gd name="connsiteX28" fmla="*/ 525880 w 681325"/>
              <a:gd name="connsiteY28" fmla="*/ 7041 h 681304"/>
              <a:gd name="connsiteX29" fmla="*/ 507363 w 681325"/>
              <a:gd name="connsiteY29" fmla="*/ 69 h 681304"/>
              <a:gd name="connsiteX30" fmla="*/ 507363 w 681325"/>
              <a:gd name="connsiteY30" fmla="*/ 69 h 681304"/>
              <a:gd name="connsiteX31" fmla="*/ 400788 w 681325"/>
              <a:gd name="connsiteY31" fmla="*/ 151336 h 681304"/>
              <a:gd name="connsiteX32" fmla="*/ 530452 w 681325"/>
              <a:gd name="connsiteY32" fmla="*/ 280876 h 681304"/>
              <a:gd name="connsiteX33" fmla="*/ 276496 w 681325"/>
              <a:gd name="connsiteY33" fmla="*/ 534860 h 681304"/>
              <a:gd name="connsiteX34" fmla="*/ 148442 w 681325"/>
              <a:gd name="connsiteY34" fmla="*/ 536736 h 681304"/>
              <a:gd name="connsiteX35" fmla="*/ 147909 w 681325"/>
              <a:gd name="connsiteY35" fmla="*/ 536193 h 681304"/>
              <a:gd name="connsiteX36" fmla="*/ 144147 w 681325"/>
              <a:gd name="connsiteY36" fmla="*/ 532440 h 681304"/>
              <a:gd name="connsiteX37" fmla="*/ 146556 w 681325"/>
              <a:gd name="connsiteY37" fmla="*/ 405044 h 681304"/>
              <a:gd name="connsiteX38" fmla="*/ 152195 w 681325"/>
              <a:gd name="connsiteY38" fmla="*/ 399405 h 681304"/>
              <a:gd name="connsiteX39" fmla="*/ 190048 w 681325"/>
              <a:gd name="connsiteY39" fmla="*/ 437495 h 681304"/>
              <a:gd name="connsiteX40" fmla="*/ 222261 w 681325"/>
              <a:gd name="connsiteY40" fmla="*/ 437495 h 681304"/>
              <a:gd name="connsiteX41" fmla="*/ 222261 w 681325"/>
              <a:gd name="connsiteY41" fmla="*/ 405310 h 681304"/>
              <a:gd name="connsiteX42" fmla="*/ 184409 w 681325"/>
              <a:gd name="connsiteY42" fmla="*/ 367486 h 681304"/>
              <a:gd name="connsiteX43" fmla="*/ 216889 w 681325"/>
              <a:gd name="connsiteY43" fmla="*/ 334768 h 681304"/>
              <a:gd name="connsiteX44" fmla="*/ 281859 w 681325"/>
              <a:gd name="connsiteY44" fmla="*/ 399671 h 681304"/>
              <a:gd name="connsiteX45" fmla="*/ 314073 w 681325"/>
              <a:gd name="connsiteY45" fmla="*/ 399671 h 681304"/>
              <a:gd name="connsiteX46" fmla="*/ 314073 w 681325"/>
              <a:gd name="connsiteY46" fmla="*/ 367486 h 681304"/>
              <a:gd name="connsiteX47" fmla="*/ 249112 w 681325"/>
              <a:gd name="connsiteY47" fmla="*/ 302583 h 681304"/>
              <a:gd name="connsiteX48" fmla="*/ 276496 w 681325"/>
              <a:gd name="connsiteY48" fmla="*/ 275494 h 681304"/>
              <a:gd name="connsiteX49" fmla="*/ 314349 w 681325"/>
              <a:gd name="connsiteY49" fmla="*/ 313318 h 681304"/>
              <a:gd name="connsiteX50" fmla="*/ 346562 w 681325"/>
              <a:gd name="connsiteY50" fmla="*/ 313318 h 681304"/>
              <a:gd name="connsiteX51" fmla="*/ 346562 w 681325"/>
              <a:gd name="connsiteY51" fmla="*/ 281133 h 681304"/>
              <a:gd name="connsiteX52" fmla="*/ 308710 w 681325"/>
              <a:gd name="connsiteY52" fmla="*/ 243319 h 681304"/>
              <a:gd name="connsiteX53" fmla="*/ 335818 w 681325"/>
              <a:gd name="connsiteY53" fmla="*/ 215963 h 681304"/>
              <a:gd name="connsiteX54" fmla="*/ 400779 w 681325"/>
              <a:gd name="connsiteY54" fmla="*/ 280866 h 681304"/>
              <a:gd name="connsiteX55" fmla="*/ 433002 w 681325"/>
              <a:gd name="connsiteY55" fmla="*/ 280866 h 681304"/>
              <a:gd name="connsiteX56" fmla="*/ 433002 w 681325"/>
              <a:gd name="connsiteY56" fmla="*/ 248681 h 681304"/>
              <a:gd name="connsiteX57" fmla="*/ 368032 w 681325"/>
              <a:gd name="connsiteY57" fmla="*/ 184044 h 681304"/>
              <a:gd name="connsiteX58" fmla="*/ 400788 w 681325"/>
              <a:gd name="connsiteY58" fmla="*/ 151336 h 6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25" h="681304">
                <a:moveTo>
                  <a:pt x="507363" y="69"/>
                </a:moveTo>
                <a:cubicBezTo>
                  <a:pt x="498772" y="869"/>
                  <a:pt x="490723" y="7041"/>
                  <a:pt x="488037" y="15357"/>
                </a:cubicBezTo>
                <a:cubicBezTo>
                  <a:pt x="485075" y="23405"/>
                  <a:pt x="487494" y="33321"/>
                  <a:pt x="493676" y="39226"/>
                </a:cubicBezTo>
                <a:lnTo>
                  <a:pt x="552198" y="97424"/>
                </a:lnTo>
                <a:lnTo>
                  <a:pt x="481598" y="167957"/>
                </a:lnTo>
                <a:lnTo>
                  <a:pt x="416638" y="103053"/>
                </a:lnTo>
                <a:lnTo>
                  <a:pt x="362679" y="49142"/>
                </a:lnTo>
                <a:cubicBezTo>
                  <a:pt x="357850" y="44313"/>
                  <a:pt x="350868" y="41627"/>
                  <a:pt x="344162" y="42170"/>
                </a:cubicBezTo>
                <a:cubicBezTo>
                  <a:pt x="335571" y="42970"/>
                  <a:pt x="327512" y="49142"/>
                  <a:pt x="324836" y="57457"/>
                </a:cubicBezTo>
                <a:cubicBezTo>
                  <a:pt x="321883" y="65506"/>
                  <a:pt x="324293" y="75155"/>
                  <a:pt x="330475" y="81327"/>
                </a:cubicBezTo>
                <a:lnTo>
                  <a:pt x="368584" y="119141"/>
                </a:lnTo>
                <a:lnTo>
                  <a:pt x="114629" y="372868"/>
                </a:lnTo>
                <a:cubicBezTo>
                  <a:pt x="66575" y="420874"/>
                  <a:pt x="61746" y="495969"/>
                  <a:pt x="99865" y="549614"/>
                </a:cubicBezTo>
                <a:lnTo>
                  <a:pt x="6444" y="642949"/>
                </a:lnTo>
                <a:cubicBezTo>
                  <a:pt x="-2148" y="651265"/>
                  <a:pt x="-2148" y="666552"/>
                  <a:pt x="6444" y="674868"/>
                </a:cubicBezTo>
                <a:cubicBezTo>
                  <a:pt x="14769" y="683450"/>
                  <a:pt x="30066" y="683450"/>
                  <a:pt x="38391" y="674868"/>
                </a:cubicBezTo>
                <a:lnTo>
                  <a:pt x="131812" y="581532"/>
                </a:lnTo>
                <a:cubicBezTo>
                  <a:pt x="185504" y="619880"/>
                  <a:pt x="260666" y="615060"/>
                  <a:pt x="308720" y="566778"/>
                </a:cubicBezTo>
                <a:lnTo>
                  <a:pt x="562666" y="313061"/>
                </a:lnTo>
                <a:lnTo>
                  <a:pt x="600518" y="351142"/>
                </a:lnTo>
                <a:cubicBezTo>
                  <a:pt x="609109" y="359457"/>
                  <a:pt x="624416" y="359457"/>
                  <a:pt x="632741" y="351142"/>
                </a:cubicBezTo>
                <a:cubicBezTo>
                  <a:pt x="641323" y="342826"/>
                  <a:pt x="641323" y="327539"/>
                  <a:pt x="632741" y="318966"/>
                </a:cubicBezTo>
                <a:lnTo>
                  <a:pt x="578782" y="265055"/>
                </a:lnTo>
                <a:lnTo>
                  <a:pt x="513812" y="200151"/>
                </a:lnTo>
                <a:lnTo>
                  <a:pt x="584421" y="129619"/>
                </a:lnTo>
                <a:lnTo>
                  <a:pt x="642666" y="188083"/>
                </a:lnTo>
                <a:cubicBezTo>
                  <a:pt x="651258" y="196398"/>
                  <a:pt x="666564" y="196398"/>
                  <a:pt x="674889" y="188083"/>
                </a:cubicBezTo>
                <a:cubicBezTo>
                  <a:pt x="683471" y="179501"/>
                  <a:pt x="683471" y="164213"/>
                  <a:pt x="674889" y="155898"/>
                </a:cubicBezTo>
                <a:lnTo>
                  <a:pt x="525880" y="7041"/>
                </a:lnTo>
                <a:cubicBezTo>
                  <a:pt x="521051" y="2212"/>
                  <a:pt x="514069" y="-474"/>
                  <a:pt x="507363" y="69"/>
                </a:cubicBezTo>
                <a:lnTo>
                  <a:pt x="507363" y="69"/>
                </a:lnTo>
                <a:close/>
                <a:moveTo>
                  <a:pt x="400788" y="151336"/>
                </a:moveTo>
                <a:lnTo>
                  <a:pt x="530452" y="280876"/>
                </a:lnTo>
                <a:lnTo>
                  <a:pt x="276496" y="534860"/>
                </a:lnTo>
                <a:cubicBezTo>
                  <a:pt x="240787" y="570531"/>
                  <a:pt x="184685" y="571074"/>
                  <a:pt x="148442" y="536736"/>
                </a:cubicBezTo>
                <a:cubicBezTo>
                  <a:pt x="148176" y="536470"/>
                  <a:pt x="148176" y="536193"/>
                  <a:pt x="147909" y="536193"/>
                </a:cubicBezTo>
                <a:cubicBezTo>
                  <a:pt x="146833" y="534850"/>
                  <a:pt x="145499" y="533517"/>
                  <a:pt x="144147" y="532440"/>
                </a:cubicBezTo>
                <a:cubicBezTo>
                  <a:pt x="110323" y="495960"/>
                  <a:pt x="111123" y="440448"/>
                  <a:pt x="146556" y="405044"/>
                </a:cubicBezTo>
                <a:lnTo>
                  <a:pt x="152195" y="399405"/>
                </a:lnTo>
                <a:lnTo>
                  <a:pt x="190048" y="437495"/>
                </a:lnTo>
                <a:cubicBezTo>
                  <a:pt x="198372" y="445801"/>
                  <a:pt x="213670" y="445801"/>
                  <a:pt x="222261" y="437495"/>
                </a:cubicBezTo>
                <a:cubicBezTo>
                  <a:pt x="230586" y="429180"/>
                  <a:pt x="230586" y="413616"/>
                  <a:pt x="222261" y="405310"/>
                </a:cubicBezTo>
                <a:lnTo>
                  <a:pt x="184409" y="367486"/>
                </a:lnTo>
                <a:lnTo>
                  <a:pt x="216889" y="334768"/>
                </a:lnTo>
                <a:lnTo>
                  <a:pt x="281859" y="399671"/>
                </a:lnTo>
                <a:cubicBezTo>
                  <a:pt x="290451" y="407987"/>
                  <a:pt x="305748" y="407987"/>
                  <a:pt x="314073" y="399671"/>
                </a:cubicBezTo>
                <a:cubicBezTo>
                  <a:pt x="322397" y="391089"/>
                  <a:pt x="322397" y="375802"/>
                  <a:pt x="314073" y="367486"/>
                </a:cubicBezTo>
                <a:lnTo>
                  <a:pt x="249112" y="302583"/>
                </a:lnTo>
                <a:lnTo>
                  <a:pt x="276496" y="275494"/>
                </a:lnTo>
                <a:lnTo>
                  <a:pt x="314349" y="313318"/>
                </a:lnTo>
                <a:cubicBezTo>
                  <a:pt x="322674" y="321633"/>
                  <a:pt x="338238" y="321633"/>
                  <a:pt x="346562" y="313318"/>
                </a:cubicBezTo>
                <a:cubicBezTo>
                  <a:pt x="354878" y="305002"/>
                  <a:pt x="354878" y="289448"/>
                  <a:pt x="346562" y="281133"/>
                </a:cubicBezTo>
                <a:lnTo>
                  <a:pt x="308710" y="243319"/>
                </a:lnTo>
                <a:lnTo>
                  <a:pt x="335818" y="215963"/>
                </a:lnTo>
                <a:lnTo>
                  <a:pt x="400779" y="280866"/>
                </a:lnTo>
                <a:cubicBezTo>
                  <a:pt x="409104" y="289448"/>
                  <a:pt x="424401" y="289448"/>
                  <a:pt x="433002" y="280866"/>
                </a:cubicBezTo>
                <a:cubicBezTo>
                  <a:pt x="441317" y="272551"/>
                  <a:pt x="441317" y="257263"/>
                  <a:pt x="433002" y="248681"/>
                </a:cubicBezTo>
                <a:lnTo>
                  <a:pt x="368032" y="184044"/>
                </a:lnTo>
                <a:lnTo>
                  <a:pt x="400788" y="151336"/>
                </a:lnTo>
                <a:close/>
              </a:path>
            </a:pathLst>
          </a:custGeom>
          <a:solidFill>
            <a:srgbClr val="002E6E"/>
          </a:solidFill>
          <a:ln w="9525" cap="flat">
            <a:noFill/>
            <a:prstDash val="solid"/>
            <a:miter/>
          </a:ln>
        </p:spPr>
        <p:txBody>
          <a:bodyPr rtlCol="0" anchor="ctr"/>
          <a:lstStyle/>
          <a:p>
            <a:endParaRPr lang="en-NZ"/>
          </a:p>
        </p:txBody>
      </p:sp>
      <p:cxnSp>
        <p:nvCxnSpPr>
          <p:cNvPr id="21" name="Straight Connector 20">
            <a:extLst>
              <a:ext uri="{FF2B5EF4-FFF2-40B4-BE49-F238E27FC236}">
                <a16:creationId xmlns:a16="http://schemas.microsoft.com/office/drawing/2014/main" id="{6084ED6B-2DAD-48EE-94D7-F9AEB74182DD}"/>
              </a:ext>
            </a:extLst>
          </p:cNvPr>
          <p:cNvCxnSpPr>
            <a:cxnSpLocks/>
            <a:stCxn id="19" idx="1"/>
            <a:endCxn id="19" idx="5"/>
          </p:cNvCxnSpPr>
          <p:nvPr/>
        </p:nvCxnSpPr>
        <p:spPr>
          <a:xfrm>
            <a:off x="8287907" y="3694736"/>
            <a:ext cx="397377" cy="397377"/>
          </a:xfrm>
          <a:prstGeom prst="line">
            <a:avLst/>
          </a:prstGeom>
          <a:ln w="19050">
            <a:solidFill>
              <a:srgbClr val="002E6E"/>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8AB121A-71B6-4B22-B0F1-0A39F249E2C4}"/>
              </a:ext>
            </a:extLst>
          </p:cNvPr>
          <p:cNvSpPr txBox="1"/>
          <p:nvPr/>
        </p:nvSpPr>
        <p:spPr>
          <a:xfrm>
            <a:off x="3964544" y="2153909"/>
            <a:ext cx="1609415" cy="246221"/>
          </a:xfrm>
          <a:prstGeom prst="rect">
            <a:avLst/>
          </a:prstGeom>
          <a:noFill/>
        </p:spPr>
        <p:txBody>
          <a:bodyPr wrap="none" lIns="0" tIns="0" rIns="0" bIns="0" rtlCol="0">
            <a:spAutoFit/>
          </a:bodyPr>
          <a:lstStyle/>
          <a:p>
            <a:r>
              <a:rPr lang="en-NZ" sz="1600" b="1" dirty="0"/>
              <a:t>68% Nett </a:t>
            </a:r>
            <a:r>
              <a:rPr lang="en-NZ" sz="1600" dirty="0"/>
              <a:t>support</a:t>
            </a:r>
          </a:p>
        </p:txBody>
      </p:sp>
      <p:sp>
        <p:nvSpPr>
          <p:cNvPr id="25" name="Rectangle 24">
            <a:extLst>
              <a:ext uri="{FF2B5EF4-FFF2-40B4-BE49-F238E27FC236}">
                <a16:creationId xmlns:a16="http://schemas.microsoft.com/office/drawing/2014/main" id="{2D358B0A-0D44-46A4-80D0-E0C5ADF4752B}"/>
              </a:ext>
            </a:extLst>
          </p:cNvPr>
          <p:cNvSpPr/>
          <p:nvPr/>
        </p:nvSpPr>
        <p:spPr bwMode="ltGray">
          <a:xfrm>
            <a:off x="359985" y="4891832"/>
            <a:ext cx="11461750" cy="1155992"/>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7" name="TextBox 26">
            <a:extLst>
              <a:ext uri="{FF2B5EF4-FFF2-40B4-BE49-F238E27FC236}">
                <a16:creationId xmlns:a16="http://schemas.microsoft.com/office/drawing/2014/main" id="{A6A56FD8-0711-4826-B54C-4D2902A40315}"/>
              </a:ext>
            </a:extLst>
          </p:cNvPr>
          <p:cNvSpPr txBox="1"/>
          <p:nvPr/>
        </p:nvSpPr>
        <p:spPr>
          <a:xfrm>
            <a:off x="435921" y="4992775"/>
            <a:ext cx="11309879" cy="954107"/>
          </a:xfrm>
          <a:prstGeom prst="rect">
            <a:avLst/>
          </a:prstGeom>
          <a:noFill/>
        </p:spPr>
        <p:txBody>
          <a:bodyPr wrap="square">
            <a:spAutoFit/>
          </a:bodyPr>
          <a:lstStyle/>
          <a:p>
            <a:pPr>
              <a:tabLst>
                <a:tab pos="450215" algn="r"/>
                <a:tab pos="540385" algn="l"/>
              </a:tabLst>
            </a:pPr>
            <a:r>
              <a:rPr lang="en-US" sz="800" b="1" dirty="0">
                <a:effectLst/>
                <a:ea typeface="Times New Roman" panose="02020603050405020304" pitchFamily="18" charset="0"/>
                <a:cs typeface="Arial" panose="020B0604020202020204" pitchFamily="34" charset="0"/>
              </a:rPr>
              <a:t>Description provided to respondents:</a:t>
            </a:r>
          </a:p>
          <a:p>
            <a:pPr>
              <a:tabLst>
                <a:tab pos="450215" algn="r"/>
                <a:tab pos="540385" algn="l"/>
              </a:tabLst>
            </a:pPr>
            <a:r>
              <a:rPr lang="en-US" sz="800" dirty="0">
                <a:effectLst/>
                <a:ea typeface="Times New Roman" panose="02020603050405020304" pitchFamily="18" charset="0"/>
                <a:cs typeface="Arial" panose="020B0604020202020204" pitchFamily="34" charset="0"/>
              </a:rPr>
              <a:t>The </a:t>
            </a:r>
            <a:r>
              <a:rPr lang="en-US" sz="800" dirty="0">
                <a:ea typeface="Times New Roman" panose="02020603050405020304" pitchFamily="18" charset="0"/>
                <a:cs typeface="Arial" panose="020B0604020202020204" pitchFamily="34" charset="0"/>
              </a:rPr>
              <a:t>Government </a:t>
            </a:r>
            <a:r>
              <a:rPr lang="en-US" sz="800" dirty="0">
                <a:effectLst/>
                <a:ea typeface="Times New Roman" panose="02020603050405020304" pitchFamily="18" charset="0"/>
                <a:cs typeface="Arial" panose="020B0604020202020204" pitchFamily="34" charset="0"/>
              </a:rPr>
              <a:t>has announced that it will use the second half of 2021 to vaccinate as many New Zealanders as possible while it prepares and tests the safety of having three “Pathways” to allow people to enter </a:t>
            </a:r>
            <a:r>
              <a:rPr lang="en-US" sz="800" i="1" dirty="0">
                <a:effectLst/>
                <a:ea typeface="Times New Roman" panose="02020603050405020304" pitchFamily="18" charset="0"/>
                <a:cs typeface="Arial" panose="020B0604020202020204" pitchFamily="34" charset="0"/>
              </a:rPr>
              <a:t>Aotearoa </a:t>
            </a:r>
            <a:r>
              <a:rPr lang="en-US" sz="800" dirty="0">
                <a:effectLst/>
                <a:ea typeface="Times New Roman" panose="02020603050405020304" pitchFamily="18" charset="0"/>
                <a:cs typeface="Arial" panose="020B0604020202020204" pitchFamily="34" charset="0"/>
              </a:rPr>
              <a:t>New Zealand in 2022. This will </a:t>
            </a:r>
            <a:r>
              <a:rPr lang="en-US" sz="800" dirty="0">
                <a:ea typeface="Times New Roman" panose="02020603050405020304" pitchFamily="18" charset="0"/>
                <a:cs typeface="Arial" panose="020B0604020202020204" pitchFamily="34" charset="0"/>
              </a:rPr>
              <a:t>involve </a:t>
            </a:r>
            <a:r>
              <a:rPr lang="en-US" sz="800" dirty="0">
                <a:effectLst/>
                <a:ea typeface="Times New Roman" panose="02020603050405020304" pitchFamily="18" charset="0"/>
                <a:cs typeface="Arial" panose="020B0604020202020204" pitchFamily="34" charset="0"/>
              </a:rPr>
              <a:t>allowing quarantine-free entry to vaccinated travellers from low-risk countries from early 2022 while those from medium- and high-risk countries will have to go through a combination of quarantine measures ranging from self-isolation to spending 14 days in quarantine. The phased reopening is looking to introduce:</a:t>
            </a:r>
            <a:endParaRPr lang="en-NZ" sz="800" dirty="0">
              <a:effectLst/>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tabLst>
                <a:tab pos="450215" algn="r"/>
                <a:tab pos="540385" algn="l"/>
              </a:tabLst>
            </a:pPr>
            <a:r>
              <a:rPr lang="en-US" sz="800" dirty="0">
                <a:effectLst/>
                <a:ea typeface="Times New Roman" panose="02020603050405020304" pitchFamily="18" charset="0"/>
                <a:cs typeface="Arial" panose="020B0604020202020204" pitchFamily="34" charset="0"/>
              </a:rPr>
              <a:t> </a:t>
            </a:r>
            <a:r>
              <a:rPr lang="en-US" sz="800" i="1" dirty="0">
                <a:effectLst/>
                <a:ea typeface="Times New Roman" panose="02020603050405020304" pitchFamily="18" charset="0"/>
                <a:cs typeface="Arial" panose="020B0604020202020204" pitchFamily="34" charset="0"/>
              </a:rPr>
              <a:t>A Low-Risk pathway </a:t>
            </a:r>
            <a:r>
              <a:rPr lang="en-US" sz="800" dirty="0">
                <a:effectLst/>
                <a:ea typeface="Times New Roman" panose="02020603050405020304" pitchFamily="18" charset="0"/>
                <a:cs typeface="Arial" panose="020B0604020202020204" pitchFamily="34" charset="0"/>
              </a:rPr>
              <a:t>allowing quarantine free entry for vaccinated travellers who have been in low-risk countries.</a:t>
            </a:r>
            <a:endParaRPr lang="en-NZ" sz="800" dirty="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tabLst>
                <a:tab pos="450215" algn="r"/>
                <a:tab pos="540385" algn="l"/>
              </a:tabLst>
            </a:pPr>
            <a:r>
              <a:rPr lang="en-US" sz="800" i="1" dirty="0">
                <a:effectLst/>
                <a:ea typeface="Times New Roman" panose="02020603050405020304" pitchFamily="18" charset="0"/>
                <a:cs typeface="Arial" panose="020B0604020202020204" pitchFamily="34" charset="0"/>
              </a:rPr>
              <a:t>A Medium-Risk pathway </a:t>
            </a:r>
            <a:r>
              <a:rPr lang="en-US" sz="800" dirty="0">
                <a:effectLst/>
                <a:ea typeface="Times New Roman" panose="02020603050405020304" pitchFamily="18" charset="0"/>
                <a:cs typeface="Arial" panose="020B0604020202020204" pitchFamily="34" charset="0"/>
              </a:rPr>
              <a:t>allowing a combination of self-isolation and/or reduced time in managed isolation for vaccinated travellers who have been in medium-risk countries.</a:t>
            </a:r>
            <a:endParaRPr lang="en-NZ" sz="800" dirty="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tabLst>
                <a:tab pos="450215" algn="r"/>
                <a:tab pos="540385" algn="l"/>
              </a:tabLst>
            </a:pPr>
            <a:r>
              <a:rPr lang="en-US" sz="800" i="1" dirty="0">
                <a:effectLst/>
                <a:ea typeface="Times New Roman" panose="02020603050405020304" pitchFamily="18" charset="0"/>
                <a:cs typeface="Arial" panose="020B0604020202020204" pitchFamily="34" charset="0"/>
              </a:rPr>
              <a:t>A High-Risk pathway </a:t>
            </a:r>
            <a:r>
              <a:rPr lang="en-US" sz="800" dirty="0">
                <a:effectLst/>
                <a:ea typeface="Times New Roman" panose="02020603050405020304" pitchFamily="18" charset="0"/>
                <a:cs typeface="Arial" panose="020B0604020202020204" pitchFamily="34" charset="0"/>
              </a:rPr>
              <a:t>continuing a full 14 days in managed isolation and testing for unvaccinated travellers and any traveller, including vaccinated travellers, who have been in high-risk countries.</a:t>
            </a:r>
            <a:endParaRPr lang="en-NZ" sz="800" dirty="0">
              <a:effectLst/>
              <a:ea typeface="Times New Roman" panose="02020603050405020304" pitchFamily="18" charset="0"/>
              <a:cs typeface="Arial" panose="020B0604020202020204" pitchFamily="34" charset="0"/>
            </a:endParaRPr>
          </a:p>
        </p:txBody>
      </p:sp>
      <p:sp>
        <p:nvSpPr>
          <p:cNvPr id="3" name="Slide Number Placeholder 2">
            <a:extLst>
              <a:ext uri="{FF2B5EF4-FFF2-40B4-BE49-F238E27FC236}">
                <a16:creationId xmlns:a16="http://schemas.microsoft.com/office/drawing/2014/main" id="{E2A778BB-BD34-4897-8D3F-9706FCDC5F09}"/>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126000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249">
            <a:extLst>
              <a:ext uri="{FF2B5EF4-FFF2-40B4-BE49-F238E27FC236}">
                <a16:creationId xmlns:a16="http://schemas.microsoft.com/office/drawing/2014/main" id="{8331AEC7-5455-4266-93F7-B9FEE577B66E}"/>
              </a:ext>
            </a:extLst>
          </p:cNvPr>
          <p:cNvSpPr/>
          <p:nvPr/>
        </p:nvSpPr>
        <p:spPr>
          <a:xfrm>
            <a:off x="1513620" y="2313561"/>
            <a:ext cx="8346434" cy="223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251" name="Content Placeholder 9">
            <a:extLst>
              <a:ext uri="{FF2B5EF4-FFF2-40B4-BE49-F238E27FC236}">
                <a16:creationId xmlns:a16="http://schemas.microsoft.com/office/drawing/2014/main" id="{934780D4-AA91-403E-B8A8-F113E4BA3C31}"/>
              </a:ext>
            </a:extLst>
          </p:cNvPr>
          <p:cNvGraphicFramePr>
            <a:graphicFrameLocks/>
          </p:cNvGraphicFramePr>
          <p:nvPr>
            <p:extLst>
              <p:ext uri="{D42A27DB-BD31-4B8C-83A1-F6EECF244321}">
                <p14:modId xmlns:p14="http://schemas.microsoft.com/office/powerpoint/2010/main" val="3926978771"/>
              </p:ext>
            </p:extLst>
          </p:nvPr>
        </p:nvGraphicFramePr>
        <p:xfrm>
          <a:off x="1372255" y="2282029"/>
          <a:ext cx="7868128" cy="2627245"/>
        </p:xfrm>
        <a:graphic>
          <a:graphicData uri="http://schemas.openxmlformats.org/drawingml/2006/chart">
            <c:chart xmlns:c="http://schemas.openxmlformats.org/drawingml/2006/chart" xmlns:r="http://schemas.openxmlformats.org/officeDocument/2006/relationships" r:id="rId3"/>
          </a:graphicData>
        </a:graphic>
      </p:graphicFrame>
      <p:sp>
        <p:nvSpPr>
          <p:cNvPr id="252" name="Rectangle 251">
            <a:extLst>
              <a:ext uri="{FF2B5EF4-FFF2-40B4-BE49-F238E27FC236}">
                <a16:creationId xmlns:a16="http://schemas.microsoft.com/office/drawing/2014/main" id="{17257D10-3CBF-4F8F-B6A2-4747634CBD81}"/>
              </a:ext>
            </a:extLst>
          </p:cNvPr>
          <p:cNvSpPr/>
          <p:nvPr/>
        </p:nvSpPr>
        <p:spPr>
          <a:xfrm>
            <a:off x="1696196" y="4554000"/>
            <a:ext cx="7416000" cy="2304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3" name="Partial Circle 252">
            <a:extLst>
              <a:ext uri="{FF2B5EF4-FFF2-40B4-BE49-F238E27FC236}">
                <a16:creationId xmlns:a16="http://schemas.microsoft.com/office/drawing/2014/main" id="{0FD8C4DD-5EDF-48B9-A564-114CD599E66C}"/>
              </a:ext>
            </a:extLst>
          </p:cNvPr>
          <p:cNvSpPr/>
          <p:nvPr/>
        </p:nvSpPr>
        <p:spPr>
          <a:xfrm flipH="1">
            <a:off x="1234871" y="4113602"/>
            <a:ext cx="899067" cy="899067"/>
          </a:xfrm>
          <a:prstGeom prst="pie">
            <a:avLst>
              <a:gd name="adj1" fmla="val 5446220"/>
              <a:gd name="adj2" fmla="val 10786242"/>
            </a:avLst>
          </a:prstGeom>
          <a:solidFill>
            <a:srgbClr val="00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54" name="Partial Circle 253">
            <a:extLst>
              <a:ext uri="{FF2B5EF4-FFF2-40B4-BE49-F238E27FC236}">
                <a16:creationId xmlns:a16="http://schemas.microsoft.com/office/drawing/2014/main" id="{1E4A2332-BF78-441F-8A72-F937DA1342C2}"/>
              </a:ext>
            </a:extLst>
          </p:cNvPr>
          <p:cNvSpPr/>
          <p:nvPr/>
        </p:nvSpPr>
        <p:spPr>
          <a:xfrm flipH="1">
            <a:off x="1247571" y="1840993"/>
            <a:ext cx="899067" cy="899067"/>
          </a:xfrm>
          <a:prstGeom prst="pie">
            <a:avLst>
              <a:gd name="adj1" fmla="val 5446220"/>
              <a:gd name="adj2" fmla="val 10786242"/>
            </a:avLst>
          </a:prstGeom>
          <a:solidFill>
            <a:srgbClr val="00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55" name="TextBox 254">
            <a:extLst>
              <a:ext uri="{FF2B5EF4-FFF2-40B4-BE49-F238E27FC236}">
                <a16:creationId xmlns:a16="http://schemas.microsoft.com/office/drawing/2014/main" id="{58190D3B-D161-42D1-81BD-B9B54F4F58F1}"/>
              </a:ext>
            </a:extLst>
          </p:cNvPr>
          <p:cNvSpPr txBox="1"/>
          <p:nvPr/>
        </p:nvSpPr>
        <p:spPr>
          <a:xfrm>
            <a:off x="1697670" y="2272556"/>
            <a:ext cx="509920" cy="400110"/>
          </a:xfrm>
          <a:prstGeom prst="rect">
            <a:avLst/>
          </a:prstGeom>
          <a:noFill/>
        </p:spPr>
        <p:txBody>
          <a:bodyPr wrap="square" rtlCol="0">
            <a:spAutoFit/>
          </a:bodyPr>
          <a:lstStyle/>
          <a:p>
            <a:r>
              <a:rPr lang="en-NZ" sz="2000" dirty="0">
                <a:solidFill>
                  <a:schemeClr val="bg1"/>
                </a:solidFill>
                <a:latin typeface="Arial Black" panose="020B0A04020102020204" pitchFamily="34" charset="0"/>
              </a:rPr>
              <a:t>3</a:t>
            </a:r>
          </a:p>
        </p:txBody>
      </p:sp>
      <p:sp>
        <p:nvSpPr>
          <p:cNvPr id="256" name="Rectangle 255">
            <a:extLst>
              <a:ext uri="{FF2B5EF4-FFF2-40B4-BE49-F238E27FC236}">
                <a16:creationId xmlns:a16="http://schemas.microsoft.com/office/drawing/2014/main" id="{3C66759D-685C-4D8C-841C-8DE2E66C5366}"/>
              </a:ext>
            </a:extLst>
          </p:cNvPr>
          <p:cNvSpPr/>
          <p:nvPr/>
        </p:nvSpPr>
        <p:spPr>
          <a:xfrm>
            <a:off x="2079553" y="2318411"/>
            <a:ext cx="5921447" cy="338554"/>
          </a:xfrm>
          <a:prstGeom prst="rect">
            <a:avLst/>
          </a:prstGeom>
        </p:spPr>
        <p:txBody>
          <a:bodyPr wrap="square">
            <a:spAutoFit/>
          </a:bodyPr>
          <a:lstStyle/>
          <a:p>
            <a:pPr>
              <a:lnSpc>
                <a:spcPct val="100000"/>
              </a:lnSpc>
            </a:pPr>
            <a:r>
              <a:rPr lang="en-NZ" sz="1600" b="1" dirty="0">
                <a:cs typeface="Arial" panose="020B0604020202020204" pitchFamily="34" charset="0"/>
              </a:rPr>
              <a:t>Reopening Aotearoa’s borders to the world</a:t>
            </a:r>
          </a:p>
        </p:txBody>
      </p:sp>
      <p:sp>
        <p:nvSpPr>
          <p:cNvPr id="257" name="Rectangle 256">
            <a:extLst>
              <a:ext uri="{FF2B5EF4-FFF2-40B4-BE49-F238E27FC236}">
                <a16:creationId xmlns:a16="http://schemas.microsoft.com/office/drawing/2014/main" id="{A883119E-FA2C-4FD7-B376-036A3BE859EC}"/>
              </a:ext>
            </a:extLst>
          </p:cNvPr>
          <p:cNvSpPr/>
          <p:nvPr/>
        </p:nvSpPr>
        <p:spPr>
          <a:xfrm>
            <a:off x="1696196" y="0"/>
            <a:ext cx="3341611" cy="23040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8" name="Partial Circle 257">
            <a:extLst>
              <a:ext uri="{FF2B5EF4-FFF2-40B4-BE49-F238E27FC236}">
                <a16:creationId xmlns:a16="http://schemas.microsoft.com/office/drawing/2014/main" id="{A0710325-325E-48F5-98BF-1962F725F25B}"/>
              </a:ext>
            </a:extLst>
          </p:cNvPr>
          <p:cNvSpPr/>
          <p:nvPr/>
        </p:nvSpPr>
        <p:spPr>
          <a:xfrm flipH="1">
            <a:off x="1247571" y="-448972"/>
            <a:ext cx="899067" cy="899067"/>
          </a:xfrm>
          <a:prstGeom prst="pie">
            <a:avLst>
              <a:gd name="adj1" fmla="val 5446220"/>
              <a:gd name="adj2" fmla="val 10786242"/>
            </a:avLst>
          </a:prstGeom>
          <a:solidFill>
            <a:srgbClr val="00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59" name="TextBox 258">
            <a:extLst>
              <a:ext uri="{FF2B5EF4-FFF2-40B4-BE49-F238E27FC236}">
                <a16:creationId xmlns:a16="http://schemas.microsoft.com/office/drawing/2014/main" id="{2D88FA80-78E5-4563-8D92-BDCAEC7B7044}"/>
              </a:ext>
            </a:extLst>
          </p:cNvPr>
          <p:cNvSpPr txBox="1"/>
          <p:nvPr/>
        </p:nvSpPr>
        <p:spPr>
          <a:xfrm>
            <a:off x="1689056" y="-15430"/>
            <a:ext cx="509920" cy="400110"/>
          </a:xfrm>
          <a:prstGeom prst="rect">
            <a:avLst/>
          </a:prstGeom>
          <a:noFill/>
        </p:spPr>
        <p:txBody>
          <a:bodyPr wrap="square" rtlCol="0">
            <a:spAutoFit/>
          </a:bodyPr>
          <a:lstStyle/>
          <a:p>
            <a:r>
              <a:rPr lang="en-NZ" sz="2000" dirty="0">
                <a:solidFill>
                  <a:schemeClr val="bg1"/>
                </a:solidFill>
                <a:latin typeface="Arial Black" panose="020B0A04020102020204" pitchFamily="34" charset="0"/>
              </a:rPr>
              <a:t>1</a:t>
            </a:r>
          </a:p>
        </p:txBody>
      </p:sp>
      <p:sp>
        <p:nvSpPr>
          <p:cNvPr id="260" name="Rectangle 259">
            <a:extLst>
              <a:ext uri="{FF2B5EF4-FFF2-40B4-BE49-F238E27FC236}">
                <a16:creationId xmlns:a16="http://schemas.microsoft.com/office/drawing/2014/main" id="{9BF26656-D12F-43A0-A08E-1BA5172F7C15}"/>
              </a:ext>
            </a:extLst>
          </p:cNvPr>
          <p:cNvSpPr/>
          <p:nvPr/>
        </p:nvSpPr>
        <p:spPr>
          <a:xfrm>
            <a:off x="2079553" y="17725"/>
            <a:ext cx="7646240" cy="338554"/>
          </a:xfrm>
          <a:prstGeom prst="rect">
            <a:avLst/>
          </a:prstGeom>
        </p:spPr>
        <p:txBody>
          <a:bodyPr wrap="square">
            <a:spAutoFit/>
          </a:bodyPr>
          <a:lstStyle/>
          <a:p>
            <a:pPr>
              <a:lnSpc>
                <a:spcPct val="100000"/>
              </a:lnSpc>
            </a:pPr>
            <a:r>
              <a:rPr lang="en-NZ" sz="1600" b="1" dirty="0">
                <a:solidFill>
                  <a:schemeClr val="bg1"/>
                </a:solidFill>
                <a:cs typeface="Arial" panose="020B0604020202020204" pitchFamily="34" charset="0"/>
              </a:rPr>
              <a:t>Concern around Delta</a:t>
            </a:r>
          </a:p>
        </p:txBody>
      </p:sp>
      <p:sp>
        <p:nvSpPr>
          <p:cNvPr id="261" name="Rectangle 260">
            <a:extLst>
              <a:ext uri="{FF2B5EF4-FFF2-40B4-BE49-F238E27FC236}">
                <a16:creationId xmlns:a16="http://schemas.microsoft.com/office/drawing/2014/main" id="{4AC79E2F-0BD9-439B-9946-858A550E0B10}"/>
              </a:ext>
            </a:extLst>
          </p:cNvPr>
          <p:cNvSpPr/>
          <p:nvPr/>
        </p:nvSpPr>
        <p:spPr>
          <a:xfrm>
            <a:off x="2040427" y="1352276"/>
            <a:ext cx="2653148" cy="840230"/>
          </a:xfrm>
          <a:prstGeom prst="rect">
            <a:avLst/>
          </a:prstGeom>
        </p:spPr>
        <p:txBody>
          <a:bodyPr wrap="square">
            <a:spAutoFit/>
          </a:bodyPr>
          <a:lstStyle/>
          <a:p>
            <a:pPr algn="ctr">
              <a:lnSpc>
                <a:spcPct val="90000"/>
              </a:lnSpc>
            </a:pPr>
            <a:r>
              <a:rPr lang="en-NZ" b="1" dirty="0">
                <a:solidFill>
                  <a:schemeClr val="bg1"/>
                </a:solidFill>
                <a:cs typeface="Arial" panose="020B0604020202020204" pitchFamily="34" charset="0"/>
              </a:rPr>
              <a:t>81% </a:t>
            </a:r>
          </a:p>
          <a:p>
            <a:pPr algn="ctr">
              <a:lnSpc>
                <a:spcPct val="90000"/>
              </a:lnSpc>
            </a:pPr>
            <a:r>
              <a:rPr lang="en-NZ" sz="1200" dirty="0">
                <a:solidFill>
                  <a:schemeClr val="bg1"/>
                </a:solidFill>
                <a:cs typeface="Arial" panose="020B0604020202020204" pitchFamily="34" charset="0"/>
              </a:rPr>
              <a:t>of people are now more concerned about the pandemic than they were before the Delta variant emerged</a:t>
            </a:r>
          </a:p>
        </p:txBody>
      </p:sp>
      <p:sp>
        <p:nvSpPr>
          <p:cNvPr id="262" name="TextBox 261">
            <a:extLst>
              <a:ext uri="{FF2B5EF4-FFF2-40B4-BE49-F238E27FC236}">
                <a16:creationId xmlns:a16="http://schemas.microsoft.com/office/drawing/2014/main" id="{43A6ED06-7C9A-49B9-8553-47D45AFDDA4F}"/>
              </a:ext>
            </a:extLst>
          </p:cNvPr>
          <p:cNvSpPr txBox="1"/>
          <p:nvPr/>
        </p:nvSpPr>
        <p:spPr>
          <a:xfrm>
            <a:off x="1675445" y="4517281"/>
            <a:ext cx="509920" cy="400110"/>
          </a:xfrm>
          <a:prstGeom prst="rect">
            <a:avLst/>
          </a:prstGeom>
          <a:noFill/>
        </p:spPr>
        <p:txBody>
          <a:bodyPr wrap="square" rtlCol="0">
            <a:spAutoFit/>
          </a:bodyPr>
          <a:lstStyle/>
          <a:p>
            <a:r>
              <a:rPr lang="en-NZ" sz="2000" dirty="0">
                <a:solidFill>
                  <a:schemeClr val="bg1"/>
                </a:solidFill>
                <a:latin typeface="Arial Black" panose="020B0A04020102020204" pitchFamily="34" charset="0"/>
              </a:rPr>
              <a:t>5</a:t>
            </a:r>
          </a:p>
        </p:txBody>
      </p:sp>
      <p:sp>
        <p:nvSpPr>
          <p:cNvPr id="263" name="Rectangle 262">
            <a:extLst>
              <a:ext uri="{FF2B5EF4-FFF2-40B4-BE49-F238E27FC236}">
                <a16:creationId xmlns:a16="http://schemas.microsoft.com/office/drawing/2014/main" id="{8F88BB84-43CD-4E67-9A0D-4A66935B7AE6}"/>
              </a:ext>
            </a:extLst>
          </p:cNvPr>
          <p:cNvSpPr/>
          <p:nvPr/>
        </p:nvSpPr>
        <p:spPr>
          <a:xfrm>
            <a:off x="0" y="0"/>
            <a:ext cx="170296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4" name="TextBox 263">
            <a:extLst>
              <a:ext uri="{FF2B5EF4-FFF2-40B4-BE49-F238E27FC236}">
                <a16:creationId xmlns:a16="http://schemas.microsoft.com/office/drawing/2014/main" id="{DB1C2F81-335C-4E56-A35F-7D34444EFBF0}"/>
              </a:ext>
            </a:extLst>
          </p:cNvPr>
          <p:cNvSpPr txBox="1"/>
          <p:nvPr/>
        </p:nvSpPr>
        <p:spPr>
          <a:xfrm>
            <a:off x="-6839" y="146112"/>
            <a:ext cx="1639175" cy="837024"/>
          </a:xfrm>
          <a:prstGeom prst="rect">
            <a:avLst/>
          </a:prstGeom>
          <a:noFill/>
        </p:spPr>
        <p:txBody>
          <a:bodyPr wrap="square" rtlCol="0">
            <a:spAutoFit/>
          </a:bodyPr>
          <a:lstStyle/>
          <a:p>
            <a:pPr algn="ctr">
              <a:lnSpc>
                <a:spcPct val="80000"/>
              </a:lnSpc>
            </a:pPr>
            <a:r>
              <a:rPr lang="en-NZ" sz="4000" b="1" dirty="0">
                <a:solidFill>
                  <a:schemeClr val="bg1">
                    <a:lumMod val="95000"/>
                  </a:schemeClr>
                </a:solidFill>
                <a:latin typeface="Arial Black" panose="020B0A04020102020204" pitchFamily="34" charset="0"/>
                <a:cs typeface="Arial" panose="020B0604020202020204" pitchFamily="34" charset="0"/>
              </a:rPr>
              <a:t>KEY </a:t>
            </a:r>
            <a:r>
              <a:rPr lang="en-NZ" b="1" dirty="0">
                <a:solidFill>
                  <a:schemeClr val="bg1">
                    <a:lumMod val="95000"/>
                  </a:schemeClr>
                </a:solidFill>
                <a:latin typeface="Arial Black" panose="020B0A04020102020204" pitchFamily="34" charset="0"/>
                <a:cs typeface="Arial" panose="020B0604020202020204" pitchFamily="34" charset="0"/>
              </a:rPr>
              <a:t>RESULTS</a:t>
            </a:r>
            <a:endParaRPr lang="en-NZ" sz="1600" b="1" dirty="0">
              <a:solidFill>
                <a:schemeClr val="bg1">
                  <a:lumMod val="95000"/>
                </a:schemeClr>
              </a:solidFill>
              <a:latin typeface="Arial Black" panose="020B0A04020102020204" pitchFamily="34" charset="0"/>
              <a:cs typeface="Arial" panose="020B0604020202020204" pitchFamily="34" charset="0"/>
            </a:endParaRPr>
          </a:p>
        </p:txBody>
      </p:sp>
      <p:pic>
        <p:nvPicPr>
          <p:cNvPr id="265" name="Picture 264">
            <a:extLst>
              <a:ext uri="{FF2B5EF4-FFF2-40B4-BE49-F238E27FC236}">
                <a16:creationId xmlns:a16="http://schemas.microsoft.com/office/drawing/2014/main" id="{8F09FBC0-6E3D-4B73-9BC5-4C16C9E06171}"/>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183223" y="6359938"/>
            <a:ext cx="1336521" cy="352771"/>
          </a:xfrm>
          <a:prstGeom prst="rect">
            <a:avLst/>
          </a:prstGeom>
        </p:spPr>
      </p:pic>
      <p:grpSp>
        <p:nvGrpSpPr>
          <p:cNvPr id="266" name="Group 265">
            <a:extLst>
              <a:ext uri="{FF2B5EF4-FFF2-40B4-BE49-F238E27FC236}">
                <a16:creationId xmlns:a16="http://schemas.microsoft.com/office/drawing/2014/main" id="{0C00DFA7-5D72-4243-9921-084863B4A210}"/>
              </a:ext>
            </a:extLst>
          </p:cNvPr>
          <p:cNvGrpSpPr>
            <a:grpSpLocks noChangeAspect="1"/>
          </p:cNvGrpSpPr>
          <p:nvPr/>
        </p:nvGrpSpPr>
        <p:grpSpPr>
          <a:xfrm>
            <a:off x="226724" y="5417576"/>
            <a:ext cx="1249519" cy="504000"/>
            <a:chOff x="10150672" y="5816600"/>
            <a:chExt cx="1850828" cy="746542"/>
          </a:xfrm>
        </p:grpSpPr>
        <p:sp>
          <p:nvSpPr>
            <p:cNvPr id="267" name="Content Placeholder 10">
              <a:extLst>
                <a:ext uri="{FF2B5EF4-FFF2-40B4-BE49-F238E27FC236}">
                  <a16:creationId xmlns:a16="http://schemas.microsoft.com/office/drawing/2014/main" id="{1B380BD1-5075-407C-B902-64D3C3C4B779}"/>
                </a:ext>
              </a:extLst>
            </p:cNvPr>
            <p:cNvSpPr/>
            <p:nvPr/>
          </p:nvSpPr>
          <p:spPr>
            <a:xfrm>
              <a:off x="10150672" y="5816600"/>
              <a:ext cx="1850828" cy="596240"/>
            </a:xfrm>
            <a:custGeom>
              <a:avLst/>
              <a:gdLst>
                <a:gd name="connsiteX0" fmla="*/ 0 w 1850828"/>
                <a:gd name="connsiteY0" fmla="*/ 0 h 596240"/>
                <a:gd name="connsiteX1" fmla="*/ 1850828 w 1850828"/>
                <a:gd name="connsiteY1" fmla="*/ 0 h 596240"/>
                <a:gd name="connsiteX2" fmla="*/ 1850828 w 1850828"/>
                <a:gd name="connsiteY2" fmla="*/ 596240 h 596240"/>
                <a:gd name="connsiteX3" fmla="*/ 0 w 1850828"/>
                <a:gd name="connsiteY3" fmla="*/ 596240 h 596240"/>
              </a:gdLst>
              <a:ahLst/>
              <a:cxnLst>
                <a:cxn ang="0">
                  <a:pos x="connsiteX0" y="connsiteY0"/>
                </a:cxn>
                <a:cxn ang="0">
                  <a:pos x="connsiteX1" y="connsiteY1"/>
                </a:cxn>
                <a:cxn ang="0">
                  <a:pos x="connsiteX2" y="connsiteY2"/>
                </a:cxn>
                <a:cxn ang="0">
                  <a:pos x="connsiteX3" y="connsiteY3"/>
                </a:cxn>
              </a:cxnLst>
              <a:rect l="l" t="t" r="r" b="b"/>
              <a:pathLst>
                <a:path w="1850828" h="596240">
                  <a:moveTo>
                    <a:pt x="0" y="0"/>
                  </a:moveTo>
                  <a:lnTo>
                    <a:pt x="1850828" y="0"/>
                  </a:lnTo>
                  <a:lnTo>
                    <a:pt x="1850828" y="596240"/>
                  </a:lnTo>
                  <a:lnTo>
                    <a:pt x="0" y="596240"/>
                  </a:lnTo>
                  <a:close/>
                </a:path>
              </a:pathLst>
            </a:custGeom>
            <a:solidFill>
              <a:srgbClr val="002E6E"/>
            </a:solidFill>
            <a:ln w="12402" cap="flat">
              <a:noFill/>
              <a:prstDash val="solid"/>
              <a:miter/>
            </a:ln>
          </p:spPr>
          <p:txBody>
            <a:bodyPr rtlCol="0" anchor="ctr"/>
            <a:lstStyle/>
            <a:p>
              <a:endParaRPr lang="en-NZ"/>
            </a:p>
          </p:txBody>
        </p:sp>
        <p:sp>
          <p:nvSpPr>
            <p:cNvPr id="268" name="Content Placeholder 10">
              <a:extLst>
                <a:ext uri="{FF2B5EF4-FFF2-40B4-BE49-F238E27FC236}">
                  <a16:creationId xmlns:a16="http://schemas.microsoft.com/office/drawing/2014/main" id="{0901830B-533A-4225-9B0C-B01CA66FF2BC}"/>
                </a:ext>
              </a:extLst>
            </p:cNvPr>
            <p:cNvSpPr/>
            <p:nvPr/>
          </p:nvSpPr>
          <p:spPr>
            <a:xfrm>
              <a:off x="10889761" y="5932121"/>
              <a:ext cx="142849" cy="106826"/>
            </a:xfrm>
            <a:custGeom>
              <a:avLst/>
              <a:gdLst>
                <a:gd name="connsiteX0" fmla="*/ 12422 w 142849"/>
                <a:gd name="connsiteY0" fmla="*/ 93162 h 106826"/>
                <a:gd name="connsiteX1" fmla="*/ 6211 w 142849"/>
                <a:gd name="connsiteY1" fmla="*/ 104342 h 106826"/>
                <a:gd name="connsiteX2" fmla="*/ 2484 w 142849"/>
                <a:gd name="connsiteY2" fmla="*/ 104342 h 106826"/>
                <a:gd name="connsiteX3" fmla="*/ 0 w 142849"/>
                <a:gd name="connsiteY3" fmla="*/ 105584 h 106826"/>
                <a:gd name="connsiteX4" fmla="*/ 2484 w 142849"/>
                <a:gd name="connsiteY4" fmla="*/ 106826 h 106826"/>
                <a:gd name="connsiteX5" fmla="*/ 16148 w 142849"/>
                <a:gd name="connsiteY5" fmla="*/ 106826 h 106826"/>
                <a:gd name="connsiteX6" fmla="*/ 31054 w 142849"/>
                <a:gd name="connsiteY6" fmla="*/ 106826 h 106826"/>
                <a:gd name="connsiteX7" fmla="*/ 34781 w 142849"/>
                <a:gd name="connsiteY7" fmla="*/ 105584 h 106826"/>
                <a:gd name="connsiteX8" fmla="*/ 32296 w 142849"/>
                <a:gd name="connsiteY8" fmla="*/ 104342 h 106826"/>
                <a:gd name="connsiteX9" fmla="*/ 26085 w 142849"/>
                <a:gd name="connsiteY9" fmla="*/ 103100 h 106826"/>
                <a:gd name="connsiteX10" fmla="*/ 22359 w 142849"/>
                <a:gd name="connsiteY10" fmla="*/ 98131 h 106826"/>
                <a:gd name="connsiteX11" fmla="*/ 22359 w 142849"/>
                <a:gd name="connsiteY11" fmla="*/ 91920 h 106826"/>
                <a:gd name="connsiteX12" fmla="*/ 29812 w 142849"/>
                <a:gd name="connsiteY12" fmla="*/ 37265 h 106826"/>
                <a:gd name="connsiteX13" fmla="*/ 44718 w 142849"/>
                <a:gd name="connsiteY13" fmla="*/ 68319 h 106826"/>
                <a:gd name="connsiteX14" fmla="*/ 60866 w 142849"/>
                <a:gd name="connsiteY14" fmla="*/ 99373 h 106826"/>
                <a:gd name="connsiteX15" fmla="*/ 65835 w 142849"/>
                <a:gd name="connsiteY15" fmla="*/ 106826 h 106826"/>
                <a:gd name="connsiteX16" fmla="*/ 70803 w 142849"/>
                <a:gd name="connsiteY16" fmla="*/ 99373 h 106826"/>
                <a:gd name="connsiteX17" fmla="*/ 100615 w 142849"/>
                <a:gd name="connsiteY17" fmla="*/ 36023 h 106826"/>
                <a:gd name="connsiteX18" fmla="*/ 109311 w 142849"/>
                <a:gd name="connsiteY18" fmla="*/ 96889 h 106826"/>
                <a:gd name="connsiteX19" fmla="*/ 108068 w 142849"/>
                <a:gd name="connsiteY19" fmla="*/ 103100 h 106826"/>
                <a:gd name="connsiteX20" fmla="*/ 106826 w 142849"/>
                <a:gd name="connsiteY20" fmla="*/ 104342 h 106826"/>
                <a:gd name="connsiteX21" fmla="*/ 110553 w 142849"/>
                <a:gd name="connsiteY21" fmla="*/ 105584 h 106826"/>
                <a:gd name="connsiteX22" fmla="*/ 139123 w 142849"/>
                <a:gd name="connsiteY22" fmla="*/ 106826 h 106826"/>
                <a:gd name="connsiteX23" fmla="*/ 142849 w 142849"/>
                <a:gd name="connsiteY23" fmla="*/ 105584 h 106826"/>
                <a:gd name="connsiteX24" fmla="*/ 140365 w 142849"/>
                <a:gd name="connsiteY24" fmla="*/ 104342 h 106826"/>
                <a:gd name="connsiteX25" fmla="*/ 131670 w 142849"/>
                <a:gd name="connsiteY25" fmla="*/ 103100 h 106826"/>
                <a:gd name="connsiteX26" fmla="*/ 125459 w 142849"/>
                <a:gd name="connsiteY26" fmla="*/ 89436 h 106826"/>
                <a:gd name="connsiteX27" fmla="*/ 113037 w 142849"/>
                <a:gd name="connsiteY27" fmla="*/ 3727 h 106826"/>
                <a:gd name="connsiteX28" fmla="*/ 110553 w 142849"/>
                <a:gd name="connsiteY28" fmla="*/ 0 h 106826"/>
                <a:gd name="connsiteX29" fmla="*/ 108068 w 142849"/>
                <a:gd name="connsiteY29" fmla="*/ 3727 h 106826"/>
                <a:gd name="connsiteX30" fmla="*/ 70803 w 142849"/>
                <a:gd name="connsiteY30" fmla="*/ 83225 h 106826"/>
                <a:gd name="connsiteX31" fmla="*/ 33539 w 142849"/>
                <a:gd name="connsiteY31" fmla="*/ 4969 h 106826"/>
                <a:gd name="connsiteX32" fmla="*/ 29812 w 142849"/>
                <a:gd name="connsiteY32" fmla="*/ 1242 h 106826"/>
                <a:gd name="connsiteX33" fmla="*/ 27328 w 142849"/>
                <a:gd name="connsiteY33" fmla="*/ 4969 h 106826"/>
                <a:gd name="connsiteX34" fmla="*/ 12422 w 142849"/>
                <a:gd name="connsiteY34" fmla="*/ 93162 h 10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49" h="106826">
                  <a:moveTo>
                    <a:pt x="12422" y="93162"/>
                  </a:moveTo>
                  <a:cubicBezTo>
                    <a:pt x="11180" y="98131"/>
                    <a:pt x="11180" y="103100"/>
                    <a:pt x="6211" y="104342"/>
                  </a:cubicBezTo>
                  <a:lnTo>
                    <a:pt x="2484" y="104342"/>
                  </a:lnTo>
                  <a:cubicBezTo>
                    <a:pt x="1242" y="104342"/>
                    <a:pt x="0" y="104342"/>
                    <a:pt x="0" y="105584"/>
                  </a:cubicBezTo>
                  <a:cubicBezTo>
                    <a:pt x="0" y="106826"/>
                    <a:pt x="1242" y="106826"/>
                    <a:pt x="2484" y="106826"/>
                  </a:cubicBezTo>
                  <a:lnTo>
                    <a:pt x="16148" y="106826"/>
                  </a:lnTo>
                  <a:lnTo>
                    <a:pt x="31054" y="106826"/>
                  </a:lnTo>
                  <a:cubicBezTo>
                    <a:pt x="33539" y="106826"/>
                    <a:pt x="34781" y="106826"/>
                    <a:pt x="34781" y="105584"/>
                  </a:cubicBezTo>
                  <a:cubicBezTo>
                    <a:pt x="34781" y="104342"/>
                    <a:pt x="33539" y="104342"/>
                    <a:pt x="32296" y="104342"/>
                  </a:cubicBezTo>
                  <a:cubicBezTo>
                    <a:pt x="31054" y="104342"/>
                    <a:pt x="28570" y="104342"/>
                    <a:pt x="26085" y="103100"/>
                  </a:cubicBezTo>
                  <a:cubicBezTo>
                    <a:pt x="23601" y="103100"/>
                    <a:pt x="22359" y="101858"/>
                    <a:pt x="22359" y="98131"/>
                  </a:cubicBezTo>
                  <a:lnTo>
                    <a:pt x="22359" y="91920"/>
                  </a:lnTo>
                  <a:lnTo>
                    <a:pt x="29812" y="37265"/>
                  </a:lnTo>
                  <a:cubicBezTo>
                    <a:pt x="34781" y="47202"/>
                    <a:pt x="43476" y="64593"/>
                    <a:pt x="44718" y="68319"/>
                  </a:cubicBezTo>
                  <a:cubicBezTo>
                    <a:pt x="45960" y="72046"/>
                    <a:pt x="57140" y="93162"/>
                    <a:pt x="60866" y="99373"/>
                  </a:cubicBezTo>
                  <a:cubicBezTo>
                    <a:pt x="63350" y="103100"/>
                    <a:pt x="64593" y="106826"/>
                    <a:pt x="65835" y="106826"/>
                  </a:cubicBezTo>
                  <a:cubicBezTo>
                    <a:pt x="67077" y="106826"/>
                    <a:pt x="68319" y="105584"/>
                    <a:pt x="70803" y="99373"/>
                  </a:cubicBezTo>
                  <a:lnTo>
                    <a:pt x="100615" y="36023"/>
                  </a:lnTo>
                  <a:lnTo>
                    <a:pt x="109311" y="96889"/>
                  </a:lnTo>
                  <a:cubicBezTo>
                    <a:pt x="109311" y="100615"/>
                    <a:pt x="109311" y="103100"/>
                    <a:pt x="108068" y="103100"/>
                  </a:cubicBezTo>
                  <a:cubicBezTo>
                    <a:pt x="106826" y="103100"/>
                    <a:pt x="106826" y="104342"/>
                    <a:pt x="106826" y="104342"/>
                  </a:cubicBezTo>
                  <a:cubicBezTo>
                    <a:pt x="106826" y="105584"/>
                    <a:pt x="108068" y="105584"/>
                    <a:pt x="110553" y="105584"/>
                  </a:cubicBezTo>
                  <a:cubicBezTo>
                    <a:pt x="115522" y="105584"/>
                    <a:pt x="135396" y="106826"/>
                    <a:pt x="139123" y="106826"/>
                  </a:cubicBezTo>
                  <a:cubicBezTo>
                    <a:pt x="141607" y="106826"/>
                    <a:pt x="142849" y="106826"/>
                    <a:pt x="142849" y="105584"/>
                  </a:cubicBezTo>
                  <a:cubicBezTo>
                    <a:pt x="142849" y="104342"/>
                    <a:pt x="141607" y="104342"/>
                    <a:pt x="140365" y="104342"/>
                  </a:cubicBezTo>
                  <a:cubicBezTo>
                    <a:pt x="139123" y="104342"/>
                    <a:pt x="135396" y="104342"/>
                    <a:pt x="131670" y="103100"/>
                  </a:cubicBezTo>
                  <a:cubicBezTo>
                    <a:pt x="127943" y="101858"/>
                    <a:pt x="126701" y="98131"/>
                    <a:pt x="125459" y="89436"/>
                  </a:cubicBezTo>
                  <a:lnTo>
                    <a:pt x="113037" y="3727"/>
                  </a:lnTo>
                  <a:cubicBezTo>
                    <a:pt x="113037" y="1242"/>
                    <a:pt x="111795" y="0"/>
                    <a:pt x="110553" y="0"/>
                  </a:cubicBezTo>
                  <a:cubicBezTo>
                    <a:pt x="109311" y="0"/>
                    <a:pt x="108068" y="1242"/>
                    <a:pt x="108068" y="3727"/>
                  </a:cubicBezTo>
                  <a:lnTo>
                    <a:pt x="70803" y="83225"/>
                  </a:lnTo>
                  <a:lnTo>
                    <a:pt x="33539" y="4969"/>
                  </a:lnTo>
                  <a:cubicBezTo>
                    <a:pt x="32296" y="1242"/>
                    <a:pt x="31054" y="1242"/>
                    <a:pt x="29812" y="1242"/>
                  </a:cubicBezTo>
                  <a:cubicBezTo>
                    <a:pt x="28570" y="1242"/>
                    <a:pt x="27328" y="2484"/>
                    <a:pt x="27328" y="4969"/>
                  </a:cubicBezTo>
                  <a:lnTo>
                    <a:pt x="12422" y="93162"/>
                  </a:lnTo>
                  <a:close/>
                </a:path>
              </a:pathLst>
            </a:custGeom>
            <a:solidFill>
              <a:srgbClr val="FFFFFF"/>
            </a:solidFill>
            <a:ln w="12402" cap="flat">
              <a:noFill/>
              <a:prstDash val="solid"/>
              <a:miter/>
            </a:ln>
          </p:spPr>
          <p:txBody>
            <a:bodyPr rtlCol="0" anchor="ctr"/>
            <a:lstStyle/>
            <a:p>
              <a:endParaRPr lang="en-NZ"/>
            </a:p>
          </p:txBody>
        </p:sp>
        <p:sp>
          <p:nvSpPr>
            <p:cNvPr id="269" name="Content Placeholder 10">
              <a:extLst>
                <a:ext uri="{FF2B5EF4-FFF2-40B4-BE49-F238E27FC236}">
                  <a16:creationId xmlns:a16="http://schemas.microsoft.com/office/drawing/2014/main" id="{3FF09CE2-4F18-4743-9C7E-C46CCB31748C}"/>
                </a:ext>
              </a:extLst>
            </p:cNvPr>
            <p:cNvSpPr/>
            <p:nvPr/>
          </p:nvSpPr>
          <p:spPr>
            <a:xfrm>
              <a:off x="11041305"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70" name="Content Placeholder 10">
              <a:extLst>
                <a:ext uri="{FF2B5EF4-FFF2-40B4-BE49-F238E27FC236}">
                  <a16:creationId xmlns:a16="http://schemas.microsoft.com/office/drawing/2014/main" id="{B6435899-F13C-435D-8F5D-6EFD83255962}"/>
                </a:ext>
              </a:extLst>
            </p:cNvPr>
            <p:cNvSpPr/>
            <p:nvPr/>
          </p:nvSpPr>
          <p:spPr>
            <a:xfrm>
              <a:off x="11100929" y="5934605"/>
              <a:ext cx="118005" cy="108068"/>
            </a:xfrm>
            <a:custGeom>
              <a:avLst/>
              <a:gdLst>
                <a:gd name="connsiteX0" fmla="*/ 24843 w 118005"/>
                <a:gd name="connsiteY0" fmla="*/ 27328 h 108068"/>
                <a:gd name="connsiteX1" fmla="*/ 58382 w 118005"/>
                <a:gd name="connsiteY1" fmla="*/ 62108 h 108068"/>
                <a:gd name="connsiteX2" fmla="*/ 99373 w 118005"/>
                <a:gd name="connsiteY2" fmla="*/ 103100 h 108068"/>
                <a:gd name="connsiteX3" fmla="*/ 104342 w 118005"/>
                <a:gd name="connsiteY3" fmla="*/ 105584 h 108068"/>
                <a:gd name="connsiteX4" fmla="*/ 105584 w 118005"/>
                <a:gd name="connsiteY4" fmla="*/ 101858 h 108068"/>
                <a:gd name="connsiteX5" fmla="*/ 106826 w 118005"/>
                <a:gd name="connsiteY5" fmla="*/ 14906 h 108068"/>
                <a:gd name="connsiteX6" fmla="*/ 111795 w 118005"/>
                <a:gd name="connsiteY6" fmla="*/ 3727 h 108068"/>
                <a:gd name="connsiteX7" fmla="*/ 115522 w 118005"/>
                <a:gd name="connsiteY7" fmla="*/ 3727 h 108068"/>
                <a:gd name="connsiteX8" fmla="*/ 118006 w 118005"/>
                <a:gd name="connsiteY8" fmla="*/ 2484 h 108068"/>
                <a:gd name="connsiteX9" fmla="*/ 114279 w 118005"/>
                <a:gd name="connsiteY9" fmla="*/ 1242 h 108068"/>
                <a:gd name="connsiteX10" fmla="*/ 100615 w 118005"/>
                <a:gd name="connsiteY10" fmla="*/ 1242 h 108068"/>
                <a:gd name="connsiteX11" fmla="*/ 83225 w 118005"/>
                <a:gd name="connsiteY11" fmla="*/ 1242 h 108068"/>
                <a:gd name="connsiteX12" fmla="*/ 79499 w 118005"/>
                <a:gd name="connsiteY12" fmla="*/ 2484 h 108068"/>
                <a:gd name="connsiteX13" fmla="*/ 81983 w 118005"/>
                <a:gd name="connsiteY13" fmla="*/ 3727 h 108068"/>
                <a:gd name="connsiteX14" fmla="*/ 89436 w 118005"/>
                <a:gd name="connsiteY14" fmla="*/ 4969 h 108068"/>
                <a:gd name="connsiteX15" fmla="*/ 94405 w 118005"/>
                <a:gd name="connsiteY15" fmla="*/ 17390 h 108068"/>
                <a:gd name="connsiteX16" fmla="*/ 95647 w 118005"/>
                <a:gd name="connsiteY16" fmla="*/ 79499 h 108068"/>
                <a:gd name="connsiteX17" fmla="*/ 94405 w 118005"/>
                <a:gd name="connsiteY17" fmla="*/ 79499 h 108068"/>
                <a:gd name="connsiteX18" fmla="*/ 63350 w 118005"/>
                <a:gd name="connsiteY18" fmla="*/ 48444 h 108068"/>
                <a:gd name="connsiteX19" fmla="*/ 19875 w 118005"/>
                <a:gd name="connsiteY19" fmla="*/ 3727 h 108068"/>
                <a:gd name="connsiteX20" fmla="*/ 14906 w 118005"/>
                <a:gd name="connsiteY20" fmla="*/ 0 h 108068"/>
                <a:gd name="connsiteX21" fmla="*/ 13664 w 118005"/>
                <a:gd name="connsiteY21" fmla="*/ 4969 h 108068"/>
                <a:gd name="connsiteX22" fmla="*/ 12422 w 118005"/>
                <a:gd name="connsiteY22" fmla="*/ 86952 h 108068"/>
                <a:gd name="connsiteX23" fmla="*/ 8695 w 118005"/>
                <a:gd name="connsiteY23" fmla="*/ 104342 h 108068"/>
                <a:gd name="connsiteX24" fmla="*/ 2484 w 118005"/>
                <a:gd name="connsiteY24" fmla="*/ 105584 h 108068"/>
                <a:gd name="connsiteX25" fmla="*/ 0 w 118005"/>
                <a:gd name="connsiteY25" fmla="*/ 106826 h 108068"/>
                <a:gd name="connsiteX26" fmla="*/ 2484 w 118005"/>
                <a:gd name="connsiteY26" fmla="*/ 108069 h 108068"/>
                <a:gd name="connsiteX27" fmla="*/ 17390 w 118005"/>
                <a:gd name="connsiteY27" fmla="*/ 108069 h 108068"/>
                <a:gd name="connsiteX28" fmla="*/ 34781 w 118005"/>
                <a:gd name="connsiteY28" fmla="*/ 108069 h 108068"/>
                <a:gd name="connsiteX29" fmla="*/ 38507 w 118005"/>
                <a:gd name="connsiteY29" fmla="*/ 106826 h 108068"/>
                <a:gd name="connsiteX30" fmla="*/ 36023 w 118005"/>
                <a:gd name="connsiteY30" fmla="*/ 105584 h 108068"/>
                <a:gd name="connsiteX31" fmla="*/ 28570 w 118005"/>
                <a:gd name="connsiteY31" fmla="*/ 104342 h 108068"/>
                <a:gd name="connsiteX32" fmla="*/ 23601 w 118005"/>
                <a:gd name="connsiteY32" fmla="*/ 89436 h 108068"/>
                <a:gd name="connsiteX33" fmla="*/ 24843 w 118005"/>
                <a:gd name="connsiteY33" fmla="*/ 27328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005" h="108068">
                  <a:moveTo>
                    <a:pt x="24843" y="27328"/>
                  </a:moveTo>
                  <a:cubicBezTo>
                    <a:pt x="27328" y="29812"/>
                    <a:pt x="43476" y="47202"/>
                    <a:pt x="58382" y="62108"/>
                  </a:cubicBezTo>
                  <a:lnTo>
                    <a:pt x="99373" y="103100"/>
                  </a:lnTo>
                  <a:cubicBezTo>
                    <a:pt x="100615" y="104342"/>
                    <a:pt x="103100" y="105584"/>
                    <a:pt x="104342" y="105584"/>
                  </a:cubicBezTo>
                  <a:cubicBezTo>
                    <a:pt x="105584" y="105584"/>
                    <a:pt x="105584" y="104342"/>
                    <a:pt x="105584" y="101858"/>
                  </a:cubicBezTo>
                  <a:lnTo>
                    <a:pt x="106826" y="14906"/>
                  </a:lnTo>
                  <a:cubicBezTo>
                    <a:pt x="106826" y="7453"/>
                    <a:pt x="108068" y="3727"/>
                    <a:pt x="111795" y="3727"/>
                  </a:cubicBezTo>
                  <a:lnTo>
                    <a:pt x="115522" y="3727"/>
                  </a:lnTo>
                  <a:cubicBezTo>
                    <a:pt x="116764" y="3727"/>
                    <a:pt x="118006" y="3727"/>
                    <a:pt x="118006" y="2484"/>
                  </a:cubicBezTo>
                  <a:cubicBezTo>
                    <a:pt x="118006" y="1242"/>
                    <a:pt x="116764" y="1242"/>
                    <a:pt x="114279" y="1242"/>
                  </a:cubicBezTo>
                  <a:lnTo>
                    <a:pt x="100615" y="1242"/>
                  </a:lnTo>
                  <a:lnTo>
                    <a:pt x="83225" y="1242"/>
                  </a:lnTo>
                  <a:cubicBezTo>
                    <a:pt x="80741" y="1242"/>
                    <a:pt x="79499" y="1242"/>
                    <a:pt x="79499" y="2484"/>
                  </a:cubicBezTo>
                  <a:cubicBezTo>
                    <a:pt x="79499" y="3727"/>
                    <a:pt x="79499" y="3727"/>
                    <a:pt x="81983" y="3727"/>
                  </a:cubicBezTo>
                  <a:cubicBezTo>
                    <a:pt x="84467" y="3727"/>
                    <a:pt x="86952" y="3727"/>
                    <a:pt x="89436" y="4969"/>
                  </a:cubicBezTo>
                  <a:cubicBezTo>
                    <a:pt x="93162" y="6211"/>
                    <a:pt x="94405" y="8695"/>
                    <a:pt x="94405" y="17390"/>
                  </a:cubicBezTo>
                  <a:lnTo>
                    <a:pt x="95647" y="79499"/>
                  </a:lnTo>
                  <a:lnTo>
                    <a:pt x="94405" y="79499"/>
                  </a:lnTo>
                  <a:cubicBezTo>
                    <a:pt x="91920" y="77014"/>
                    <a:pt x="73288" y="57140"/>
                    <a:pt x="63350" y="48444"/>
                  </a:cubicBezTo>
                  <a:cubicBezTo>
                    <a:pt x="43476" y="28570"/>
                    <a:pt x="22359" y="6211"/>
                    <a:pt x="19875" y="3727"/>
                  </a:cubicBezTo>
                  <a:cubicBezTo>
                    <a:pt x="17390" y="1242"/>
                    <a:pt x="16148" y="0"/>
                    <a:pt x="14906" y="0"/>
                  </a:cubicBezTo>
                  <a:cubicBezTo>
                    <a:pt x="13664" y="0"/>
                    <a:pt x="13664" y="2484"/>
                    <a:pt x="13664" y="4969"/>
                  </a:cubicBezTo>
                  <a:lnTo>
                    <a:pt x="12422" y="86952"/>
                  </a:lnTo>
                  <a:cubicBezTo>
                    <a:pt x="12422" y="99373"/>
                    <a:pt x="11180" y="103100"/>
                    <a:pt x="8695" y="104342"/>
                  </a:cubicBezTo>
                  <a:cubicBezTo>
                    <a:pt x="6211" y="104342"/>
                    <a:pt x="3727" y="105584"/>
                    <a:pt x="2484" y="105584"/>
                  </a:cubicBezTo>
                  <a:cubicBezTo>
                    <a:pt x="1242" y="105584"/>
                    <a:pt x="0" y="105584"/>
                    <a:pt x="0" y="106826"/>
                  </a:cubicBezTo>
                  <a:cubicBezTo>
                    <a:pt x="0" y="108069"/>
                    <a:pt x="1242" y="108069"/>
                    <a:pt x="2484" y="108069"/>
                  </a:cubicBezTo>
                  <a:lnTo>
                    <a:pt x="17390" y="108069"/>
                  </a:lnTo>
                  <a:lnTo>
                    <a:pt x="34781" y="108069"/>
                  </a:lnTo>
                  <a:cubicBezTo>
                    <a:pt x="37265" y="108069"/>
                    <a:pt x="38507" y="108069"/>
                    <a:pt x="38507" y="106826"/>
                  </a:cubicBezTo>
                  <a:cubicBezTo>
                    <a:pt x="38507" y="105584"/>
                    <a:pt x="37265" y="105584"/>
                    <a:pt x="36023" y="105584"/>
                  </a:cubicBezTo>
                  <a:cubicBezTo>
                    <a:pt x="33538" y="105584"/>
                    <a:pt x="31054" y="105584"/>
                    <a:pt x="28570" y="104342"/>
                  </a:cubicBezTo>
                  <a:cubicBezTo>
                    <a:pt x="26085" y="103100"/>
                    <a:pt x="23601" y="99373"/>
                    <a:pt x="23601" y="89436"/>
                  </a:cubicBezTo>
                  <a:lnTo>
                    <a:pt x="24843" y="27328"/>
                  </a:lnTo>
                  <a:close/>
                </a:path>
              </a:pathLst>
            </a:custGeom>
            <a:solidFill>
              <a:srgbClr val="FFFFFF"/>
            </a:solidFill>
            <a:ln w="12402" cap="flat">
              <a:noFill/>
              <a:prstDash val="solid"/>
              <a:miter/>
            </a:ln>
          </p:spPr>
          <p:txBody>
            <a:bodyPr rtlCol="0" anchor="ctr"/>
            <a:lstStyle/>
            <a:p>
              <a:endParaRPr lang="en-NZ"/>
            </a:p>
          </p:txBody>
        </p:sp>
        <p:sp>
          <p:nvSpPr>
            <p:cNvPr id="271" name="Content Placeholder 10">
              <a:extLst>
                <a:ext uri="{FF2B5EF4-FFF2-40B4-BE49-F238E27FC236}">
                  <a16:creationId xmlns:a16="http://schemas.microsoft.com/office/drawing/2014/main" id="{617EE3ED-D641-4FA6-B125-96CF5F2CBEBC}"/>
                </a:ext>
              </a:extLst>
            </p:cNvPr>
            <p:cNvSpPr/>
            <p:nvPr/>
          </p:nvSpPr>
          <p:spPr>
            <a:xfrm>
              <a:off x="11237567" y="5935848"/>
              <a:ext cx="45960" cy="103099"/>
            </a:xfrm>
            <a:custGeom>
              <a:avLst/>
              <a:gdLst>
                <a:gd name="connsiteX0" fmla="*/ 14906 w 45960"/>
                <a:gd name="connsiteY0" fmla="*/ 63350 h 103099"/>
                <a:gd name="connsiteX1" fmla="*/ 13664 w 45960"/>
                <a:gd name="connsiteY1" fmla="*/ 93163 h 103099"/>
                <a:gd name="connsiteX2" fmla="*/ 9937 w 45960"/>
                <a:gd name="connsiteY2" fmla="*/ 100616 h 103099"/>
                <a:gd name="connsiteX3" fmla="*/ 4969 w 45960"/>
                <a:gd name="connsiteY3" fmla="*/ 100616 h 103099"/>
                <a:gd name="connsiteX4" fmla="*/ 2484 w 45960"/>
                <a:gd name="connsiteY4" fmla="*/ 101858 h 103099"/>
                <a:gd name="connsiteX5" fmla="*/ 4969 w 45960"/>
                <a:gd name="connsiteY5" fmla="*/ 103100 h 103099"/>
                <a:gd name="connsiteX6" fmla="*/ 22359 w 45960"/>
                <a:gd name="connsiteY6" fmla="*/ 103100 h 103099"/>
                <a:gd name="connsiteX7" fmla="*/ 43476 w 45960"/>
                <a:gd name="connsiteY7" fmla="*/ 103100 h 103099"/>
                <a:gd name="connsiteX8" fmla="*/ 45960 w 45960"/>
                <a:gd name="connsiteY8" fmla="*/ 101858 h 103099"/>
                <a:gd name="connsiteX9" fmla="*/ 43476 w 45960"/>
                <a:gd name="connsiteY9" fmla="*/ 100616 h 103099"/>
                <a:gd name="connsiteX10" fmla="*/ 36023 w 45960"/>
                <a:gd name="connsiteY10" fmla="*/ 100616 h 103099"/>
                <a:gd name="connsiteX11" fmla="*/ 31054 w 45960"/>
                <a:gd name="connsiteY11" fmla="*/ 94405 h 103099"/>
                <a:gd name="connsiteX12" fmla="*/ 31054 w 45960"/>
                <a:gd name="connsiteY12" fmla="*/ 64593 h 103099"/>
                <a:gd name="connsiteX13" fmla="*/ 31054 w 45960"/>
                <a:gd name="connsiteY13" fmla="*/ 39749 h 103099"/>
                <a:gd name="connsiteX14" fmla="*/ 31054 w 45960"/>
                <a:gd name="connsiteY14" fmla="*/ 9937 h 103099"/>
                <a:gd name="connsiteX15" fmla="*/ 36023 w 45960"/>
                <a:gd name="connsiteY15" fmla="*/ 2484 h 103099"/>
                <a:gd name="connsiteX16" fmla="*/ 39749 w 45960"/>
                <a:gd name="connsiteY16" fmla="*/ 2484 h 103099"/>
                <a:gd name="connsiteX17" fmla="*/ 42234 w 45960"/>
                <a:gd name="connsiteY17" fmla="*/ 1242 h 103099"/>
                <a:gd name="connsiteX18" fmla="*/ 39749 w 45960"/>
                <a:gd name="connsiteY18" fmla="*/ 0 h 103099"/>
                <a:gd name="connsiteX19" fmla="*/ 22359 w 45960"/>
                <a:gd name="connsiteY19" fmla="*/ 0 h 103099"/>
                <a:gd name="connsiteX20" fmla="*/ 3727 w 45960"/>
                <a:gd name="connsiteY20" fmla="*/ 0 h 103099"/>
                <a:gd name="connsiteX21" fmla="*/ 0 w 45960"/>
                <a:gd name="connsiteY21" fmla="*/ 1242 h 103099"/>
                <a:gd name="connsiteX22" fmla="*/ 2484 w 45960"/>
                <a:gd name="connsiteY22" fmla="*/ 2484 h 103099"/>
                <a:gd name="connsiteX23" fmla="*/ 7453 w 45960"/>
                <a:gd name="connsiteY23" fmla="*/ 2484 h 103099"/>
                <a:gd name="connsiteX24" fmla="*/ 12422 w 45960"/>
                <a:gd name="connsiteY24" fmla="*/ 9937 h 103099"/>
                <a:gd name="connsiteX25" fmla="*/ 12422 w 45960"/>
                <a:gd name="connsiteY25" fmla="*/ 39749 h 103099"/>
                <a:gd name="connsiteX26" fmla="*/ 12422 w 45960"/>
                <a:gd name="connsiteY26" fmla="*/ 63350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60" h="103099">
                  <a:moveTo>
                    <a:pt x="14906" y="63350"/>
                  </a:moveTo>
                  <a:cubicBezTo>
                    <a:pt x="14906" y="77014"/>
                    <a:pt x="14906" y="88194"/>
                    <a:pt x="13664" y="93163"/>
                  </a:cubicBezTo>
                  <a:cubicBezTo>
                    <a:pt x="13664" y="96889"/>
                    <a:pt x="12422" y="99373"/>
                    <a:pt x="9937" y="100616"/>
                  </a:cubicBezTo>
                  <a:lnTo>
                    <a:pt x="4969" y="100616"/>
                  </a:lnTo>
                  <a:cubicBezTo>
                    <a:pt x="3727" y="100616"/>
                    <a:pt x="2484" y="100616"/>
                    <a:pt x="2484" y="101858"/>
                  </a:cubicBezTo>
                  <a:cubicBezTo>
                    <a:pt x="2484" y="103100"/>
                    <a:pt x="3727" y="103100"/>
                    <a:pt x="4969" y="103100"/>
                  </a:cubicBezTo>
                  <a:lnTo>
                    <a:pt x="22359" y="103100"/>
                  </a:lnTo>
                  <a:lnTo>
                    <a:pt x="43476" y="103100"/>
                  </a:lnTo>
                  <a:cubicBezTo>
                    <a:pt x="44718" y="103100"/>
                    <a:pt x="45960" y="103100"/>
                    <a:pt x="45960" y="101858"/>
                  </a:cubicBezTo>
                  <a:cubicBezTo>
                    <a:pt x="45960" y="100616"/>
                    <a:pt x="44718" y="100616"/>
                    <a:pt x="43476" y="100616"/>
                  </a:cubicBezTo>
                  <a:lnTo>
                    <a:pt x="36023" y="100616"/>
                  </a:lnTo>
                  <a:cubicBezTo>
                    <a:pt x="32296" y="100616"/>
                    <a:pt x="31054" y="98131"/>
                    <a:pt x="31054" y="94405"/>
                  </a:cubicBezTo>
                  <a:lnTo>
                    <a:pt x="31054" y="64593"/>
                  </a:lnTo>
                  <a:lnTo>
                    <a:pt x="31054" y="39749"/>
                  </a:lnTo>
                  <a:lnTo>
                    <a:pt x="31054" y="9937"/>
                  </a:lnTo>
                  <a:cubicBezTo>
                    <a:pt x="31054" y="4969"/>
                    <a:pt x="32296" y="2484"/>
                    <a:pt x="36023" y="2484"/>
                  </a:cubicBezTo>
                  <a:lnTo>
                    <a:pt x="39749" y="2484"/>
                  </a:lnTo>
                  <a:cubicBezTo>
                    <a:pt x="40992" y="2484"/>
                    <a:pt x="42234" y="2484"/>
                    <a:pt x="42234" y="1242"/>
                  </a:cubicBezTo>
                  <a:cubicBezTo>
                    <a:pt x="42234" y="0"/>
                    <a:pt x="40992" y="0"/>
                    <a:pt x="39749" y="0"/>
                  </a:cubicBezTo>
                  <a:lnTo>
                    <a:pt x="22359" y="0"/>
                  </a:lnTo>
                  <a:lnTo>
                    <a:pt x="3727" y="0"/>
                  </a:lnTo>
                  <a:cubicBezTo>
                    <a:pt x="1242" y="0"/>
                    <a:pt x="0" y="0"/>
                    <a:pt x="0" y="1242"/>
                  </a:cubicBezTo>
                  <a:cubicBezTo>
                    <a:pt x="0" y="2484"/>
                    <a:pt x="1242" y="2484"/>
                    <a:pt x="2484" y="2484"/>
                  </a:cubicBezTo>
                  <a:lnTo>
                    <a:pt x="7453" y="2484"/>
                  </a:lnTo>
                  <a:cubicBezTo>
                    <a:pt x="9937" y="3726"/>
                    <a:pt x="12422" y="4969"/>
                    <a:pt x="12422" y="9937"/>
                  </a:cubicBezTo>
                  <a:lnTo>
                    <a:pt x="12422" y="39749"/>
                  </a:lnTo>
                  <a:lnTo>
                    <a:pt x="12422" y="63350"/>
                  </a:lnTo>
                  <a:close/>
                </a:path>
              </a:pathLst>
            </a:custGeom>
            <a:solidFill>
              <a:srgbClr val="FFFFFF"/>
            </a:solidFill>
            <a:ln w="12402" cap="flat">
              <a:noFill/>
              <a:prstDash val="solid"/>
              <a:miter/>
            </a:ln>
          </p:spPr>
          <p:txBody>
            <a:bodyPr rtlCol="0" anchor="ctr"/>
            <a:lstStyle/>
            <a:p>
              <a:endParaRPr lang="en-NZ"/>
            </a:p>
          </p:txBody>
        </p:sp>
        <p:sp>
          <p:nvSpPr>
            <p:cNvPr id="272" name="Content Placeholder 10">
              <a:extLst>
                <a:ext uri="{FF2B5EF4-FFF2-40B4-BE49-F238E27FC236}">
                  <a16:creationId xmlns:a16="http://schemas.microsoft.com/office/drawing/2014/main" id="{BF4AFCE2-2D39-483D-BF8E-97E8EA7DC8A7}"/>
                </a:ext>
              </a:extLst>
            </p:cNvPr>
            <p:cNvSpPr/>
            <p:nvPr/>
          </p:nvSpPr>
          <p:spPr>
            <a:xfrm>
              <a:off x="11304644" y="5933363"/>
              <a:ext cx="59623" cy="108068"/>
            </a:xfrm>
            <a:custGeom>
              <a:avLst/>
              <a:gdLst>
                <a:gd name="connsiteX0" fmla="*/ 23601 w 59623"/>
                <a:gd name="connsiteY0" fmla="*/ 108069 h 108068"/>
                <a:gd name="connsiteX1" fmla="*/ 45960 w 59623"/>
                <a:gd name="connsiteY1" fmla="*/ 101858 h 108068"/>
                <a:gd name="connsiteX2" fmla="*/ 59624 w 59623"/>
                <a:gd name="connsiteY2" fmla="*/ 78257 h 108068"/>
                <a:gd name="connsiteX3" fmla="*/ 37265 w 59623"/>
                <a:gd name="connsiteY3" fmla="*/ 43476 h 108068"/>
                <a:gd name="connsiteX4" fmla="*/ 33538 w 59623"/>
                <a:gd name="connsiteY4" fmla="*/ 40992 h 108068"/>
                <a:gd name="connsiteX5" fmla="*/ 18632 w 59623"/>
                <a:gd name="connsiteY5" fmla="*/ 21117 h 108068"/>
                <a:gd name="connsiteX6" fmla="*/ 34781 w 59623"/>
                <a:gd name="connsiteY6" fmla="*/ 6211 h 108068"/>
                <a:gd name="connsiteX7" fmla="*/ 49687 w 59623"/>
                <a:gd name="connsiteY7" fmla="*/ 12422 h 108068"/>
                <a:gd name="connsiteX8" fmla="*/ 53413 w 59623"/>
                <a:gd name="connsiteY8" fmla="*/ 21117 h 108068"/>
                <a:gd name="connsiteX9" fmla="*/ 54655 w 59623"/>
                <a:gd name="connsiteY9" fmla="*/ 23601 h 108068"/>
                <a:gd name="connsiteX10" fmla="*/ 55897 w 59623"/>
                <a:gd name="connsiteY10" fmla="*/ 19875 h 108068"/>
                <a:gd name="connsiteX11" fmla="*/ 55897 w 59623"/>
                <a:gd name="connsiteY11" fmla="*/ 3727 h 108068"/>
                <a:gd name="connsiteX12" fmla="*/ 53413 w 59623"/>
                <a:gd name="connsiteY12" fmla="*/ 2484 h 108068"/>
                <a:gd name="connsiteX13" fmla="*/ 34781 w 59623"/>
                <a:gd name="connsiteY13" fmla="*/ 0 h 108068"/>
                <a:gd name="connsiteX14" fmla="*/ 2484 w 59623"/>
                <a:gd name="connsiteY14" fmla="*/ 26086 h 108068"/>
                <a:gd name="connsiteX15" fmla="*/ 23601 w 59623"/>
                <a:gd name="connsiteY15" fmla="*/ 58382 h 108068"/>
                <a:gd name="connsiteX16" fmla="*/ 29812 w 59623"/>
                <a:gd name="connsiteY16" fmla="*/ 63351 h 108068"/>
                <a:gd name="connsiteX17" fmla="*/ 43476 w 59623"/>
                <a:gd name="connsiteY17" fmla="*/ 85709 h 108068"/>
                <a:gd name="connsiteX18" fmla="*/ 24843 w 59623"/>
                <a:gd name="connsiteY18" fmla="*/ 101858 h 108068"/>
                <a:gd name="connsiteX19" fmla="*/ 4969 w 59623"/>
                <a:gd name="connsiteY19" fmla="*/ 88194 h 108068"/>
                <a:gd name="connsiteX20" fmla="*/ 3726 w 59623"/>
                <a:gd name="connsiteY20" fmla="*/ 80741 h 108068"/>
                <a:gd name="connsiteX21" fmla="*/ 2484 w 59623"/>
                <a:gd name="connsiteY21" fmla="*/ 78257 h 108068"/>
                <a:gd name="connsiteX22" fmla="*/ 1242 w 59623"/>
                <a:gd name="connsiteY22" fmla="*/ 81983 h 108068"/>
                <a:gd name="connsiteX23" fmla="*/ 0 w 59623"/>
                <a:gd name="connsiteY23" fmla="*/ 100616 h 108068"/>
                <a:gd name="connsiteX24" fmla="*/ 2484 w 59623"/>
                <a:gd name="connsiteY24" fmla="*/ 105584 h 108068"/>
                <a:gd name="connsiteX25" fmla="*/ 23601 w 59623"/>
                <a:gd name="connsiteY25" fmla="*/ 10806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23" h="108068">
                  <a:moveTo>
                    <a:pt x="23601" y="108069"/>
                  </a:moveTo>
                  <a:cubicBezTo>
                    <a:pt x="31054" y="108069"/>
                    <a:pt x="38507" y="106826"/>
                    <a:pt x="45960" y="101858"/>
                  </a:cubicBezTo>
                  <a:cubicBezTo>
                    <a:pt x="55897" y="95647"/>
                    <a:pt x="59624" y="85709"/>
                    <a:pt x="59624" y="78257"/>
                  </a:cubicBezTo>
                  <a:cubicBezTo>
                    <a:pt x="59624" y="64593"/>
                    <a:pt x="53413" y="55898"/>
                    <a:pt x="37265" y="43476"/>
                  </a:cubicBezTo>
                  <a:lnTo>
                    <a:pt x="33538" y="40992"/>
                  </a:lnTo>
                  <a:cubicBezTo>
                    <a:pt x="22359" y="32296"/>
                    <a:pt x="18632" y="27328"/>
                    <a:pt x="18632" y="21117"/>
                  </a:cubicBezTo>
                  <a:cubicBezTo>
                    <a:pt x="18632" y="12422"/>
                    <a:pt x="24843" y="6211"/>
                    <a:pt x="34781" y="6211"/>
                  </a:cubicBezTo>
                  <a:cubicBezTo>
                    <a:pt x="43476" y="6211"/>
                    <a:pt x="47202" y="9937"/>
                    <a:pt x="49687" y="12422"/>
                  </a:cubicBezTo>
                  <a:cubicBezTo>
                    <a:pt x="52171" y="16148"/>
                    <a:pt x="53413" y="19875"/>
                    <a:pt x="53413" y="21117"/>
                  </a:cubicBezTo>
                  <a:cubicBezTo>
                    <a:pt x="53413" y="22359"/>
                    <a:pt x="53413" y="23601"/>
                    <a:pt x="54655" y="23601"/>
                  </a:cubicBezTo>
                  <a:cubicBezTo>
                    <a:pt x="55897" y="23601"/>
                    <a:pt x="55897" y="22359"/>
                    <a:pt x="55897" y="19875"/>
                  </a:cubicBezTo>
                  <a:lnTo>
                    <a:pt x="55897" y="3727"/>
                  </a:lnTo>
                  <a:cubicBezTo>
                    <a:pt x="55897" y="2484"/>
                    <a:pt x="54655" y="2484"/>
                    <a:pt x="53413" y="2484"/>
                  </a:cubicBezTo>
                  <a:cubicBezTo>
                    <a:pt x="49687" y="1242"/>
                    <a:pt x="43476" y="0"/>
                    <a:pt x="34781" y="0"/>
                  </a:cubicBezTo>
                  <a:cubicBezTo>
                    <a:pt x="14906" y="0"/>
                    <a:pt x="2484" y="11180"/>
                    <a:pt x="2484" y="26086"/>
                  </a:cubicBezTo>
                  <a:cubicBezTo>
                    <a:pt x="2484" y="37265"/>
                    <a:pt x="7453" y="47202"/>
                    <a:pt x="23601" y="58382"/>
                  </a:cubicBezTo>
                  <a:lnTo>
                    <a:pt x="29812" y="63351"/>
                  </a:lnTo>
                  <a:cubicBezTo>
                    <a:pt x="40991" y="72046"/>
                    <a:pt x="43476" y="78257"/>
                    <a:pt x="43476" y="85709"/>
                  </a:cubicBezTo>
                  <a:cubicBezTo>
                    <a:pt x="43476" y="93163"/>
                    <a:pt x="37265" y="101858"/>
                    <a:pt x="24843" y="101858"/>
                  </a:cubicBezTo>
                  <a:cubicBezTo>
                    <a:pt x="16148" y="101858"/>
                    <a:pt x="7453" y="98131"/>
                    <a:pt x="4969" y="88194"/>
                  </a:cubicBezTo>
                  <a:cubicBezTo>
                    <a:pt x="3726" y="85709"/>
                    <a:pt x="3726" y="83225"/>
                    <a:pt x="3726" y="80741"/>
                  </a:cubicBezTo>
                  <a:cubicBezTo>
                    <a:pt x="3726" y="79499"/>
                    <a:pt x="3726" y="78257"/>
                    <a:pt x="2484" y="78257"/>
                  </a:cubicBezTo>
                  <a:cubicBezTo>
                    <a:pt x="1242" y="78257"/>
                    <a:pt x="1242" y="79499"/>
                    <a:pt x="1242" y="81983"/>
                  </a:cubicBezTo>
                  <a:cubicBezTo>
                    <a:pt x="1242" y="84467"/>
                    <a:pt x="0" y="91920"/>
                    <a:pt x="0" y="100616"/>
                  </a:cubicBezTo>
                  <a:cubicBezTo>
                    <a:pt x="0" y="103100"/>
                    <a:pt x="0" y="104342"/>
                    <a:pt x="2484" y="105584"/>
                  </a:cubicBezTo>
                  <a:cubicBezTo>
                    <a:pt x="8695" y="106826"/>
                    <a:pt x="14906" y="108069"/>
                    <a:pt x="23601" y="108069"/>
                  </a:cubicBezTo>
                </a:path>
              </a:pathLst>
            </a:custGeom>
            <a:solidFill>
              <a:srgbClr val="FFFFFF"/>
            </a:solidFill>
            <a:ln w="12402" cap="flat">
              <a:noFill/>
              <a:prstDash val="solid"/>
              <a:miter/>
            </a:ln>
          </p:spPr>
          <p:txBody>
            <a:bodyPr rtlCol="0" anchor="ctr"/>
            <a:lstStyle/>
            <a:p>
              <a:endParaRPr lang="en-NZ"/>
            </a:p>
          </p:txBody>
        </p:sp>
        <p:sp>
          <p:nvSpPr>
            <p:cNvPr id="273" name="Content Placeholder 10">
              <a:extLst>
                <a:ext uri="{FF2B5EF4-FFF2-40B4-BE49-F238E27FC236}">
                  <a16:creationId xmlns:a16="http://schemas.microsoft.com/office/drawing/2014/main" id="{48477CDC-859E-49E8-9FF2-1304A32738B8}"/>
                </a:ext>
              </a:extLst>
            </p:cNvPr>
            <p:cNvSpPr/>
            <p:nvPr/>
          </p:nvSpPr>
          <p:spPr>
            <a:xfrm>
              <a:off x="11374205" y="5930879"/>
              <a:ext cx="93162" cy="108068"/>
            </a:xfrm>
            <a:custGeom>
              <a:avLst/>
              <a:gdLst>
                <a:gd name="connsiteX0" fmla="*/ 40992 w 93162"/>
                <a:gd name="connsiteY0" fmla="*/ 68319 h 108068"/>
                <a:gd name="connsiteX1" fmla="*/ 39749 w 93162"/>
                <a:gd name="connsiteY1" fmla="*/ 98131 h 108068"/>
                <a:gd name="connsiteX2" fmla="*/ 36023 w 93162"/>
                <a:gd name="connsiteY2" fmla="*/ 105584 h 108068"/>
                <a:gd name="connsiteX3" fmla="*/ 31054 w 93162"/>
                <a:gd name="connsiteY3" fmla="*/ 105584 h 108068"/>
                <a:gd name="connsiteX4" fmla="*/ 28570 w 93162"/>
                <a:gd name="connsiteY4" fmla="*/ 106826 h 108068"/>
                <a:gd name="connsiteX5" fmla="*/ 31054 w 93162"/>
                <a:gd name="connsiteY5" fmla="*/ 108069 h 108068"/>
                <a:gd name="connsiteX6" fmla="*/ 48445 w 93162"/>
                <a:gd name="connsiteY6" fmla="*/ 108069 h 108068"/>
                <a:gd name="connsiteX7" fmla="*/ 70803 w 93162"/>
                <a:gd name="connsiteY7" fmla="*/ 108069 h 108068"/>
                <a:gd name="connsiteX8" fmla="*/ 73288 w 93162"/>
                <a:gd name="connsiteY8" fmla="*/ 106826 h 108068"/>
                <a:gd name="connsiteX9" fmla="*/ 70803 w 93162"/>
                <a:gd name="connsiteY9" fmla="*/ 105584 h 108068"/>
                <a:gd name="connsiteX10" fmla="*/ 63350 w 93162"/>
                <a:gd name="connsiteY10" fmla="*/ 105584 h 108068"/>
                <a:gd name="connsiteX11" fmla="*/ 58382 w 93162"/>
                <a:gd name="connsiteY11" fmla="*/ 98131 h 108068"/>
                <a:gd name="connsiteX12" fmla="*/ 57140 w 93162"/>
                <a:gd name="connsiteY12" fmla="*/ 68319 h 108068"/>
                <a:gd name="connsiteX13" fmla="*/ 57140 w 93162"/>
                <a:gd name="connsiteY13" fmla="*/ 11180 h 108068"/>
                <a:gd name="connsiteX14" fmla="*/ 74530 w 93162"/>
                <a:gd name="connsiteY14" fmla="*/ 11180 h 108068"/>
                <a:gd name="connsiteX15" fmla="*/ 90678 w 93162"/>
                <a:gd name="connsiteY15" fmla="*/ 18633 h 108068"/>
                <a:gd name="connsiteX16" fmla="*/ 90678 w 93162"/>
                <a:gd name="connsiteY16" fmla="*/ 19875 h 108068"/>
                <a:gd name="connsiteX17" fmla="*/ 91920 w 93162"/>
                <a:gd name="connsiteY17" fmla="*/ 22359 h 108068"/>
                <a:gd name="connsiteX18" fmla="*/ 93162 w 93162"/>
                <a:gd name="connsiteY18" fmla="*/ 19875 h 108068"/>
                <a:gd name="connsiteX19" fmla="*/ 93162 w 93162"/>
                <a:gd name="connsiteY19" fmla="*/ 3727 h 108068"/>
                <a:gd name="connsiteX20" fmla="*/ 91920 w 93162"/>
                <a:gd name="connsiteY20" fmla="*/ 1242 h 108068"/>
                <a:gd name="connsiteX21" fmla="*/ 78257 w 93162"/>
                <a:gd name="connsiteY21" fmla="*/ 2484 h 108068"/>
                <a:gd name="connsiteX22" fmla="*/ 23601 w 93162"/>
                <a:gd name="connsiteY22" fmla="*/ 2484 h 108068"/>
                <a:gd name="connsiteX23" fmla="*/ 9937 w 93162"/>
                <a:gd name="connsiteY23" fmla="*/ 1242 h 108068"/>
                <a:gd name="connsiteX24" fmla="*/ 3727 w 93162"/>
                <a:gd name="connsiteY24" fmla="*/ 0 h 108068"/>
                <a:gd name="connsiteX25" fmla="*/ 2484 w 93162"/>
                <a:gd name="connsiteY25" fmla="*/ 2484 h 108068"/>
                <a:gd name="connsiteX26" fmla="*/ 0 w 93162"/>
                <a:gd name="connsiteY26" fmla="*/ 18633 h 108068"/>
                <a:gd name="connsiteX27" fmla="*/ 1242 w 93162"/>
                <a:gd name="connsiteY27" fmla="*/ 21117 h 108068"/>
                <a:gd name="connsiteX28" fmla="*/ 2484 w 93162"/>
                <a:gd name="connsiteY28" fmla="*/ 19875 h 108068"/>
                <a:gd name="connsiteX29" fmla="*/ 4969 w 93162"/>
                <a:gd name="connsiteY29" fmla="*/ 14906 h 108068"/>
                <a:gd name="connsiteX30" fmla="*/ 18632 w 93162"/>
                <a:gd name="connsiteY30" fmla="*/ 11180 h 108068"/>
                <a:gd name="connsiteX31" fmla="*/ 39749 w 93162"/>
                <a:gd name="connsiteY31" fmla="*/ 11180 h 108068"/>
                <a:gd name="connsiteX32" fmla="*/ 39749 w 93162"/>
                <a:gd name="connsiteY32" fmla="*/ 68319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62" h="108068">
                  <a:moveTo>
                    <a:pt x="40992" y="68319"/>
                  </a:moveTo>
                  <a:cubicBezTo>
                    <a:pt x="40992" y="80741"/>
                    <a:pt x="40992" y="91920"/>
                    <a:pt x="39749" y="98131"/>
                  </a:cubicBezTo>
                  <a:cubicBezTo>
                    <a:pt x="39749" y="101858"/>
                    <a:pt x="38507" y="105584"/>
                    <a:pt x="36023" y="105584"/>
                  </a:cubicBezTo>
                  <a:lnTo>
                    <a:pt x="31054" y="105584"/>
                  </a:lnTo>
                  <a:cubicBezTo>
                    <a:pt x="29812" y="105584"/>
                    <a:pt x="28570" y="105584"/>
                    <a:pt x="28570" y="106826"/>
                  </a:cubicBezTo>
                  <a:cubicBezTo>
                    <a:pt x="28570" y="108069"/>
                    <a:pt x="29812" y="108069"/>
                    <a:pt x="31054" y="108069"/>
                  </a:cubicBezTo>
                  <a:lnTo>
                    <a:pt x="48445" y="108069"/>
                  </a:lnTo>
                  <a:lnTo>
                    <a:pt x="70803" y="108069"/>
                  </a:lnTo>
                  <a:cubicBezTo>
                    <a:pt x="72046" y="108069"/>
                    <a:pt x="73288" y="108069"/>
                    <a:pt x="73288" y="106826"/>
                  </a:cubicBezTo>
                  <a:cubicBezTo>
                    <a:pt x="73288" y="105584"/>
                    <a:pt x="72046" y="105584"/>
                    <a:pt x="70803" y="105584"/>
                  </a:cubicBezTo>
                  <a:lnTo>
                    <a:pt x="63350" y="105584"/>
                  </a:lnTo>
                  <a:cubicBezTo>
                    <a:pt x="59624" y="105584"/>
                    <a:pt x="58382" y="101858"/>
                    <a:pt x="58382" y="98131"/>
                  </a:cubicBezTo>
                  <a:cubicBezTo>
                    <a:pt x="57140" y="91920"/>
                    <a:pt x="57140" y="80741"/>
                    <a:pt x="57140" y="68319"/>
                  </a:cubicBezTo>
                  <a:lnTo>
                    <a:pt x="57140" y="11180"/>
                  </a:lnTo>
                  <a:lnTo>
                    <a:pt x="74530" y="11180"/>
                  </a:lnTo>
                  <a:cubicBezTo>
                    <a:pt x="86952" y="11180"/>
                    <a:pt x="90678" y="14906"/>
                    <a:pt x="90678" y="18633"/>
                  </a:cubicBezTo>
                  <a:lnTo>
                    <a:pt x="90678" y="19875"/>
                  </a:lnTo>
                  <a:cubicBezTo>
                    <a:pt x="90678" y="22359"/>
                    <a:pt x="90678" y="22359"/>
                    <a:pt x="91920" y="22359"/>
                  </a:cubicBezTo>
                  <a:cubicBezTo>
                    <a:pt x="93162" y="22359"/>
                    <a:pt x="93162" y="21117"/>
                    <a:pt x="93162" y="19875"/>
                  </a:cubicBezTo>
                  <a:lnTo>
                    <a:pt x="93162" y="3727"/>
                  </a:lnTo>
                  <a:cubicBezTo>
                    <a:pt x="93162" y="1242"/>
                    <a:pt x="93162" y="1242"/>
                    <a:pt x="91920" y="1242"/>
                  </a:cubicBezTo>
                  <a:cubicBezTo>
                    <a:pt x="90678" y="1242"/>
                    <a:pt x="86952" y="2484"/>
                    <a:pt x="78257" y="2484"/>
                  </a:cubicBezTo>
                  <a:lnTo>
                    <a:pt x="23601" y="2484"/>
                  </a:lnTo>
                  <a:cubicBezTo>
                    <a:pt x="18632" y="2484"/>
                    <a:pt x="13664" y="2484"/>
                    <a:pt x="9937" y="1242"/>
                  </a:cubicBezTo>
                  <a:cubicBezTo>
                    <a:pt x="6211" y="1242"/>
                    <a:pt x="4969" y="0"/>
                    <a:pt x="3727" y="0"/>
                  </a:cubicBezTo>
                  <a:cubicBezTo>
                    <a:pt x="2484" y="0"/>
                    <a:pt x="2484" y="1242"/>
                    <a:pt x="2484" y="2484"/>
                  </a:cubicBezTo>
                  <a:cubicBezTo>
                    <a:pt x="2484" y="3727"/>
                    <a:pt x="0" y="16148"/>
                    <a:pt x="0" y="18633"/>
                  </a:cubicBezTo>
                  <a:cubicBezTo>
                    <a:pt x="0" y="19875"/>
                    <a:pt x="0" y="21117"/>
                    <a:pt x="1242" y="21117"/>
                  </a:cubicBezTo>
                  <a:cubicBezTo>
                    <a:pt x="2484" y="21117"/>
                    <a:pt x="2484" y="21117"/>
                    <a:pt x="2484" y="19875"/>
                  </a:cubicBezTo>
                  <a:cubicBezTo>
                    <a:pt x="2484" y="18633"/>
                    <a:pt x="3727" y="17390"/>
                    <a:pt x="4969" y="14906"/>
                  </a:cubicBezTo>
                  <a:cubicBezTo>
                    <a:pt x="7453" y="12422"/>
                    <a:pt x="9937" y="11180"/>
                    <a:pt x="18632" y="11180"/>
                  </a:cubicBezTo>
                  <a:lnTo>
                    <a:pt x="39749" y="11180"/>
                  </a:lnTo>
                  <a:lnTo>
                    <a:pt x="39749" y="68319"/>
                  </a:lnTo>
                  <a:close/>
                </a:path>
              </a:pathLst>
            </a:custGeom>
            <a:solidFill>
              <a:srgbClr val="FFFFFF"/>
            </a:solidFill>
            <a:ln w="12402" cap="flat">
              <a:noFill/>
              <a:prstDash val="solid"/>
              <a:miter/>
            </a:ln>
          </p:spPr>
          <p:txBody>
            <a:bodyPr rtlCol="0" anchor="ctr"/>
            <a:lstStyle/>
            <a:p>
              <a:endParaRPr lang="en-NZ"/>
            </a:p>
          </p:txBody>
        </p:sp>
        <p:sp>
          <p:nvSpPr>
            <p:cNvPr id="274" name="Content Placeholder 10">
              <a:extLst>
                <a:ext uri="{FF2B5EF4-FFF2-40B4-BE49-F238E27FC236}">
                  <a16:creationId xmlns:a16="http://schemas.microsoft.com/office/drawing/2014/main" id="{292C2541-0878-43EC-93F7-EC2328AAE3C2}"/>
                </a:ext>
              </a:extLst>
            </p:cNvPr>
            <p:cNvSpPr/>
            <p:nvPr/>
          </p:nvSpPr>
          <p:spPr>
            <a:xfrm>
              <a:off x="11483516" y="5933363"/>
              <a:ext cx="109310" cy="105584"/>
            </a:xfrm>
            <a:custGeom>
              <a:avLst/>
              <a:gdLst>
                <a:gd name="connsiteX0" fmla="*/ 29812 w 109310"/>
                <a:gd name="connsiteY0" fmla="*/ 9937 h 105584"/>
                <a:gd name="connsiteX1" fmla="*/ 31054 w 109310"/>
                <a:gd name="connsiteY1" fmla="*/ 7453 h 105584"/>
                <a:gd name="connsiteX2" fmla="*/ 38507 w 109310"/>
                <a:gd name="connsiteY2" fmla="*/ 7453 h 105584"/>
                <a:gd name="connsiteX3" fmla="*/ 59624 w 109310"/>
                <a:gd name="connsiteY3" fmla="*/ 32296 h 105584"/>
                <a:gd name="connsiteX4" fmla="*/ 50929 w 109310"/>
                <a:gd name="connsiteY4" fmla="*/ 53413 h 105584"/>
                <a:gd name="connsiteX5" fmla="*/ 40991 w 109310"/>
                <a:gd name="connsiteY5" fmla="*/ 55898 h 105584"/>
                <a:gd name="connsiteX6" fmla="*/ 31054 w 109310"/>
                <a:gd name="connsiteY6" fmla="*/ 54655 h 105584"/>
                <a:gd name="connsiteX7" fmla="*/ 29812 w 109310"/>
                <a:gd name="connsiteY7" fmla="*/ 52171 h 105584"/>
                <a:gd name="connsiteX8" fmla="*/ 29812 w 109310"/>
                <a:gd name="connsiteY8" fmla="*/ 9937 h 105584"/>
                <a:gd name="connsiteX9" fmla="*/ 13664 w 109310"/>
                <a:gd name="connsiteY9" fmla="*/ 65835 h 105584"/>
                <a:gd name="connsiteX10" fmla="*/ 12422 w 109310"/>
                <a:gd name="connsiteY10" fmla="*/ 95647 h 105584"/>
                <a:gd name="connsiteX11" fmla="*/ 8695 w 109310"/>
                <a:gd name="connsiteY11" fmla="*/ 103100 h 105584"/>
                <a:gd name="connsiteX12" fmla="*/ 3726 w 109310"/>
                <a:gd name="connsiteY12" fmla="*/ 103100 h 105584"/>
                <a:gd name="connsiteX13" fmla="*/ 1242 w 109310"/>
                <a:gd name="connsiteY13" fmla="*/ 104342 h 105584"/>
                <a:gd name="connsiteX14" fmla="*/ 3726 w 109310"/>
                <a:gd name="connsiteY14" fmla="*/ 105584 h 105584"/>
                <a:gd name="connsiteX15" fmla="*/ 21117 w 109310"/>
                <a:gd name="connsiteY15" fmla="*/ 105584 h 105584"/>
                <a:gd name="connsiteX16" fmla="*/ 40991 w 109310"/>
                <a:gd name="connsiteY16" fmla="*/ 105584 h 105584"/>
                <a:gd name="connsiteX17" fmla="*/ 43476 w 109310"/>
                <a:gd name="connsiteY17" fmla="*/ 104342 h 105584"/>
                <a:gd name="connsiteX18" fmla="*/ 42234 w 109310"/>
                <a:gd name="connsiteY18" fmla="*/ 103100 h 105584"/>
                <a:gd name="connsiteX19" fmla="*/ 36023 w 109310"/>
                <a:gd name="connsiteY19" fmla="*/ 103100 h 105584"/>
                <a:gd name="connsiteX20" fmla="*/ 31054 w 109310"/>
                <a:gd name="connsiteY20" fmla="*/ 95647 h 105584"/>
                <a:gd name="connsiteX21" fmla="*/ 29812 w 109310"/>
                <a:gd name="connsiteY21" fmla="*/ 65835 h 105584"/>
                <a:gd name="connsiteX22" fmla="*/ 29812 w 109310"/>
                <a:gd name="connsiteY22" fmla="*/ 63351 h 105584"/>
                <a:gd name="connsiteX23" fmla="*/ 31054 w 109310"/>
                <a:gd name="connsiteY23" fmla="*/ 62108 h 105584"/>
                <a:gd name="connsiteX24" fmla="*/ 43476 w 109310"/>
                <a:gd name="connsiteY24" fmla="*/ 62108 h 105584"/>
                <a:gd name="connsiteX25" fmla="*/ 45960 w 109310"/>
                <a:gd name="connsiteY25" fmla="*/ 63351 h 105584"/>
                <a:gd name="connsiteX26" fmla="*/ 59624 w 109310"/>
                <a:gd name="connsiteY26" fmla="*/ 81983 h 105584"/>
                <a:gd name="connsiteX27" fmla="*/ 78256 w 109310"/>
                <a:gd name="connsiteY27" fmla="*/ 101858 h 105584"/>
                <a:gd name="connsiteX28" fmla="*/ 93162 w 109310"/>
                <a:gd name="connsiteY28" fmla="*/ 104342 h 105584"/>
                <a:gd name="connsiteX29" fmla="*/ 106826 w 109310"/>
                <a:gd name="connsiteY29" fmla="*/ 104342 h 105584"/>
                <a:gd name="connsiteX30" fmla="*/ 109311 w 109310"/>
                <a:gd name="connsiteY30" fmla="*/ 103100 h 105584"/>
                <a:gd name="connsiteX31" fmla="*/ 108068 w 109310"/>
                <a:gd name="connsiteY31" fmla="*/ 101858 h 105584"/>
                <a:gd name="connsiteX32" fmla="*/ 104342 w 109310"/>
                <a:gd name="connsiteY32" fmla="*/ 101858 h 105584"/>
                <a:gd name="connsiteX33" fmla="*/ 88194 w 109310"/>
                <a:gd name="connsiteY33" fmla="*/ 91920 h 105584"/>
                <a:gd name="connsiteX34" fmla="*/ 58382 w 109310"/>
                <a:gd name="connsiteY34" fmla="*/ 55898 h 105584"/>
                <a:gd name="connsiteX35" fmla="*/ 77014 w 109310"/>
                <a:gd name="connsiteY35" fmla="*/ 24843 h 105584"/>
                <a:gd name="connsiteX36" fmla="*/ 67077 w 109310"/>
                <a:gd name="connsiteY36" fmla="*/ 6211 h 105584"/>
                <a:gd name="connsiteX37" fmla="*/ 40991 w 109310"/>
                <a:gd name="connsiteY37" fmla="*/ 0 h 105584"/>
                <a:gd name="connsiteX38" fmla="*/ 21117 w 109310"/>
                <a:gd name="connsiteY38" fmla="*/ 0 h 105584"/>
                <a:gd name="connsiteX39" fmla="*/ 2484 w 109310"/>
                <a:gd name="connsiteY39" fmla="*/ 0 h 105584"/>
                <a:gd name="connsiteX40" fmla="*/ 0 w 109310"/>
                <a:gd name="connsiteY40" fmla="*/ 1242 h 105584"/>
                <a:gd name="connsiteX41" fmla="*/ 2484 w 109310"/>
                <a:gd name="connsiteY41" fmla="*/ 2484 h 105584"/>
                <a:gd name="connsiteX42" fmla="*/ 7453 w 109310"/>
                <a:gd name="connsiteY42" fmla="*/ 2484 h 105584"/>
                <a:gd name="connsiteX43" fmla="*/ 13664 w 109310"/>
                <a:gd name="connsiteY43" fmla="*/ 9937 h 105584"/>
                <a:gd name="connsiteX44" fmla="*/ 13664 w 109310"/>
                <a:gd name="connsiteY44" fmla="*/ 39749 h 105584"/>
                <a:gd name="connsiteX45" fmla="*/ 13664 w 109310"/>
                <a:gd name="connsiteY45" fmla="*/ 65835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310" h="105584">
                  <a:moveTo>
                    <a:pt x="29812" y="9937"/>
                  </a:moveTo>
                  <a:cubicBezTo>
                    <a:pt x="29812" y="8695"/>
                    <a:pt x="29812" y="8695"/>
                    <a:pt x="31054" y="7453"/>
                  </a:cubicBezTo>
                  <a:lnTo>
                    <a:pt x="38507" y="7453"/>
                  </a:lnTo>
                  <a:cubicBezTo>
                    <a:pt x="47202" y="7453"/>
                    <a:pt x="59624" y="13664"/>
                    <a:pt x="59624" y="32296"/>
                  </a:cubicBezTo>
                  <a:cubicBezTo>
                    <a:pt x="59624" y="43476"/>
                    <a:pt x="55897" y="49687"/>
                    <a:pt x="50929" y="53413"/>
                  </a:cubicBezTo>
                  <a:cubicBezTo>
                    <a:pt x="48444" y="54655"/>
                    <a:pt x="47202" y="55898"/>
                    <a:pt x="40991" y="55898"/>
                  </a:cubicBezTo>
                  <a:cubicBezTo>
                    <a:pt x="37265" y="55898"/>
                    <a:pt x="33538" y="55898"/>
                    <a:pt x="31054" y="54655"/>
                  </a:cubicBezTo>
                  <a:cubicBezTo>
                    <a:pt x="29812" y="54655"/>
                    <a:pt x="29812" y="53413"/>
                    <a:pt x="29812" y="52171"/>
                  </a:cubicBezTo>
                  <a:lnTo>
                    <a:pt x="29812" y="9937"/>
                  </a:lnTo>
                  <a:close/>
                  <a:moveTo>
                    <a:pt x="13664" y="65835"/>
                  </a:moveTo>
                  <a:cubicBezTo>
                    <a:pt x="13664" y="78257"/>
                    <a:pt x="13664" y="89436"/>
                    <a:pt x="12422" y="95647"/>
                  </a:cubicBezTo>
                  <a:cubicBezTo>
                    <a:pt x="12422" y="99373"/>
                    <a:pt x="11179" y="103100"/>
                    <a:pt x="8695" y="103100"/>
                  </a:cubicBezTo>
                  <a:lnTo>
                    <a:pt x="3726" y="103100"/>
                  </a:lnTo>
                  <a:cubicBezTo>
                    <a:pt x="2484" y="103100"/>
                    <a:pt x="1242" y="103100"/>
                    <a:pt x="1242" y="104342"/>
                  </a:cubicBezTo>
                  <a:cubicBezTo>
                    <a:pt x="1242" y="105584"/>
                    <a:pt x="2484" y="105584"/>
                    <a:pt x="3726" y="105584"/>
                  </a:cubicBezTo>
                  <a:lnTo>
                    <a:pt x="21117" y="105584"/>
                  </a:lnTo>
                  <a:lnTo>
                    <a:pt x="40991" y="105584"/>
                  </a:lnTo>
                  <a:cubicBezTo>
                    <a:pt x="42234" y="105584"/>
                    <a:pt x="43476" y="105584"/>
                    <a:pt x="43476" y="104342"/>
                  </a:cubicBezTo>
                  <a:cubicBezTo>
                    <a:pt x="43476" y="103100"/>
                    <a:pt x="43476" y="103100"/>
                    <a:pt x="42234" y="103100"/>
                  </a:cubicBezTo>
                  <a:lnTo>
                    <a:pt x="36023" y="103100"/>
                  </a:lnTo>
                  <a:cubicBezTo>
                    <a:pt x="32296" y="103100"/>
                    <a:pt x="31054" y="99373"/>
                    <a:pt x="31054" y="95647"/>
                  </a:cubicBezTo>
                  <a:cubicBezTo>
                    <a:pt x="29812" y="89436"/>
                    <a:pt x="29812" y="78257"/>
                    <a:pt x="29812" y="65835"/>
                  </a:cubicBezTo>
                  <a:lnTo>
                    <a:pt x="29812" y="63351"/>
                  </a:lnTo>
                  <a:cubicBezTo>
                    <a:pt x="29812" y="62108"/>
                    <a:pt x="29812" y="62108"/>
                    <a:pt x="31054" y="62108"/>
                  </a:cubicBezTo>
                  <a:lnTo>
                    <a:pt x="43476" y="62108"/>
                  </a:lnTo>
                  <a:cubicBezTo>
                    <a:pt x="44718" y="62108"/>
                    <a:pt x="44718" y="62108"/>
                    <a:pt x="45960" y="63351"/>
                  </a:cubicBezTo>
                  <a:cubicBezTo>
                    <a:pt x="47202" y="65835"/>
                    <a:pt x="54655" y="74530"/>
                    <a:pt x="59624" y="81983"/>
                  </a:cubicBezTo>
                  <a:cubicBezTo>
                    <a:pt x="67077" y="93163"/>
                    <a:pt x="72046" y="99373"/>
                    <a:pt x="78256" y="101858"/>
                  </a:cubicBezTo>
                  <a:cubicBezTo>
                    <a:pt x="81983" y="104342"/>
                    <a:pt x="85709" y="104342"/>
                    <a:pt x="93162" y="104342"/>
                  </a:cubicBezTo>
                  <a:lnTo>
                    <a:pt x="106826" y="104342"/>
                  </a:lnTo>
                  <a:cubicBezTo>
                    <a:pt x="108068" y="104342"/>
                    <a:pt x="109311" y="104342"/>
                    <a:pt x="109311" y="103100"/>
                  </a:cubicBezTo>
                  <a:cubicBezTo>
                    <a:pt x="109311" y="101858"/>
                    <a:pt x="109311" y="101858"/>
                    <a:pt x="108068" y="101858"/>
                  </a:cubicBezTo>
                  <a:lnTo>
                    <a:pt x="104342" y="101858"/>
                  </a:lnTo>
                  <a:cubicBezTo>
                    <a:pt x="101858" y="101858"/>
                    <a:pt x="96889" y="100616"/>
                    <a:pt x="88194" y="91920"/>
                  </a:cubicBezTo>
                  <a:cubicBezTo>
                    <a:pt x="79499" y="83225"/>
                    <a:pt x="70803" y="70804"/>
                    <a:pt x="58382" y="55898"/>
                  </a:cubicBezTo>
                  <a:cubicBezTo>
                    <a:pt x="72046" y="44718"/>
                    <a:pt x="77014" y="34781"/>
                    <a:pt x="77014" y="24843"/>
                  </a:cubicBezTo>
                  <a:cubicBezTo>
                    <a:pt x="77014" y="16148"/>
                    <a:pt x="72046" y="8695"/>
                    <a:pt x="67077" y="6211"/>
                  </a:cubicBezTo>
                  <a:cubicBezTo>
                    <a:pt x="59624" y="1242"/>
                    <a:pt x="49687" y="0"/>
                    <a:pt x="40991" y="0"/>
                  </a:cubicBezTo>
                  <a:lnTo>
                    <a:pt x="21117" y="0"/>
                  </a:lnTo>
                  <a:lnTo>
                    <a:pt x="2484" y="0"/>
                  </a:lnTo>
                  <a:cubicBezTo>
                    <a:pt x="0" y="0"/>
                    <a:pt x="0" y="0"/>
                    <a:pt x="0" y="1242"/>
                  </a:cubicBezTo>
                  <a:cubicBezTo>
                    <a:pt x="0" y="2484"/>
                    <a:pt x="1242" y="2484"/>
                    <a:pt x="2484" y="2484"/>
                  </a:cubicBezTo>
                  <a:lnTo>
                    <a:pt x="7453" y="2484"/>
                  </a:lnTo>
                  <a:cubicBezTo>
                    <a:pt x="12422" y="3727"/>
                    <a:pt x="13664" y="6211"/>
                    <a:pt x="13664" y="9937"/>
                  </a:cubicBezTo>
                  <a:lnTo>
                    <a:pt x="13664" y="39749"/>
                  </a:lnTo>
                  <a:lnTo>
                    <a:pt x="13664" y="65835"/>
                  </a:lnTo>
                  <a:close/>
                </a:path>
              </a:pathLst>
            </a:custGeom>
            <a:solidFill>
              <a:srgbClr val="FFFFFF"/>
            </a:solidFill>
            <a:ln w="12402" cap="flat">
              <a:noFill/>
              <a:prstDash val="solid"/>
              <a:miter/>
            </a:ln>
          </p:spPr>
          <p:txBody>
            <a:bodyPr rtlCol="0" anchor="ctr"/>
            <a:lstStyle/>
            <a:p>
              <a:endParaRPr lang="en-NZ"/>
            </a:p>
          </p:txBody>
        </p:sp>
        <p:sp>
          <p:nvSpPr>
            <p:cNvPr id="275" name="Content Placeholder 10">
              <a:extLst>
                <a:ext uri="{FF2B5EF4-FFF2-40B4-BE49-F238E27FC236}">
                  <a16:creationId xmlns:a16="http://schemas.microsoft.com/office/drawing/2014/main" id="{9713DC52-9B5A-4BDB-B811-24003EFE6E7B}"/>
                </a:ext>
              </a:extLst>
            </p:cNvPr>
            <p:cNvSpPr/>
            <p:nvPr/>
          </p:nvSpPr>
          <p:spPr>
            <a:xfrm>
              <a:off x="11566741" y="5934605"/>
              <a:ext cx="109310" cy="103099"/>
            </a:xfrm>
            <a:custGeom>
              <a:avLst/>
              <a:gdLst>
                <a:gd name="connsiteX0" fmla="*/ 48445 w 109310"/>
                <a:gd name="connsiteY0" fmla="*/ 79499 h 103099"/>
                <a:gd name="connsiteX1" fmla="*/ 48445 w 109310"/>
                <a:gd name="connsiteY1" fmla="*/ 93163 h 103099"/>
                <a:gd name="connsiteX2" fmla="*/ 44718 w 109310"/>
                <a:gd name="connsiteY2" fmla="*/ 100616 h 103099"/>
                <a:gd name="connsiteX3" fmla="*/ 39749 w 109310"/>
                <a:gd name="connsiteY3" fmla="*/ 100616 h 103099"/>
                <a:gd name="connsiteX4" fmla="*/ 37265 w 109310"/>
                <a:gd name="connsiteY4" fmla="*/ 101858 h 103099"/>
                <a:gd name="connsiteX5" fmla="*/ 39749 w 109310"/>
                <a:gd name="connsiteY5" fmla="*/ 103100 h 103099"/>
                <a:gd name="connsiteX6" fmla="*/ 57140 w 109310"/>
                <a:gd name="connsiteY6" fmla="*/ 103100 h 103099"/>
                <a:gd name="connsiteX7" fmla="*/ 78257 w 109310"/>
                <a:gd name="connsiteY7" fmla="*/ 103100 h 103099"/>
                <a:gd name="connsiteX8" fmla="*/ 80741 w 109310"/>
                <a:gd name="connsiteY8" fmla="*/ 101858 h 103099"/>
                <a:gd name="connsiteX9" fmla="*/ 78257 w 109310"/>
                <a:gd name="connsiteY9" fmla="*/ 100616 h 103099"/>
                <a:gd name="connsiteX10" fmla="*/ 70803 w 109310"/>
                <a:gd name="connsiteY10" fmla="*/ 100616 h 103099"/>
                <a:gd name="connsiteX11" fmla="*/ 64593 w 109310"/>
                <a:gd name="connsiteY11" fmla="*/ 93163 h 103099"/>
                <a:gd name="connsiteX12" fmla="*/ 64593 w 109310"/>
                <a:gd name="connsiteY12" fmla="*/ 79499 h 103099"/>
                <a:gd name="connsiteX13" fmla="*/ 64593 w 109310"/>
                <a:gd name="connsiteY13" fmla="*/ 68319 h 103099"/>
                <a:gd name="connsiteX14" fmla="*/ 67077 w 109310"/>
                <a:gd name="connsiteY14" fmla="*/ 54655 h 103099"/>
                <a:gd name="connsiteX15" fmla="*/ 93162 w 109310"/>
                <a:gd name="connsiteY15" fmla="*/ 9937 h 103099"/>
                <a:gd name="connsiteX16" fmla="*/ 100615 w 109310"/>
                <a:gd name="connsiteY16" fmla="*/ 3727 h 103099"/>
                <a:gd name="connsiteX17" fmla="*/ 106826 w 109310"/>
                <a:gd name="connsiteY17" fmla="*/ 2484 h 103099"/>
                <a:gd name="connsiteX18" fmla="*/ 109311 w 109310"/>
                <a:gd name="connsiteY18" fmla="*/ 1242 h 103099"/>
                <a:gd name="connsiteX19" fmla="*/ 106826 w 109310"/>
                <a:gd name="connsiteY19" fmla="*/ 0 h 103099"/>
                <a:gd name="connsiteX20" fmla="*/ 91920 w 109310"/>
                <a:gd name="connsiteY20" fmla="*/ 0 h 103099"/>
                <a:gd name="connsiteX21" fmla="*/ 78257 w 109310"/>
                <a:gd name="connsiteY21" fmla="*/ 0 h 103099"/>
                <a:gd name="connsiteX22" fmla="*/ 75772 w 109310"/>
                <a:gd name="connsiteY22" fmla="*/ 1242 h 103099"/>
                <a:gd name="connsiteX23" fmla="*/ 78257 w 109310"/>
                <a:gd name="connsiteY23" fmla="*/ 2484 h 103099"/>
                <a:gd name="connsiteX24" fmla="*/ 80741 w 109310"/>
                <a:gd name="connsiteY24" fmla="*/ 6211 h 103099"/>
                <a:gd name="connsiteX25" fmla="*/ 78257 w 109310"/>
                <a:gd name="connsiteY25" fmla="*/ 13664 h 103099"/>
                <a:gd name="connsiteX26" fmla="*/ 57140 w 109310"/>
                <a:gd name="connsiteY26" fmla="*/ 52171 h 103099"/>
                <a:gd name="connsiteX27" fmla="*/ 33538 w 109310"/>
                <a:gd name="connsiteY27" fmla="*/ 11179 h 103099"/>
                <a:gd name="connsiteX28" fmla="*/ 32296 w 109310"/>
                <a:gd name="connsiteY28" fmla="*/ 6211 h 103099"/>
                <a:gd name="connsiteX29" fmla="*/ 34781 w 109310"/>
                <a:gd name="connsiteY29" fmla="*/ 3727 h 103099"/>
                <a:gd name="connsiteX30" fmla="*/ 37265 w 109310"/>
                <a:gd name="connsiteY30" fmla="*/ 2484 h 103099"/>
                <a:gd name="connsiteX31" fmla="*/ 34781 w 109310"/>
                <a:gd name="connsiteY31" fmla="*/ 1242 h 103099"/>
                <a:gd name="connsiteX32" fmla="*/ 19875 w 109310"/>
                <a:gd name="connsiteY32" fmla="*/ 1242 h 103099"/>
                <a:gd name="connsiteX33" fmla="*/ 2484 w 109310"/>
                <a:gd name="connsiteY33" fmla="*/ 1242 h 103099"/>
                <a:gd name="connsiteX34" fmla="*/ 0 w 109310"/>
                <a:gd name="connsiteY34" fmla="*/ 2484 h 103099"/>
                <a:gd name="connsiteX35" fmla="*/ 2484 w 109310"/>
                <a:gd name="connsiteY35" fmla="*/ 3727 h 103099"/>
                <a:gd name="connsiteX36" fmla="*/ 8695 w 109310"/>
                <a:gd name="connsiteY36" fmla="*/ 4969 h 103099"/>
                <a:gd name="connsiteX37" fmla="*/ 18632 w 109310"/>
                <a:gd name="connsiteY37" fmla="*/ 14906 h 103099"/>
                <a:gd name="connsiteX38" fmla="*/ 43476 w 109310"/>
                <a:gd name="connsiteY38" fmla="*/ 54655 h 103099"/>
                <a:gd name="connsiteX39" fmla="*/ 47202 w 109310"/>
                <a:gd name="connsiteY39" fmla="*/ 69561 h 103099"/>
                <a:gd name="connsiteX40" fmla="*/ 47202 w 109310"/>
                <a:gd name="connsiteY40" fmla="*/ 79499 h 1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10" h="103099">
                  <a:moveTo>
                    <a:pt x="48445" y="79499"/>
                  </a:moveTo>
                  <a:lnTo>
                    <a:pt x="48445" y="93163"/>
                  </a:lnTo>
                  <a:cubicBezTo>
                    <a:pt x="48445" y="96889"/>
                    <a:pt x="47202" y="100616"/>
                    <a:pt x="44718" y="100616"/>
                  </a:cubicBezTo>
                  <a:lnTo>
                    <a:pt x="39749" y="100616"/>
                  </a:lnTo>
                  <a:cubicBezTo>
                    <a:pt x="38507" y="100616"/>
                    <a:pt x="37265" y="100616"/>
                    <a:pt x="37265" y="101858"/>
                  </a:cubicBezTo>
                  <a:cubicBezTo>
                    <a:pt x="37265" y="103100"/>
                    <a:pt x="38507" y="103100"/>
                    <a:pt x="39749" y="103100"/>
                  </a:cubicBezTo>
                  <a:lnTo>
                    <a:pt x="57140" y="103100"/>
                  </a:lnTo>
                  <a:lnTo>
                    <a:pt x="78257" y="103100"/>
                  </a:lnTo>
                  <a:cubicBezTo>
                    <a:pt x="79499" y="103100"/>
                    <a:pt x="80741" y="103100"/>
                    <a:pt x="80741" y="101858"/>
                  </a:cubicBezTo>
                  <a:cubicBezTo>
                    <a:pt x="80741" y="100616"/>
                    <a:pt x="79499" y="100616"/>
                    <a:pt x="78257" y="100616"/>
                  </a:cubicBezTo>
                  <a:lnTo>
                    <a:pt x="70803" y="100616"/>
                  </a:lnTo>
                  <a:cubicBezTo>
                    <a:pt x="67077" y="100616"/>
                    <a:pt x="65835" y="96889"/>
                    <a:pt x="64593" y="93163"/>
                  </a:cubicBezTo>
                  <a:lnTo>
                    <a:pt x="64593" y="79499"/>
                  </a:lnTo>
                  <a:lnTo>
                    <a:pt x="64593" y="68319"/>
                  </a:lnTo>
                  <a:cubicBezTo>
                    <a:pt x="64593" y="63351"/>
                    <a:pt x="64593" y="59624"/>
                    <a:pt x="67077" y="54655"/>
                  </a:cubicBezTo>
                  <a:cubicBezTo>
                    <a:pt x="69561" y="48444"/>
                    <a:pt x="89436" y="16148"/>
                    <a:pt x="93162" y="9937"/>
                  </a:cubicBezTo>
                  <a:cubicBezTo>
                    <a:pt x="95647" y="6211"/>
                    <a:pt x="98131" y="4969"/>
                    <a:pt x="100615" y="3727"/>
                  </a:cubicBezTo>
                  <a:cubicBezTo>
                    <a:pt x="103100" y="2484"/>
                    <a:pt x="105584" y="2484"/>
                    <a:pt x="106826" y="2484"/>
                  </a:cubicBezTo>
                  <a:cubicBezTo>
                    <a:pt x="108068" y="2484"/>
                    <a:pt x="109311" y="2484"/>
                    <a:pt x="109311" y="1242"/>
                  </a:cubicBezTo>
                  <a:cubicBezTo>
                    <a:pt x="109311" y="0"/>
                    <a:pt x="108068" y="0"/>
                    <a:pt x="106826" y="0"/>
                  </a:cubicBezTo>
                  <a:lnTo>
                    <a:pt x="91920" y="0"/>
                  </a:lnTo>
                  <a:lnTo>
                    <a:pt x="78257" y="0"/>
                  </a:lnTo>
                  <a:cubicBezTo>
                    <a:pt x="77014" y="0"/>
                    <a:pt x="75772" y="0"/>
                    <a:pt x="75772" y="1242"/>
                  </a:cubicBezTo>
                  <a:cubicBezTo>
                    <a:pt x="75772" y="2484"/>
                    <a:pt x="77014" y="2484"/>
                    <a:pt x="78257" y="2484"/>
                  </a:cubicBezTo>
                  <a:cubicBezTo>
                    <a:pt x="80741" y="2484"/>
                    <a:pt x="80741" y="4969"/>
                    <a:pt x="80741" y="6211"/>
                  </a:cubicBezTo>
                  <a:cubicBezTo>
                    <a:pt x="80741" y="7453"/>
                    <a:pt x="80741" y="9937"/>
                    <a:pt x="78257" y="13664"/>
                  </a:cubicBezTo>
                  <a:cubicBezTo>
                    <a:pt x="75772" y="17390"/>
                    <a:pt x="58382" y="48444"/>
                    <a:pt x="57140" y="52171"/>
                  </a:cubicBezTo>
                  <a:cubicBezTo>
                    <a:pt x="54655" y="48444"/>
                    <a:pt x="36023" y="14906"/>
                    <a:pt x="33538" y="11179"/>
                  </a:cubicBezTo>
                  <a:cubicBezTo>
                    <a:pt x="32296" y="8695"/>
                    <a:pt x="32296" y="7453"/>
                    <a:pt x="32296" y="6211"/>
                  </a:cubicBezTo>
                  <a:cubicBezTo>
                    <a:pt x="32296" y="4969"/>
                    <a:pt x="33538" y="3727"/>
                    <a:pt x="34781" y="3727"/>
                  </a:cubicBezTo>
                  <a:cubicBezTo>
                    <a:pt x="37265" y="3727"/>
                    <a:pt x="37265" y="2484"/>
                    <a:pt x="37265" y="2484"/>
                  </a:cubicBezTo>
                  <a:cubicBezTo>
                    <a:pt x="37265" y="1242"/>
                    <a:pt x="36023" y="1242"/>
                    <a:pt x="34781" y="1242"/>
                  </a:cubicBezTo>
                  <a:lnTo>
                    <a:pt x="19875" y="1242"/>
                  </a:lnTo>
                  <a:lnTo>
                    <a:pt x="2484" y="1242"/>
                  </a:lnTo>
                  <a:cubicBezTo>
                    <a:pt x="1242" y="1242"/>
                    <a:pt x="0" y="1242"/>
                    <a:pt x="0" y="2484"/>
                  </a:cubicBezTo>
                  <a:cubicBezTo>
                    <a:pt x="0" y="3727"/>
                    <a:pt x="1242" y="3727"/>
                    <a:pt x="2484" y="3727"/>
                  </a:cubicBezTo>
                  <a:cubicBezTo>
                    <a:pt x="3727" y="3727"/>
                    <a:pt x="6211" y="4969"/>
                    <a:pt x="8695" y="4969"/>
                  </a:cubicBezTo>
                  <a:cubicBezTo>
                    <a:pt x="11180" y="6211"/>
                    <a:pt x="14906" y="9937"/>
                    <a:pt x="18632" y="14906"/>
                  </a:cubicBezTo>
                  <a:cubicBezTo>
                    <a:pt x="23601" y="22359"/>
                    <a:pt x="42234" y="52171"/>
                    <a:pt x="43476" y="54655"/>
                  </a:cubicBezTo>
                  <a:cubicBezTo>
                    <a:pt x="44718" y="58382"/>
                    <a:pt x="47202" y="62108"/>
                    <a:pt x="47202" y="69561"/>
                  </a:cubicBezTo>
                  <a:lnTo>
                    <a:pt x="47202" y="79499"/>
                  </a:lnTo>
                  <a:close/>
                </a:path>
              </a:pathLst>
            </a:custGeom>
            <a:solidFill>
              <a:srgbClr val="FFFFFF"/>
            </a:solidFill>
            <a:ln w="12402" cap="flat">
              <a:noFill/>
              <a:prstDash val="solid"/>
              <a:miter/>
            </a:ln>
          </p:spPr>
          <p:txBody>
            <a:bodyPr rtlCol="0" anchor="ctr"/>
            <a:lstStyle/>
            <a:p>
              <a:endParaRPr lang="en-NZ"/>
            </a:p>
          </p:txBody>
        </p:sp>
        <p:sp>
          <p:nvSpPr>
            <p:cNvPr id="276" name="Content Placeholder 10">
              <a:extLst>
                <a:ext uri="{FF2B5EF4-FFF2-40B4-BE49-F238E27FC236}">
                  <a16:creationId xmlns:a16="http://schemas.microsoft.com/office/drawing/2014/main" id="{81CA8BE0-C510-4458-80CE-FD74D4875D3E}"/>
                </a:ext>
              </a:extLst>
            </p:cNvPr>
            <p:cNvSpPr/>
            <p:nvPr/>
          </p:nvSpPr>
          <p:spPr>
            <a:xfrm>
              <a:off x="11720770" y="5932121"/>
              <a:ext cx="113037" cy="109310"/>
            </a:xfrm>
            <a:custGeom>
              <a:avLst/>
              <a:gdLst>
                <a:gd name="connsiteX0" fmla="*/ 62108 w 113037"/>
                <a:gd name="connsiteY0" fmla="*/ 101858 h 109310"/>
                <a:gd name="connsiteX1" fmla="*/ 19875 w 113037"/>
                <a:gd name="connsiteY1" fmla="*/ 49687 h 109310"/>
                <a:gd name="connsiteX2" fmla="*/ 53413 w 113037"/>
                <a:gd name="connsiteY2" fmla="*/ 6211 h 109310"/>
                <a:gd name="connsiteX3" fmla="*/ 94405 w 113037"/>
                <a:gd name="connsiteY3" fmla="*/ 57140 h 109310"/>
                <a:gd name="connsiteX4" fmla="*/ 62108 w 113037"/>
                <a:gd name="connsiteY4" fmla="*/ 101858 h 109310"/>
                <a:gd name="connsiteX5" fmla="*/ 55897 w 113037"/>
                <a:gd name="connsiteY5" fmla="*/ 109311 h 109310"/>
                <a:gd name="connsiteX6" fmla="*/ 113037 w 113037"/>
                <a:gd name="connsiteY6" fmla="*/ 52171 h 109310"/>
                <a:gd name="connsiteX7" fmla="*/ 57140 w 113037"/>
                <a:gd name="connsiteY7" fmla="*/ 0 h 109310"/>
                <a:gd name="connsiteX8" fmla="*/ 0 w 113037"/>
                <a:gd name="connsiteY8" fmla="*/ 54655 h 109310"/>
                <a:gd name="connsiteX9" fmla="*/ 55897 w 113037"/>
                <a:gd name="connsiteY9" fmla="*/ 109311 h 1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37" h="109310">
                  <a:moveTo>
                    <a:pt x="62108" y="101858"/>
                  </a:moveTo>
                  <a:cubicBezTo>
                    <a:pt x="36023" y="101858"/>
                    <a:pt x="19875" y="79499"/>
                    <a:pt x="19875" y="49687"/>
                  </a:cubicBezTo>
                  <a:cubicBezTo>
                    <a:pt x="19875" y="14906"/>
                    <a:pt x="38507" y="6211"/>
                    <a:pt x="53413" y="6211"/>
                  </a:cubicBezTo>
                  <a:cubicBezTo>
                    <a:pt x="75772" y="6211"/>
                    <a:pt x="94405" y="26085"/>
                    <a:pt x="94405" y="57140"/>
                  </a:cubicBezTo>
                  <a:cubicBezTo>
                    <a:pt x="94405" y="96889"/>
                    <a:pt x="72046" y="101858"/>
                    <a:pt x="62108" y="101858"/>
                  </a:cubicBezTo>
                  <a:moveTo>
                    <a:pt x="55897" y="109311"/>
                  </a:moveTo>
                  <a:cubicBezTo>
                    <a:pt x="90678" y="109311"/>
                    <a:pt x="113037" y="84467"/>
                    <a:pt x="113037" y="52171"/>
                  </a:cubicBezTo>
                  <a:cubicBezTo>
                    <a:pt x="113037" y="19875"/>
                    <a:pt x="91920" y="0"/>
                    <a:pt x="57140" y="0"/>
                  </a:cubicBezTo>
                  <a:cubicBezTo>
                    <a:pt x="14906" y="0"/>
                    <a:pt x="0" y="31054"/>
                    <a:pt x="0" y="54655"/>
                  </a:cubicBezTo>
                  <a:cubicBezTo>
                    <a:pt x="0" y="79499"/>
                    <a:pt x="16148" y="109311"/>
                    <a:pt x="55897" y="109311"/>
                  </a:cubicBezTo>
                </a:path>
              </a:pathLst>
            </a:custGeom>
            <a:solidFill>
              <a:srgbClr val="FFFFFF"/>
            </a:solidFill>
            <a:ln w="12402" cap="flat">
              <a:noFill/>
              <a:prstDash val="solid"/>
              <a:miter/>
            </a:ln>
          </p:spPr>
          <p:txBody>
            <a:bodyPr rtlCol="0" anchor="ctr"/>
            <a:lstStyle/>
            <a:p>
              <a:endParaRPr lang="en-NZ"/>
            </a:p>
          </p:txBody>
        </p:sp>
        <p:sp>
          <p:nvSpPr>
            <p:cNvPr id="277" name="Content Placeholder 10">
              <a:extLst>
                <a:ext uri="{FF2B5EF4-FFF2-40B4-BE49-F238E27FC236}">
                  <a16:creationId xmlns:a16="http://schemas.microsoft.com/office/drawing/2014/main" id="{F20F8432-E232-4DE0-8263-AC2534550D6C}"/>
                </a:ext>
              </a:extLst>
            </p:cNvPr>
            <p:cNvSpPr/>
            <p:nvPr/>
          </p:nvSpPr>
          <p:spPr>
            <a:xfrm>
              <a:off x="11849955" y="5930879"/>
              <a:ext cx="69561" cy="105584"/>
            </a:xfrm>
            <a:custGeom>
              <a:avLst/>
              <a:gdLst>
                <a:gd name="connsiteX0" fmla="*/ 31054 w 69561"/>
                <a:gd name="connsiteY0" fmla="*/ 57140 h 105584"/>
                <a:gd name="connsiteX1" fmla="*/ 32296 w 69561"/>
                <a:gd name="connsiteY1" fmla="*/ 55898 h 105584"/>
                <a:gd name="connsiteX2" fmla="*/ 53413 w 69561"/>
                <a:gd name="connsiteY2" fmla="*/ 55898 h 105584"/>
                <a:gd name="connsiteX3" fmla="*/ 60866 w 69561"/>
                <a:gd name="connsiteY3" fmla="*/ 60866 h 105584"/>
                <a:gd name="connsiteX4" fmla="*/ 62108 w 69561"/>
                <a:gd name="connsiteY4" fmla="*/ 64593 h 105584"/>
                <a:gd name="connsiteX5" fmla="*/ 63350 w 69561"/>
                <a:gd name="connsiteY5" fmla="*/ 67077 h 105584"/>
                <a:gd name="connsiteX6" fmla="*/ 64593 w 69561"/>
                <a:gd name="connsiteY6" fmla="*/ 64593 h 105584"/>
                <a:gd name="connsiteX7" fmla="*/ 64593 w 69561"/>
                <a:gd name="connsiteY7" fmla="*/ 54655 h 105584"/>
                <a:gd name="connsiteX8" fmla="*/ 65835 w 69561"/>
                <a:gd name="connsiteY8" fmla="*/ 45960 h 105584"/>
                <a:gd name="connsiteX9" fmla="*/ 64593 w 69561"/>
                <a:gd name="connsiteY9" fmla="*/ 44718 h 105584"/>
                <a:gd name="connsiteX10" fmla="*/ 63350 w 69561"/>
                <a:gd name="connsiteY10" fmla="*/ 45960 h 105584"/>
                <a:gd name="connsiteX11" fmla="*/ 57140 w 69561"/>
                <a:gd name="connsiteY11" fmla="*/ 48445 h 105584"/>
                <a:gd name="connsiteX12" fmla="*/ 50929 w 69561"/>
                <a:gd name="connsiteY12" fmla="*/ 48445 h 105584"/>
                <a:gd name="connsiteX13" fmla="*/ 33538 w 69561"/>
                <a:gd name="connsiteY13" fmla="*/ 48445 h 105584"/>
                <a:gd name="connsiteX14" fmla="*/ 32296 w 69561"/>
                <a:gd name="connsiteY14" fmla="*/ 47202 h 105584"/>
                <a:gd name="connsiteX15" fmla="*/ 32296 w 69561"/>
                <a:gd name="connsiteY15" fmla="*/ 12422 h 105584"/>
                <a:gd name="connsiteX16" fmla="*/ 33538 w 69561"/>
                <a:gd name="connsiteY16" fmla="*/ 9937 h 105584"/>
                <a:gd name="connsiteX17" fmla="*/ 54655 w 69561"/>
                <a:gd name="connsiteY17" fmla="*/ 9937 h 105584"/>
                <a:gd name="connsiteX18" fmla="*/ 63350 w 69561"/>
                <a:gd name="connsiteY18" fmla="*/ 13664 h 105584"/>
                <a:gd name="connsiteX19" fmla="*/ 64593 w 69561"/>
                <a:gd name="connsiteY19" fmla="*/ 18633 h 105584"/>
                <a:gd name="connsiteX20" fmla="*/ 65835 w 69561"/>
                <a:gd name="connsiteY20" fmla="*/ 21117 h 105584"/>
                <a:gd name="connsiteX21" fmla="*/ 67077 w 69561"/>
                <a:gd name="connsiteY21" fmla="*/ 18633 h 105584"/>
                <a:gd name="connsiteX22" fmla="*/ 68319 w 69561"/>
                <a:gd name="connsiteY22" fmla="*/ 7453 h 105584"/>
                <a:gd name="connsiteX23" fmla="*/ 69561 w 69561"/>
                <a:gd name="connsiteY23" fmla="*/ 1242 h 105584"/>
                <a:gd name="connsiteX24" fmla="*/ 68319 w 69561"/>
                <a:gd name="connsiteY24" fmla="*/ 0 h 105584"/>
                <a:gd name="connsiteX25" fmla="*/ 65835 w 69561"/>
                <a:gd name="connsiteY25" fmla="*/ 1242 h 105584"/>
                <a:gd name="connsiteX26" fmla="*/ 59624 w 69561"/>
                <a:gd name="connsiteY26" fmla="*/ 1242 h 105584"/>
                <a:gd name="connsiteX27" fmla="*/ 23601 w 69561"/>
                <a:gd name="connsiteY27" fmla="*/ 1242 h 105584"/>
                <a:gd name="connsiteX28" fmla="*/ 3727 w 69561"/>
                <a:gd name="connsiteY28" fmla="*/ 1242 h 105584"/>
                <a:gd name="connsiteX29" fmla="*/ 0 w 69561"/>
                <a:gd name="connsiteY29" fmla="*/ 2484 h 105584"/>
                <a:gd name="connsiteX30" fmla="*/ 2484 w 69561"/>
                <a:gd name="connsiteY30" fmla="*/ 3727 h 105584"/>
                <a:gd name="connsiteX31" fmla="*/ 7453 w 69561"/>
                <a:gd name="connsiteY31" fmla="*/ 3727 h 105584"/>
                <a:gd name="connsiteX32" fmla="*/ 13664 w 69561"/>
                <a:gd name="connsiteY32" fmla="*/ 11180 h 105584"/>
                <a:gd name="connsiteX33" fmla="*/ 13664 w 69561"/>
                <a:gd name="connsiteY33" fmla="*/ 40992 h 105584"/>
                <a:gd name="connsiteX34" fmla="*/ 13664 w 69561"/>
                <a:gd name="connsiteY34" fmla="*/ 65835 h 105584"/>
                <a:gd name="connsiteX35" fmla="*/ 12422 w 69561"/>
                <a:gd name="connsiteY35" fmla="*/ 95647 h 105584"/>
                <a:gd name="connsiteX36" fmla="*/ 8695 w 69561"/>
                <a:gd name="connsiteY36" fmla="*/ 103100 h 105584"/>
                <a:gd name="connsiteX37" fmla="*/ 3727 w 69561"/>
                <a:gd name="connsiteY37" fmla="*/ 103100 h 105584"/>
                <a:gd name="connsiteX38" fmla="*/ 1242 w 69561"/>
                <a:gd name="connsiteY38" fmla="*/ 104342 h 105584"/>
                <a:gd name="connsiteX39" fmla="*/ 3727 w 69561"/>
                <a:gd name="connsiteY39" fmla="*/ 105584 h 105584"/>
                <a:gd name="connsiteX40" fmla="*/ 21117 w 69561"/>
                <a:gd name="connsiteY40" fmla="*/ 105584 h 105584"/>
                <a:gd name="connsiteX41" fmla="*/ 42234 w 69561"/>
                <a:gd name="connsiteY41" fmla="*/ 105584 h 105584"/>
                <a:gd name="connsiteX42" fmla="*/ 44718 w 69561"/>
                <a:gd name="connsiteY42" fmla="*/ 104342 h 105584"/>
                <a:gd name="connsiteX43" fmla="*/ 42234 w 69561"/>
                <a:gd name="connsiteY43" fmla="*/ 103100 h 105584"/>
                <a:gd name="connsiteX44" fmla="*/ 34781 w 69561"/>
                <a:gd name="connsiteY44" fmla="*/ 103100 h 105584"/>
                <a:gd name="connsiteX45" fmla="*/ 29812 w 69561"/>
                <a:gd name="connsiteY45" fmla="*/ 95647 h 105584"/>
                <a:gd name="connsiteX46" fmla="*/ 28570 w 69561"/>
                <a:gd name="connsiteY46" fmla="*/ 65835 h 105584"/>
                <a:gd name="connsiteX47" fmla="*/ 28570 w 69561"/>
                <a:gd name="connsiteY47" fmla="*/ 57140 h 10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561" h="105584">
                  <a:moveTo>
                    <a:pt x="31054" y="57140"/>
                  </a:moveTo>
                  <a:cubicBezTo>
                    <a:pt x="31054" y="55898"/>
                    <a:pt x="31054" y="55898"/>
                    <a:pt x="32296" y="55898"/>
                  </a:cubicBezTo>
                  <a:lnTo>
                    <a:pt x="53413" y="55898"/>
                  </a:lnTo>
                  <a:cubicBezTo>
                    <a:pt x="57140" y="55898"/>
                    <a:pt x="59624" y="58382"/>
                    <a:pt x="60866" y="60866"/>
                  </a:cubicBezTo>
                  <a:cubicBezTo>
                    <a:pt x="60866" y="62108"/>
                    <a:pt x="62108" y="64593"/>
                    <a:pt x="62108" y="64593"/>
                  </a:cubicBezTo>
                  <a:cubicBezTo>
                    <a:pt x="62108" y="65835"/>
                    <a:pt x="62108" y="67077"/>
                    <a:pt x="63350" y="67077"/>
                  </a:cubicBezTo>
                  <a:cubicBezTo>
                    <a:pt x="64593" y="67077"/>
                    <a:pt x="64593" y="65835"/>
                    <a:pt x="64593" y="64593"/>
                  </a:cubicBezTo>
                  <a:lnTo>
                    <a:pt x="64593" y="54655"/>
                  </a:lnTo>
                  <a:cubicBezTo>
                    <a:pt x="64593" y="50929"/>
                    <a:pt x="65835" y="47202"/>
                    <a:pt x="65835" y="45960"/>
                  </a:cubicBezTo>
                  <a:cubicBezTo>
                    <a:pt x="65835" y="44718"/>
                    <a:pt x="65835" y="44718"/>
                    <a:pt x="64593" y="44718"/>
                  </a:cubicBezTo>
                  <a:cubicBezTo>
                    <a:pt x="63350" y="44718"/>
                    <a:pt x="63350" y="44718"/>
                    <a:pt x="63350" y="45960"/>
                  </a:cubicBezTo>
                  <a:cubicBezTo>
                    <a:pt x="62108" y="47202"/>
                    <a:pt x="59624" y="48445"/>
                    <a:pt x="57140" y="48445"/>
                  </a:cubicBezTo>
                  <a:lnTo>
                    <a:pt x="50929" y="48445"/>
                  </a:lnTo>
                  <a:lnTo>
                    <a:pt x="33538" y="48445"/>
                  </a:lnTo>
                  <a:cubicBezTo>
                    <a:pt x="32296" y="48445"/>
                    <a:pt x="32296" y="48445"/>
                    <a:pt x="32296" y="47202"/>
                  </a:cubicBezTo>
                  <a:lnTo>
                    <a:pt x="32296" y="12422"/>
                  </a:lnTo>
                  <a:cubicBezTo>
                    <a:pt x="32296" y="11180"/>
                    <a:pt x="32296" y="9937"/>
                    <a:pt x="33538" y="9937"/>
                  </a:cubicBezTo>
                  <a:lnTo>
                    <a:pt x="54655" y="9937"/>
                  </a:lnTo>
                  <a:cubicBezTo>
                    <a:pt x="59624" y="9937"/>
                    <a:pt x="63350" y="12422"/>
                    <a:pt x="63350" y="13664"/>
                  </a:cubicBezTo>
                  <a:cubicBezTo>
                    <a:pt x="64593" y="16148"/>
                    <a:pt x="64593" y="17390"/>
                    <a:pt x="64593" y="18633"/>
                  </a:cubicBezTo>
                  <a:cubicBezTo>
                    <a:pt x="64593" y="19875"/>
                    <a:pt x="64593" y="21117"/>
                    <a:pt x="65835" y="21117"/>
                  </a:cubicBezTo>
                  <a:cubicBezTo>
                    <a:pt x="67077" y="21117"/>
                    <a:pt x="67077" y="19875"/>
                    <a:pt x="67077" y="18633"/>
                  </a:cubicBezTo>
                  <a:cubicBezTo>
                    <a:pt x="67077" y="17390"/>
                    <a:pt x="67077" y="8695"/>
                    <a:pt x="68319" y="7453"/>
                  </a:cubicBezTo>
                  <a:cubicBezTo>
                    <a:pt x="68319" y="3727"/>
                    <a:pt x="69561" y="2484"/>
                    <a:pt x="69561" y="1242"/>
                  </a:cubicBezTo>
                  <a:cubicBezTo>
                    <a:pt x="69561" y="0"/>
                    <a:pt x="69561" y="0"/>
                    <a:pt x="68319" y="0"/>
                  </a:cubicBezTo>
                  <a:cubicBezTo>
                    <a:pt x="67077" y="0"/>
                    <a:pt x="67077" y="0"/>
                    <a:pt x="65835" y="1242"/>
                  </a:cubicBezTo>
                  <a:lnTo>
                    <a:pt x="59624" y="1242"/>
                  </a:lnTo>
                  <a:lnTo>
                    <a:pt x="23601" y="1242"/>
                  </a:lnTo>
                  <a:lnTo>
                    <a:pt x="3727" y="1242"/>
                  </a:lnTo>
                  <a:cubicBezTo>
                    <a:pt x="1242" y="1242"/>
                    <a:pt x="0" y="1242"/>
                    <a:pt x="0" y="2484"/>
                  </a:cubicBezTo>
                  <a:cubicBezTo>
                    <a:pt x="0" y="3727"/>
                    <a:pt x="1242" y="3727"/>
                    <a:pt x="2484" y="3727"/>
                  </a:cubicBezTo>
                  <a:lnTo>
                    <a:pt x="7453" y="3727"/>
                  </a:lnTo>
                  <a:cubicBezTo>
                    <a:pt x="12422" y="4969"/>
                    <a:pt x="13664" y="7453"/>
                    <a:pt x="13664" y="11180"/>
                  </a:cubicBezTo>
                  <a:lnTo>
                    <a:pt x="13664" y="40992"/>
                  </a:lnTo>
                  <a:lnTo>
                    <a:pt x="13664" y="65835"/>
                  </a:lnTo>
                  <a:cubicBezTo>
                    <a:pt x="13664" y="79499"/>
                    <a:pt x="13664" y="89436"/>
                    <a:pt x="12422" y="95647"/>
                  </a:cubicBezTo>
                  <a:cubicBezTo>
                    <a:pt x="12422" y="99373"/>
                    <a:pt x="11179" y="103100"/>
                    <a:pt x="8695" y="103100"/>
                  </a:cubicBezTo>
                  <a:lnTo>
                    <a:pt x="3727" y="103100"/>
                  </a:lnTo>
                  <a:cubicBezTo>
                    <a:pt x="2484" y="103100"/>
                    <a:pt x="1242" y="103100"/>
                    <a:pt x="1242" y="104342"/>
                  </a:cubicBezTo>
                  <a:cubicBezTo>
                    <a:pt x="1242" y="105584"/>
                    <a:pt x="2484" y="105584"/>
                    <a:pt x="3727" y="105584"/>
                  </a:cubicBezTo>
                  <a:lnTo>
                    <a:pt x="21117" y="105584"/>
                  </a:lnTo>
                  <a:lnTo>
                    <a:pt x="42234" y="105584"/>
                  </a:lnTo>
                  <a:cubicBezTo>
                    <a:pt x="44718" y="105584"/>
                    <a:pt x="44718" y="105584"/>
                    <a:pt x="44718" y="104342"/>
                  </a:cubicBezTo>
                  <a:cubicBezTo>
                    <a:pt x="44718" y="103100"/>
                    <a:pt x="44718" y="103100"/>
                    <a:pt x="42234" y="103100"/>
                  </a:cubicBezTo>
                  <a:lnTo>
                    <a:pt x="34781" y="103100"/>
                  </a:lnTo>
                  <a:cubicBezTo>
                    <a:pt x="31054" y="103100"/>
                    <a:pt x="29812" y="99373"/>
                    <a:pt x="29812" y="95647"/>
                  </a:cubicBezTo>
                  <a:cubicBezTo>
                    <a:pt x="28570" y="89436"/>
                    <a:pt x="28570" y="79499"/>
                    <a:pt x="28570" y="65835"/>
                  </a:cubicBezTo>
                  <a:lnTo>
                    <a:pt x="28570" y="57140"/>
                  </a:lnTo>
                  <a:close/>
                </a:path>
              </a:pathLst>
            </a:custGeom>
            <a:solidFill>
              <a:srgbClr val="FFFFFF"/>
            </a:solidFill>
            <a:ln w="12402" cap="flat">
              <a:noFill/>
              <a:prstDash val="solid"/>
              <a:miter/>
            </a:ln>
          </p:spPr>
          <p:txBody>
            <a:bodyPr rtlCol="0" anchor="ctr"/>
            <a:lstStyle/>
            <a:p>
              <a:endParaRPr lang="en-NZ"/>
            </a:p>
          </p:txBody>
        </p:sp>
        <p:sp>
          <p:nvSpPr>
            <p:cNvPr id="278" name="Content Placeholder 10">
              <a:extLst>
                <a:ext uri="{FF2B5EF4-FFF2-40B4-BE49-F238E27FC236}">
                  <a16:creationId xmlns:a16="http://schemas.microsoft.com/office/drawing/2014/main" id="{35D13510-4A98-47FE-BFA8-D992D4452687}"/>
                </a:ext>
              </a:extLst>
            </p:cNvPr>
            <p:cNvSpPr/>
            <p:nvPr/>
          </p:nvSpPr>
          <p:spPr>
            <a:xfrm>
              <a:off x="10888518"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6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7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7" y="7453"/>
                    <a:pt x="62108" y="6211"/>
                  </a:cubicBezTo>
                  <a:cubicBezTo>
                    <a:pt x="64593" y="6211"/>
                    <a:pt x="67077" y="4969"/>
                    <a:pt x="68319" y="4969"/>
                  </a:cubicBezTo>
                  <a:cubicBezTo>
                    <a:pt x="70803" y="4969"/>
                    <a:pt x="72046" y="4969"/>
                    <a:pt x="72046" y="2484"/>
                  </a:cubicBezTo>
                  <a:cubicBezTo>
                    <a:pt x="72046" y="1242"/>
                    <a:pt x="70803" y="0"/>
                    <a:pt x="67077" y="0"/>
                  </a:cubicBezTo>
                  <a:cubicBezTo>
                    <a:pt x="58382" y="0"/>
                    <a:pt x="43476" y="1242"/>
                    <a:pt x="38507" y="1242"/>
                  </a:cubicBezTo>
                  <a:cubicBezTo>
                    <a:pt x="32296" y="1242"/>
                    <a:pt x="17390" y="0"/>
                    <a:pt x="4969" y="0"/>
                  </a:cubicBezTo>
                  <a:cubicBezTo>
                    <a:pt x="1242" y="0"/>
                    <a:pt x="0" y="0"/>
                    <a:pt x="0" y="2484"/>
                  </a:cubicBezTo>
                  <a:cubicBezTo>
                    <a:pt x="0" y="3726"/>
                    <a:pt x="1242" y="4969"/>
                    <a:pt x="3726" y="4969"/>
                  </a:cubicBezTo>
                  <a:cubicBezTo>
                    <a:pt x="7453" y="4969"/>
                    <a:pt x="11179"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2" y="167692"/>
                    <a:pt x="14906" y="168935"/>
                  </a:cubicBezTo>
                  <a:cubicBezTo>
                    <a:pt x="12422" y="168935"/>
                    <a:pt x="9937" y="170177"/>
                    <a:pt x="6211" y="170177"/>
                  </a:cubicBezTo>
                  <a:cubicBezTo>
                    <a:pt x="3726" y="170177"/>
                    <a:pt x="2484" y="171419"/>
                    <a:pt x="2484" y="171419"/>
                  </a:cubicBezTo>
                  <a:cubicBezTo>
                    <a:pt x="2484" y="172661"/>
                    <a:pt x="3726"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8"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7"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79" name="Content Placeholder 10">
              <a:extLst>
                <a:ext uri="{FF2B5EF4-FFF2-40B4-BE49-F238E27FC236}">
                  <a16:creationId xmlns:a16="http://schemas.microsoft.com/office/drawing/2014/main" id="{5F5832B5-9D6F-4BCD-AAEF-2E7067A03241}"/>
                </a:ext>
              </a:extLst>
            </p:cNvPr>
            <p:cNvSpPr/>
            <p:nvPr/>
          </p:nvSpPr>
          <p:spPr>
            <a:xfrm>
              <a:off x="11113350" y="6112235"/>
              <a:ext cx="114279" cy="172661"/>
            </a:xfrm>
            <a:custGeom>
              <a:avLst/>
              <a:gdLst>
                <a:gd name="connsiteX0" fmla="*/ 22359 w 114279"/>
                <a:gd name="connsiteY0" fmla="*/ 106826 h 172661"/>
                <a:gd name="connsiteX1" fmla="*/ 21117 w 114279"/>
                <a:gd name="connsiteY1" fmla="*/ 155271 h 172661"/>
                <a:gd name="connsiteX2" fmla="*/ 14906 w 114279"/>
                <a:gd name="connsiteY2" fmla="*/ 167693 h 172661"/>
                <a:gd name="connsiteX3" fmla="*/ 6211 w 114279"/>
                <a:gd name="connsiteY3" fmla="*/ 168935 h 172661"/>
                <a:gd name="connsiteX4" fmla="*/ 2484 w 114279"/>
                <a:gd name="connsiteY4" fmla="*/ 170177 h 172661"/>
                <a:gd name="connsiteX5" fmla="*/ 7453 w 114279"/>
                <a:gd name="connsiteY5" fmla="*/ 172661 h 172661"/>
                <a:gd name="connsiteX6" fmla="*/ 36023 w 114279"/>
                <a:gd name="connsiteY6" fmla="*/ 171419 h 172661"/>
                <a:gd name="connsiteX7" fmla="*/ 99373 w 114279"/>
                <a:gd name="connsiteY7" fmla="*/ 172661 h 172661"/>
                <a:gd name="connsiteX8" fmla="*/ 111795 w 114279"/>
                <a:gd name="connsiteY8" fmla="*/ 166450 h 172661"/>
                <a:gd name="connsiteX9" fmla="*/ 114279 w 114279"/>
                <a:gd name="connsiteY9" fmla="*/ 141607 h 172661"/>
                <a:gd name="connsiteX10" fmla="*/ 113037 w 114279"/>
                <a:gd name="connsiteY10" fmla="*/ 137881 h 172661"/>
                <a:gd name="connsiteX11" fmla="*/ 110553 w 114279"/>
                <a:gd name="connsiteY11" fmla="*/ 141607 h 172661"/>
                <a:gd name="connsiteX12" fmla="*/ 100615 w 114279"/>
                <a:gd name="connsiteY12" fmla="*/ 158997 h 172661"/>
                <a:gd name="connsiteX13" fmla="*/ 79499 w 114279"/>
                <a:gd name="connsiteY13" fmla="*/ 161482 h 172661"/>
                <a:gd name="connsiteX14" fmla="*/ 52171 w 114279"/>
                <a:gd name="connsiteY14" fmla="*/ 142849 h 172661"/>
                <a:gd name="connsiteX15" fmla="*/ 52171 w 114279"/>
                <a:gd name="connsiteY15" fmla="*/ 106826 h 172661"/>
                <a:gd name="connsiteX16" fmla="*/ 52171 w 114279"/>
                <a:gd name="connsiteY16" fmla="*/ 88194 h 172661"/>
                <a:gd name="connsiteX17" fmla="*/ 53413 w 114279"/>
                <a:gd name="connsiteY17" fmla="*/ 85710 h 172661"/>
                <a:gd name="connsiteX18" fmla="*/ 85710 w 114279"/>
                <a:gd name="connsiteY18" fmla="*/ 86952 h 172661"/>
                <a:gd name="connsiteX19" fmla="*/ 98131 w 114279"/>
                <a:gd name="connsiteY19" fmla="*/ 95647 h 172661"/>
                <a:gd name="connsiteX20" fmla="*/ 99373 w 114279"/>
                <a:gd name="connsiteY20" fmla="*/ 104342 h 172661"/>
                <a:gd name="connsiteX21" fmla="*/ 101858 w 114279"/>
                <a:gd name="connsiteY21" fmla="*/ 106826 h 172661"/>
                <a:gd name="connsiteX22" fmla="*/ 104342 w 114279"/>
                <a:gd name="connsiteY22" fmla="*/ 101858 h 172661"/>
                <a:gd name="connsiteX23" fmla="*/ 105584 w 114279"/>
                <a:gd name="connsiteY23" fmla="*/ 86952 h 172661"/>
                <a:gd name="connsiteX24" fmla="*/ 106826 w 114279"/>
                <a:gd name="connsiteY24" fmla="*/ 70804 h 172661"/>
                <a:gd name="connsiteX25" fmla="*/ 105584 w 114279"/>
                <a:gd name="connsiteY25" fmla="*/ 69561 h 172661"/>
                <a:gd name="connsiteX26" fmla="*/ 101858 w 114279"/>
                <a:gd name="connsiteY26" fmla="*/ 72046 h 172661"/>
                <a:gd name="connsiteX27" fmla="*/ 90678 w 114279"/>
                <a:gd name="connsiteY27" fmla="*/ 75772 h 172661"/>
                <a:gd name="connsiteX28" fmla="*/ 54655 w 114279"/>
                <a:gd name="connsiteY28" fmla="*/ 75772 h 172661"/>
                <a:gd name="connsiteX29" fmla="*/ 53413 w 114279"/>
                <a:gd name="connsiteY29" fmla="*/ 73288 h 172661"/>
                <a:gd name="connsiteX30" fmla="*/ 53413 w 114279"/>
                <a:gd name="connsiteY30" fmla="*/ 14906 h 172661"/>
                <a:gd name="connsiteX31" fmla="*/ 54655 w 114279"/>
                <a:gd name="connsiteY31" fmla="*/ 12422 h 172661"/>
                <a:gd name="connsiteX32" fmla="*/ 86952 w 114279"/>
                <a:gd name="connsiteY32" fmla="*/ 13664 h 172661"/>
                <a:gd name="connsiteX33" fmla="*/ 101858 w 114279"/>
                <a:gd name="connsiteY33" fmla="*/ 22359 h 172661"/>
                <a:gd name="connsiteX34" fmla="*/ 103100 w 114279"/>
                <a:gd name="connsiteY34" fmla="*/ 31054 h 172661"/>
                <a:gd name="connsiteX35" fmla="*/ 105584 w 114279"/>
                <a:gd name="connsiteY35" fmla="*/ 34781 h 172661"/>
                <a:gd name="connsiteX36" fmla="*/ 108068 w 114279"/>
                <a:gd name="connsiteY36" fmla="*/ 32296 h 172661"/>
                <a:gd name="connsiteX37" fmla="*/ 109311 w 114279"/>
                <a:gd name="connsiteY37" fmla="*/ 17390 h 172661"/>
                <a:gd name="connsiteX38" fmla="*/ 110553 w 114279"/>
                <a:gd name="connsiteY38" fmla="*/ 2484 h 172661"/>
                <a:gd name="connsiteX39" fmla="*/ 109311 w 114279"/>
                <a:gd name="connsiteY39" fmla="*/ 0 h 172661"/>
                <a:gd name="connsiteX40" fmla="*/ 105584 w 114279"/>
                <a:gd name="connsiteY40" fmla="*/ 1242 h 172661"/>
                <a:gd name="connsiteX41" fmla="*/ 95647 w 114279"/>
                <a:gd name="connsiteY41" fmla="*/ 2484 h 172661"/>
                <a:gd name="connsiteX42" fmla="*/ 38507 w 114279"/>
                <a:gd name="connsiteY42" fmla="*/ 2484 h 172661"/>
                <a:gd name="connsiteX43" fmla="*/ 4969 w 114279"/>
                <a:gd name="connsiteY43" fmla="*/ 1242 h 172661"/>
                <a:gd name="connsiteX44" fmla="*/ 0 w 114279"/>
                <a:gd name="connsiteY44" fmla="*/ 3727 h 172661"/>
                <a:gd name="connsiteX45" fmla="*/ 3727 w 114279"/>
                <a:gd name="connsiteY45" fmla="*/ 6211 h 172661"/>
                <a:gd name="connsiteX46" fmla="*/ 12422 w 114279"/>
                <a:gd name="connsiteY46" fmla="*/ 7453 h 172661"/>
                <a:gd name="connsiteX47" fmla="*/ 22359 w 114279"/>
                <a:gd name="connsiteY47" fmla="*/ 21117 h 172661"/>
                <a:gd name="connsiteX48" fmla="*/ 22359 w 114279"/>
                <a:gd name="connsiteY48" fmla="*/ 69561 h 172661"/>
                <a:gd name="connsiteX49" fmla="*/ 22359 w 114279"/>
                <a:gd name="connsiteY49" fmla="*/ 106826 h 1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279" h="172661">
                  <a:moveTo>
                    <a:pt x="22359" y="106826"/>
                  </a:moveTo>
                  <a:cubicBezTo>
                    <a:pt x="22359" y="127943"/>
                    <a:pt x="22359" y="145334"/>
                    <a:pt x="21117" y="155271"/>
                  </a:cubicBezTo>
                  <a:cubicBezTo>
                    <a:pt x="19875" y="161482"/>
                    <a:pt x="18632" y="166450"/>
                    <a:pt x="14906" y="167693"/>
                  </a:cubicBezTo>
                  <a:cubicBezTo>
                    <a:pt x="12422" y="167693"/>
                    <a:pt x="9937" y="168935"/>
                    <a:pt x="6211" y="168935"/>
                  </a:cubicBezTo>
                  <a:cubicBezTo>
                    <a:pt x="3727" y="168935"/>
                    <a:pt x="2484" y="170177"/>
                    <a:pt x="2484" y="170177"/>
                  </a:cubicBezTo>
                  <a:cubicBezTo>
                    <a:pt x="2484" y="171419"/>
                    <a:pt x="3727" y="172661"/>
                    <a:pt x="7453" y="172661"/>
                  </a:cubicBezTo>
                  <a:cubicBezTo>
                    <a:pt x="16148" y="172661"/>
                    <a:pt x="31054" y="171419"/>
                    <a:pt x="36023" y="171419"/>
                  </a:cubicBezTo>
                  <a:cubicBezTo>
                    <a:pt x="49687" y="171419"/>
                    <a:pt x="64593" y="172661"/>
                    <a:pt x="99373" y="172661"/>
                  </a:cubicBezTo>
                  <a:cubicBezTo>
                    <a:pt x="108068" y="172661"/>
                    <a:pt x="110553" y="172661"/>
                    <a:pt x="111795" y="166450"/>
                  </a:cubicBezTo>
                  <a:cubicBezTo>
                    <a:pt x="113037" y="161482"/>
                    <a:pt x="114279" y="146576"/>
                    <a:pt x="114279" y="141607"/>
                  </a:cubicBezTo>
                  <a:cubicBezTo>
                    <a:pt x="114279" y="139123"/>
                    <a:pt x="114279" y="137881"/>
                    <a:pt x="113037" y="137881"/>
                  </a:cubicBezTo>
                  <a:cubicBezTo>
                    <a:pt x="111795" y="137881"/>
                    <a:pt x="110553" y="139123"/>
                    <a:pt x="110553" y="141607"/>
                  </a:cubicBezTo>
                  <a:cubicBezTo>
                    <a:pt x="109311" y="151544"/>
                    <a:pt x="106826" y="155271"/>
                    <a:pt x="100615" y="158997"/>
                  </a:cubicBezTo>
                  <a:cubicBezTo>
                    <a:pt x="94405" y="161482"/>
                    <a:pt x="84467" y="161482"/>
                    <a:pt x="79499" y="161482"/>
                  </a:cubicBezTo>
                  <a:cubicBezTo>
                    <a:pt x="55897" y="161482"/>
                    <a:pt x="52171" y="157755"/>
                    <a:pt x="52171" y="142849"/>
                  </a:cubicBezTo>
                  <a:lnTo>
                    <a:pt x="52171" y="106826"/>
                  </a:lnTo>
                  <a:lnTo>
                    <a:pt x="52171" y="88194"/>
                  </a:lnTo>
                  <a:cubicBezTo>
                    <a:pt x="52171" y="86952"/>
                    <a:pt x="52171" y="85710"/>
                    <a:pt x="53413" y="85710"/>
                  </a:cubicBezTo>
                  <a:cubicBezTo>
                    <a:pt x="58382" y="85710"/>
                    <a:pt x="81983" y="85710"/>
                    <a:pt x="85710" y="86952"/>
                  </a:cubicBezTo>
                  <a:cubicBezTo>
                    <a:pt x="94405" y="88194"/>
                    <a:pt x="96889" y="90678"/>
                    <a:pt x="98131" y="95647"/>
                  </a:cubicBezTo>
                  <a:cubicBezTo>
                    <a:pt x="99373" y="98131"/>
                    <a:pt x="99373" y="101858"/>
                    <a:pt x="99373" y="104342"/>
                  </a:cubicBezTo>
                  <a:cubicBezTo>
                    <a:pt x="99373" y="105584"/>
                    <a:pt x="99373" y="106826"/>
                    <a:pt x="101858" y="106826"/>
                  </a:cubicBezTo>
                  <a:cubicBezTo>
                    <a:pt x="104342" y="106826"/>
                    <a:pt x="104342" y="104342"/>
                    <a:pt x="104342" y="101858"/>
                  </a:cubicBezTo>
                  <a:cubicBezTo>
                    <a:pt x="104342" y="100616"/>
                    <a:pt x="104342" y="90678"/>
                    <a:pt x="105584" y="86952"/>
                  </a:cubicBezTo>
                  <a:cubicBezTo>
                    <a:pt x="106826" y="75772"/>
                    <a:pt x="106826" y="72046"/>
                    <a:pt x="106826" y="70804"/>
                  </a:cubicBezTo>
                  <a:cubicBezTo>
                    <a:pt x="106826" y="69561"/>
                    <a:pt x="105584" y="69561"/>
                    <a:pt x="105584" y="69561"/>
                  </a:cubicBezTo>
                  <a:cubicBezTo>
                    <a:pt x="104342" y="69561"/>
                    <a:pt x="103100" y="70804"/>
                    <a:pt x="101858" y="72046"/>
                  </a:cubicBezTo>
                  <a:cubicBezTo>
                    <a:pt x="99373" y="74530"/>
                    <a:pt x="96889" y="74530"/>
                    <a:pt x="90678" y="75772"/>
                  </a:cubicBezTo>
                  <a:lnTo>
                    <a:pt x="54655" y="75772"/>
                  </a:lnTo>
                  <a:cubicBezTo>
                    <a:pt x="53413" y="75772"/>
                    <a:pt x="53413" y="74530"/>
                    <a:pt x="53413" y="73288"/>
                  </a:cubicBezTo>
                  <a:lnTo>
                    <a:pt x="53413" y="14906"/>
                  </a:lnTo>
                  <a:cubicBezTo>
                    <a:pt x="53413" y="13664"/>
                    <a:pt x="53413" y="12422"/>
                    <a:pt x="54655" y="12422"/>
                  </a:cubicBezTo>
                  <a:cubicBezTo>
                    <a:pt x="59624" y="12422"/>
                    <a:pt x="83225" y="12422"/>
                    <a:pt x="86952" y="13664"/>
                  </a:cubicBezTo>
                  <a:cubicBezTo>
                    <a:pt x="98131" y="14906"/>
                    <a:pt x="100615" y="17390"/>
                    <a:pt x="101858" y="22359"/>
                  </a:cubicBezTo>
                  <a:cubicBezTo>
                    <a:pt x="103100" y="24843"/>
                    <a:pt x="103100" y="28570"/>
                    <a:pt x="103100" y="31054"/>
                  </a:cubicBezTo>
                  <a:cubicBezTo>
                    <a:pt x="103100" y="33539"/>
                    <a:pt x="103100" y="34781"/>
                    <a:pt x="105584" y="34781"/>
                  </a:cubicBezTo>
                  <a:cubicBezTo>
                    <a:pt x="106826" y="34781"/>
                    <a:pt x="108068" y="33539"/>
                    <a:pt x="108068" y="32296"/>
                  </a:cubicBezTo>
                  <a:cubicBezTo>
                    <a:pt x="108068" y="29812"/>
                    <a:pt x="109311" y="19875"/>
                    <a:pt x="109311" y="17390"/>
                  </a:cubicBezTo>
                  <a:cubicBezTo>
                    <a:pt x="110553" y="7453"/>
                    <a:pt x="110553" y="3727"/>
                    <a:pt x="110553" y="2484"/>
                  </a:cubicBezTo>
                  <a:cubicBezTo>
                    <a:pt x="110553" y="1242"/>
                    <a:pt x="110553" y="0"/>
                    <a:pt x="109311" y="0"/>
                  </a:cubicBezTo>
                  <a:cubicBezTo>
                    <a:pt x="108068" y="0"/>
                    <a:pt x="106826" y="1242"/>
                    <a:pt x="105584" y="1242"/>
                  </a:cubicBezTo>
                  <a:cubicBezTo>
                    <a:pt x="104342" y="1242"/>
                    <a:pt x="100615" y="2484"/>
                    <a:pt x="95647" y="2484"/>
                  </a:cubicBezTo>
                  <a:lnTo>
                    <a:pt x="38507" y="2484"/>
                  </a:lnTo>
                  <a:cubicBezTo>
                    <a:pt x="32296" y="2484"/>
                    <a:pt x="17390" y="1242"/>
                    <a:pt x="4969" y="1242"/>
                  </a:cubicBezTo>
                  <a:cubicBezTo>
                    <a:pt x="1242" y="1242"/>
                    <a:pt x="0" y="1242"/>
                    <a:pt x="0" y="3727"/>
                  </a:cubicBezTo>
                  <a:cubicBezTo>
                    <a:pt x="0" y="4969"/>
                    <a:pt x="1242" y="6211"/>
                    <a:pt x="3727" y="6211"/>
                  </a:cubicBezTo>
                  <a:cubicBezTo>
                    <a:pt x="7453" y="6211"/>
                    <a:pt x="11180" y="6211"/>
                    <a:pt x="12422" y="7453"/>
                  </a:cubicBezTo>
                  <a:cubicBezTo>
                    <a:pt x="19875" y="8695"/>
                    <a:pt x="22359" y="12422"/>
                    <a:pt x="22359" y="21117"/>
                  </a:cubicBezTo>
                  <a:lnTo>
                    <a:pt x="22359" y="69561"/>
                  </a:lnTo>
                  <a:lnTo>
                    <a:pt x="22359" y="106826"/>
                  </a:lnTo>
                  <a:close/>
                </a:path>
              </a:pathLst>
            </a:custGeom>
            <a:solidFill>
              <a:srgbClr val="FFFFFF"/>
            </a:solidFill>
            <a:ln w="12402" cap="flat">
              <a:noFill/>
              <a:prstDash val="solid"/>
              <a:miter/>
            </a:ln>
          </p:spPr>
          <p:txBody>
            <a:bodyPr rtlCol="0" anchor="ctr"/>
            <a:lstStyle/>
            <a:p>
              <a:endParaRPr lang="en-NZ"/>
            </a:p>
          </p:txBody>
        </p:sp>
        <p:sp>
          <p:nvSpPr>
            <p:cNvPr id="280" name="Content Placeholder 10">
              <a:extLst>
                <a:ext uri="{FF2B5EF4-FFF2-40B4-BE49-F238E27FC236}">
                  <a16:creationId xmlns:a16="http://schemas.microsoft.com/office/drawing/2014/main" id="{0AC9D546-58C3-414B-AA9F-EA02EC67C3B0}"/>
                </a:ext>
              </a:extLst>
            </p:cNvPr>
            <p:cNvSpPr/>
            <p:nvPr/>
          </p:nvSpPr>
          <p:spPr>
            <a:xfrm>
              <a:off x="11232598" y="6107266"/>
              <a:ext cx="187567" cy="177629"/>
            </a:xfrm>
            <a:custGeom>
              <a:avLst/>
              <a:gdLst>
                <a:gd name="connsiteX0" fmla="*/ 65835 w 187567"/>
                <a:gd name="connsiteY0" fmla="*/ 106826 h 177629"/>
                <a:gd name="connsiteX1" fmla="*/ 64593 w 187567"/>
                <a:gd name="connsiteY1" fmla="*/ 105584 h 177629"/>
                <a:gd name="connsiteX2" fmla="*/ 85710 w 187567"/>
                <a:gd name="connsiteY2" fmla="*/ 49687 h 177629"/>
                <a:gd name="connsiteX3" fmla="*/ 86952 w 187567"/>
                <a:gd name="connsiteY3" fmla="*/ 47202 h 177629"/>
                <a:gd name="connsiteX4" fmla="*/ 88194 w 187567"/>
                <a:gd name="connsiteY4" fmla="*/ 49687 h 177629"/>
                <a:gd name="connsiteX5" fmla="*/ 109311 w 187567"/>
                <a:gd name="connsiteY5" fmla="*/ 106826 h 177629"/>
                <a:gd name="connsiteX6" fmla="*/ 108069 w 187567"/>
                <a:gd name="connsiteY6" fmla="*/ 108068 h 177629"/>
                <a:gd name="connsiteX7" fmla="*/ 65835 w 187567"/>
                <a:gd name="connsiteY7" fmla="*/ 108068 h 177629"/>
                <a:gd name="connsiteX8" fmla="*/ 111795 w 187567"/>
                <a:gd name="connsiteY8" fmla="*/ 118006 h 177629"/>
                <a:gd name="connsiteX9" fmla="*/ 114279 w 187567"/>
                <a:gd name="connsiteY9" fmla="*/ 119248 h 177629"/>
                <a:gd name="connsiteX10" fmla="*/ 132912 w 187567"/>
                <a:gd name="connsiteY10" fmla="*/ 167693 h 177629"/>
                <a:gd name="connsiteX11" fmla="*/ 130427 w 187567"/>
                <a:gd name="connsiteY11" fmla="*/ 172661 h 177629"/>
                <a:gd name="connsiteX12" fmla="*/ 126701 w 187567"/>
                <a:gd name="connsiteY12" fmla="*/ 175146 h 177629"/>
                <a:gd name="connsiteX13" fmla="*/ 134154 w 187567"/>
                <a:gd name="connsiteY13" fmla="*/ 176388 h 177629"/>
                <a:gd name="connsiteX14" fmla="*/ 177630 w 187567"/>
                <a:gd name="connsiteY14" fmla="*/ 176388 h 177629"/>
                <a:gd name="connsiteX15" fmla="*/ 187567 w 187567"/>
                <a:gd name="connsiteY15" fmla="*/ 173903 h 177629"/>
                <a:gd name="connsiteX16" fmla="*/ 185083 w 187567"/>
                <a:gd name="connsiteY16" fmla="*/ 172661 h 177629"/>
                <a:gd name="connsiteX17" fmla="*/ 175145 w 187567"/>
                <a:gd name="connsiteY17" fmla="*/ 171419 h 177629"/>
                <a:gd name="connsiteX18" fmla="*/ 155271 w 187567"/>
                <a:gd name="connsiteY18" fmla="*/ 146576 h 177629"/>
                <a:gd name="connsiteX19" fmla="*/ 99373 w 187567"/>
                <a:gd name="connsiteY19" fmla="*/ 7453 h 177629"/>
                <a:gd name="connsiteX20" fmla="*/ 93162 w 187567"/>
                <a:gd name="connsiteY20" fmla="*/ 0 h 177629"/>
                <a:gd name="connsiteX21" fmla="*/ 86952 w 187567"/>
                <a:gd name="connsiteY21" fmla="*/ 8695 h 177629"/>
                <a:gd name="connsiteX22" fmla="*/ 29812 w 187567"/>
                <a:gd name="connsiteY22" fmla="*/ 152787 h 177629"/>
                <a:gd name="connsiteX23" fmla="*/ 9937 w 187567"/>
                <a:gd name="connsiteY23" fmla="*/ 173903 h 177629"/>
                <a:gd name="connsiteX24" fmla="*/ 2484 w 187567"/>
                <a:gd name="connsiteY24" fmla="*/ 173903 h 177629"/>
                <a:gd name="connsiteX25" fmla="*/ 0 w 187567"/>
                <a:gd name="connsiteY25" fmla="*/ 175146 h 177629"/>
                <a:gd name="connsiteX26" fmla="*/ 3727 w 187567"/>
                <a:gd name="connsiteY26" fmla="*/ 177630 h 177629"/>
                <a:gd name="connsiteX27" fmla="*/ 31054 w 187567"/>
                <a:gd name="connsiteY27" fmla="*/ 176388 h 177629"/>
                <a:gd name="connsiteX28" fmla="*/ 55897 w 187567"/>
                <a:gd name="connsiteY28" fmla="*/ 177630 h 177629"/>
                <a:gd name="connsiteX29" fmla="*/ 59624 w 187567"/>
                <a:gd name="connsiteY29" fmla="*/ 175146 h 177629"/>
                <a:gd name="connsiteX30" fmla="*/ 55897 w 187567"/>
                <a:gd name="connsiteY30" fmla="*/ 173903 h 177629"/>
                <a:gd name="connsiteX31" fmla="*/ 52171 w 187567"/>
                <a:gd name="connsiteY31" fmla="*/ 173903 h 177629"/>
                <a:gd name="connsiteX32" fmla="*/ 43476 w 187567"/>
                <a:gd name="connsiteY32" fmla="*/ 166450 h 177629"/>
                <a:gd name="connsiteX33" fmla="*/ 47202 w 187567"/>
                <a:gd name="connsiteY33" fmla="*/ 152787 h 177629"/>
                <a:gd name="connsiteX34" fmla="*/ 59624 w 187567"/>
                <a:gd name="connsiteY34" fmla="*/ 120490 h 177629"/>
                <a:gd name="connsiteX35" fmla="*/ 62108 w 187567"/>
                <a:gd name="connsiteY35" fmla="*/ 119248 h 177629"/>
                <a:gd name="connsiteX36" fmla="*/ 111795 w 187567"/>
                <a:gd name="connsiteY36" fmla="*/ 119248 h 1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567" h="177629">
                  <a:moveTo>
                    <a:pt x="65835" y="106826"/>
                  </a:moveTo>
                  <a:cubicBezTo>
                    <a:pt x="64593" y="106826"/>
                    <a:pt x="64593" y="105584"/>
                    <a:pt x="64593" y="105584"/>
                  </a:cubicBezTo>
                  <a:lnTo>
                    <a:pt x="85710" y="49687"/>
                  </a:lnTo>
                  <a:cubicBezTo>
                    <a:pt x="85710" y="48444"/>
                    <a:pt x="86952" y="47202"/>
                    <a:pt x="86952" y="47202"/>
                  </a:cubicBezTo>
                  <a:cubicBezTo>
                    <a:pt x="88194" y="47202"/>
                    <a:pt x="88194" y="48444"/>
                    <a:pt x="88194" y="49687"/>
                  </a:cubicBezTo>
                  <a:lnTo>
                    <a:pt x="109311" y="106826"/>
                  </a:lnTo>
                  <a:cubicBezTo>
                    <a:pt x="109311" y="108068"/>
                    <a:pt x="109311" y="108068"/>
                    <a:pt x="108069" y="108068"/>
                  </a:cubicBezTo>
                  <a:lnTo>
                    <a:pt x="65835" y="108068"/>
                  </a:lnTo>
                  <a:close/>
                  <a:moveTo>
                    <a:pt x="111795" y="118006"/>
                  </a:moveTo>
                  <a:cubicBezTo>
                    <a:pt x="113037" y="118006"/>
                    <a:pt x="113037" y="118006"/>
                    <a:pt x="114279" y="119248"/>
                  </a:cubicBezTo>
                  <a:lnTo>
                    <a:pt x="132912" y="167693"/>
                  </a:lnTo>
                  <a:cubicBezTo>
                    <a:pt x="134154" y="170177"/>
                    <a:pt x="132912" y="172661"/>
                    <a:pt x="130427" y="172661"/>
                  </a:cubicBezTo>
                  <a:cubicBezTo>
                    <a:pt x="127943" y="172661"/>
                    <a:pt x="126701" y="173903"/>
                    <a:pt x="126701" y="175146"/>
                  </a:cubicBezTo>
                  <a:cubicBezTo>
                    <a:pt x="126701" y="176388"/>
                    <a:pt x="129185" y="176388"/>
                    <a:pt x="134154" y="176388"/>
                  </a:cubicBezTo>
                  <a:lnTo>
                    <a:pt x="177630" y="176388"/>
                  </a:lnTo>
                  <a:cubicBezTo>
                    <a:pt x="186325" y="176388"/>
                    <a:pt x="187567" y="176388"/>
                    <a:pt x="187567" y="173903"/>
                  </a:cubicBezTo>
                  <a:cubicBezTo>
                    <a:pt x="187567" y="172661"/>
                    <a:pt x="186325" y="172661"/>
                    <a:pt x="185083" y="172661"/>
                  </a:cubicBezTo>
                  <a:cubicBezTo>
                    <a:pt x="182599" y="172661"/>
                    <a:pt x="178872" y="172661"/>
                    <a:pt x="175145" y="171419"/>
                  </a:cubicBezTo>
                  <a:cubicBezTo>
                    <a:pt x="170177" y="170177"/>
                    <a:pt x="163966" y="167693"/>
                    <a:pt x="155271" y="146576"/>
                  </a:cubicBezTo>
                  <a:cubicBezTo>
                    <a:pt x="140365" y="113037"/>
                    <a:pt x="104342" y="19875"/>
                    <a:pt x="99373" y="7453"/>
                  </a:cubicBezTo>
                  <a:cubicBezTo>
                    <a:pt x="96889" y="2484"/>
                    <a:pt x="95647" y="0"/>
                    <a:pt x="93162" y="0"/>
                  </a:cubicBezTo>
                  <a:cubicBezTo>
                    <a:pt x="90678" y="0"/>
                    <a:pt x="89436" y="2484"/>
                    <a:pt x="86952" y="8695"/>
                  </a:cubicBezTo>
                  <a:lnTo>
                    <a:pt x="29812" y="152787"/>
                  </a:lnTo>
                  <a:cubicBezTo>
                    <a:pt x="24843" y="163966"/>
                    <a:pt x="21117" y="171419"/>
                    <a:pt x="9937" y="173903"/>
                  </a:cubicBezTo>
                  <a:lnTo>
                    <a:pt x="2484" y="173903"/>
                  </a:lnTo>
                  <a:cubicBezTo>
                    <a:pt x="1242" y="173903"/>
                    <a:pt x="0" y="173903"/>
                    <a:pt x="0" y="175146"/>
                  </a:cubicBezTo>
                  <a:cubicBezTo>
                    <a:pt x="0" y="176388"/>
                    <a:pt x="1242" y="177630"/>
                    <a:pt x="3727" y="177630"/>
                  </a:cubicBezTo>
                  <a:cubicBezTo>
                    <a:pt x="16148" y="177630"/>
                    <a:pt x="28570" y="176388"/>
                    <a:pt x="31054" y="176388"/>
                  </a:cubicBezTo>
                  <a:cubicBezTo>
                    <a:pt x="38507" y="176388"/>
                    <a:pt x="48445" y="177630"/>
                    <a:pt x="55897" y="177630"/>
                  </a:cubicBezTo>
                  <a:cubicBezTo>
                    <a:pt x="58382" y="177630"/>
                    <a:pt x="59624" y="177630"/>
                    <a:pt x="59624" y="175146"/>
                  </a:cubicBezTo>
                  <a:cubicBezTo>
                    <a:pt x="59624" y="173903"/>
                    <a:pt x="58382" y="173903"/>
                    <a:pt x="55897" y="173903"/>
                  </a:cubicBezTo>
                  <a:lnTo>
                    <a:pt x="52171" y="173903"/>
                  </a:lnTo>
                  <a:cubicBezTo>
                    <a:pt x="44718" y="173903"/>
                    <a:pt x="43476" y="171419"/>
                    <a:pt x="43476" y="166450"/>
                  </a:cubicBezTo>
                  <a:cubicBezTo>
                    <a:pt x="43476" y="163966"/>
                    <a:pt x="44718" y="157755"/>
                    <a:pt x="47202" y="152787"/>
                  </a:cubicBezTo>
                  <a:lnTo>
                    <a:pt x="59624" y="120490"/>
                  </a:lnTo>
                  <a:cubicBezTo>
                    <a:pt x="59624" y="119248"/>
                    <a:pt x="60866" y="119248"/>
                    <a:pt x="62108" y="119248"/>
                  </a:cubicBezTo>
                  <a:lnTo>
                    <a:pt x="111795" y="119248"/>
                  </a:lnTo>
                  <a:close/>
                </a:path>
              </a:pathLst>
            </a:custGeom>
            <a:solidFill>
              <a:srgbClr val="FFFFFF"/>
            </a:solidFill>
            <a:ln w="12402" cap="flat">
              <a:noFill/>
              <a:prstDash val="solid"/>
              <a:miter/>
            </a:ln>
          </p:spPr>
          <p:txBody>
            <a:bodyPr rtlCol="0" anchor="ctr"/>
            <a:lstStyle/>
            <a:p>
              <a:endParaRPr lang="en-NZ"/>
            </a:p>
          </p:txBody>
        </p:sp>
        <p:sp>
          <p:nvSpPr>
            <p:cNvPr id="281" name="Content Placeholder 10">
              <a:extLst>
                <a:ext uri="{FF2B5EF4-FFF2-40B4-BE49-F238E27FC236}">
                  <a16:creationId xmlns:a16="http://schemas.microsoft.com/office/drawing/2014/main" id="{A39AAA4D-9818-469D-B975-1F04C3E23D97}"/>
                </a:ext>
              </a:extLst>
            </p:cNvPr>
            <p:cNvSpPr/>
            <p:nvPr/>
          </p:nvSpPr>
          <p:spPr>
            <a:xfrm>
              <a:off x="11427619" y="6109751"/>
              <a:ext cx="120490" cy="173903"/>
            </a:xfrm>
            <a:custGeom>
              <a:avLst/>
              <a:gdLst>
                <a:gd name="connsiteX0" fmla="*/ 50929 w 120490"/>
                <a:gd name="connsiteY0" fmla="*/ 68319 h 173903"/>
                <a:gd name="connsiteX1" fmla="*/ 50929 w 120490"/>
                <a:gd name="connsiteY1" fmla="*/ 19875 h 173903"/>
                <a:gd name="connsiteX2" fmla="*/ 59624 w 120490"/>
                <a:gd name="connsiteY2" fmla="*/ 6211 h 173903"/>
                <a:gd name="connsiteX3" fmla="*/ 68319 w 120490"/>
                <a:gd name="connsiteY3" fmla="*/ 4969 h 173903"/>
                <a:gd name="connsiteX4" fmla="*/ 72046 w 120490"/>
                <a:gd name="connsiteY4" fmla="*/ 2484 h 173903"/>
                <a:gd name="connsiteX5" fmla="*/ 67077 w 120490"/>
                <a:gd name="connsiteY5" fmla="*/ 0 h 173903"/>
                <a:gd name="connsiteX6" fmla="*/ 36023 w 120490"/>
                <a:gd name="connsiteY6" fmla="*/ 1242 h 173903"/>
                <a:gd name="connsiteX7" fmla="*/ 4969 w 120490"/>
                <a:gd name="connsiteY7" fmla="*/ 0 h 173903"/>
                <a:gd name="connsiteX8" fmla="*/ 0 w 120490"/>
                <a:gd name="connsiteY8" fmla="*/ 2484 h 173903"/>
                <a:gd name="connsiteX9" fmla="*/ 3726 w 120490"/>
                <a:gd name="connsiteY9" fmla="*/ 4969 h 173903"/>
                <a:gd name="connsiteX10" fmla="*/ 11179 w 120490"/>
                <a:gd name="connsiteY10" fmla="*/ 6211 h 173903"/>
                <a:gd name="connsiteX11" fmla="*/ 21117 w 120490"/>
                <a:gd name="connsiteY11" fmla="*/ 19875 h 173903"/>
                <a:gd name="connsiteX12" fmla="*/ 21117 w 120490"/>
                <a:gd name="connsiteY12" fmla="*/ 68319 h 173903"/>
                <a:gd name="connsiteX13" fmla="*/ 21117 w 120490"/>
                <a:gd name="connsiteY13" fmla="*/ 108068 h 173903"/>
                <a:gd name="connsiteX14" fmla="*/ 19875 w 120490"/>
                <a:gd name="connsiteY14" fmla="*/ 156513 h 173903"/>
                <a:gd name="connsiteX15" fmla="*/ 13664 w 120490"/>
                <a:gd name="connsiteY15" fmla="*/ 168935 h 173903"/>
                <a:gd name="connsiteX16" fmla="*/ 4969 w 120490"/>
                <a:gd name="connsiteY16" fmla="*/ 170177 h 173903"/>
                <a:gd name="connsiteX17" fmla="*/ 1242 w 120490"/>
                <a:gd name="connsiteY17" fmla="*/ 171419 h 173903"/>
                <a:gd name="connsiteX18" fmla="*/ 6211 w 120490"/>
                <a:gd name="connsiteY18" fmla="*/ 173903 h 173903"/>
                <a:gd name="connsiteX19" fmla="*/ 34781 w 120490"/>
                <a:gd name="connsiteY19" fmla="*/ 172661 h 173903"/>
                <a:gd name="connsiteX20" fmla="*/ 101858 w 120490"/>
                <a:gd name="connsiteY20" fmla="*/ 173903 h 173903"/>
                <a:gd name="connsiteX21" fmla="*/ 116764 w 120490"/>
                <a:gd name="connsiteY21" fmla="*/ 167692 h 173903"/>
                <a:gd name="connsiteX22" fmla="*/ 120490 w 120490"/>
                <a:gd name="connsiteY22" fmla="*/ 141607 h 173903"/>
                <a:gd name="connsiteX23" fmla="*/ 119248 w 120490"/>
                <a:gd name="connsiteY23" fmla="*/ 137881 h 173903"/>
                <a:gd name="connsiteX24" fmla="*/ 116764 w 120490"/>
                <a:gd name="connsiteY24" fmla="*/ 141607 h 173903"/>
                <a:gd name="connsiteX25" fmla="*/ 110553 w 120490"/>
                <a:gd name="connsiteY25" fmla="*/ 155271 h 173903"/>
                <a:gd name="connsiteX26" fmla="*/ 83225 w 120490"/>
                <a:gd name="connsiteY26" fmla="*/ 161482 h 173903"/>
                <a:gd name="connsiteX27" fmla="*/ 55897 w 120490"/>
                <a:gd name="connsiteY27" fmla="*/ 156513 h 173903"/>
                <a:gd name="connsiteX28" fmla="*/ 50929 w 120490"/>
                <a:gd name="connsiteY28" fmla="*/ 106826 h 173903"/>
                <a:gd name="connsiteX29" fmla="*/ 50929 w 120490"/>
                <a:gd name="connsiteY29" fmla="*/ 68319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90" h="173903">
                  <a:moveTo>
                    <a:pt x="50929" y="68319"/>
                  </a:moveTo>
                  <a:lnTo>
                    <a:pt x="50929" y="19875"/>
                  </a:lnTo>
                  <a:cubicBezTo>
                    <a:pt x="50929" y="12422"/>
                    <a:pt x="53413" y="7453"/>
                    <a:pt x="59624" y="6211"/>
                  </a:cubicBezTo>
                  <a:cubicBezTo>
                    <a:pt x="62108" y="6211"/>
                    <a:pt x="65835" y="4969"/>
                    <a:pt x="68319" y="4969"/>
                  </a:cubicBezTo>
                  <a:cubicBezTo>
                    <a:pt x="70803" y="4969"/>
                    <a:pt x="72046" y="4969"/>
                    <a:pt x="72046" y="2484"/>
                  </a:cubicBezTo>
                  <a:cubicBezTo>
                    <a:pt x="72046" y="1242"/>
                    <a:pt x="70803" y="0"/>
                    <a:pt x="67077" y="0"/>
                  </a:cubicBezTo>
                  <a:cubicBezTo>
                    <a:pt x="58382" y="0"/>
                    <a:pt x="40991" y="1242"/>
                    <a:pt x="36023" y="1242"/>
                  </a:cubicBezTo>
                  <a:cubicBezTo>
                    <a:pt x="29812" y="1242"/>
                    <a:pt x="14906" y="0"/>
                    <a:pt x="4969" y="0"/>
                  </a:cubicBezTo>
                  <a:cubicBezTo>
                    <a:pt x="1242" y="0"/>
                    <a:pt x="0" y="0"/>
                    <a:pt x="0" y="2484"/>
                  </a:cubicBezTo>
                  <a:cubicBezTo>
                    <a:pt x="0" y="3726"/>
                    <a:pt x="1242" y="4969"/>
                    <a:pt x="3726" y="4969"/>
                  </a:cubicBezTo>
                  <a:cubicBezTo>
                    <a:pt x="6211" y="4969"/>
                    <a:pt x="9937" y="4969"/>
                    <a:pt x="11179" y="6211"/>
                  </a:cubicBezTo>
                  <a:cubicBezTo>
                    <a:pt x="18632" y="7453"/>
                    <a:pt x="21117" y="11179"/>
                    <a:pt x="21117" y="19875"/>
                  </a:cubicBezTo>
                  <a:lnTo>
                    <a:pt x="21117" y="68319"/>
                  </a:lnTo>
                  <a:lnTo>
                    <a:pt x="21117" y="108068"/>
                  </a:lnTo>
                  <a:cubicBezTo>
                    <a:pt x="21117" y="129185"/>
                    <a:pt x="21117" y="147818"/>
                    <a:pt x="19875" y="156513"/>
                  </a:cubicBezTo>
                  <a:cubicBezTo>
                    <a:pt x="18632" y="162724"/>
                    <a:pt x="17390" y="167692"/>
                    <a:pt x="13664" y="168935"/>
                  </a:cubicBezTo>
                  <a:cubicBezTo>
                    <a:pt x="11179" y="168935"/>
                    <a:pt x="8695" y="170177"/>
                    <a:pt x="4969" y="170177"/>
                  </a:cubicBezTo>
                  <a:cubicBezTo>
                    <a:pt x="2484" y="170177"/>
                    <a:pt x="1242" y="171419"/>
                    <a:pt x="1242" y="171419"/>
                  </a:cubicBezTo>
                  <a:cubicBezTo>
                    <a:pt x="1242" y="172661"/>
                    <a:pt x="2484" y="173903"/>
                    <a:pt x="6211" y="173903"/>
                  </a:cubicBezTo>
                  <a:cubicBezTo>
                    <a:pt x="14906" y="173903"/>
                    <a:pt x="29812" y="172661"/>
                    <a:pt x="34781" y="172661"/>
                  </a:cubicBezTo>
                  <a:cubicBezTo>
                    <a:pt x="53413" y="172661"/>
                    <a:pt x="68319" y="173903"/>
                    <a:pt x="101858" y="173903"/>
                  </a:cubicBezTo>
                  <a:cubicBezTo>
                    <a:pt x="114279" y="173903"/>
                    <a:pt x="115521" y="172661"/>
                    <a:pt x="116764" y="167692"/>
                  </a:cubicBezTo>
                  <a:cubicBezTo>
                    <a:pt x="118006" y="161482"/>
                    <a:pt x="120490" y="144091"/>
                    <a:pt x="120490" y="141607"/>
                  </a:cubicBezTo>
                  <a:cubicBezTo>
                    <a:pt x="120490" y="139123"/>
                    <a:pt x="120490" y="137881"/>
                    <a:pt x="119248" y="137881"/>
                  </a:cubicBezTo>
                  <a:cubicBezTo>
                    <a:pt x="118006" y="137881"/>
                    <a:pt x="116764" y="139123"/>
                    <a:pt x="116764" y="141607"/>
                  </a:cubicBezTo>
                  <a:cubicBezTo>
                    <a:pt x="116764" y="146576"/>
                    <a:pt x="113037" y="152787"/>
                    <a:pt x="110553" y="155271"/>
                  </a:cubicBezTo>
                  <a:cubicBezTo>
                    <a:pt x="104342" y="161482"/>
                    <a:pt x="95647" y="161482"/>
                    <a:pt x="83225" y="161482"/>
                  </a:cubicBezTo>
                  <a:cubicBezTo>
                    <a:pt x="65835" y="161482"/>
                    <a:pt x="59624" y="160240"/>
                    <a:pt x="55897" y="156513"/>
                  </a:cubicBezTo>
                  <a:cubicBezTo>
                    <a:pt x="50929" y="152787"/>
                    <a:pt x="50929" y="136638"/>
                    <a:pt x="50929" y="106826"/>
                  </a:cubicBezTo>
                  <a:lnTo>
                    <a:pt x="50929" y="68319"/>
                  </a:lnTo>
                  <a:close/>
                </a:path>
              </a:pathLst>
            </a:custGeom>
            <a:solidFill>
              <a:srgbClr val="FFFFFF"/>
            </a:solidFill>
            <a:ln w="12402" cap="flat">
              <a:noFill/>
              <a:prstDash val="solid"/>
              <a:miter/>
            </a:ln>
          </p:spPr>
          <p:txBody>
            <a:bodyPr rtlCol="0" anchor="ctr"/>
            <a:lstStyle/>
            <a:p>
              <a:endParaRPr lang="en-NZ"/>
            </a:p>
          </p:txBody>
        </p:sp>
        <p:sp>
          <p:nvSpPr>
            <p:cNvPr id="282" name="Content Placeholder 10">
              <a:extLst>
                <a:ext uri="{FF2B5EF4-FFF2-40B4-BE49-F238E27FC236}">
                  <a16:creationId xmlns:a16="http://schemas.microsoft.com/office/drawing/2014/main" id="{F5C75289-6EE5-496F-BF3C-CA3F9FF73885}"/>
                </a:ext>
              </a:extLst>
            </p:cNvPr>
            <p:cNvSpPr/>
            <p:nvPr/>
          </p:nvSpPr>
          <p:spPr>
            <a:xfrm>
              <a:off x="11548109" y="6109751"/>
              <a:ext cx="154028" cy="175145"/>
            </a:xfrm>
            <a:custGeom>
              <a:avLst/>
              <a:gdLst>
                <a:gd name="connsiteX0" fmla="*/ 63350 w 154028"/>
                <a:gd name="connsiteY0" fmla="*/ 109311 h 175145"/>
                <a:gd name="connsiteX1" fmla="*/ 62108 w 154028"/>
                <a:gd name="connsiteY1" fmla="*/ 157755 h 175145"/>
                <a:gd name="connsiteX2" fmla="*/ 55897 w 154028"/>
                <a:gd name="connsiteY2" fmla="*/ 170177 h 175145"/>
                <a:gd name="connsiteX3" fmla="*/ 47202 w 154028"/>
                <a:gd name="connsiteY3" fmla="*/ 171419 h 175145"/>
                <a:gd name="connsiteX4" fmla="*/ 43476 w 154028"/>
                <a:gd name="connsiteY4" fmla="*/ 172661 h 175145"/>
                <a:gd name="connsiteX5" fmla="*/ 48445 w 154028"/>
                <a:gd name="connsiteY5" fmla="*/ 175146 h 175145"/>
                <a:gd name="connsiteX6" fmla="*/ 77014 w 154028"/>
                <a:gd name="connsiteY6" fmla="*/ 173903 h 175145"/>
                <a:gd name="connsiteX7" fmla="*/ 113037 w 154028"/>
                <a:gd name="connsiteY7" fmla="*/ 175146 h 175145"/>
                <a:gd name="connsiteX8" fmla="*/ 116764 w 154028"/>
                <a:gd name="connsiteY8" fmla="*/ 172661 h 175145"/>
                <a:gd name="connsiteX9" fmla="*/ 113037 w 154028"/>
                <a:gd name="connsiteY9" fmla="*/ 171419 h 175145"/>
                <a:gd name="connsiteX10" fmla="*/ 101858 w 154028"/>
                <a:gd name="connsiteY10" fmla="*/ 170177 h 175145"/>
                <a:gd name="connsiteX11" fmla="*/ 93162 w 154028"/>
                <a:gd name="connsiteY11" fmla="*/ 157755 h 175145"/>
                <a:gd name="connsiteX12" fmla="*/ 91920 w 154028"/>
                <a:gd name="connsiteY12" fmla="*/ 109311 h 175145"/>
                <a:gd name="connsiteX13" fmla="*/ 91920 w 154028"/>
                <a:gd name="connsiteY13" fmla="*/ 14906 h 175145"/>
                <a:gd name="connsiteX14" fmla="*/ 120490 w 154028"/>
                <a:gd name="connsiteY14" fmla="*/ 16148 h 175145"/>
                <a:gd name="connsiteX15" fmla="*/ 147818 w 154028"/>
                <a:gd name="connsiteY15" fmla="*/ 28570 h 175145"/>
                <a:gd name="connsiteX16" fmla="*/ 147818 w 154028"/>
                <a:gd name="connsiteY16" fmla="*/ 31054 h 175145"/>
                <a:gd name="connsiteX17" fmla="*/ 150302 w 154028"/>
                <a:gd name="connsiteY17" fmla="*/ 36023 h 175145"/>
                <a:gd name="connsiteX18" fmla="*/ 152787 w 154028"/>
                <a:gd name="connsiteY18" fmla="*/ 32296 h 175145"/>
                <a:gd name="connsiteX19" fmla="*/ 154029 w 154028"/>
                <a:gd name="connsiteY19" fmla="*/ 6211 h 175145"/>
                <a:gd name="connsiteX20" fmla="*/ 152787 w 154028"/>
                <a:gd name="connsiteY20" fmla="*/ 1242 h 175145"/>
                <a:gd name="connsiteX21" fmla="*/ 130427 w 154028"/>
                <a:gd name="connsiteY21" fmla="*/ 3726 h 175145"/>
                <a:gd name="connsiteX22" fmla="*/ 39749 w 154028"/>
                <a:gd name="connsiteY22" fmla="*/ 3726 h 175145"/>
                <a:gd name="connsiteX23" fmla="*/ 17390 w 154028"/>
                <a:gd name="connsiteY23" fmla="*/ 2484 h 175145"/>
                <a:gd name="connsiteX24" fmla="*/ 7453 w 154028"/>
                <a:gd name="connsiteY24" fmla="*/ 0 h 175145"/>
                <a:gd name="connsiteX25" fmla="*/ 4969 w 154028"/>
                <a:gd name="connsiteY25" fmla="*/ 3726 h 175145"/>
                <a:gd name="connsiteX26" fmla="*/ 0 w 154028"/>
                <a:gd name="connsiteY26" fmla="*/ 29812 h 175145"/>
                <a:gd name="connsiteX27" fmla="*/ 2484 w 154028"/>
                <a:gd name="connsiteY27" fmla="*/ 33538 h 175145"/>
                <a:gd name="connsiteX28" fmla="*/ 4969 w 154028"/>
                <a:gd name="connsiteY28" fmla="*/ 31054 h 175145"/>
                <a:gd name="connsiteX29" fmla="*/ 8695 w 154028"/>
                <a:gd name="connsiteY29" fmla="*/ 23601 h 175145"/>
                <a:gd name="connsiteX30" fmla="*/ 31054 w 154028"/>
                <a:gd name="connsiteY30" fmla="*/ 17390 h 175145"/>
                <a:gd name="connsiteX31" fmla="*/ 64593 w 154028"/>
                <a:gd name="connsiteY31" fmla="*/ 16148 h 175145"/>
                <a:gd name="connsiteX32" fmla="*/ 64593 w 154028"/>
                <a:gd name="connsiteY32" fmla="*/ 109311 h 17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028" h="175145">
                  <a:moveTo>
                    <a:pt x="63350" y="109311"/>
                  </a:moveTo>
                  <a:cubicBezTo>
                    <a:pt x="63350" y="130427"/>
                    <a:pt x="63350" y="147818"/>
                    <a:pt x="62108" y="157755"/>
                  </a:cubicBezTo>
                  <a:cubicBezTo>
                    <a:pt x="60866" y="163966"/>
                    <a:pt x="59624" y="168935"/>
                    <a:pt x="55897" y="170177"/>
                  </a:cubicBezTo>
                  <a:cubicBezTo>
                    <a:pt x="53413" y="170177"/>
                    <a:pt x="50929" y="171419"/>
                    <a:pt x="47202" y="171419"/>
                  </a:cubicBezTo>
                  <a:cubicBezTo>
                    <a:pt x="44718" y="171419"/>
                    <a:pt x="43476" y="172661"/>
                    <a:pt x="43476" y="172661"/>
                  </a:cubicBezTo>
                  <a:cubicBezTo>
                    <a:pt x="43476" y="173903"/>
                    <a:pt x="44718" y="175146"/>
                    <a:pt x="48445" y="175146"/>
                  </a:cubicBezTo>
                  <a:cubicBezTo>
                    <a:pt x="57140" y="175146"/>
                    <a:pt x="72046" y="173903"/>
                    <a:pt x="77014" y="173903"/>
                  </a:cubicBezTo>
                  <a:cubicBezTo>
                    <a:pt x="83225" y="173903"/>
                    <a:pt x="98131" y="175146"/>
                    <a:pt x="113037" y="175146"/>
                  </a:cubicBezTo>
                  <a:cubicBezTo>
                    <a:pt x="115522" y="175146"/>
                    <a:pt x="116764" y="173903"/>
                    <a:pt x="116764" y="172661"/>
                  </a:cubicBezTo>
                  <a:cubicBezTo>
                    <a:pt x="116764" y="171419"/>
                    <a:pt x="115522" y="171419"/>
                    <a:pt x="113037" y="171419"/>
                  </a:cubicBezTo>
                  <a:cubicBezTo>
                    <a:pt x="109311" y="171419"/>
                    <a:pt x="104342" y="171419"/>
                    <a:pt x="101858" y="170177"/>
                  </a:cubicBezTo>
                  <a:cubicBezTo>
                    <a:pt x="94405" y="168935"/>
                    <a:pt x="93162" y="163966"/>
                    <a:pt x="93162" y="157755"/>
                  </a:cubicBezTo>
                  <a:cubicBezTo>
                    <a:pt x="91920" y="147818"/>
                    <a:pt x="91920" y="130427"/>
                    <a:pt x="91920" y="109311"/>
                  </a:cubicBezTo>
                  <a:lnTo>
                    <a:pt x="91920" y="14906"/>
                  </a:lnTo>
                  <a:lnTo>
                    <a:pt x="120490" y="16148"/>
                  </a:lnTo>
                  <a:cubicBezTo>
                    <a:pt x="140365" y="16148"/>
                    <a:pt x="146576" y="23601"/>
                    <a:pt x="147818" y="28570"/>
                  </a:cubicBezTo>
                  <a:lnTo>
                    <a:pt x="147818" y="31054"/>
                  </a:lnTo>
                  <a:cubicBezTo>
                    <a:pt x="147818" y="34781"/>
                    <a:pt x="149060" y="36023"/>
                    <a:pt x="150302" y="36023"/>
                  </a:cubicBezTo>
                  <a:cubicBezTo>
                    <a:pt x="151544" y="36023"/>
                    <a:pt x="151544" y="34781"/>
                    <a:pt x="152787" y="32296"/>
                  </a:cubicBezTo>
                  <a:cubicBezTo>
                    <a:pt x="152787" y="26086"/>
                    <a:pt x="154029" y="11179"/>
                    <a:pt x="154029" y="6211"/>
                  </a:cubicBezTo>
                  <a:cubicBezTo>
                    <a:pt x="154029" y="2484"/>
                    <a:pt x="154029" y="1242"/>
                    <a:pt x="152787" y="1242"/>
                  </a:cubicBezTo>
                  <a:cubicBezTo>
                    <a:pt x="151544" y="1242"/>
                    <a:pt x="145333" y="3726"/>
                    <a:pt x="130427" y="3726"/>
                  </a:cubicBezTo>
                  <a:lnTo>
                    <a:pt x="39749" y="3726"/>
                  </a:lnTo>
                  <a:cubicBezTo>
                    <a:pt x="32296" y="3726"/>
                    <a:pt x="23601" y="3726"/>
                    <a:pt x="17390" y="2484"/>
                  </a:cubicBezTo>
                  <a:cubicBezTo>
                    <a:pt x="11180" y="2484"/>
                    <a:pt x="9937" y="0"/>
                    <a:pt x="7453" y="0"/>
                  </a:cubicBezTo>
                  <a:cubicBezTo>
                    <a:pt x="6211" y="0"/>
                    <a:pt x="4969" y="1242"/>
                    <a:pt x="4969" y="3726"/>
                  </a:cubicBezTo>
                  <a:cubicBezTo>
                    <a:pt x="4969" y="4969"/>
                    <a:pt x="0" y="26086"/>
                    <a:pt x="0" y="29812"/>
                  </a:cubicBezTo>
                  <a:cubicBezTo>
                    <a:pt x="0" y="32296"/>
                    <a:pt x="0" y="33538"/>
                    <a:pt x="2484" y="33538"/>
                  </a:cubicBezTo>
                  <a:cubicBezTo>
                    <a:pt x="3727" y="33538"/>
                    <a:pt x="4969" y="32296"/>
                    <a:pt x="4969" y="31054"/>
                  </a:cubicBezTo>
                  <a:cubicBezTo>
                    <a:pt x="4969" y="29812"/>
                    <a:pt x="6211" y="26086"/>
                    <a:pt x="8695" y="23601"/>
                  </a:cubicBezTo>
                  <a:cubicBezTo>
                    <a:pt x="12422" y="18633"/>
                    <a:pt x="17390" y="17390"/>
                    <a:pt x="31054" y="17390"/>
                  </a:cubicBezTo>
                  <a:lnTo>
                    <a:pt x="64593" y="16148"/>
                  </a:lnTo>
                  <a:lnTo>
                    <a:pt x="64593" y="109311"/>
                  </a:lnTo>
                  <a:close/>
                </a:path>
              </a:pathLst>
            </a:custGeom>
            <a:solidFill>
              <a:srgbClr val="FFFFFF"/>
            </a:solidFill>
            <a:ln w="12402" cap="flat">
              <a:noFill/>
              <a:prstDash val="solid"/>
              <a:miter/>
            </a:ln>
          </p:spPr>
          <p:txBody>
            <a:bodyPr rtlCol="0" anchor="ctr"/>
            <a:lstStyle/>
            <a:p>
              <a:endParaRPr lang="en-NZ"/>
            </a:p>
          </p:txBody>
        </p:sp>
        <p:sp>
          <p:nvSpPr>
            <p:cNvPr id="283" name="Content Placeholder 10">
              <a:extLst>
                <a:ext uri="{FF2B5EF4-FFF2-40B4-BE49-F238E27FC236}">
                  <a16:creationId xmlns:a16="http://schemas.microsoft.com/office/drawing/2014/main" id="{8BC64973-739A-41B4-B540-5204949242E5}"/>
                </a:ext>
              </a:extLst>
            </p:cNvPr>
            <p:cNvSpPr/>
            <p:nvPr/>
          </p:nvSpPr>
          <p:spPr>
            <a:xfrm>
              <a:off x="11723254" y="6109751"/>
              <a:ext cx="196262" cy="173903"/>
            </a:xfrm>
            <a:custGeom>
              <a:avLst/>
              <a:gdLst>
                <a:gd name="connsiteX0" fmla="*/ 54655 w 196262"/>
                <a:gd name="connsiteY0" fmla="*/ 74530 h 173903"/>
                <a:gd name="connsiteX1" fmla="*/ 53413 w 196262"/>
                <a:gd name="connsiteY1" fmla="*/ 73288 h 173903"/>
                <a:gd name="connsiteX2" fmla="*/ 53413 w 196262"/>
                <a:gd name="connsiteY2" fmla="*/ 68319 h 173903"/>
                <a:gd name="connsiteX3" fmla="*/ 53413 w 196262"/>
                <a:gd name="connsiteY3" fmla="*/ 19875 h 173903"/>
                <a:gd name="connsiteX4" fmla="*/ 62108 w 196262"/>
                <a:gd name="connsiteY4" fmla="*/ 6211 h 173903"/>
                <a:gd name="connsiteX5" fmla="*/ 68319 w 196262"/>
                <a:gd name="connsiteY5" fmla="*/ 4969 h 173903"/>
                <a:gd name="connsiteX6" fmla="*/ 72046 w 196262"/>
                <a:gd name="connsiteY6" fmla="*/ 2484 h 173903"/>
                <a:gd name="connsiteX7" fmla="*/ 67077 w 196262"/>
                <a:gd name="connsiteY7" fmla="*/ 0 h 173903"/>
                <a:gd name="connsiteX8" fmla="*/ 38507 w 196262"/>
                <a:gd name="connsiteY8" fmla="*/ 1242 h 173903"/>
                <a:gd name="connsiteX9" fmla="*/ 4969 w 196262"/>
                <a:gd name="connsiteY9" fmla="*/ 0 h 173903"/>
                <a:gd name="connsiteX10" fmla="*/ 0 w 196262"/>
                <a:gd name="connsiteY10" fmla="*/ 2484 h 173903"/>
                <a:gd name="connsiteX11" fmla="*/ 3727 w 196262"/>
                <a:gd name="connsiteY11" fmla="*/ 4969 h 173903"/>
                <a:gd name="connsiteX12" fmla="*/ 12422 w 196262"/>
                <a:gd name="connsiteY12" fmla="*/ 6211 h 173903"/>
                <a:gd name="connsiteX13" fmla="*/ 22359 w 196262"/>
                <a:gd name="connsiteY13" fmla="*/ 19875 h 173903"/>
                <a:gd name="connsiteX14" fmla="*/ 22359 w 196262"/>
                <a:gd name="connsiteY14" fmla="*/ 68319 h 173903"/>
                <a:gd name="connsiteX15" fmla="*/ 22359 w 196262"/>
                <a:gd name="connsiteY15" fmla="*/ 108068 h 173903"/>
                <a:gd name="connsiteX16" fmla="*/ 21117 w 196262"/>
                <a:gd name="connsiteY16" fmla="*/ 156513 h 173903"/>
                <a:gd name="connsiteX17" fmla="*/ 14906 w 196262"/>
                <a:gd name="connsiteY17" fmla="*/ 168935 h 173903"/>
                <a:gd name="connsiteX18" fmla="*/ 6211 w 196262"/>
                <a:gd name="connsiteY18" fmla="*/ 170177 h 173903"/>
                <a:gd name="connsiteX19" fmla="*/ 2484 w 196262"/>
                <a:gd name="connsiteY19" fmla="*/ 171419 h 173903"/>
                <a:gd name="connsiteX20" fmla="*/ 7453 w 196262"/>
                <a:gd name="connsiteY20" fmla="*/ 173903 h 173903"/>
                <a:gd name="connsiteX21" fmla="*/ 36023 w 196262"/>
                <a:gd name="connsiteY21" fmla="*/ 172661 h 173903"/>
                <a:gd name="connsiteX22" fmla="*/ 72046 w 196262"/>
                <a:gd name="connsiteY22" fmla="*/ 173903 h 173903"/>
                <a:gd name="connsiteX23" fmla="*/ 77014 w 196262"/>
                <a:gd name="connsiteY23" fmla="*/ 171419 h 173903"/>
                <a:gd name="connsiteX24" fmla="*/ 73288 w 196262"/>
                <a:gd name="connsiteY24" fmla="*/ 170177 h 173903"/>
                <a:gd name="connsiteX25" fmla="*/ 62108 w 196262"/>
                <a:gd name="connsiteY25" fmla="*/ 168935 h 173903"/>
                <a:gd name="connsiteX26" fmla="*/ 53413 w 196262"/>
                <a:gd name="connsiteY26" fmla="*/ 156513 h 173903"/>
                <a:gd name="connsiteX27" fmla="*/ 52171 w 196262"/>
                <a:gd name="connsiteY27" fmla="*/ 108068 h 173903"/>
                <a:gd name="connsiteX28" fmla="*/ 52171 w 196262"/>
                <a:gd name="connsiteY28" fmla="*/ 88194 h 173903"/>
                <a:gd name="connsiteX29" fmla="*/ 53413 w 196262"/>
                <a:gd name="connsiteY29" fmla="*/ 86952 h 173903"/>
                <a:gd name="connsiteX30" fmla="*/ 140365 w 196262"/>
                <a:gd name="connsiteY30" fmla="*/ 86952 h 173903"/>
                <a:gd name="connsiteX31" fmla="*/ 141607 w 196262"/>
                <a:gd name="connsiteY31" fmla="*/ 88194 h 173903"/>
                <a:gd name="connsiteX32" fmla="*/ 141607 w 196262"/>
                <a:gd name="connsiteY32" fmla="*/ 108068 h 173903"/>
                <a:gd name="connsiteX33" fmla="*/ 140365 w 196262"/>
                <a:gd name="connsiteY33" fmla="*/ 156513 h 173903"/>
                <a:gd name="connsiteX34" fmla="*/ 134154 w 196262"/>
                <a:gd name="connsiteY34" fmla="*/ 168935 h 173903"/>
                <a:gd name="connsiteX35" fmla="*/ 125459 w 196262"/>
                <a:gd name="connsiteY35" fmla="*/ 170177 h 173903"/>
                <a:gd name="connsiteX36" fmla="*/ 121732 w 196262"/>
                <a:gd name="connsiteY36" fmla="*/ 171419 h 173903"/>
                <a:gd name="connsiteX37" fmla="*/ 126701 w 196262"/>
                <a:gd name="connsiteY37" fmla="*/ 173903 h 173903"/>
                <a:gd name="connsiteX38" fmla="*/ 155271 w 196262"/>
                <a:gd name="connsiteY38" fmla="*/ 172661 h 173903"/>
                <a:gd name="connsiteX39" fmla="*/ 191294 w 196262"/>
                <a:gd name="connsiteY39" fmla="*/ 173903 h 173903"/>
                <a:gd name="connsiteX40" fmla="*/ 196262 w 196262"/>
                <a:gd name="connsiteY40" fmla="*/ 171419 h 173903"/>
                <a:gd name="connsiteX41" fmla="*/ 192536 w 196262"/>
                <a:gd name="connsiteY41" fmla="*/ 170177 h 173903"/>
                <a:gd name="connsiteX42" fmla="*/ 181356 w 196262"/>
                <a:gd name="connsiteY42" fmla="*/ 168935 h 173903"/>
                <a:gd name="connsiteX43" fmla="*/ 172661 w 196262"/>
                <a:gd name="connsiteY43" fmla="*/ 156513 h 173903"/>
                <a:gd name="connsiteX44" fmla="*/ 171419 w 196262"/>
                <a:gd name="connsiteY44" fmla="*/ 108068 h 173903"/>
                <a:gd name="connsiteX45" fmla="*/ 171419 w 196262"/>
                <a:gd name="connsiteY45" fmla="*/ 68319 h 173903"/>
                <a:gd name="connsiteX46" fmla="*/ 171419 w 196262"/>
                <a:gd name="connsiteY46" fmla="*/ 19875 h 173903"/>
                <a:gd name="connsiteX47" fmla="*/ 180114 w 196262"/>
                <a:gd name="connsiteY47" fmla="*/ 6211 h 173903"/>
                <a:gd name="connsiteX48" fmla="*/ 186325 w 196262"/>
                <a:gd name="connsiteY48" fmla="*/ 4969 h 173903"/>
                <a:gd name="connsiteX49" fmla="*/ 190051 w 196262"/>
                <a:gd name="connsiteY49" fmla="*/ 2484 h 173903"/>
                <a:gd name="connsiteX50" fmla="*/ 185083 w 196262"/>
                <a:gd name="connsiteY50" fmla="*/ 0 h 173903"/>
                <a:gd name="connsiteX51" fmla="*/ 156513 w 196262"/>
                <a:gd name="connsiteY51" fmla="*/ 1242 h 173903"/>
                <a:gd name="connsiteX52" fmla="*/ 122975 w 196262"/>
                <a:gd name="connsiteY52" fmla="*/ 0 h 173903"/>
                <a:gd name="connsiteX53" fmla="*/ 118006 w 196262"/>
                <a:gd name="connsiteY53" fmla="*/ 2484 h 173903"/>
                <a:gd name="connsiteX54" fmla="*/ 121732 w 196262"/>
                <a:gd name="connsiteY54" fmla="*/ 4969 h 173903"/>
                <a:gd name="connsiteX55" fmla="*/ 130428 w 196262"/>
                <a:gd name="connsiteY55" fmla="*/ 6211 h 173903"/>
                <a:gd name="connsiteX56" fmla="*/ 140365 w 196262"/>
                <a:gd name="connsiteY56" fmla="*/ 19875 h 173903"/>
                <a:gd name="connsiteX57" fmla="*/ 140365 w 196262"/>
                <a:gd name="connsiteY57" fmla="*/ 68319 h 173903"/>
                <a:gd name="connsiteX58" fmla="*/ 140365 w 196262"/>
                <a:gd name="connsiteY58" fmla="*/ 73288 h 173903"/>
                <a:gd name="connsiteX59" fmla="*/ 139123 w 196262"/>
                <a:gd name="connsiteY59" fmla="*/ 74530 h 173903"/>
                <a:gd name="connsiteX60" fmla="*/ 54655 w 196262"/>
                <a:gd name="connsiteY60" fmla="*/ 74530 h 17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6262" h="173903">
                  <a:moveTo>
                    <a:pt x="54655" y="74530"/>
                  </a:moveTo>
                  <a:cubicBezTo>
                    <a:pt x="53413" y="74530"/>
                    <a:pt x="53413" y="74530"/>
                    <a:pt x="53413" y="73288"/>
                  </a:cubicBezTo>
                  <a:lnTo>
                    <a:pt x="53413" y="68319"/>
                  </a:lnTo>
                  <a:lnTo>
                    <a:pt x="53413" y="19875"/>
                  </a:lnTo>
                  <a:cubicBezTo>
                    <a:pt x="53413" y="12422"/>
                    <a:pt x="55898" y="7453"/>
                    <a:pt x="62108" y="6211"/>
                  </a:cubicBezTo>
                  <a:cubicBezTo>
                    <a:pt x="64593" y="6211"/>
                    <a:pt x="67077" y="4969"/>
                    <a:pt x="68319" y="4969"/>
                  </a:cubicBezTo>
                  <a:cubicBezTo>
                    <a:pt x="70804" y="4969"/>
                    <a:pt x="72046" y="4969"/>
                    <a:pt x="72046" y="2484"/>
                  </a:cubicBezTo>
                  <a:cubicBezTo>
                    <a:pt x="72046" y="1242"/>
                    <a:pt x="70804" y="0"/>
                    <a:pt x="67077" y="0"/>
                  </a:cubicBezTo>
                  <a:cubicBezTo>
                    <a:pt x="58382" y="0"/>
                    <a:pt x="43476" y="1242"/>
                    <a:pt x="38507" y="1242"/>
                  </a:cubicBezTo>
                  <a:cubicBezTo>
                    <a:pt x="32296" y="1242"/>
                    <a:pt x="17390" y="0"/>
                    <a:pt x="4969" y="0"/>
                  </a:cubicBezTo>
                  <a:cubicBezTo>
                    <a:pt x="1242" y="0"/>
                    <a:pt x="0" y="0"/>
                    <a:pt x="0" y="2484"/>
                  </a:cubicBezTo>
                  <a:cubicBezTo>
                    <a:pt x="0" y="3726"/>
                    <a:pt x="1242" y="4969"/>
                    <a:pt x="3727" y="4969"/>
                  </a:cubicBezTo>
                  <a:cubicBezTo>
                    <a:pt x="7453" y="4969"/>
                    <a:pt x="11180" y="4969"/>
                    <a:pt x="12422" y="6211"/>
                  </a:cubicBezTo>
                  <a:cubicBezTo>
                    <a:pt x="19875" y="7453"/>
                    <a:pt x="22359" y="11179"/>
                    <a:pt x="22359" y="19875"/>
                  </a:cubicBezTo>
                  <a:lnTo>
                    <a:pt x="22359" y="68319"/>
                  </a:lnTo>
                  <a:lnTo>
                    <a:pt x="22359" y="108068"/>
                  </a:lnTo>
                  <a:cubicBezTo>
                    <a:pt x="22359" y="129185"/>
                    <a:pt x="22359" y="146576"/>
                    <a:pt x="21117" y="156513"/>
                  </a:cubicBezTo>
                  <a:cubicBezTo>
                    <a:pt x="19875" y="162724"/>
                    <a:pt x="18633" y="167692"/>
                    <a:pt x="14906" y="168935"/>
                  </a:cubicBezTo>
                  <a:cubicBezTo>
                    <a:pt x="12422" y="168935"/>
                    <a:pt x="9937" y="170177"/>
                    <a:pt x="6211" y="170177"/>
                  </a:cubicBezTo>
                  <a:cubicBezTo>
                    <a:pt x="3727" y="170177"/>
                    <a:pt x="2484" y="171419"/>
                    <a:pt x="2484" y="171419"/>
                  </a:cubicBezTo>
                  <a:cubicBezTo>
                    <a:pt x="2484" y="172661"/>
                    <a:pt x="3727" y="173903"/>
                    <a:pt x="7453" y="173903"/>
                  </a:cubicBezTo>
                  <a:cubicBezTo>
                    <a:pt x="16148" y="173903"/>
                    <a:pt x="31054" y="172661"/>
                    <a:pt x="36023" y="172661"/>
                  </a:cubicBezTo>
                  <a:cubicBezTo>
                    <a:pt x="42234" y="172661"/>
                    <a:pt x="57140" y="173903"/>
                    <a:pt x="72046" y="173903"/>
                  </a:cubicBezTo>
                  <a:cubicBezTo>
                    <a:pt x="74530" y="173903"/>
                    <a:pt x="77014" y="172661"/>
                    <a:pt x="77014" y="171419"/>
                  </a:cubicBezTo>
                  <a:cubicBezTo>
                    <a:pt x="77014" y="170177"/>
                    <a:pt x="75772" y="170177"/>
                    <a:pt x="73288" y="170177"/>
                  </a:cubicBezTo>
                  <a:cubicBezTo>
                    <a:pt x="69561" y="170177"/>
                    <a:pt x="64593" y="170177"/>
                    <a:pt x="62108" y="168935"/>
                  </a:cubicBezTo>
                  <a:cubicBezTo>
                    <a:pt x="54655" y="167692"/>
                    <a:pt x="53413" y="162724"/>
                    <a:pt x="53413" y="156513"/>
                  </a:cubicBezTo>
                  <a:cubicBezTo>
                    <a:pt x="52171" y="146576"/>
                    <a:pt x="52171" y="129185"/>
                    <a:pt x="52171" y="108068"/>
                  </a:cubicBezTo>
                  <a:lnTo>
                    <a:pt x="52171" y="88194"/>
                  </a:lnTo>
                  <a:cubicBezTo>
                    <a:pt x="52171" y="86952"/>
                    <a:pt x="53413" y="86952"/>
                    <a:pt x="53413" y="86952"/>
                  </a:cubicBezTo>
                  <a:lnTo>
                    <a:pt x="140365" y="86952"/>
                  </a:lnTo>
                  <a:cubicBezTo>
                    <a:pt x="141607" y="86952"/>
                    <a:pt x="141607" y="86952"/>
                    <a:pt x="141607" y="88194"/>
                  </a:cubicBezTo>
                  <a:lnTo>
                    <a:pt x="141607" y="108068"/>
                  </a:lnTo>
                  <a:cubicBezTo>
                    <a:pt x="141607" y="129185"/>
                    <a:pt x="141607" y="146576"/>
                    <a:pt x="140365" y="156513"/>
                  </a:cubicBezTo>
                  <a:cubicBezTo>
                    <a:pt x="139123" y="162724"/>
                    <a:pt x="137880" y="167692"/>
                    <a:pt x="134154" y="168935"/>
                  </a:cubicBezTo>
                  <a:cubicBezTo>
                    <a:pt x="131670" y="168935"/>
                    <a:pt x="129185" y="170177"/>
                    <a:pt x="125459" y="170177"/>
                  </a:cubicBezTo>
                  <a:cubicBezTo>
                    <a:pt x="122975" y="170177"/>
                    <a:pt x="121732" y="171419"/>
                    <a:pt x="121732" y="171419"/>
                  </a:cubicBezTo>
                  <a:cubicBezTo>
                    <a:pt x="121732" y="172661"/>
                    <a:pt x="122975" y="173903"/>
                    <a:pt x="126701" y="173903"/>
                  </a:cubicBezTo>
                  <a:cubicBezTo>
                    <a:pt x="135396" y="173903"/>
                    <a:pt x="150302" y="172661"/>
                    <a:pt x="155271" y="172661"/>
                  </a:cubicBezTo>
                  <a:cubicBezTo>
                    <a:pt x="161482" y="172661"/>
                    <a:pt x="176388" y="173903"/>
                    <a:pt x="191294" y="173903"/>
                  </a:cubicBezTo>
                  <a:cubicBezTo>
                    <a:pt x="193778" y="173903"/>
                    <a:pt x="196262" y="172661"/>
                    <a:pt x="196262" y="171419"/>
                  </a:cubicBezTo>
                  <a:cubicBezTo>
                    <a:pt x="196262" y="170177"/>
                    <a:pt x="195020" y="170177"/>
                    <a:pt x="192536" y="170177"/>
                  </a:cubicBezTo>
                  <a:cubicBezTo>
                    <a:pt x="188809" y="170177"/>
                    <a:pt x="183841" y="170177"/>
                    <a:pt x="181356" y="168935"/>
                  </a:cubicBezTo>
                  <a:cubicBezTo>
                    <a:pt x="173903" y="167692"/>
                    <a:pt x="172661" y="162724"/>
                    <a:pt x="172661" y="156513"/>
                  </a:cubicBezTo>
                  <a:cubicBezTo>
                    <a:pt x="171419" y="146576"/>
                    <a:pt x="171419" y="129185"/>
                    <a:pt x="171419" y="108068"/>
                  </a:cubicBezTo>
                  <a:lnTo>
                    <a:pt x="171419" y="68319"/>
                  </a:lnTo>
                  <a:lnTo>
                    <a:pt x="171419" y="19875"/>
                  </a:lnTo>
                  <a:cubicBezTo>
                    <a:pt x="171419" y="12422"/>
                    <a:pt x="173903" y="7453"/>
                    <a:pt x="180114" y="6211"/>
                  </a:cubicBezTo>
                  <a:cubicBezTo>
                    <a:pt x="182599" y="6211"/>
                    <a:pt x="185083" y="4969"/>
                    <a:pt x="186325" y="4969"/>
                  </a:cubicBezTo>
                  <a:cubicBezTo>
                    <a:pt x="188809" y="4969"/>
                    <a:pt x="190051" y="4969"/>
                    <a:pt x="190051" y="2484"/>
                  </a:cubicBezTo>
                  <a:cubicBezTo>
                    <a:pt x="190051" y="1242"/>
                    <a:pt x="188809" y="0"/>
                    <a:pt x="185083" y="0"/>
                  </a:cubicBezTo>
                  <a:cubicBezTo>
                    <a:pt x="176388" y="0"/>
                    <a:pt x="161482" y="1242"/>
                    <a:pt x="156513" y="1242"/>
                  </a:cubicBezTo>
                  <a:cubicBezTo>
                    <a:pt x="150302" y="1242"/>
                    <a:pt x="135396" y="0"/>
                    <a:pt x="122975" y="0"/>
                  </a:cubicBezTo>
                  <a:cubicBezTo>
                    <a:pt x="119248" y="0"/>
                    <a:pt x="118006" y="0"/>
                    <a:pt x="118006" y="2484"/>
                  </a:cubicBezTo>
                  <a:cubicBezTo>
                    <a:pt x="118006" y="3726"/>
                    <a:pt x="119248" y="4969"/>
                    <a:pt x="121732" y="4969"/>
                  </a:cubicBezTo>
                  <a:cubicBezTo>
                    <a:pt x="125459" y="4969"/>
                    <a:pt x="129185" y="4969"/>
                    <a:pt x="130428" y="6211"/>
                  </a:cubicBezTo>
                  <a:cubicBezTo>
                    <a:pt x="137880" y="7453"/>
                    <a:pt x="140365" y="11179"/>
                    <a:pt x="140365" y="19875"/>
                  </a:cubicBezTo>
                  <a:lnTo>
                    <a:pt x="140365" y="68319"/>
                  </a:lnTo>
                  <a:lnTo>
                    <a:pt x="140365" y="73288"/>
                  </a:lnTo>
                  <a:cubicBezTo>
                    <a:pt x="140365" y="74530"/>
                    <a:pt x="139123" y="74530"/>
                    <a:pt x="139123" y="74530"/>
                  </a:cubicBezTo>
                  <a:lnTo>
                    <a:pt x="54655" y="74530"/>
                  </a:lnTo>
                  <a:close/>
                </a:path>
              </a:pathLst>
            </a:custGeom>
            <a:solidFill>
              <a:srgbClr val="FFFFFF"/>
            </a:solidFill>
            <a:ln w="12402" cap="flat">
              <a:noFill/>
              <a:prstDash val="solid"/>
              <a:miter/>
            </a:ln>
          </p:spPr>
          <p:txBody>
            <a:bodyPr rtlCol="0" anchor="ctr"/>
            <a:lstStyle/>
            <a:p>
              <a:endParaRPr lang="en-NZ"/>
            </a:p>
          </p:txBody>
        </p:sp>
        <p:sp>
          <p:nvSpPr>
            <p:cNvPr id="284" name="Content Placeholder 10">
              <a:extLst>
                <a:ext uri="{FF2B5EF4-FFF2-40B4-BE49-F238E27FC236}">
                  <a16:creationId xmlns:a16="http://schemas.microsoft.com/office/drawing/2014/main" id="{E1711AA6-13CC-4EC9-B394-0901EE78A544}"/>
                </a:ext>
              </a:extLst>
            </p:cNvPr>
            <p:cNvSpPr/>
            <p:nvPr/>
          </p:nvSpPr>
          <p:spPr>
            <a:xfrm>
              <a:off x="10889761" y="6484885"/>
              <a:ext cx="100615" cy="75772"/>
            </a:xfrm>
            <a:custGeom>
              <a:avLst/>
              <a:gdLst>
                <a:gd name="connsiteX0" fmla="*/ 7453 w 100615"/>
                <a:gd name="connsiteY0" fmla="*/ 65835 h 75772"/>
                <a:gd name="connsiteX1" fmla="*/ 3726 w 100615"/>
                <a:gd name="connsiteY1" fmla="*/ 73288 h 75772"/>
                <a:gd name="connsiteX2" fmla="*/ 1242 w 100615"/>
                <a:gd name="connsiteY2" fmla="*/ 73288 h 75772"/>
                <a:gd name="connsiteX3" fmla="*/ 0 w 100615"/>
                <a:gd name="connsiteY3" fmla="*/ 74530 h 75772"/>
                <a:gd name="connsiteX4" fmla="*/ 1242 w 100615"/>
                <a:gd name="connsiteY4" fmla="*/ 75772 h 75772"/>
                <a:gd name="connsiteX5" fmla="*/ 11180 w 100615"/>
                <a:gd name="connsiteY5" fmla="*/ 75772 h 75772"/>
                <a:gd name="connsiteX6" fmla="*/ 21117 w 100615"/>
                <a:gd name="connsiteY6" fmla="*/ 75772 h 75772"/>
                <a:gd name="connsiteX7" fmla="*/ 23601 w 100615"/>
                <a:gd name="connsiteY7" fmla="*/ 74530 h 75772"/>
                <a:gd name="connsiteX8" fmla="*/ 22359 w 100615"/>
                <a:gd name="connsiteY8" fmla="*/ 73288 h 75772"/>
                <a:gd name="connsiteX9" fmla="*/ 18632 w 100615"/>
                <a:gd name="connsiteY9" fmla="*/ 73288 h 75772"/>
                <a:gd name="connsiteX10" fmla="*/ 16148 w 100615"/>
                <a:gd name="connsiteY10" fmla="*/ 70804 h 75772"/>
                <a:gd name="connsiteX11" fmla="*/ 16148 w 100615"/>
                <a:gd name="connsiteY11" fmla="*/ 65835 h 75772"/>
                <a:gd name="connsiteX12" fmla="*/ 21117 w 100615"/>
                <a:gd name="connsiteY12" fmla="*/ 27328 h 75772"/>
                <a:gd name="connsiteX13" fmla="*/ 31054 w 100615"/>
                <a:gd name="connsiteY13" fmla="*/ 48445 h 75772"/>
                <a:gd name="connsiteX14" fmla="*/ 42234 w 100615"/>
                <a:gd name="connsiteY14" fmla="*/ 70804 h 75772"/>
                <a:gd name="connsiteX15" fmla="*/ 45960 w 100615"/>
                <a:gd name="connsiteY15" fmla="*/ 75772 h 75772"/>
                <a:gd name="connsiteX16" fmla="*/ 49687 w 100615"/>
                <a:gd name="connsiteY16" fmla="*/ 70804 h 75772"/>
                <a:gd name="connsiteX17" fmla="*/ 70803 w 100615"/>
                <a:gd name="connsiteY17" fmla="*/ 27328 h 75772"/>
                <a:gd name="connsiteX18" fmla="*/ 77014 w 100615"/>
                <a:gd name="connsiteY18" fmla="*/ 69561 h 75772"/>
                <a:gd name="connsiteX19" fmla="*/ 77014 w 100615"/>
                <a:gd name="connsiteY19" fmla="*/ 73288 h 75772"/>
                <a:gd name="connsiteX20" fmla="*/ 75772 w 100615"/>
                <a:gd name="connsiteY20" fmla="*/ 74530 h 75772"/>
                <a:gd name="connsiteX21" fmla="*/ 78257 w 100615"/>
                <a:gd name="connsiteY21" fmla="*/ 75772 h 75772"/>
                <a:gd name="connsiteX22" fmla="*/ 98131 w 100615"/>
                <a:gd name="connsiteY22" fmla="*/ 75772 h 75772"/>
                <a:gd name="connsiteX23" fmla="*/ 100615 w 100615"/>
                <a:gd name="connsiteY23" fmla="*/ 74530 h 75772"/>
                <a:gd name="connsiteX24" fmla="*/ 99373 w 100615"/>
                <a:gd name="connsiteY24" fmla="*/ 73288 h 75772"/>
                <a:gd name="connsiteX25" fmla="*/ 93162 w 100615"/>
                <a:gd name="connsiteY25" fmla="*/ 72046 h 75772"/>
                <a:gd name="connsiteX26" fmla="*/ 88194 w 100615"/>
                <a:gd name="connsiteY26" fmla="*/ 62108 h 75772"/>
                <a:gd name="connsiteX27" fmla="*/ 79499 w 100615"/>
                <a:gd name="connsiteY27" fmla="*/ 2484 h 75772"/>
                <a:gd name="connsiteX28" fmla="*/ 78257 w 100615"/>
                <a:gd name="connsiteY28" fmla="*/ 0 h 75772"/>
                <a:gd name="connsiteX29" fmla="*/ 75772 w 100615"/>
                <a:gd name="connsiteY29" fmla="*/ 2484 h 75772"/>
                <a:gd name="connsiteX30" fmla="*/ 49687 w 100615"/>
                <a:gd name="connsiteY30" fmla="*/ 58382 h 75772"/>
                <a:gd name="connsiteX31" fmla="*/ 23601 w 100615"/>
                <a:gd name="connsiteY31" fmla="*/ 3726 h 75772"/>
                <a:gd name="connsiteX32" fmla="*/ 21117 w 100615"/>
                <a:gd name="connsiteY32" fmla="*/ 1242 h 75772"/>
                <a:gd name="connsiteX33" fmla="*/ 19875 w 100615"/>
                <a:gd name="connsiteY33" fmla="*/ 3726 h 75772"/>
                <a:gd name="connsiteX34" fmla="*/ 7453 w 100615"/>
                <a:gd name="connsiteY34" fmla="*/ 6583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615" h="75772">
                  <a:moveTo>
                    <a:pt x="7453" y="65835"/>
                  </a:moveTo>
                  <a:cubicBezTo>
                    <a:pt x="7453" y="69561"/>
                    <a:pt x="6211" y="73288"/>
                    <a:pt x="3726" y="73288"/>
                  </a:cubicBezTo>
                  <a:lnTo>
                    <a:pt x="1242" y="73288"/>
                  </a:lnTo>
                  <a:cubicBezTo>
                    <a:pt x="0" y="73288"/>
                    <a:pt x="0" y="73288"/>
                    <a:pt x="0" y="74530"/>
                  </a:cubicBezTo>
                  <a:cubicBezTo>
                    <a:pt x="0" y="75772"/>
                    <a:pt x="1242" y="75772"/>
                    <a:pt x="1242" y="75772"/>
                  </a:cubicBezTo>
                  <a:lnTo>
                    <a:pt x="11180" y="75772"/>
                  </a:lnTo>
                  <a:lnTo>
                    <a:pt x="21117" y="75772"/>
                  </a:lnTo>
                  <a:cubicBezTo>
                    <a:pt x="22359" y="75772"/>
                    <a:pt x="23601" y="75772"/>
                    <a:pt x="23601" y="74530"/>
                  </a:cubicBezTo>
                  <a:lnTo>
                    <a:pt x="22359" y="73288"/>
                  </a:lnTo>
                  <a:lnTo>
                    <a:pt x="18632" y="73288"/>
                  </a:lnTo>
                  <a:cubicBezTo>
                    <a:pt x="17390" y="73288"/>
                    <a:pt x="16148" y="72046"/>
                    <a:pt x="16148" y="70804"/>
                  </a:cubicBezTo>
                  <a:lnTo>
                    <a:pt x="16148" y="65835"/>
                  </a:lnTo>
                  <a:lnTo>
                    <a:pt x="21117" y="27328"/>
                  </a:lnTo>
                  <a:cubicBezTo>
                    <a:pt x="24843" y="34781"/>
                    <a:pt x="29812" y="47202"/>
                    <a:pt x="31054" y="48445"/>
                  </a:cubicBezTo>
                  <a:lnTo>
                    <a:pt x="42234" y="70804"/>
                  </a:lnTo>
                  <a:cubicBezTo>
                    <a:pt x="43476" y="73288"/>
                    <a:pt x="44718" y="75772"/>
                    <a:pt x="45960" y="75772"/>
                  </a:cubicBezTo>
                  <a:cubicBezTo>
                    <a:pt x="47202" y="75772"/>
                    <a:pt x="47202" y="74530"/>
                    <a:pt x="49687" y="70804"/>
                  </a:cubicBezTo>
                  <a:lnTo>
                    <a:pt x="70803" y="27328"/>
                  </a:lnTo>
                  <a:lnTo>
                    <a:pt x="77014" y="69561"/>
                  </a:lnTo>
                  <a:lnTo>
                    <a:pt x="77014" y="73288"/>
                  </a:lnTo>
                  <a:cubicBezTo>
                    <a:pt x="75772" y="73288"/>
                    <a:pt x="75772" y="73288"/>
                    <a:pt x="75772" y="74530"/>
                  </a:cubicBezTo>
                  <a:cubicBezTo>
                    <a:pt x="75772" y="74530"/>
                    <a:pt x="75772" y="75772"/>
                    <a:pt x="78257" y="75772"/>
                  </a:cubicBezTo>
                  <a:lnTo>
                    <a:pt x="98131" y="75772"/>
                  </a:lnTo>
                  <a:cubicBezTo>
                    <a:pt x="99373" y="75772"/>
                    <a:pt x="100615" y="75772"/>
                    <a:pt x="100615" y="74530"/>
                  </a:cubicBezTo>
                  <a:lnTo>
                    <a:pt x="99373" y="73288"/>
                  </a:lnTo>
                  <a:cubicBezTo>
                    <a:pt x="98131" y="73288"/>
                    <a:pt x="95647" y="73288"/>
                    <a:pt x="93162" y="72046"/>
                  </a:cubicBezTo>
                  <a:cubicBezTo>
                    <a:pt x="90678" y="70804"/>
                    <a:pt x="89436" y="68319"/>
                    <a:pt x="88194" y="62108"/>
                  </a:cubicBezTo>
                  <a:lnTo>
                    <a:pt x="79499" y="2484"/>
                  </a:lnTo>
                  <a:cubicBezTo>
                    <a:pt x="79499" y="0"/>
                    <a:pt x="78257" y="0"/>
                    <a:pt x="78257" y="0"/>
                  </a:cubicBezTo>
                  <a:cubicBezTo>
                    <a:pt x="77014" y="0"/>
                    <a:pt x="77014" y="1242"/>
                    <a:pt x="75772" y="2484"/>
                  </a:cubicBezTo>
                  <a:lnTo>
                    <a:pt x="49687" y="58382"/>
                  </a:lnTo>
                  <a:lnTo>
                    <a:pt x="23601" y="3726"/>
                  </a:lnTo>
                  <a:cubicBezTo>
                    <a:pt x="22359" y="1242"/>
                    <a:pt x="22359" y="1242"/>
                    <a:pt x="21117" y="1242"/>
                  </a:cubicBezTo>
                  <a:cubicBezTo>
                    <a:pt x="19875" y="1242"/>
                    <a:pt x="19875" y="2484"/>
                    <a:pt x="19875" y="3726"/>
                  </a:cubicBezTo>
                  <a:lnTo>
                    <a:pt x="7453" y="65835"/>
                  </a:lnTo>
                  <a:close/>
                </a:path>
              </a:pathLst>
            </a:custGeom>
            <a:solidFill>
              <a:schemeClr val="bg1"/>
            </a:solidFill>
            <a:ln w="12402" cap="flat">
              <a:noFill/>
              <a:prstDash val="solid"/>
              <a:miter/>
            </a:ln>
          </p:spPr>
          <p:txBody>
            <a:bodyPr rtlCol="0" anchor="ctr"/>
            <a:lstStyle/>
            <a:p>
              <a:endParaRPr lang="en-NZ"/>
            </a:p>
          </p:txBody>
        </p:sp>
        <p:sp>
          <p:nvSpPr>
            <p:cNvPr id="285" name="Content Placeholder 10">
              <a:extLst>
                <a:ext uri="{FF2B5EF4-FFF2-40B4-BE49-F238E27FC236}">
                  <a16:creationId xmlns:a16="http://schemas.microsoft.com/office/drawing/2014/main" id="{2ADF8591-5A0A-45D0-A859-E794E4137FE5}"/>
                </a:ext>
              </a:extLst>
            </p:cNvPr>
            <p:cNvSpPr/>
            <p:nvPr/>
          </p:nvSpPr>
          <p:spPr>
            <a:xfrm>
              <a:off x="10987892"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286" name="Content Placeholder 10">
              <a:extLst>
                <a:ext uri="{FF2B5EF4-FFF2-40B4-BE49-F238E27FC236}">
                  <a16:creationId xmlns:a16="http://schemas.microsoft.com/office/drawing/2014/main" id="{C3216726-9A4D-40F8-8408-D4BB12D99772}"/>
                </a:ext>
              </a:extLst>
            </p:cNvPr>
            <p:cNvSpPr/>
            <p:nvPr/>
          </p:nvSpPr>
          <p:spPr>
            <a:xfrm>
              <a:off x="11071117" y="6487370"/>
              <a:ext cx="80740" cy="75772"/>
            </a:xfrm>
            <a:custGeom>
              <a:avLst/>
              <a:gdLst>
                <a:gd name="connsiteX0" fmla="*/ 14906 w 80740"/>
                <a:gd name="connsiteY0" fmla="*/ 19875 h 75772"/>
                <a:gd name="connsiteX1" fmla="*/ 38507 w 80740"/>
                <a:gd name="connsiteY1" fmla="*/ 44718 h 75772"/>
                <a:gd name="connsiteX2" fmla="*/ 67077 w 80740"/>
                <a:gd name="connsiteY2" fmla="*/ 73288 h 75772"/>
                <a:gd name="connsiteX3" fmla="*/ 70804 w 80740"/>
                <a:gd name="connsiteY3" fmla="*/ 75772 h 75772"/>
                <a:gd name="connsiteX4" fmla="*/ 72046 w 80740"/>
                <a:gd name="connsiteY4" fmla="*/ 73288 h 75772"/>
                <a:gd name="connsiteX5" fmla="*/ 73288 w 80740"/>
                <a:gd name="connsiteY5" fmla="*/ 12422 h 75772"/>
                <a:gd name="connsiteX6" fmla="*/ 77014 w 80740"/>
                <a:gd name="connsiteY6" fmla="*/ 3726 h 75772"/>
                <a:gd name="connsiteX7" fmla="*/ 79499 w 80740"/>
                <a:gd name="connsiteY7" fmla="*/ 3726 h 75772"/>
                <a:gd name="connsiteX8" fmla="*/ 80741 w 80740"/>
                <a:gd name="connsiteY8" fmla="*/ 2484 h 75772"/>
                <a:gd name="connsiteX9" fmla="*/ 78257 w 80740"/>
                <a:gd name="connsiteY9" fmla="*/ 1242 h 75772"/>
                <a:gd name="connsiteX10" fmla="*/ 68319 w 80740"/>
                <a:gd name="connsiteY10" fmla="*/ 1242 h 75772"/>
                <a:gd name="connsiteX11" fmla="*/ 57140 w 80740"/>
                <a:gd name="connsiteY11" fmla="*/ 1242 h 75772"/>
                <a:gd name="connsiteX12" fmla="*/ 54655 w 80740"/>
                <a:gd name="connsiteY12" fmla="*/ 2484 h 75772"/>
                <a:gd name="connsiteX13" fmla="*/ 55897 w 80740"/>
                <a:gd name="connsiteY13" fmla="*/ 3726 h 75772"/>
                <a:gd name="connsiteX14" fmla="*/ 60866 w 80740"/>
                <a:gd name="connsiteY14" fmla="*/ 3726 h 75772"/>
                <a:gd name="connsiteX15" fmla="*/ 64593 w 80740"/>
                <a:gd name="connsiteY15" fmla="*/ 12422 h 75772"/>
                <a:gd name="connsiteX16" fmla="*/ 65835 w 80740"/>
                <a:gd name="connsiteY16" fmla="*/ 55898 h 75772"/>
                <a:gd name="connsiteX17" fmla="*/ 44718 w 80740"/>
                <a:gd name="connsiteY17" fmla="*/ 33539 h 75772"/>
                <a:gd name="connsiteX18" fmla="*/ 14906 w 80740"/>
                <a:gd name="connsiteY18" fmla="*/ 2484 h 75772"/>
                <a:gd name="connsiteX19" fmla="*/ 11180 w 80740"/>
                <a:gd name="connsiteY19" fmla="*/ 0 h 75772"/>
                <a:gd name="connsiteX20" fmla="*/ 9937 w 80740"/>
                <a:gd name="connsiteY20" fmla="*/ 3726 h 75772"/>
                <a:gd name="connsiteX21" fmla="*/ 8695 w 80740"/>
                <a:gd name="connsiteY21" fmla="*/ 60866 h 75772"/>
                <a:gd name="connsiteX22" fmla="*/ 6211 w 80740"/>
                <a:gd name="connsiteY22" fmla="*/ 73288 h 75772"/>
                <a:gd name="connsiteX23" fmla="*/ 1242 w 80740"/>
                <a:gd name="connsiteY23" fmla="*/ 73288 h 75772"/>
                <a:gd name="connsiteX24" fmla="*/ 0 w 80740"/>
                <a:gd name="connsiteY24" fmla="*/ 74530 h 75772"/>
                <a:gd name="connsiteX25" fmla="*/ 2484 w 80740"/>
                <a:gd name="connsiteY25" fmla="*/ 75772 h 75772"/>
                <a:gd name="connsiteX26" fmla="*/ 12422 w 80740"/>
                <a:gd name="connsiteY26" fmla="*/ 75772 h 75772"/>
                <a:gd name="connsiteX27" fmla="*/ 24843 w 80740"/>
                <a:gd name="connsiteY27" fmla="*/ 75772 h 75772"/>
                <a:gd name="connsiteX28" fmla="*/ 27328 w 80740"/>
                <a:gd name="connsiteY28" fmla="*/ 74530 h 75772"/>
                <a:gd name="connsiteX29" fmla="*/ 26085 w 80740"/>
                <a:gd name="connsiteY29" fmla="*/ 73288 h 75772"/>
                <a:gd name="connsiteX30" fmla="*/ 21117 w 80740"/>
                <a:gd name="connsiteY30" fmla="*/ 72046 h 75772"/>
                <a:gd name="connsiteX31" fmla="*/ 17390 w 80740"/>
                <a:gd name="connsiteY31" fmla="*/ 60866 h 75772"/>
                <a:gd name="connsiteX32" fmla="*/ 14906 w 80740"/>
                <a:gd name="connsiteY32" fmla="*/ 19875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740" h="75772">
                  <a:moveTo>
                    <a:pt x="14906" y="19875"/>
                  </a:moveTo>
                  <a:cubicBezTo>
                    <a:pt x="17390" y="21117"/>
                    <a:pt x="27328" y="33539"/>
                    <a:pt x="38507" y="44718"/>
                  </a:cubicBezTo>
                  <a:lnTo>
                    <a:pt x="67077" y="73288"/>
                  </a:lnTo>
                  <a:cubicBezTo>
                    <a:pt x="68319" y="74530"/>
                    <a:pt x="69561" y="75772"/>
                    <a:pt x="70804" y="75772"/>
                  </a:cubicBezTo>
                  <a:cubicBezTo>
                    <a:pt x="72046" y="75772"/>
                    <a:pt x="72046" y="74530"/>
                    <a:pt x="72046" y="73288"/>
                  </a:cubicBezTo>
                  <a:lnTo>
                    <a:pt x="73288" y="12422"/>
                  </a:lnTo>
                  <a:cubicBezTo>
                    <a:pt x="73288" y="7453"/>
                    <a:pt x="74530" y="4969"/>
                    <a:pt x="77014" y="3726"/>
                  </a:cubicBezTo>
                  <a:lnTo>
                    <a:pt x="79499" y="3726"/>
                  </a:lnTo>
                  <a:cubicBezTo>
                    <a:pt x="80741" y="3726"/>
                    <a:pt x="80741" y="3726"/>
                    <a:pt x="80741" y="2484"/>
                  </a:cubicBezTo>
                  <a:cubicBezTo>
                    <a:pt x="80741" y="1242"/>
                    <a:pt x="79499" y="1242"/>
                    <a:pt x="78257" y="1242"/>
                  </a:cubicBezTo>
                  <a:lnTo>
                    <a:pt x="68319" y="1242"/>
                  </a:lnTo>
                  <a:lnTo>
                    <a:pt x="57140" y="1242"/>
                  </a:lnTo>
                  <a:cubicBezTo>
                    <a:pt x="55897" y="1242"/>
                    <a:pt x="54655" y="1242"/>
                    <a:pt x="54655" y="2484"/>
                  </a:cubicBezTo>
                  <a:cubicBezTo>
                    <a:pt x="54655" y="2484"/>
                    <a:pt x="54655" y="3726"/>
                    <a:pt x="55897" y="3726"/>
                  </a:cubicBezTo>
                  <a:lnTo>
                    <a:pt x="60866" y="3726"/>
                  </a:lnTo>
                  <a:cubicBezTo>
                    <a:pt x="63350" y="4969"/>
                    <a:pt x="64593" y="6211"/>
                    <a:pt x="64593" y="12422"/>
                  </a:cubicBezTo>
                  <a:lnTo>
                    <a:pt x="65835" y="55898"/>
                  </a:lnTo>
                  <a:cubicBezTo>
                    <a:pt x="64593" y="54655"/>
                    <a:pt x="50929" y="39749"/>
                    <a:pt x="44718" y="33539"/>
                  </a:cubicBezTo>
                  <a:cubicBezTo>
                    <a:pt x="31054" y="19875"/>
                    <a:pt x="16148" y="3726"/>
                    <a:pt x="14906" y="2484"/>
                  </a:cubicBezTo>
                  <a:cubicBezTo>
                    <a:pt x="13664" y="1242"/>
                    <a:pt x="12422" y="0"/>
                    <a:pt x="11180" y="0"/>
                  </a:cubicBezTo>
                  <a:cubicBezTo>
                    <a:pt x="9937" y="0"/>
                    <a:pt x="9937" y="1242"/>
                    <a:pt x="9937" y="3726"/>
                  </a:cubicBezTo>
                  <a:lnTo>
                    <a:pt x="8695" y="60866"/>
                  </a:lnTo>
                  <a:cubicBezTo>
                    <a:pt x="8695" y="69561"/>
                    <a:pt x="8695" y="72046"/>
                    <a:pt x="6211" y="73288"/>
                  </a:cubicBezTo>
                  <a:lnTo>
                    <a:pt x="1242" y="73288"/>
                  </a:lnTo>
                  <a:cubicBezTo>
                    <a:pt x="0" y="73288"/>
                    <a:pt x="0" y="73288"/>
                    <a:pt x="0" y="74530"/>
                  </a:cubicBezTo>
                  <a:cubicBezTo>
                    <a:pt x="0" y="75772"/>
                    <a:pt x="1242" y="75772"/>
                    <a:pt x="2484" y="75772"/>
                  </a:cubicBezTo>
                  <a:lnTo>
                    <a:pt x="12422" y="75772"/>
                  </a:lnTo>
                  <a:lnTo>
                    <a:pt x="24843" y="75772"/>
                  </a:lnTo>
                  <a:cubicBezTo>
                    <a:pt x="26085" y="75772"/>
                    <a:pt x="27328" y="75772"/>
                    <a:pt x="27328" y="74530"/>
                  </a:cubicBezTo>
                  <a:cubicBezTo>
                    <a:pt x="27328" y="74530"/>
                    <a:pt x="27328" y="73288"/>
                    <a:pt x="26085" y="73288"/>
                  </a:cubicBezTo>
                  <a:cubicBezTo>
                    <a:pt x="24843" y="73288"/>
                    <a:pt x="22359" y="73288"/>
                    <a:pt x="21117" y="72046"/>
                  </a:cubicBezTo>
                  <a:cubicBezTo>
                    <a:pt x="18632" y="70804"/>
                    <a:pt x="17390" y="68319"/>
                    <a:pt x="17390" y="60866"/>
                  </a:cubicBezTo>
                  <a:lnTo>
                    <a:pt x="14906" y="19875"/>
                  </a:lnTo>
                  <a:close/>
                </a:path>
              </a:pathLst>
            </a:custGeom>
            <a:solidFill>
              <a:schemeClr val="bg1"/>
            </a:solidFill>
            <a:ln w="12402" cap="flat">
              <a:noFill/>
              <a:prstDash val="solid"/>
              <a:miter/>
            </a:ln>
          </p:spPr>
          <p:txBody>
            <a:bodyPr rtlCol="0" anchor="ctr"/>
            <a:lstStyle/>
            <a:p>
              <a:endParaRPr lang="en-NZ"/>
            </a:p>
          </p:txBody>
        </p:sp>
        <p:sp>
          <p:nvSpPr>
            <p:cNvPr id="287" name="Content Placeholder 10">
              <a:extLst>
                <a:ext uri="{FF2B5EF4-FFF2-40B4-BE49-F238E27FC236}">
                  <a16:creationId xmlns:a16="http://schemas.microsoft.com/office/drawing/2014/main" id="{B08C8935-8E87-41A1-A813-26C69F0138CB}"/>
                </a:ext>
              </a:extLst>
            </p:cNvPr>
            <p:cNvSpPr/>
            <p:nvPr/>
          </p:nvSpPr>
          <p:spPr>
            <a:xfrm>
              <a:off x="11155584"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47202 w 79498"/>
                <a:gd name="connsiteY8" fmla="*/ 49687 h 75772"/>
                <a:gd name="connsiteX9" fmla="*/ 55897 w 79498"/>
                <a:gd name="connsiteY9" fmla="*/ 70803 h 75772"/>
                <a:gd name="connsiteX10" fmla="*/ 54655 w 79498"/>
                <a:gd name="connsiteY10" fmla="*/ 73288 h 75772"/>
                <a:gd name="connsiteX11" fmla="*/ 53413 w 79498"/>
                <a:gd name="connsiteY11" fmla="*/ 74530 h 75772"/>
                <a:gd name="connsiteX12" fmla="*/ 55897 w 79498"/>
                <a:gd name="connsiteY12" fmla="*/ 75772 h 75772"/>
                <a:gd name="connsiteX13" fmla="*/ 74530 w 79498"/>
                <a:gd name="connsiteY13" fmla="*/ 75772 h 75772"/>
                <a:gd name="connsiteX14" fmla="*/ 79499 w 79498"/>
                <a:gd name="connsiteY14" fmla="*/ 74530 h 75772"/>
                <a:gd name="connsiteX15" fmla="*/ 78256 w 79498"/>
                <a:gd name="connsiteY15" fmla="*/ 73288 h 75772"/>
                <a:gd name="connsiteX16" fmla="*/ 74530 w 79498"/>
                <a:gd name="connsiteY16" fmla="*/ 73288 h 75772"/>
                <a:gd name="connsiteX17" fmla="*/ 65835 w 79498"/>
                <a:gd name="connsiteY17" fmla="*/ 62108 h 75772"/>
                <a:gd name="connsiteX18" fmla="*/ 42234 w 79498"/>
                <a:gd name="connsiteY18" fmla="*/ 2484 h 75772"/>
                <a:gd name="connsiteX19" fmla="*/ 39749 w 79498"/>
                <a:gd name="connsiteY19" fmla="*/ 0 h 75772"/>
                <a:gd name="connsiteX20" fmla="*/ 37265 w 79498"/>
                <a:gd name="connsiteY20" fmla="*/ 3726 h 75772"/>
                <a:gd name="connsiteX21" fmla="*/ 12422 w 79498"/>
                <a:gd name="connsiteY21" fmla="*/ 64593 h 75772"/>
                <a:gd name="connsiteX22" fmla="*/ 3726 w 79498"/>
                <a:gd name="connsiteY22" fmla="*/ 73288 h 75772"/>
                <a:gd name="connsiteX23" fmla="*/ 1242 w 79498"/>
                <a:gd name="connsiteY23" fmla="*/ 73288 h 75772"/>
                <a:gd name="connsiteX24" fmla="*/ 0 w 79498"/>
                <a:gd name="connsiteY24" fmla="*/ 74530 h 75772"/>
                <a:gd name="connsiteX25" fmla="*/ 1242 w 79498"/>
                <a:gd name="connsiteY25" fmla="*/ 75772 h 75772"/>
                <a:gd name="connsiteX26" fmla="*/ 12422 w 79498"/>
                <a:gd name="connsiteY26" fmla="*/ 75772 h 75772"/>
                <a:gd name="connsiteX27" fmla="*/ 22359 w 79498"/>
                <a:gd name="connsiteY27" fmla="*/ 75772 h 75772"/>
                <a:gd name="connsiteX28" fmla="*/ 23601 w 79498"/>
                <a:gd name="connsiteY28" fmla="*/ 74530 h 75772"/>
                <a:gd name="connsiteX29" fmla="*/ 22359 w 79498"/>
                <a:gd name="connsiteY29" fmla="*/ 73288 h 75772"/>
                <a:gd name="connsiteX30" fmla="*/ 21117 w 79498"/>
                <a:gd name="connsiteY30" fmla="*/ 73288 h 75772"/>
                <a:gd name="connsiteX31" fmla="*/ 17390 w 79498"/>
                <a:gd name="connsiteY31" fmla="*/ 70803 h 75772"/>
                <a:gd name="connsiteX32" fmla="*/ 18632 w 79498"/>
                <a:gd name="connsiteY32" fmla="*/ 64593 h 75772"/>
                <a:gd name="connsiteX33" fmla="*/ 23601 w 79498"/>
                <a:gd name="connsiteY33" fmla="*/ 50929 h 75772"/>
                <a:gd name="connsiteX34" fmla="*/ 24843 w 79498"/>
                <a:gd name="connsiteY34" fmla="*/ 49687 h 75772"/>
                <a:gd name="connsiteX35" fmla="*/ 47202 w 79498"/>
                <a:gd name="connsiteY35"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8" h="75772">
                  <a:moveTo>
                    <a:pt x="27328" y="44718"/>
                  </a:moveTo>
                  <a:lnTo>
                    <a:pt x="27328" y="44718"/>
                  </a:lnTo>
                  <a:lnTo>
                    <a:pt x="36023" y="19875"/>
                  </a:lnTo>
                  <a:lnTo>
                    <a:pt x="36023" y="18633"/>
                  </a:lnTo>
                  <a:lnTo>
                    <a:pt x="36023" y="19875"/>
                  </a:lnTo>
                  <a:lnTo>
                    <a:pt x="44718" y="43476"/>
                  </a:lnTo>
                  <a:lnTo>
                    <a:pt x="27328" y="43476"/>
                  </a:lnTo>
                  <a:close/>
                  <a:moveTo>
                    <a:pt x="47202" y="49687"/>
                  </a:moveTo>
                  <a:cubicBezTo>
                    <a:pt x="47202" y="49687"/>
                    <a:pt x="48445" y="49687"/>
                    <a:pt x="47202" y="49687"/>
                  </a:cubicBez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6" y="75772"/>
                    <a:pt x="79499" y="75772"/>
                    <a:pt x="79499" y="74530"/>
                  </a:cubicBezTo>
                  <a:cubicBezTo>
                    <a:pt x="79499" y="73288"/>
                    <a:pt x="79499" y="73288"/>
                    <a:pt x="78256" y="73288"/>
                  </a:cubicBezTo>
                  <a:lnTo>
                    <a:pt x="74530" y="73288"/>
                  </a:lnTo>
                  <a:cubicBezTo>
                    <a:pt x="72046" y="73288"/>
                    <a:pt x="69561" y="72046"/>
                    <a:pt x="65835" y="62108"/>
                  </a:cubicBezTo>
                  <a:cubicBezTo>
                    <a:pt x="59624" y="47202"/>
                    <a:pt x="43476" y="7453"/>
                    <a:pt x="42234" y="2484"/>
                  </a:cubicBezTo>
                  <a:cubicBezTo>
                    <a:pt x="40991" y="0"/>
                    <a:pt x="40991" y="0"/>
                    <a:pt x="39749" y="0"/>
                  </a:cubicBezTo>
                  <a:cubicBezTo>
                    <a:pt x="38507" y="0"/>
                    <a:pt x="38507" y="1242"/>
                    <a:pt x="37265" y="3726"/>
                  </a:cubicBezTo>
                  <a:lnTo>
                    <a:pt x="12422" y="64593"/>
                  </a:lnTo>
                  <a:cubicBezTo>
                    <a:pt x="9937" y="69561"/>
                    <a:pt x="8695" y="73288"/>
                    <a:pt x="3726"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288" name="Content Placeholder 10">
              <a:extLst>
                <a:ext uri="{FF2B5EF4-FFF2-40B4-BE49-F238E27FC236}">
                  <a16:creationId xmlns:a16="http://schemas.microsoft.com/office/drawing/2014/main" id="{A053BF08-FF77-4119-B8B8-BBA5349D408A}"/>
                </a:ext>
              </a:extLst>
            </p:cNvPr>
            <p:cNvSpPr/>
            <p:nvPr/>
          </p:nvSpPr>
          <p:spPr>
            <a:xfrm>
              <a:off x="11228872" y="6486127"/>
              <a:ext cx="65834" cy="74530"/>
            </a:xfrm>
            <a:custGeom>
              <a:avLst/>
              <a:gdLst>
                <a:gd name="connsiteX0" fmla="*/ 26085 w 65834"/>
                <a:gd name="connsiteY0" fmla="*/ 45960 h 74530"/>
                <a:gd name="connsiteX1" fmla="*/ 26085 w 65834"/>
                <a:gd name="connsiteY1" fmla="*/ 67077 h 74530"/>
                <a:gd name="connsiteX2" fmla="*/ 23601 w 65834"/>
                <a:gd name="connsiteY2" fmla="*/ 72046 h 74530"/>
                <a:gd name="connsiteX3" fmla="*/ 19875 w 65834"/>
                <a:gd name="connsiteY3" fmla="*/ 72046 h 74530"/>
                <a:gd name="connsiteX4" fmla="*/ 18632 w 65834"/>
                <a:gd name="connsiteY4" fmla="*/ 73288 h 74530"/>
                <a:gd name="connsiteX5" fmla="*/ 21117 w 65834"/>
                <a:gd name="connsiteY5" fmla="*/ 74530 h 74530"/>
                <a:gd name="connsiteX6" fmla="*/ 33538 w 65834"/>
                <a:gd name="connsiteY6" fmla="*/ 74530 h 74530"/>
                <a:gd name="connsiteX7" fmla="*/ 48444 w 65834"/>
                <a:gd name="connsiteY7" fmla="*/ 74530 h 74530"/>
                <a:gd name="connsiteX8" fmla="*/ 49687 w 65834"/>
                <a:gd name="connsiteY8" fmla="*/ 73288 h 74530"/>
                <a:gd name="connsiteX9" fmla="*/ 48444 w 65834"/>
                <a:gd name="connsiteY9" fmla="*/ 72046 h 74530"/>
                <a:gd name="connsiteX10" fmla="*/ 43476 w 65834"/>
                <a:gd name="connsiteY10" fmla="*/ 72046 h 74530"/>
                <a:gd name="connsiteX11" fmla="*/ 39749 w 65834"/>
                <a:gd name="connsiteY11" fmla="*/ 67077 h 74530"/>
                <a:gd name="connsiteX12" fmla="*/ 39749 w 65834"/>
                <a:gd name="connsiteY12" fmla="*/ 45960 h 74530"/>
                <a:gd name="connsiteX13" fmla="*/ 39749 w 65834"/>
                <a:gd name="connsiteY13" fmla="*/ 6211 h 74530"/>
                <a:gd name="connsiteX14" fmla="*/ 52171 w 65834"/>
                <a:gd name="connsiteY14" fmla="*/ 6211 h 74530"/>
                <a:gd name="connsiteX15" fmla="*/ 63350 w 65834"/>
                <a:gd name="connsiteY15" fmla="*/ 11179 h 74530"/>
                <a:gd name="connsiteX16" fmla="*/ 63350 w 65834"/>
                <a:gd name="connsiteY16" fmla="*/ 12422 h 74530"/>
                <a:gd name="connsiteX17" fmla="*/ 64593 w 65834"/>
                <a:gd name="connsiteY17" fmla="*/ 14906 h 74530"/>
                <a:gd name="connsiteX18" fmla="*/ 65835 w 65834"/>
                <a:gd name="connsiteY18" fmla="*/ 13664 h 74530"/>
                <a:gd name="connsiteX19" fmla="*/ 65835 w 65834"/>
                <a:gd name="connsiteY19" fmla="*/ 2484 h 74530"/>
                <a:gd name="connsiteX20" fmla="*/ 64593 w 65834"/>
                <a:gd name="connsiteY20" fmla="*/ 0 h 74530"/>
                <a:gd name="connsiteX21" fmla="*/ 55897 w 65834"/>
                <a:gd name="connsiteY21" fmla="*/ 1242 h 74530"/>
                <a:gd name="connsiteX22" fmla="*/ 17390 w 65834"/>
                <a:gd name="connsiteY22" fmla="*/ 1242 h 74530"/>
                <a:gd name="connsiteX23" fmla="*/ 7453 w 65834"/>
                <a:gd name="connsiteY23" fmla="*/ 1242 h 74530"/>
                <a:gd name="connsiteX24" fmla="*/ 3726 w 65834"/>
                <a:gd name="connsiteY24" fmla="*/ 0 h 74530"/>
                <a:gd name="connsiteX25" fmla="*/ 2484 w 65834"/>
                <a:gd name="connsiteY25" fmla="*/ 1242 h 74530"/>
                <a:gd name="connsiteX26" fmla="*/ 0 w 65834"/>
                <a:gd name="connsiteY26" fmla="*/ 12422 h 74530"/>
                <a:gd name="connsiteX27" fmla="*/ 1242 w 65834"/>
                <a:gd name="connsiteY27" fmla="*/ 13664 h 74530"/>
                <a:gd name="connsiteX28" fmla="*/ 2484 w 65834"/>
                <a:gd name="connsiteY28" fmla="*/ 12422 h 74530"/>
                <a:gd name="connsiteX29" fmla="*/ 3726 w 65834"/>
                <a:gd name="connsiteY29" fmla="*/ 8695 h 74530"/>
                <a:gd name="connsiteX30" fmla="*/ 13664 w 65834"/>
                <a:gd name="connsiteY30" fmla="*/ 6211 h 74530"/>
                <a:gd name="connsiteX31" fmla="*/ 28570 w 65834"/>
                <a:gd name="connsiteY31" fmla="*/ 6211 h 74530"/>
                <a:gd name="connsiteX32" fmla="*/ 28570 w 65834"/>
                <a:gd name="connsiteY32"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834" h="74530">
                  <a:moveTo>
                    <a:pt x="26085" y="45960"/>
                  </a:moveTo>
                  <a:lnTo>
                    <a:pt x="26085" y="67077"/>
                  </a:lnTo>
                  <a:cubicBezTo>
                    <a:pt x="26085" y="69561"/>
                    <a:pt x="24843" y="72046"/>
                    <a:pt x="23601" y="72046"/>
                  </a:cubicBezTo>
                  <a:lnTo>
                    <a:pt x="19875" y="72046"/>
                  </a:lnTo>
                  <a:cubicBezTo>
                    <a:pt x="18632" y="72046"/>
                    <a:pt x="18632" y="72046"/>
                    <a:pt x="18632" y="73288"/>
                  </a:cubicBezTo>
                  <a:cubicBezTo>
                    <a:pt x="18632" y="74530"/>
                    <a:pt x="19875" y="74530"/>
                    <a:pt x="21117" y="74530"/>
                  </a:cubicBezTo>
                  <a:lnTo>
                    <a:pt x="33538" y="74530"/>
                  </a:lnTo>
                  <a:lnTo>
                    <a:pt x="48444" y="74530"/>
                  </a:lnTo>
                  <a:cubicBezTo>
                    <a:pt x="49687" y="74530"/>
                    <a:pt x="49687" y="74530"/>
                    <a:pt x="49687" y="73288"/>
                  </a:cubicBezTo>
                  <a:cubicBezTo>
                    <a:pt x="49687" y="73288"/>
                    <a:pt x="49687" y="72046"/>
                    <a:pt x="48444" y="72046"/>
                  </a:cubicBezTo>
                  <a:lnTo>
                    <a:pt x="43476" y="72046"/>
                  </a:lnTo>
                  <a:cubicBezTo>
                    <a:pt x="40991" y="72046"/>
                    <a:pt x="39749" y="69561"/>
                    <a:pt x="39749" y="67077"/>
                  </a:cubicBezTo>
                  <a:lnTo>
                    <a:pt x="39749" y="45960"/>
                  </a:lnTo>
                  <a:lnTo>
                    <a:pt x="39749" y="6211"/>
                  </a:lnTo>
                  <a:lnTo>
                    <a:pt x="52171" y="6211"/>
                  </a:lnTo>
                  <a:cubicBezTo>
                    <a:pt x="60866" y="6211"/>
                    <a:pt x="63350" y="8695"/>
                    <a:pt x="63350" y="11179"/>
                  </a:cubicBezTo>
                  <a:lnTo>
                    <a:pt x="63350" y="12422"/>
                  </a:lnTo>
                  <a:cubicBezTo>
                    <a:pt x="63350" y="13664"/>
                    <a:pt x="63350" y="14906"/>
                    <a:pt x="64593" y="14906"/>
                  </a:cubicBezTo>
                  <a:cubicBezTo>
                    <a:pt x="64593" y="14906"/>
                    <a:pt x="65835" y="14906"/>
                    <a:pt x="65835" y="13664"/>
                  </a:cubicBezTo>
                  <a:lnTo>
                    <a:pt x="65835" y="2484"/>
                  </a:lnTo>
                  <a:cubicBezTo>
                    <a:pt x="65835" y="1242"/>
                    <a:pt x="65835" y="0"/>
                    <a:pt x="64593" y="0"/>
                  </a:cubicBezTo>
                  <a:cubicBezTo>
                    <a:pt x="63350" y="0"/>
                    <a:pt x="62108" y="1242"/>
                    <a:pt x="55897" y="1242"/>
                  </a:cubicBezTo>
                  <a:lnTo>
                    <a:pt x="17390" y="1242"/>
                  </a:lnTo>
                  <a:lnTo>
                    <a:pt x="7453" y="1242"/>
                  </a:lnTo>
                  <a:cubicBezTo>
                    <a:pt x="4969" y="1242"/>
                    <a:pt x="3726" y="0"/>
                    <a:pt x="3726" y="0"/>
                  </a:cubicBezTo>
                  <a:cubicBezTo>
                    <a:pt x="3726" y="0"/>
                    <a:pt x="2484" y="0"/>
                    <a:pt x="2484" y="1242"/>
                  </a:cubicBezTo>
                  <a:cubicBezTo>
                    <a:pt x="2484" y="2484"/>
                    <a:pt x="0" y="11179"/>
                    <a:pt x="0" y="12422"/>
                  </a:cubicBezTo>
                  <a:cubicBezTo>
                    <a:pt x="0" y="13664"/>
                    <a:pt x="0" y="13664"/>
                    <a:pt x="1242" y="13664"/>
                  </a:cubicBezTo>
                  <a:cubicBezTo>
                    <a:pt x="1242" y="13664"/>
                    <a:pt x="2484" y="13664"/>
                    <a:pt x="2484" y="12422"/>
                  </a:cubicBezTo>
                  <a:cubicBezTo>
                    <a:pt x="2484" y="11179"/>
                    <a:pt x="3726" y="9937"/>
                    <a:pt x="3726" y="8695"/>
                  </a:cubicBezTo>
                  <a:cubicBezTo>
                    <a:pt x="4969" y="6211"/>
                    <a:pt x="7453" y="6211"/>
                    <a:pt x="13664" y="6211"/>
                  </a:cubicBezTo>
                  <a:lnTo>
                    <a:pt x="28570" y="6211"/>
                  </a:lnTo>
                  <a:lnTo>
                    <a:pt x="28570" y="45960"/>
                  </a:lnTo>
                  <a:close/>
                </a:path>
              </a:pathLst>
            </a:custGeom>
            <a:solidFill>
              <a:schemeClr val="bg1"/>
            </a:solidFill>
            <a:ln w="12402" cap="flat">
              <a:noFill/>
              <a:prstDash val="solid"/>
              <a:miter/>
            </a:ln>
          </p:spPr>
          <p:txBody>
            <a:bodyPr rtlCol="0" anchor="ctr"/>
            <a:lstStyle/>
            <a:p>
              <a:endParaRPr lang="en-NZ"/>
            </a:p>
          </p:txBody>
        </p:sp>
        <p:sp>
          <p:nvSpPr>
            <p:cNvPr id="289" name="Content Placeholder 10">
              <a:extLst>
                <a:ext uri="{FF2B5EF4-FFF2-40B4-BE49-F238E27FC236}">
                  <a16:creationId xmlns:a16="http://schemas.microsoft.com/office/drawing/2014/main" id="{692FC2FC-7E4E-473E-B58F-B79036AB94C2}"/>
                </a:ext>
              </a:extLst>
            </p:cNvPr>
            <p:cNvSpPr/>
            <p:nvPr/>
          </p:nvSpPr>
          <p:spPr>
            <a:xfrm>
              <a:off x="11294707"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7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2"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7"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290" name="Content Placeholder 10">
              <a:extLst>
                <a:ext uri="{FF2B5EF4-FFF2-40B4-BE49-F238E27FC236}">
                  <a16:creationId xmlns:a16="http://schemas.microsoft.com/office/drawing/2014/main" id="{FD0C0010-7AD7-42C3-A12A-EC023E25B5EB}"/>
                </a:ext>
              </a:extLst>
            </p:cNvPr>
            <p:cNvSpPr/>
            <p:nvPr/>
          </p:nvSpPr>
          <p:spPr>
            <a:xfrm>
              <a:off x="11423892" y="6487370"/>
              <a:ext cx="85709" cy="74530"/>
            </a:xfrm>
            <a:custGeom>
              <a:avLst/>
              <a:gdLst>
                <a:gd name="connsiteX0" fmla="*/ 23601 w 85709"/>
                <a:gd name="connsiteY0" fmla="*/ 31054 h 74530"/>
                <a:gd name="connsiteX1" fmla="*/ 23601 w 85709"/>
                <a:gd name="connsiteY1" fmla="*/ 28570 h 74530"/>
                <a:gd name="connsiteX2" fmla="*/ 23601 w 85709"/>
                <a:gd name="connsiteY2" fmla="*/ 7453 h 74530"/>
                <a:gd name="connsiteX3" fmla="*/ 27328 w 85709"/>
                <a:gd name="connsiteY3" fmla="*/ 2484 h 74530"/>
                <a:gd name="connsiteX4" fmla="*/ 29812 w 85709"/>
                <a:gd name="connsiteY4" fmla="*/ 2484 h 74530"/>
                <a:gd name="connsiteX5" fmla="*/ 31054 w 85709"/>
                <a:gd name="connsiteY5" fmla="*/ 1242 h 74530"/>
                <a:gd name="connsiteX6" fmla="*/ 28570 w 85709"/>
                <a:gd name="connsiteY6" fmla="*/ 0 h 74530"/>
                <a:gd name="connsiteX7" fmla="*/ 16148 w 85709"/>
                <a:gd name="connsiteY7" fmla="*/ 0 h 74530"/>
                <a:gd name="connsiteX8" fmla="*/ 2484 w 85709"/>
                <a:gd name="connsiteY8" fmla="*/ 0 h 74530"/>
                <a:gd name="connsiteX9" fmla="*/ 0 w 85709"/>
                <a:gd name="connsiteY9" fmla="*/ 1242 h 74530"/>
                <a:gd name="connsiteX10" fmla="*/ 1242 w 85709"/>
                <a:gd name="connsiteY10" fmla="*/ 2484 h 74530"/>
                <a:gd name="connsiteX11" fmla="*/ 4969 w 85709"/>
                <a:gd name="connsiteY11" fmla="*/ 2484 h 74530"/>
                <a:gd name="connsiteX12" fmla="*/ 8695 w 85709"/>
                <a:gd name="connsiteY12" fmla="*/ 7453 h 74530"/>
                <a:gd name="connsiteX13" fmla="*/ 8695 w 85709"/>
                <a:gd name="connsiteY13" fmla="*/ 28570 h 74530"/>
                <a:gd name="connsiteX14" fmla="*/ 8695 w 85709"/>
                <a:gd name="connsiteY14" fmla="*/ 45960 h 74530"/>
                <a:gd name="connsiteX15" fmla="*/ 8695 w 85709"/>
                <a:gd name="connsiteY15" fmla="*/ 67077 h 74530"/>
                <a:gd name="connsiteX16" fmla="*/ 6211 w 85709"/>
                <a:gd name="connsiteY16" fmla="*/ 72046 h 74530"/>
                <a:gd name="connsiteX17" fmla="*/ 2484 w 85709"/>
                <a:gd name="connsiteY17" fmla="*/ 72046 h 74530"/>
                <a:gd name="connsiteX18" fmla="*/ 1242 w 85709"/>
                <a:gd name="connsiteY18" fmla="*/ 73288 h 74530"/>
                <a:gd name="connsiteX19" fmla="*/ 3727 w 85709"/>
                <a:gd name="connsiteY19" fmla="*/ 74530 h 74530"/>
                <a:gd name="connsiteX20" fmla="*/ 16148 w 85709"/>
                <a:gd name="connsiteY20" fmla="*/ 74530 h 74530"/>
                <a:gd name="connsiteX21" fmla="*/ 31054 w 85709"/>
                <a:gd name="connsiteY21" fmla="*/ 74530 h 74530"/>
                <a:gd name="connsiteX22" fmla="*/ 33538 w 85709"/>
                <a:gd name="connsiteY22" fmla="*/ 73288 h 74530"/>
                <a:gd name="connsiteX23" fmla="*/ 32296 w 85709"/>
                <a:gd name="connsiteY23" fmla="*/ 72046 h 74530"/>
                <a:gd name="connsiteX24" fmla="*/ 27328 w 85709"/>
                <a:gd name="connsiteY24" fmla="*/ 72046 h 74530"/>
                <a:gd name="connsiteX25" fmla="*/ 23601 w 85709"/>
                <a:gd name="connsiteY25" fmla="*/ 67077 h 74530"/>
                <a:gd name="connsiteX26" fmla="*/ 23601 w 85709"/>
                <a:gd name="connsiteY26" fmla="*/ 45960 h 74530"/>
                <a:gd name="connsiteX27" fmla="*/ 23601 w 85709"/>
                <a:gd name="connsiteY27" fmla="*/ 37265 h 74530"/>
                <a:gd name="connsiteX28" fmla="*/ 60866 w 85709"/>
                <a:gd name="connsiteY28" fmla="*/ 37265 h 74530"/>
                <a:gd name="connsiteX29" fmla="*/ 60866 w 85709"/>
                <a:gd name="connsiteY29" fmla="*/ 45960 h 74530"/>
                <a:gd name="connsiteX30" fmla="*/ 60866 w 85709"/>
                <a:gd name="connsiteY30" fmla="*/ 67077 h 74530"/>
                <a:gd name="connsiteX31" fmla="*/ 58382 w 85709"/>
                <a:gd name="connsiteY31" fmla="*/ 72046 h 74530"/>
                <a:gd name="connsiteX32" fmla="*/ 54655 w 85709"/>
                <a:gd name="connsiteY32" fmla="*/ 72046 h 74530"/>
                <a:gd name="connsiteX33" fmla="*/ 53413 w 85709"/>
                <a:gd name="connsiteY33" fmla="*/ 73288 h 74530"/>
                <a:gd name="connsiteX34" fmla="*/ 55897 w 85709"/>
                <a:gd name="connsiteY34" fmla="*/ 74530 h 74530"/>
                <a:gd name="connsiteX35" fmla="*/ 68319 w 85709"/>
                <a:gd name="connsiteY35" fmla="*/ 74530 h 74530"/>
                <a:gd name="connsiteX36" fmla="*/ 83225 w 85709"/>
                <a:gd name="connsiteY36" fmla="*/ 74530 h 74530"/>
                <a:gd name="connsiteX37" fmla="*/ 85710 w 85709"/>
                <a:gd name="connsiteY37" fmla="*/ 73288 h 74530"/>
                <a:gd name="connsiteX38" fmla="*/ 84467 w 85709"/>
                <a:gd name="connsiteY38" fmla="*/ 72046 h 74530"/>
                <a:gd name="connsiteX39" fmla="*/ 79499 w 85709"/>
                <a:gd name="connsiteY39" fmla="*/ 72046 h 74530"/>
                <a:gd name="connsiteX40" fmla="*/ 75772 w 85709"/>
                <a:gd name="connsiteY40" fmla="*/ 67077 h 74530"/>
                <a:gd name="connsiteX41" fmla="*/ 75772 w 85709"/>
                <a:gd name="connsiteY41" fmla="*/ 45960 h 74530"/>
                <a:gd name="connsiteX42" fmla="*/ 75772 w 85709"/>
                <a:gd name="connsiteY42" fmla="*/ 28570 h 74530"/>
                <a:gd name="connsiteX43" fmla="*/ 75772 w 85709"/>
                <a:gd name="connsiteY43" fmla="*/ 7453 h 74530"/>
                <a:gd name="connsiteX44" fmla="*/ 79499 w 85709"/>
                <a:gd name="connsiteY44" fmla="*/ 2484 h 74530"/>
                <a:gd name="connsiteX45" fmla="*/ 81983 w 85709"/>
                <a:gd name="connsiteY45" fmla="*/ 2484 h 74530"/>
                <a:gd name="connsiteX46" fmla="*/ 83225 w 85709"/>
                <a:gd name="connsiteY46" fmla="*/ 1242 h 74530"/>
                <a:gd name="connsiteX47" fmla="*/ 80741 w 85709"/>
                <a:gd name="connsiteY47" fmla="*/ 0 h 74530"/>
                <a:gd name="connsiteX48" fmla="*/ 68319 w 85709"/>
                <a:gd name="connsiteY48" fmla="*/ 0 h 74530"/>
                <a:gd name="connsiteX49" fmla="*/ 54655 w 85709"/>
                <a:gd name="connsiteY49" fmla="*/ 0 h 74530"/>
                <a:gd name="connsiteX50" fmla="*/ 52171 w 85709"/>
                <a:gd name="connsiteY50" fmla="*/ 1242 h 74530"/>
                <a:gd name="connsiteX51" fmla="*/ 53413 w 85709"/>
                <a:gd name="connsiteY51" fmla="*/ 2484 h 74530"/>
                <a:gd name="connsiteX52" fmla="*/ 57140 w 85709"/>
                <a:gd name="connsiteY52" fmla="*/ 2484 h 74530"/>
                <a:gd name="connsiteX53" fmla="*/ 60866 w 85709"/>
                <a:gd name="connsiteY53" fmla="*/ 7453 h 74530"/>
                <a:gd name="connsiteX54" fmla="*/ 60866 w 85709"/>
                <a:gd name="connsiteY54" fmla="*/ 28570 h 74530"/>
                <a:gd name="connsiteX55" fmla="*/ 60866 w 85709"/>
                <a:gd name="connsiteY55" fmla="*/ 31054 h 74530"/>
                <a:gd name="connsiteX56" fmla="*/ 60866 w 85709"/>
                <a:gd name="connsiteY56" fmla="*/ 32296 h 74530"/>
                <a:gd name="connsiteX57" fmla="*/ 23601 w 85709"/>
                <a:gd name="connsiteY57" fmla="*/ 32296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09" h="74530">
                  <a:moveTo>
                    <a:pt x="23601" y="31054"/>
                  </a:move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lnTo>
                    <a:pt x="8695" y="67077"/>
                  </a:lnTo>
                  <a:cubicBezTo>
                    <a:pt x="8695" y="69561"/>
                    <a:pt x="7453" y="72046"/>
                    <a:pt x="6211" y="72046"/>
                  </a:cubicBezTo>
                  <a:lnTo>
                    <a:pt x="2484" y="72046"/>
                  </a:lnTo>
                  <a:cubicBezTo>
                    <a:pt x="1242" y="72046"/>
                    <a:pt x="1242" y="72046"/>
                    <a:pt x="1242" y="73288"/>
                  </a:cubicBezTo>
                  <a:cubicBezTo>
                    <a:pt x="1242" y="74530"/>
                    <a:pt x="2484" y="74530"/>
                    <a:pt x="3727" y="74530"/>
                  </a:cubicBezTo>
                  <a:lnTo>
                    <a:pt x="16148" y="74530"/>
                  </a:lnTo>
                  <a:lnTo>
                    <a:pt x="31054" y="74530"/>
                  </a:lnTo>
                  <a:cubicBezTo>
                    <a:pt x="32296" y="74530"/>
                    <a:pt x="33538" y="74530"/>
                    <a:pt x="33538" y="73288"/>
                  </a:cubicBezTo>
                  <a:cubicBezTo>
                    <a:pt x="33538" y="73288"/>
                    <a:pt x="33538" y="72046"/>
                    <a:pt x="32296" y="72046"/>
                  </a:cubicBezTo>
                  <a:lnTo>
                    <a:pt x="27328" y="72046"/>
                  </a:lnTo>
                  <a:cubicBezTo>
                    <a:pt x="24843" y="72046"/>
                    <a:pt x="23601" y="69561"/>
                    <a:pt x="23601" y="67077"/>
                  </a:cubicBezTo>
                  <a:lnTo>
                    <a:pt x="23601" y="45960"/>
                  </a:lnTo>
                  <a:lnTo>
                    <a:pt x="23601" y="37265"/>
                  </a:lnTo>
                  <a:lnTo>
                    <a:pt x="60866" y="37265"/>
                  </a:lnTo>
                  <a:lnTo>
                    <a:pt x="60866" y="45960"/>
                  </a:lnTo>
                  <a:lnTo>
                    <a:pt x="60866" y="67077"/>
                  </a:lnTo>
                  <a:cubicBezTo>
                    <a:pt x="60866" y="69561"/>
                    <a:pt x="59624" y="72046"/>
                    <a:pt x="58382" y="72046"/>
                  </a:cubicBezTo>
                  <a:lnTo>
                    <a:pt x="54655" y="72046"/>
                  </a:lnTo>
                  <a:cubicBezTo>
                    <a:pt x="53413" y="72046"/>
                    <a:pt x="53413" y="72046"/>
                    <a:pt x="53413" y="73288"/>
                  </a:cubicBezTo>
                  <a:cubicBezTo>
                    <a:pt x="53413" y="74530"/>
                    <a:pt x="54655" y="74530"/>
                    <a:pt x="55897" y="74530"/>
                  </a:cubicBezTo>
                  <a:lnTo>
                    <a:pt x="68319" y="74530"/>
                  </a:lnTo>
                  <a:lnTo>
                    <a:pt x="83225" y="74530"/>
                  </a:lnTo>
                  <a:cubicBezTo>
                    <a:pt x="84467" y="74530"/>
                    <a:pt x="85710" y="74530"/>
                    <a:pt x="85710" y="73288"/>
                  </a:cubicBezTo>
                  <a:cubicBezTo>
                    <a:pt x="85710" y="73288"/>
                    <a:pt x="85710" y="72046"/>
                    <a:pt x="84467" y="72046"/>
                  </a:cubicBezTo>
                  <a:lnTo>
                    <a:pt x="79499" y="72046"/>
                  </a:lnTo>
                  <a:cubicBezTo>
                    <a:pt x="77014" y="72046"/>
                    <a:pt x="75772" y="69561"/>
                    <a:pt x="75772" y="67077"/>
                  </a:cubicBezTo>
                  <a:lnTo>
                    <a:pt x="75772" y="45960"/>
                  </a:lnTo>
                  <a:lnTo>
                    <a:pt x="75772" y="28570"/>
                  </a:lnTo>
                  <a:lnTo>
                    <a:pt x="75772" y="7453"/>
                  </a:lnTo>
                  <a:cubicBezTo>
                    <a:pt x="75772" y="3726"/>
                    <a:pt x="77014" y="2484"/>
                    <a:pt x="79499" y="2484"/>
                  </a:cubicBezTo>
                  <a:lnTo>
                    <a:pt x="81983" y="2484"/>
                  </a:lnTo>
                  <a:cubicBezTo>
                    <a:pt x="83225" y="2484"/>
                    <a:pt x="83225" y="2484"/>
                    <a:pt x="83225" y="1242"/>
                  </a:cubicBezTo>
                  <a:cubicBezTo>
                    <a:pt x="83225" y="0"/>
                    <a:pt x="81983" y="0"/>
                    <a:pt x="80741" y="0"/>
                  </a:cubicBezTo>
                  <a:lnTo>
                    <a:pt x="68319" y="0"/>
                  </a:lnTo>
                  <a:lnTo>
                    <a:pt x="54655" y="0"/>
                  </a:lnTo>
                  <a:cubicBezTo>
                    <a:pt x="53413" y="0"/>
                    <a:pt x="52171" y="0"/>
                    <a:pt x="52171" y="1242"/>
                  </a:cubicBezTo>
                  <a:cubicBezTo>
                    <a:pt x="52171" y="2484"/>
                    <a:pt x="52171" y="2484"/>
                    <a:pt x="53413" y="2484"/>
                  </a:cubicBezTo>
                  <a:lnTo>
                    <a:pt x="57140" y="2484"/>
                  </a:lnTo>
                  <a:cubicBezTo>
                    <a:pt x="60866" y="3726"/>
                    <a:pt x="60866" y="4969"/>
                    <a:pt x="60866" y="7453"/>
                  </a:cubicBezTo>
                  <a:lnTo>
                    <a:pt x="60866" y="28570"/>
                  </a:lnTo>
                  <a:lnTo>
                    <a:pt x="60866" y="31054"/>
                  </a:lnTo>
                  <a:lnTo>
                    <a:pt x="60866" y="32296"/>
                  </a:lnTo>
                  <a:lnTo>
                    <a:pt x="23601" y="32296"/>
                  </a:lnTo>
                  <a:close/>
                </a:path>
              </a:pathLst>
            </a:custGeom>
            <a:solidFill>
              <a:schemeClr val="bg1"/>
            </a:solidFill>
            <a:ln w="12402" cap="flat">
              <a:noFill/>
              <a:prstDash val="solid"/>
              <a:miter/>
            </a:ln>
          </p:spPr>
          <p:txBody>
            <a:bodyPr rtlCol="0" anchor="ctr"/>
            <a:lstStyle/>
            <a:p>
              <a:endParaRPr lang="en-NZ"/>
            </a:p>
          </p:txBody>
        </p:sp>
        <p:sp>
          <p:nvSpPr>
            <p:cNvPr id="291" name="Content Placeholder 10">
              <a:extLst>
                <a:ext uri="{FF2B5EF4-FFF2-40B4-BE49-F238E27FC236}">
                  <a16:creationId xmlns:a16="http://schemas.microsoft.com/office/drawing/2014/main" id="{B5F6CE75-6921-4669-BFDB-133991D673C6}"/>
                </a:ext>
              </a:extLst>
            </p:cNvPr>
            <p:cNvSpPr/>
            <p:nvPr/>
          </p:nvSpPr>
          <p:spPr>
            <a:xfrm>
              <a:off x="11512086"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5" y="44718"/>
                    <a:pt x="26085"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4718"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292" name="Content Placeholder 10">
              <a:extLst>
                <a:ext uri="{FF2B5EF4-FFF2-40B4-BE49-F238E27FC236}">
                  <a16:creationId xmlns:a16="http://schemas.microsoft.com/office/drawing/2014/main" id="{C959EF17-BCAC-426B-AC81-E4E91B01DB17}"/>
                </a:ext>
              </a:extLst>
            </p:cNvPr>
            <p:cNvSpPr/>
            <p:nvPr/>
          </p:nvSpPr>
          <p:spPr>
            <a:xfrm>
              <a:off x="11584132" y="6486127"/>
              <a:ext cx="81982" cy="75772"/>
            </a:xfrm>
            <a:custGeom>
              <a:avLst/>
              <a:gdLst>
                <a:gd name="connsiteX0" fmla="*/ 16148 w 81982"/>
                <a:gd name="connsiteY0" fmla="*/ 43476 h 75772"/>
                <a:gd name="connsiteX1" fmla="*/ 24843 w 81982"/>
                <a:gd name="connsiteY1" fmla="*/ 69561 h 75772"/>
                <a:gd name="connsiteX2" fmla="*/ 45960 w 81982"/>
                <a:gd name="connsiteY2" fmla="*/ 75772 h 75772"/>
                <a:gd name="connsiteX3" fmla="*/ 65835 w 81982"/>
                <a:gd name="connsiteY3" fmla="*/ 68319 h 75772"/>
                <a:gd name="connsiteX4" fmla="*/ 74530 w 81982"/>
                <a:gd name="connsiteY4" fmla="*/ 38507 h 75772"/>
                <a:gd name="connsiteX5" fmla="*/ 74530 w 81982"/>
                <a:gd name="connsiteY5" fmla="*/ 28570 h 75772"/>
                <a:gd name="connsiteX6" fmla="*/ 74530 w 81982"/>
                <a:gd name="connsiteY6" fmla="*/ 7453 h 75772"/>
                <a:gd name="connsiteX7" fmla="*/ 78256 w 81982"/>
                <a:gd name="connsiteY7" fmla="*/ 2484 h 75772"/>
                <a:gd name="connsiteX8" fmla="*/ 80741 w 81982"/>
                <a:gd name="connsiteY8" fmla="*/ 2484 h 75772"/>
                <a:gd name="connsiteX9" fmla="*/ 81983 w 81982"/>
                <a:gd name="connsiteY9" fmla="*/ 1242 h 75772"/>
                <a:gd name="connsiteX10" fmla="*/ 79499 w 81982"/>
                <a:gd name="connsiteY10" fmla="*/ 0 h 75772"/>
                <a:gd name="connsiteX11" fmla="*/ 68319 w 81982"/>
                <a:gd name="connsiteY11" fmla="*/ 0 h 75772"/>
                <a:gd name="connsiteX12" fmla="*/ 57140 w 81982"/>
                <a:gd name="connsiteY12" fmla="*/ 0 h 75772"/>
                <a:gd name="connsiteX13" fmla="*/ 54655 w 81982"/>
                <a:gd name="connsiteY13" fmla="*/ 1242 h 75772"/>
                <a:gd name="connsiteX14" fmla="*/ 55897 w 81982"/>
                <a:gd name="connsiteY14" fmla="*/ 2484 h 75772"/>
                <a:gd name="connsiteX15" fmla="*/ 59624 w 81982"/>
                <a:gd name="connsiteY15" fmla="*/ 2484 h 75772"/>
                <a:gd name="connsiteX16" fmla="*/ 63350 w 81982"/>
                <a:gd name="connsiteY16" fmla="*/ 7453 h 75772"/>
                <a:gd name="connsiteX17" fmla="*/ 63350 w 81982"/>
                <a:gd name="connsiteY17" fmla="*/ 28570 h 75772"/>
                <a:gd name="connsiteX18" fmla="*/ 63350 w 81982"/>
                <a:gd name="connsiteY18" fmla="*/ 40991 h 75772"/>
                <a:gd name="connsiteX19" fmla="*/ 57140 w 81982"/>
                <a:gd name="connsiteY19" fmla="*/ 64593 h 75772"/>
                <a:gd name="connsiteX20" fmla="*/ 43476 w 81982"/>
                <a:gd name="connsiteY20" fmla="*/ 69561 h 75772"/>
                <a:gd name="connsiteX21" fmla="*/ 31054 w 81982"/>
                <a:gd name="connsiteY21" fmla="*/ 65835 h 75772"/>
                <a:gd name="connsiteX22" fmla="*/ 23601 w 81982"/>
                <a:gd name="connsiteY22" fmla="*/ 42234 h 75772"/>
                <a:gd name="connsiteX23" fmla="*/ 23601 w 81982"/>
                <a:gd name="connsiteY23" fmla="*/ 28570 h 75772"/>
                <a:gd name="connsiteX24" fmla="*/ 23601 w 81982"/>
                <a:gd name="connsiteY24" fmla="*/ 7453 h 75772"/>
                <a:gd name="connsiteX25" fmla="*/ 27328 w 81982"/>
                <a:gd name="connsiteY25" fmla="*/ 2484 h 75772"/>
                <a:gd name="connsiteX26" fmla="*/ 29812 w 81982"/>
                <a:gd name="connsiteY26" fmla="*/ 2484 h 75772"/>
                <a:gd name="connsiteX27" fmla="*/ 31054 w 81982"/>
                <a:gd name="connsiteY27" fmla="*/ 1242 h 75772"/>
                <a:gd name="connsiteX28" fmla="*/ 28570 w 81982"/>
                <a:gd name="connsiteY28" fmla="*/ 0 h 75772"/>
                <a:gd name="connsiteX29" fmla="*/ 16148 w 81982"/>
                <a:gd name="connsiteY29" fmla="*/ 0 h 75772"/>
                <a:gd name="connsiteX30" fmla="*/ 2484 w 81982"/>
                <a:gd name="connsiteY30" fmla="*/ 0 h 75772"/>
                <a:gd name="connsiteX31" fmla="*/ 0 w 81982"/>
                <a:gd name="connsiteY31" fmla="*/ 1242 h 75772"/>
                <a:gd name="connsiteX32" fmla="*/ 1242 w 81982"/>
                <a:gd name="connsiteY32" fmla="*/ 2484 h 75772"/>
                <a:gd name="connsiteX33" fmla="*/ 4969 w 81982"/>
                <a:gd name="connsiteY33" fmla="*/ 2484 h 75772"/>
                <a:gd name="connsiteX34" fmla="*/ 8695 w 81982"/>
                <a:gd name="connsiteY34" fmla="*/ 7453 h 75772"/>
                <a:gd name="connsiteX35" fmla="*/ 8695 w 81982"/>
                <a:gd name="connsiteY35" fmla="*/ 28570 h 75772"/>
                <a:gd name="connsiteX36" fmla="*/ 8695 w 81982"/>
                <a:gd name="connsiteY36" fmla="*/ 43476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982" h="75772">
                  <a:moveTo>
                    <a:pt x="16148" y="43476"/>
                  </a:moveTo>
                  <a:cubicBezTo>
                    <a:pt x="16148" y="57140"/>
                    <a:pt x="19875" y="64593"/>
                    <a:pt x="24843" y="69561"/>
                  </a:cubicBezTo>
                  <a:cubicBezTo>
                    <a:pt x="32296" y="75772"/>
                    <a:pt x="40991" y="75772"/>
                    <a:pt x="45960" y="75772"/>
                  </a:cubicBezTo>
                  <a:cubicBezTo>
                    <a:pt x="52171" y="75772"/>
                    <a:pt x="59624" y="74530"/>
                    <a:pt x="65835" y="68319"/>
                  </a:cubicBezTo>
                  <a:cubicBezTo>
                    <a:pt x="74530" y="60866"/>
                    <a:pt x="74530" y="49687"/>
                    <a:pt x="74530" y="38507"/>
                  </a:cubicBezTo>
                  <a:lnTo>
                    <a:pt x="74530" y="28570"/>
                  </a:lnTo>
                  <a:lnTo>
                    <a:pt x="74530" y="7453"/>
                  </a:lnTo>
                  <a:cubicBezTo>
                    <a:pt x="74530" y="3726"/>
                    <a:pt x="75772" y="2484"/>
                    <a:pt x="78256" y="2484"/>
                  </a:cubicBezTo>
                  <a:lnTo>
                    <a:pt x="80741" y="2484"/>
                  </a:lnTo>
                  <a:cubicBezTo>
                    <a:pt x="81983" y="2484"/>
                    <a:pt x="81983" y="2484"/>
                    <a:pt x="81983" y="1242"/>
                  </a:cubicBezTo>
                  <a:cubicBezTo>
                    <a:pt x="81983" y="0"/>
                    <a:pt x="80741" y="0"/>
                    <a:pt x="79499" y="0"/>
                  </a:cubicBezTo>
                  <a:lnTo>
                    <a:pt x="68319" y="0"/>
                  </a:lnTo>
                  <a:lnTo>
                    <a:pt x="57140" y="0"/>
                  </a:lnTo>
                  <a:cubicBezTo>
                    <a:pt x="55897" y="0"/>
                    <a:pt x="54655" y="0"/>
                    <a:pt x="54655" y="1242"/>
                  </a:cubicBezTo>
                  <a:cubicBezTo>
                    <a:pt x="54655" y="2484"/>
                    <a:pt x="54655" y="2484"/>
                    <a:pt x="55897" y="2484"/>
                  </a:cubicBezTo>
                  <a:lnTo>
                    <a:pt x="59624" y="2484"/>
                  </a:lnTo>
                  <a:cubicBezTo>
                    <a:pt x="63350" y="3726"/>
                    <a:pt x="63350" y="4969"/>
                    <a:pt x="63350" y="7453"/>
                  </a:cubicBezTo>
                  <a:lnTo>
                    <a:pt x="63350" y="28570"/>
                  </a:lnTo>
                  <a:lnTo>
                    <a:pt x="63350" y="40991"/>
                  </a:lnTo>
                  <a:cubicBezTo>
                    <a:pt x="63350" y="50929"/>
                    <a:pt x="63350" y="59624"/>
                    <a:pt x="57140" y="64593"/>
                  </a:cubicBezTo>
                  <a:cubicBezTo>
                    <a:pt x="53413" y="68319"/>
                    <a:pt x="48445" y="69561"/>
                    <a:pt x="43476" y="69561"/>
                  </a:cubicBezTo>
                  <a:cubicBezTo>
                    <a:pt x="39749" y="69561"/>
                    <a:pt x="36023" y="69561"/>
                    <a:pt x="31054" y="65835"/>
                  </a:cubicBezTo>
                  <a:cubicBezTo>
                    <a:pt x="26085" y="62108"/>
                    <a:pt x="23601" y="55898"/>
                    <a:pt x="23601" y="42234"/>
                  </a:cubicBezTo>
                  <a:lnTo>
                    <a:pt x="23601" y="28570"/>
                  </a:lnTo>
                  <a:lnTo>
                    <a:pt x="23601" y="7453"/>
                  </a:lnTo>
                  <a:cubicBezTo>
                    <a:pt x="23601" y="3726"/>
                    <a:pt x="24843" y="2484"/>
                    <a:pt x="27328" y="2484"/>
                  </a:cubicBezTo>
                  <a:lnTo>
                    <a:pt x="29812" y="2484"/>
                  </a:lnTo>
                  <a:cubicBezTo>
                    <a:pt x="31054" y="2484"/>
                    <a:pt x="31054" y="2484"/>
                    <a:pt x="31054" y="1242"/>
                  </a:cubicBezTo>
                  <a:cubicBezTo>
                    <a:pt x="31054" y="0"/>
                    <a:pt x="29812" y="0"/>
                    <a:pt x="28570"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3476"/>
                  </a:lnTo>
                  <a:close/>
                </a:path>
              </a:pathLst>
            </a:custGeom>
            <a:solidFill>
              <a:schemeClr val="bg1"/>
            </a:solidFill>
            <a:ln w="12402" cap="flat">
              <a:noFill/>
              <a:prstDash val="solid"/>
              <a:miter/>
            </a:ln>
          </p:spPr>
          <p:txBody>
            <a:bodyPr rtlCol="0" anchor="ctr"/>
            <a:lstStyle/>
            <a:p>
              <a:endParaRPr lang="en-NZ"/>
            </a:p>
          </p:txBody>
        </p:sp>
        <p:sp>
          <p:nvSpPr>
            <p:cNvPr id="293" name="Content Placeholder 10">
              <a:extLst>
                <a:ext uri="{FF2B5EF4-FFF2-40B4-BE49-F238E27FC236}">
                  <a16:creationId xmlns:a16="http://schemas.microsoft.com/office/drawing/2014/main" id="{369709B4-6D9F-480E-9144-A17DE235816D}"/>
                </a:ext>
              </a:extLst>
            </p:cNvPr>
            <p:cNvSpPr/>
            <p:nvPr/>
          </p:nvSpPr>
          <p:spPr>
            <a:xfrm>
              <a:off x="11679778" y="6486127"/>
              <a:ext cx="79498" cy="75772"/>
            </a:xfrm>
            <a:custGeom>
              <a:avLst/>
              <a:gdLst>
                <a:gd name="connsiteX0" fmla="*/ 43476 w 79498"/>
                <a:gd name="connsiteY0" fmla="*/ 70803 h 75772"/>
                <a:gd name="connsiteX1" fmla="*/ 13664 w 79498"/>
                <a:gd name="connsiteY1" fmla="*/ 34781 h 75772"/>
                <a:gd name="connsiteX2" fmla="*/ 37265 w 79498"/>
                <a:gd name="connsiteY2" fmla="*/ 4969 h 75772"/>
                <a:gd name="connsiteX3" fmla="*/ 65835 w 79498"/>
                <a:gd name="connsiteY3" fmla="*/ 39749 h 75772"/>
                <a:gd name="connsiteX4" fmla="*/ 43476 w 79498"/>
                <a:gd name="connsiteY4" fmla="*/ 70803 h 75772"/>
                <a:gd name="connsiteX5" fmla="*/ 39749 w 79498"/>
                <a:gd name="connsiteY5" fmla="*/ 75772 h 75772"/>
                <a:gd name="connsiteX6" fmla="*/ 79499 w 79498"/>
                <a:gd name="connsiteY6" fmla="*/ 36023 h 75772"/>
                <a:gd name="connsiteX7" fmla="*/ 39749 w 79498"/>
                <a:gd name="connsiteY7" fmla="*/ 0 h 75772"/>
                <a:gd name="connsiteX8" fmla="*/ 0 w 79498"/>
                <a:gd name="connsiteY8" fmla="*/ 38507 h 75772"/>
                <a:gd name="connsiteX9" fmla="*/ 39749 w 79498"/>
                <a:gd name="connsiteY9" fmla="*/ 75772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98" h="75772">
                  <a:moveTo>
                    <a:pt x="43476" y="70803"/>
                  </a:moveTo>
                  <a:cubicBezTo>
                    <a:pt x="24843" y="70803"/>
                    <a:pt x="13664" y="54655"/>
                    <a:pt x="13664" y="34781"/>
                  </a:cubicBezTo>
                  <a:cubicBezTo>
                    <a:pt x="13664" y="11179"/>
                    <a:pt x="26085" y="4969"/>
                    <a:pt x="37265" y="4969"/>
                  </a:cubicBezTo>
                  <a:cubicBezTo>
                    <a:pt x="53413" y="4969"/>
                    <a:pt x="65835" y="18633"/>
                    <a:pt x="65835" y="39749"/>
                  </a:cubicBezTo>
                  <a:cubicBezTo>
                    <a:pt x="67077" y="68319"/>
                    <a:pt x="50929" y="70803"/>
                    <a:pt x="43476" y="70803"/>
                  </a:cubicBezTo>
                  <a:moveTo>
                    <a:pt x="39749" y="75772"/>
                  </a:moveTo>
                  <a:cubicBezTo>
                    <a:pt x="64593" y="75772"/>
                    <a:pt x="79499" y="58382"/>
                    <a:pt x="79499" y="36023"/>
                  </a:cubicBezTo>
                  <a:cubicBezTo>
                    <a:pt x="79499" y="13664"/>
                    <a:pt x="64593" y="0"/>
                    <a:pt x="39749" y="0"/>
                  </a:cubicBezTo>
                  <a:cubicBezTo>
                    <a:pt x="11180" y="0"/>
                    <a:pt x="0" y="21117"/>
                    <a:pt x="0" y="38507"/>
                  </a:cubicBezTo>
                  <a:cubicBezTo>
                    <a:pt x="1242" y="54655"/>
                    <a:pt x="12422" y="75772"/>
                    <a:pt x="39749" y="75772"/>
                  </a:cubicBezTo>
                </a:path>
              </a:pathLst>
            </a:custGeom>
            <a:solidFill>
              <a:schemeClr val="bg1"/>
            </a:solidFill>
            <a:ln w="12402" cap="flat">
              <a:noFill/>
              <a:prstDash val="solid"/>
              <a:miter/>
            </a:ln>
          </p:spPr>
          <p:txBody>
            <a:bodyPr rtlCol="0" anchor="ctr"/>
            <a:lstStyle/>
            <a:p>
              <a:endParaRPr lang="en-NZ"/>
            </a:p>
          </p:txBody>
        </p:sp>
        <p:sp>
          <p:nvSpPr>
            <p:cNvPr id="294" name="Content Placeholder 10">
              <a:extLst>
                <a:ext uri="{FF2B5EF4-FFF2-40B4-BE49-F238E27FC236}">
                  <a16:creationId xmlns:a16="http://schemas.microsoft.com/office/drawing/2014/main" id="{C668A02A-5B30-414C-9C60-ECB060142831}"/>
                </a:ext>
              </a:extLst>
            </p:cNvPr>
            <p:cNvSpPr/>
            <p:nvPr/>
          </p:nvSpPr>
          <p:spPr>
            <a:xfrm>
              <a:off x="11770456" y="6486127"/>
              <a:ext cx="77014" cy="74530"/>
            </a:xfrm>
            <a:custGeom>
              <a:avLst/>
              <a:gdLst>
                <a:gd name="connsiteX0" fmla="*/ 18632 w 77014"/>
                <a:gd name="connsiteY0" fmla="*/ 7453 h 74530"/>
                <a:gd name="connsiteX1" fmla="*/ 19875 w 77014"/>
                <a:gd name="connsiteY1" fmla="*/ 6211 h 74530"/>
                <a:gd name="connsiteX2" fmla="*/ 24843 w 77014"/>
                <a:gd name="connsiteY2" fmla="*/ 6211 h 74530"/>
                <a:gd name="connsiteX3" fmla="*/ 39749 w 77014"/>
                <a:gd name="connsiteY3" fmla="*/ 23601 h 74530"/>
                <a:gd name="connsiteX4" fmla="*/ 33539 w 77014"/>
                <a:gd name="connsiteY4" fmla="*/ 38507 h 74530"/>
                <a:gd name="connsiteX5" fmla="*/ 26086 w 77014"/>
                <a:gd name="connsiteY5" fmla="*/ 39749 h 74530"/>
                <a:gd name="connsiteX6" fmla="*/ 18632 w 77014"/>
                <a:gd name="connsiteY6" fmla="*/ 38507 h 74530"/>
                <a:gd name="connsiteX7" fmla="*/ 17390 w 77014"/>
                <a:gd name="connsiteY7" fmla="*/ 37265 h 74530"/>
                <a:gd name="connsiteX8" fmla="*/ 17390 w 77014"/>
                <a:gd name="connsiteY8" fmla="*/ 7453 h 74530"/>
                <a:gd name="connsiteX9" fmla="*/ 7453 w 77014"/>
                <a:gd name="connsiteY9" fmla="*/ 45960 h 74530"/>
                <a:gd name="connsiteX10" fmla="*/ 7453 w 77014"/>
                <a:gd name="connsiteY10" fmla="*/ 67077 h 74530"/>
                <a:gd name="connsiteX11" fmla="*/ 4969 w 77014"/>
                <a:gd name="connsiteY11" fmla="*/ 72046 h 74530"/>
                <a:gd name="connsiteX12" fmla="*/ 1242 w 77014"/>
                <a:gd name="connsiteY12" fmla="*/ 72046 h 74530"/>
                <a:gd name="connsiteX13" fmla="*/ 0 w 77014"/>
                <a:gd name="connsiteY13" fmla="*/ 73288 h 74530"/>
                <a:gd name="connsiteX14" fmla="*/ 2484 w 77014"/>
                <a:gd name="connsiteY14" fmla="*/ 74530 h 74530"/>
                <a:gd name="connsiteX15" fmla="*/ 14906 w 77014"/>
                <a:gd name="connsiteY15" fmla="*/ 74530 h 74530"/>
                <a:gd name="connsiteX16" fmla="*/ 29812 w 77014"/>
                <a:gd name="connsiteY16" fmla="*/ 74530 h 74530"/>
                <a:gd name="connsiteX17" fmla="*/ 32296 w 77014"/>
                <a:gd name="connsiteY17" fmla="*/ 73288 h 74530"/>
                <a:gd name="connsiteX18" fmla="*/ 31054 w 77014"/>
                <a:gd name="connsiteY18" fmla="*/ 72046 h 74530"/>
                <a:gd name="connsiteX19" fmla="*/ 26086 w 77014"/>
                <a:gd name="connsiteY19" fmla="*/ 72046 h 74530"/>
                <a:gd name="connsiteX20" fmla="*/ 22359 w 77014"/>
                <a:gd name="connsiteY20" fmla="*/ 67077 h 74530"/>
                <a:gd name="connsiteX21" fmla="*/ 22359 w 77014"/>
                <a:gd name="connsiteY21" fmla="*/ 45960 h 74530"/>
                <a:gd name="connsiteX22" fmla="*/ 22359 w 77014"/>
                <a:gd name="connsiteY22" fmla="*/ 44718 h 74530"/>
                <a:gd name="connsiteX23" fmla="*/ 23601 w 77014"/>
                <a:gd name="connsiteY23" fmla="*/ 43476 h 74530"/>
                <a:gd name="connsiteX24" fmla="*/ 32296 w 77014"/>
                <a:gd name="connsiteY24" fmla="*/ 43476 h 74530"/>
                <a:gd name="connsiteX25" fmla="*/ 33539 w 77014"/>
                <a:gd name="connsiteY25" fmla="*/ 44718 h 74530"/>
                <a:gd name="connsiteX26" fmla="*/ 43476 w 77014"/>
                <a:gd name="connsiteY26" fmla="*/ 58382 h 74530"/>
                <a:gd name="connsiteX27" fmla="*/ 57140 w 77014"/>
                <a:gd name="connsiteY27" fmla="*/ 72046 h 74530"/>
                <a:gd name="connsiteX28" fmla="*/ 67077 w 77014"/>
                <a:gd name="connsiteY28" fmla="*/ 73288 h 74530"/>
                <a:gd name="connsiteX29" fmla="*/ 75772 w 77014"/>
                <a:gd name="connsiteY29" fmla="*/ 73288 h 74530"/>
                <a:gd name="connsiteX30" fmla="*/ 77014 w 77014"/>
                <a:gd name="connsiteY30" fmla="*/ 72046 h 74530"/>
                <a:gd name="connsiteX31" fmla="*/ 75772 w 77014"/>
                <a:gd name="connsiteY31" fmla="*/ 70803 h 74530"/>
                <a:gd name="connsiteX32" fmla="*/ 73288 w 77014"/>
                <a:gd name="connsiteY32" fmla="*/ 70803 h 74530"/>
                <a:gd name="connsiteX33" fmla="*/ 62108 w 77014"/>
                <a:gd name="connsiteY33" fmla="*/ 64593 h 74530"/>
                <a:gd name="connsiteX34" fmla="*/ 40992 w 77014"/>
                <a:gd name="connsiteY34" fmla="*/ 38507 h 74530"/>
                <a:gd name="connsiteX35" fmla="*/ 53413 w 77014"/>
                <a:gd name="connsiteY35" fmla="*/ 17390 h 74530"/>
                <a:gd name="connsiteX36" fmla="*/ 47202 w 77014"/>
                <a:gd name="connsiteY36" fmla="*/ 3726 h 74530"/>
                <a:gd name="connsiteX37" fmla="*/ 29812 w 77014"/>
                <a:gd name="connsiteY37" fmla="*/ 0 h 74530"/>
                <a:gd name="connsiteX38" fmla="*/ 16148 w 77014"/>
                <a:gd name="connsiteY38" fmla="*/ 0 h 74530"/>
                <a:gd name="connsiteX39" fmla="*/ 2484 w 77014"/>
                <a:gd name="connsiteY39" fmla="*/ 0 h 74530"/>
                <a:gd name="connsiteX40" fmla="*/ 0 w 77014"/>
                <a:gd name="connsiteY40" fmla="*/ 1242 h 74530"/>
                <a:gd name="connsiteX41" fmla="*/ 1242 w 77014"/>
                <a:gd name="connsiteY41" fmla="*/ 2484 h 74530"/>
                <a:gd name="connsiteX42" fmla="*/ 4969 w 77014"/>
                <a:gd name="connsiteY42" fmla="*/ 2484 h 74530"/>
                <a:gd name="connsiteX43" fmla="*/ 8695 w 77014"/>
                <a:gd name="connsiteY43" fmla="*/ 7453 h 74530"/>
                <a:gd name="connsiteX44" fmla="*/ 8695 w 77014"/>
                <a:gd name="connsiteY44" fmla="*/ 28570 h 74530"/>
                <a:gd name="connsiteX45" fmla="*/ 8695 w 77014"/>
                <a:gd name="connsiteY45" fmla="*/ 45960 h 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14" h="74530">
                  <a:moveTo>
                    <a:pt x="18632" y="7453"/>
                  </a:moveTo>
                  <a:cubicBezTo>
                    <a:pt x="18632" y="6211"/>
                    <a:pt x="18632" y="6211"/>
                    <a:pt x="19875" y="6211"/>
                  </a:cubicBezTo>
                  <a:lnTo>
                    <a:pt x="24843" y="6211"/>
                  </a:lnTo>
                  <a:cubicBezTo>
                    <a:pt x="31054" y="6211"/>
                    <a:pt x="39749" y="9937"/>
                    <a:pt x="39749" y="23601"/>
                  </a:cubicBezTo>
                  <a:cubicBezTo>
                    <a:pt x="39749" y="31054"/>
                    <a:pt x="37265" y="36023"/>
                    <a:pt x="33539" y="38507"/>
                  </a:cubicBezTo>
                  <a:cubicBezTo>
                    <a:pt x="32296" y="39749"/>
                    <a:pt x="31054" y="39749"/>
                    <a:pt x="26086" y="39749"/>
                  </a:cubicBezTo>
                  <a:cubicBezTo>
                    <a:pt x="23601" y="39749"/>
                    <a:pt x="21117" y="39749"/>
                    <a:pt x="18632" y="38507"/>
                  </a:cubicBezTo>
                  <a:cubicBezTo>
                    <a:pt x="17390" y="38507"/>
                    <a:pt x="17390" y="37265"/>
                    <a:pt x="17390" y="37265"/>
                  </a:cubicBezTo>
                  <a:lnTo>
                    <a:pt x="17390" y="7453"/>
                  </a:lnTo>
                  <a:close/>
                  <a:moveTo>
                    <a:pt x="7453" y="45960"/>
                  </a:moveTo>
                  <a:lnTo>
                    <a:pt x="7453" y="67077"/>
                  </a:lnTo>
                  <a:cubicBezTo>
                    <a:pt x="7453" y="69561"/>
                    <a:pt x="6211" y="72046"/>
                    <a:pt x="4969" y="72046"/>
                  </a:cubicBezTo>
                  <a:lnTo>
                    <a:pt x="1242" y="72046"/>
                  </a:lnTo>
                  <a:cubicBezTo>
                    <a:pt x="0" y="72046"/>
                    <a:pt x="0" y="72046"/>
                    <a:pt x="0" y="73288"/>
                  </a:cubicBezTo>
                  <a:cubicBezTo>
                    <a:pt x="0" y="74530"/>
                    <a:pt x="1242" y="74530"/>
                    <a:pt x="2484" y="74530"/>
                  </a:cubicBezTo>
                  <a:lnTo>
                    <a:pt x="14906" y="74530"/>
                  </a:lnTo>
                  <a:lnTo>
                    <a:pt x="29812" y="74530"/>
                  </a:lnTo>
                  <a:cubicBezTo>
                    <a:pt x="31054" y="74530"/>
                    <a:pt x="32296" y="74530"/>
                    <a:pt x="32296" y="73288"/>
                  </a:cubicBezTo>
                  <a:cubicBezTo>
                    <a:pt x="32296" y="73288"/>
                    <a:pt x="32296" y="72046"/>
                    <a:pt x="31054" y="72046"/>
                  </a:cubicBezTo>
                  <a:lnTo>
                    <a:pt x="26086" y="72046"/>
                  </a:lnTo>
                  <a:cubicBezTo>
                    <a:pt x="23601" y="72046"/>
                    <a:pt x="22359" y="69561"/>
                    <a:pt x="22359" y="67077"/>
                  </a:cubicBezTo>
                  <a:lnTo>
                    <a:pt x="22359" y="45960"/>
                  </a:lnTo>
                  <a:lnTo>
                    <a:pt x="22359" y="44718"/>
                  </a:lnTo>
                  <a:cubicBezTo>
                    <a:pt x="22359" y="44718"/>
                    <a:pt x="22359" y="43476"/>
                    <a:pt x="23601" y="43476"/>
                  </a:cubicBezTo>
                  <a:lnTo>
                    <a:pt x="32296" y="43476"/>
                  </a:lnTo>
                  <a:cubicBezTo>
                    <a:pt x="33539" y="43476"/>
                    <a:pt x="33539" y="43476"/>
                    <a:pt x="33539" y="44718"/>
                  </a:cubicBezTo>
                  <a:cubicBezTo>
                    <a:pt x="34781" y="45960"/>
                    <a:pt x="39749" y="52171"/>
                    <a:pt x="43476" y="58382"/>
                  </a:cubicBezTo>
                  <a:cubicBezTo>
                    <a:pt x="48445" y="65835"/>
                    <a:pt x="52171" y="70803"/>
                    <a:pt x="57140" y="72046"/>
                  </a:cubicBezTo>
                  <a:cubicBezTo>
                    <a:pt x="59624" y="73288"/>
                    <a:pt x="62108" y="73288"/>
                    <a:pt x="67077" y="73288"/>
                  </a:cubicBezTo>
                  <a:lnTo>
                    <a:pt x="75772" y="73288"/>
                  </a:lnTo>
                  <a:cubicBezTo>
                    <a:pt x="77014" y="73288"/>
                    <a:pt x="77014" y="73288"/>
                    <a:pt x="77014" y="72046"/>
                  </a:cubicBezTo>
                  <a:cubicBezTo>
                    <a:pt x="77014" y="72046"/>
                    <a:pt x="77014" y="70803"/>
                    <a:pt x="75772" y="70803"/>
                  </a:cubicBezTo>
                  <a:lnTo>
                    <a:pt x="73288" y="70803"/>
                  </a:lnTo>
                  <a:cubicBezTo>
                    <a:pt x="72046" y="70803"/>
                    <a:pt x="68319" y="69561"/>
                    <a:pt x="62108" y="64593"/>
                  </a:cubicBezTo>
                  <a:cubicBezTo>
                    <a:pt x="55897" y="58382"/>
                    <a:pt x="49687" y="49687"/>
                    <a:pt x="40992" y="38507"/>
                  </a:cubicBezTo>
                  <a:cubicBezTo>
                    <a:pt x="50929" y="31054"/>
                    <a:pt x="53413" y="23601"/>
                    <a:pt x="53413" y="17390"/>
                  </a:cubicBezTo>
                  <a:cubicBezTo>
                    <a:pt x="53413" y="11179"/>
                    <a:pt x="49687" y="6211"/>
                    <a:pt x="47202" y="3726"/>
                  </a:cubicBezTo>
                  <a:cubicBezTo>
                    <a:pt x="42234" y="0"/>
                    <a:pt x="36023" y="0"/>
                    <a:pt x="29812" y="0"/>
                  </a:cubicBezTo>
                  <a:lnTo>
                    <a:pt x="16148" y="0"/>
                  </a:lnTo>
                  <a:lnTo>
                    <a:pt x="2484" y="0"/>
                  </a:lnTo>
                  <a:cubicBezTo>
                    <a:pt x="1242" y="0"/>
                    <a:pt x="0" y="0"/>
                    <a:pt x="0" y="1242"/>
                  </a:cubicBezTo>
                  <a:cubicBezTo>
                    <a:pt x="0" y="2484"/>
                    <a:pt x="0" y="2484"/>
                    <a:pt x="1242" y="2484"/>
                  </a:cubicBezTo>
                  <a:lnTo>
                    <a:pt x="4969" y="2484"/>
                  </a:lnTo>
                  <a:cubicBezTo>
                    <a:pt x="8695" y="3726"/>
                    <a:pt x="8695" y="4969"/>
                    <a:pt x="8695" y="7453"/>
                  </a:cubicBezTo>
                  <a:lnTo>
                    <a:pt x="8695" y="28570"/>
                  </a:lnTo>
                  <a:lnTo>
                    <a:pt x="8695" y="45960"/>
                  </a:lnTo>
                  <a:close/>
                </a:path>
              </a:pathLst>
            </a:custGeom>
            <a:solidFill>
              <a:schemeClr val="bg1"/>
            </a:solidFill>
            <a:ln w="12402" cap="flat">
              <a:noFill/>
              <a:prstDash val="solid"/>
              <a:miter/>
            </a:ln>
          </p:spPr>
          <p:txBody>
            <a:bodyPr rtlCol="0" anchor="ctr"/>
            <a:lstStyle/>
            <a:p>
              <a:endParaRPr lang="en-NZ"/>
            </a:p>
          </p:txBody>
        </p:sp>
        <p:sp>
          <p:nvSpPr>
            <p:cNvPr id="295" name="Content Placeholder 10">
              <a:extLst>
                <a:ext uri="{FF2B5EF4-FFF2-40B4-BE49-F238E27FC236}">
                  <a16:creationId xmlns:a16="http://schemas.microsoft.com/office/drawing/2014/main" id="{8BCDC364-0FCE-4FF2-A845-95EAFA6C3A79}"/>
                </a:ext>
              </a:extLst>
            </p:cNvPr>
            <p:cNvSpPr/>
            <p:nvPr/>
          </p:nvSpPr>
          <p:spPr>
            <a:xfrm>
              <a:off x="11840018" y="6486127"/>
              <a:ext cx="79498" cy="75772"/>
            </a:xfrm>
            <a:custGeom>
              <a:avLst/>
              <a:gdLst>
                <a:gd name="connsiteX0" fmla="*/ 27328 w 79498"/>
                <a:gd name="connsiteY0" fmla="*/ 44718 h 75772"/>
                <a:gd name="connsiteX1" fmla="*/ 27328 w 79498"/>
                <a:gd name="connsiteY1" fmla="*/ 44718 h 75772"/>
                <a:gd name="connsiteX2" fmla="*/ 36023 w 79498"/>
                <a:gd name="connsiteY2" fmla="*/ 19875 h 75772"/>
                <a:gd name="connsiteX3" fmla="*/ 36023 w 79498"/>
                <a:gd name="connsiteY3" fmla="*/ 18633 h 75772"/>
                <a:gd name="connsiteX4" fmla="*/ 36023 w 79498"/>
                <a:gd name="connsiteY4" fmla="*/ 19875 h 75772"/>
                <a:gd name="connsiteX5" fmla="*/ 44718 w 79498"/>
                <a:gd name="connsiteY5" fmla="*/ 43476 h 75772"/>
                <a:gd name="connsiteX6" fmla="*/ 27328 w 79498"/>
                <a:gd name="connsiteY6" fmla="*/ 43476 h 75772"/>
                <a:gd name="connsiteX7" fmla="*/ 47202 w 79498"/>
                <a:gd name="connsiteY7" fmla="*/ 49687 h 75772"/>
                <a:gd name="connsiteX8" fmla="*/ 55897 w 79498"/>
                <a:gd name="connsiteY8" fmla="*/ 70803 h 75772"/>
                <a:gd name="connsiteX9" fmla="*/ 54655 w 79498"/>
                <a:gd name="connsiteY9" fmla="*/ 73288 h 75772"/>
                <a:gd name="connsiteX10" fmla="*/ 53413 w 79498"/>
                <a:gd name="connsiteY10" fmla="*/ 74530 h 75772"/>
                <a:gd name="connsiteX11" fmla="*/ 55897 w 79498"/>
                <a:gd name="connsiteY11" fmla="*/ 75772 h 75772"/>
                <a:gd name="connsiteX12" fmla="*/ 74530 w 79498"/>
                <a:gd name="connsiteY12" fmla="*/ 75772 h 75772"/>
                <a:gd name="connsiteX13" fmla="*/ 79499 w 79498"/>
                <a:gd name="connsiteY13" fmla="*/ 74530 h 75772"/>
                <a:gd name="connsiteX14" fmla="*/ 78257 w 79498"/>
                <a:gd name="connsiteY14" fmla="*/ 73288 h 75772"/>
                <a:gd name="connsiteX15" fmla="*/ 74530 w 79498"/>
                <a:gd name="connsiteY15" fmla="*/ 73288 h 75772"/>
                <a:gd name="connsiteX16" fmla="*/ 65835 w 79498"/>
                <a:gd name="connsiteY16" fmla="*/ 62108 h 75772"/>
                <a:gd name="connsiteX17" fmla="*/ 42234 w 79498"/>
                <a:gd name="connsiteY17" fmla="*/ 2484 h 75772"/>
                <a:gd name="connsiteX18" fmla="*/ 39749 w 79498"/>
                <a:gd name="connsiteY18" fmla="*/ 0 h 75772"/>
                <a:gd name="connsiteX19" fmla="*/ 37265 w 79498"/>
                <a:gd name="connsiteY19" fmla="*/ 3726 h 75772"/>
                <a:gd name="connsiteX20" fmla="*/ 12422 w 79498"/>
                <a:gd name="connsiteY20" fmla="*/ 64593 h 75772"/>
                <a:gd name="connsiteX21" fmla="*/ 3727 w 79498"/>
                <a:gd name="connsiteY21" fmla="*/ 73288 h 75772"/>
                <a:gd name="connsiteX22" fmla="*/ 1242 w 79498"/>
                <a:gd name="connsiteY22" fmla="*/ 73288 h 75772"/>
                <a:gd name="connsiteX23" fmla="*/ 0 w 79498"/>
                <a:gd name="connsiteY23" fmla="*/ 74530 h 75772"/>
                <a:gd name="connsiteX24" fmla="*/ 1242 w 79498"/>
                <a:gd name="connsiteY24" fmla="*/ 75772 h 75772"/>
                <a:gd name="connsiteX25" fmla="*/ 12422 w 79498"/>
                <a:gd name="connsiteY25" fmla="*/ 75772 h 75772"/>
                <a:gd name="connsiteX26" fmla="*/ 22359 w 79498"/>
                <a:gd name="connsiteY26" fmla="*/ 75772 h 75772"/>
                <a:gd name="connsiteX27" fmla="*/ 23601 w 79498"/>
                <a:gd name="connsiteY27" fmla="*/ 74530 h 75772"/>
                <a:gd name="connsiteX28" fmla="*/ 22359 w 79498"/>
                <a:gd name="connsiteY28" fmla="*/ 73288 h 75772"/>
                <a:gd name="connsiteX29" fmla="*/ 21117 w 79498"/>
                <a:gd name="connsiteY29" fmla="*/ 73288 h 75772"/>
                <a:gd name="connsiteX30" fmla="*/ 17390 w 79498"/>
                <a:gd name="connsiteY30" fmla="*/ 70803 h 75772"/>
                <a:gd name="connsiteX31" fmla="*/ 18632 w 79498"/>
                <a:gd name="connsiteY31" fmla="*/ 64593 h 75772"/>
                <a:gd name="connsiteX32" fmla="*/ 23601 w 79498"/>
                <a:gd name="connsiteY32" fmla="*/ 50929 h 75772"/>
                <a:gd name="connsiteX33" fmla="*/ 24843 w 79498"/>
                <a:gd name="connsiteY33" fmla="*/ 49687 h 75772"/>
                <a:gd name="connsiteX34" fmla="*/ 47202 w 79498"/>
                <a:gd name="connsiteY34" fmla="*/ 49687 h 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498" h="75772">
                  <a:moveTo>
                    <a:pt x="27328" y="44718"/>
                  </a:moveTo>
                  <a:cubicBezTo>
                    <a:pt x="26086" y="44718"/>
                    <a:pt x="26086" y="43476"/>
                    <a:pt x="27328" y="44718"/>
                  </a:cubicBezTo>
                  <a:lnTo>
                    <a:pt x="36023" y="19875"/>
                  </a:lnTo>
                  <a:lnTo>
                    <a:pt x="36023" y="18633"/>
                  </a:lnTo>
                  <a:lnTo>
                    <a:pt x="36023" y="19875"/>
                  </a:lnTo>
                  <a:lnTo>
                    <a:pt x="44718" y="43476"/>
                  </a:lnTo>
                  <a:lnTo>
                    <a:pt x="27328" y="43476"/>
                  </a:lnTo>
                  <a:close/>
                  <a:moveTo>
                    <a:pt x="47202" y="49687"/>
                  </a:moveTo>
                  <a:lnTo>
                    <a:pt x="55897" y="70803"/>
                  </a:lnTo>
                  <a:cubicBezTo>
                    <a:pt x="55897" y="72046"/>
                    <a:pt x="55897" y="73288"/>
                    <a:pt x="54655" y="73288"/>
                  </a:cubicBezTo>
                  <a:cubicBezTo>
                    <a:pt x="53413" y="73288"/>
                    <a:pt x="53413" y="73288"/>
                    <a:pt x="53413" y="74530"/>
                  </a:cubicBezTo>
                  <a:cubicBezTo>
                    <a:pt x="53413" y="75772"/>
                    <a:pt x="54655" y="75772"/>
                    <a:pt x="55897" y="75772"/>
                  </a:cubicBezTo>
                  <a:lnTo>
                    <a:pt x="74530" y="75772"/>
                  </a:lnTo>
                  <a:cubicBezTo>
                    <a:pt x="78257" y="75772"/>
                    <a:pt x="79499" y="75772"/>
                    <a:pt x="79499" y="74530"/>
                  </a:cubicBezTo>
                  <a:cubicBezTo>
                    <a:pt x="79499" y="73288"/>
                    <a:pt x="79499" y="73288"/>
                    <a:pt x="78257" y="73288"/>
                  </a:cubicBezTo>
                  <a:lnTo>
                    <a:pt x="74530" y="73288"/>
                  </a:lnTo>
                  <a:cubicBezTo>
                    <a:pt x="72046" y="73288"/>
                    <a:pt x="69561" y="72046"/>
                    <a:pt x="65835" y="62108"/>
                  </a:cubicBezTo>
                  <a:cubicBezTo>
                    <a:pt x="59624" y="47202"/>
                    <a:pt x="43476" y="7453"/>
                    <a:pt x="42234" y="2484"/>
                  </a:cubicBezTo>
                  <a:cubicBezTo>
                    <a:pt x="40992" y="0"/>
                    <a:pt x="40992" y="0"/>
                    <a:pt x="39749" y="0"/>
                  </a:cubicBezTo>
                  <a:cubicBezTo>
                    <a:pt x="38507" y="0"/>
                    <a:pt x="38507" y="1242"/>
                    <a:pt x="37265" y="3726"/>
                  </a:cubicBezTo>
                  <a:lnTo>
                    <a:pt x="12422" y="64593"/>
                  </a:lnTo>
                  <a:cubicBezTo>
                    <a:pt x="9937" y="69561"/>
                    <a:pt x="8695" y="73288"/>
                    <a:pt x="3727" y="73288"/>
                  </a:cubicBezTo>
                  <a:lnTo>
                    <a:pt x="1242" y="73288"/>
                  </a:lnTo>
                  <a:cubicBezTo>
                    <a:pt x="0" y="73288"/>
                    <a:pt x="0" y="73288"/>
                    <a:pt x="0" y="74530"/>
                  </a:cubicBezTo>
                  <a:cubicBezTo>
                    <a:pt x="0" y="75772"/>
                    <a:pt x="0" y="75772"/>
                    <a:pt x="1242" y="75772"/>
                  </a:cubicBezTo>
                  <a:lnTo>
                    <a:pt x="12422" y="75772"/>
                  </a:lnTo>
                  <a:lnTo>
                    <a:pt x="22359" y="75772"/>
                  </a:lnTo>
                  <a:cubicBezTo>
                    <a:pt x="23601" y="75772"/>
                    <a:pt x="23601" y="75772"/>
                    <a:pt x="23601" y="74530"/>
                  </a:cubicBezTo>
                  <a:cubicBezTo>
                    <a:pt x="23601" y="74530"/>
                    <a:pt x="23601" y="73288"/>
                    <a:pt x="22359" y="73288"/>
                  </a:cubicBezTo>
                  <a:lnTo>
                    <a:pt x="21117" y="73288"/>
                  </a:lnTo>
                  <a:cubicBezTo>
                    <a:pt x="18632" y="73288"/>
                    <a:pt x="17390" y="72046"/>
                    <a:pt x="17390" y="70803"/>
                  </a:cubicBezTo>
                  <a:cubicBezTo>
                    <a:pt x="17390" y="69561"/>
                    <a:pt x="17390" y="67077"/>
                    <a:pt x="18632" y="64593"/>
                  </a:cubicBezTo>
                  <a:lnTo>
                    <a:pt x="23601" y="50929"/>
                  </a:lnTo>
                  <a:cubicBezTo>
                    <a:pt x="23601" y="50929"/>
                    <a:pt x="23601" y="49687"/>
                    <a:pt x="24843" y="49687"/>
                  </a:cubicBezTo>
                  <a:lnTo>
                    <a:pt x="47202" y="49687"/>
                  </a:lnTo>
                  <a:close/>
                </a:path>
              </a:pathLst>
            </a:custGeom>
            <a:solidFill>
              <a:schemeClr val="bg1"/>
            </a:solidFill>
            <a:ln w="12402" cap="flat">
              <a:noFill/>
              <a:prstDash val="solid"/>
              <a:miter/>
            </a:ln>
          </p:spPr>
          <p:txBody>
            <a:bodyPr rtlCol="0" anchor="ctr"/>
            <a:lstStyle/>
            <a:p>
              <a:endParaRPr lang="en-NZ"/>
            </a:p>
          </p:txBody>
        </p:sp>
        <p:sp>
          <p:nvSpPr>
            <p:cNvPr id="296" name="Content Placeholder 10">
              <a:extLst>
                <a:ext uri="{FF2B5EF4-FFF2-40B4-BE49-F238E27FC236}">
                  <a16:creationId xmlns:a16="http://schemas.microsoft.com/office/drawing/2014/main" id="{8AAF9C16-26FC-461B-AD66-05A3AE9E7079}"/>
                </a:ext>
              </a:extLst>
            </p:cNvPr>
            <p:cNvSpPr/>
            <p:nvPr/>
          </p:nvSpPr>
          <p:spPr>
            <a:xfrm>
              <a:off x="11322034" y="6460042"/>
              <a:ext cx="38507" cy="6210"/>
            </a:xfrm>
            <a:custGeom>
              <a:avLst/>
              <a:gdLst>
                <a:gd name="connsiteX0" fmla="*/ 36023 w 38507"/>
                <a:gd name="connsiteY0" fmla="*/ 4969 h 6210"/>
                <a:gd name="connsiteX1" fmla="*/ 37265 w 38507"/>
                <a:gd name="connsiteY1" fmla="*/ 4969 h 6210"/>
                <a:gd name="connsiteX2" fmla="*/ 38507 w 38507"/>
                <a:gd name="connsiteY2" fmla="*/ 1242 h 6210"/>
                <a:gd name="connsiteX3" fmla="*/ 37265 w 38507"/>
                <a:gd name="connsiteY3" fmla="*/ 0 h 6210"/>
                <a:gd name="connsiteX4" fmla="*/ 2484 w 38507"/>
                <a:gd name="connsiteY4" fmla="*/ 0 h 6210"/>
                <a:gd name="connsiteX5" fmla="*/ 1242 w 38507"/>
                <a:gd name="connsiteY5" fmla="*/ 1242 h 6210"/>
                <a:gd name="connsiteX6" fmla="*/ 0 w 38507"/>
                <a:gd name="connsiteY6" fmla="*/ 4969 h 6210"/>
                <a:gd name="connsiteX7" fmla="*/ 1242 w 38507"/>
                <a:gd name="connsiteY7" fmla="*/ 6211 h 6210"/>
                <a:gd name="connsiteX8" fmla="*/ 36023 w 38507"/>
                <a:gd name="connsiteY8" fmla="*/ 6211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7" h="6210">
                  <a:moveTo>
                    <a:pt x="36023" y="4969"/>
                  </a:moveTo>
                  <a:lnTo>
                    <a:pt x="37265" y="4969"/>
                  </a:lnTo>
                  <a:lnTo>
                    <a:pt x="38507" y="1242"/>
                  </a:lnTo>
                  <a:cubicBezTo>
                    <a:pt x="38507" y="0"/>
                    <a:pt x="38507" y="0"/>
                    <a:pt x="37265" y="0"/>
                  </a:cubicBezTo>
                  <a:lnTo>
                    <a:pt x="2484" y="0"/>
                  </a:lnTo>
                  <a:cubicBezTo>
                    <a:pt x="1242" y="0"/>
                    <a:pt x="1242" y="0"/>
                    <a:pt x="1242" y="1242"/>
                  </a:cubicBezTo>
                  <a:lnTo>
                    <a:pt x="0" y="4969"/>
                  </a:lnTo>
                  <a:cubicBezTo>
                    <a:pt x="0" y="4969"/>
                    <a:pt x="0" y="6211"/>
                    <a:pt x="1242" y="6211"/>
                  </a:cubicBezTo>
                  <a:lnTo>
                    <a:pt x="36023" y="6211"/>
                  </a:lnTo>
                  <a:close/>
                </a:path>
              </a:pathLst>
            </a:custGeom>
            <a:solidFill>
              <a:schemeClr val="bg1"/>
            </a:solidFill>
            <a:ln w="12402" cap="flat">
              <a:noFill/>
              <a:prstDash val="solid"/>
              <a:miter/>
            </a:ln>
          </p:spPr>
          <p:txBody>
            <a:bodyPr rtlCol="0" anchor="ctr"/>
            <a:lstStyle/>
            <a:p>
              <a:endParaRPr lang="en-NZ"/>
            </a:p>
          </p:txBody>
        </p:sp>
        <p:sp>
          <p:nvSpPr>
            <p:cNvPr id="297" name="Content Placeholder 10">
              <a:extLst>
                <a:ext uri="{FF2B5EF4-FFF2-40B4-BE49-F238E27FC236}">
                  <a16:creationId xmlns:a16="http://schemas.microsoft.com/office/drawing/2014/main" id="{DAFA04B2-9296-404F-BB10-5C0BA19AD1B5}"/>
                </a:ext>
              </a:extLst>
            </p:cNvPr>
            <p:cNvSpPr/>
            <p:nvPr/>
          </p:nvSpPr>
          <p:spPr>
            <a:xfrm>
              <a:off x="10232654" y="5816600"/>
              <a:ext cx="514256" cy="516741"/>
            </a:xfrm>
            <a:custGeom>
              <a:avLst/>
              <a:gdLst>
                <a:gd name="connsiteX0" fmla="*/ 0 w 514256"/>
                <a:gd name="connsiteY0" fmla="*/ 500593 h 516741"/>
                <a:gd name="connsiteX1" fmla="*/ 44718 w 514256"/>
                <a:gd name="connsiteY1" fmla="*/ 500593 h 516741"/>
                <a:gd name="connsiteX2" fmla="*/ 309299 w 514256"/>
                <a:gd name="connsiteY2" fmla="*/ 293151 h 516741"/>
                <a:gd name="connsiteX3" fmla="*/ 419852 w 514256"/>
                <a:gd name="connsiteY3" fmla="*/ 382587 h 516741"/>
                <a:gd name="connsiteX4" fmla="*/ 361470 w 514256"/>
                <a:gd name="connsiteY4" fmla="*/ 469539 h 516741"/>
                <a:gd name="connsiteX5" fmla="*/ 370166 w 514256"/>
                <a:gd name="connsiteY5" fmla="*/ 442211 h 516741"/>
                <a:gd name="connsiteX6" fmla="*/ 321721 w 514256"/>
                <a:gd name="connsiteY6" fmla="*/ 406189 h 516741"/>
                <a:gd name="connsiteX7" fmla="*/ 257128 w 514256"/>
                <a:gd name="connsiteY7" fmla="*/ 462086 h 516741"/>
                <a:gd name="connsiteX8" fmla="*/ 322963 w 514256"/>
                <a:gd name="connsiteY8" fmla="*/ 516741 h 516741"/>
                <a:gd name="connsiteX9" fmla="*/ 514257 w 514256"/>
                <a:gd name="connsiteY9" fmla="*/ 368924 h 516741"/>
                <a:gd name="connsiteX10" fmla="*/ 361470 w 514256"/>
                <a:gd name="connsiteY10" fmla="*/ 231043 h 516741"/>
                <a:gd name="connsiteX11" fmla="*/ 100615 w 514256"/>
                <a:gd name="connsiteY11" fmla="*/ 347807 h 516741"/>
                <a:gd name="connsiteX12" fmla="*/ 483203 w 514256"/>
                <a:gd name="connsiteY12" fmla="*/ 0 h 516741"/>
                <a:gd name="connsiteX13" fmla="*/ 295636 w 514256"/>
                <a:gd name="connsiteY13" fmla="*/ 0 h 516741"/>
                <a:gd name="connsiteX14" fmla="*/ 0 w 514256"/>
                <a:gd name="connsiteY14" fmla="*/ 500593 h 5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56" h="516741">
                  <a:moveTo>
                    <a:pt x="0" y="500593"/>
                  </a:moveTo>
                  <a:lnTo>
                    <a:pt x="44718" y="500593"/>
                  </a:lnTo>
                  <a:cubicBezTo>
                    <a:pt x="115521" y="345322"/>
                    <a:pt x="229801" y="293151"/>
                    <a:pt x="309299" y="293151"/>
                  </a:cubicBezTo>
                  <a:cubicBezTo>
                    <a:pt x="390040" y="293151"/>
                    <a:pt x="419852" y="341596"/>
                    <a:pt x="419852" y="382587"/>
                  </a:cubicBezTo>
                  <a:cubicBezTo>
                    <a:pt x="419852" y="444696"/>
                    <a:pt x="361470" y="469539"/>
                    <a:pt x="361470" y="469539"/>
                  </a:cubicBezTo>
                  <a:cubicBezTo>
                    <a:pt x="361470" y="469539"/>
                    <a:pt x="371408" y="465813"/>
                    <a:pt x="370166" y="442211"/>
                  </a:cubicBezTo>
                  <a:cubicBezTo>
                    <a:pt x="370166" y="416126"/>
                    <a:pt x="351533" y="406189"/>
                    <a:pt x="321721" y="406189"/>
                  </a:cubicBezTo>
                  <a:cubicBezTo>
                    <a:pt x="293151" y="406189"/>
                    <a:pt x="257128" y="428548"/>
                    <a:pt x="257128" y="462086"/>
                  </a:cubicBezTo>
                  <a:cubicBezTo>
                    <a:pt x="257128" y="493140"/>
                    <a:pt x="278245" y="516741"/>
                    <a:pt x="322963" y="516741"/>
                  </a:cubicBezTo>
                  <a:cubicBezTo>
                    <a:pt x="407431" y="516741"/>
                    <a:pt x="514257" y="457117"/>
                    <a:pt x="514257" y="368924"/>
                  </a:cubicBezTo>
                  <a:cubicBezTo>
                    <a:pt x="514257" y="289425"/>
                    <a:pt x="444696" y="234770"/>
                    <a:pt x="361470" y="231043"/>
                  </a:cubicBezTo>
                  <a:cubicBezTo>
                    <a:pt x="199989" y="223590"/>
                    <a:pt x="100615" y="347807"/>
                    <a:pt x="100615" y="347807"/>
                  </a:cubicBezTo>
                  <a:cubicBezTo>
                    <a:pt x="213653" y="130428"/>
                    <a:pt x="483203" y="0"/>
                    <a:pt x="483203" y="0"/>
                  </a:cubicBezTo>
                  <a:lnTo>
                    <a:pt x="295636" y="0"/>
                  </a:lnTo>
                  <a:cubicBezTo>
                    <a:pt x="295636" y="0"/>
                    <a:pt x="65835" y="217379"/>
                    <a:pt x="0" y="500593"/>
                  </a:cubicBezTo>
                </a:path>
              </a:pathLst>
            </a:custGeom>
            <a:solidFill>
              <a:srgbClr val="F7941E"/>
            </a:solidFill>
            <a:ln w="12402" cap="flat">
              <a:noFill/>
              <a:prstDash val="solid"/>
              <a:miter/>
            </a:ln>
          </p:spPr>
          <p:txBody>
            <a:bodyPr rtlCol="0" anchor="ctr"/>
            <a:lstStyle/>
            <a:p>
              <a:endParaRPr lang="en-NZ"/>
            </a:p>
          </p:txBody>
        </p:sp>
      </p:grpSp>
      <p:pic>
        <p:nvPicPr>
          <p:cNvPr id="298" name="Graphic 297">
            <a:extLst>
              <a:ext uri="{FF2B5EF4-FFF2-40B4-BE49-F238E27FC236}">
                <a16:creationId xmlns:a16="http://schemas.microsoft.com/office/drawing/2014/main" id="{A0B5A208-8EB6-45DE-AC82-04DCCC56DEC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39570"/>
          <a:stretch/>
        </p:blipFill>
        <p:spPr>
          <a:xfrm>
            <a:off x="189347" y="6079332"/>
            <a:ext cx="1324273" cy="180000"/>
          </a:xfrm>
          <a:prstGeom prst="rect">
            <a:avLst/>
          </a:prstGeom>
        </p:spPr>
      </p:pic>
      <p:sp>
        <p:nvSpPr>
          <p:cNvPr id="299" name="Rectangle 298">
            <a:extLst>
              <a:ext uri="{FF2B5EF4-FFF2-40B4-BE49-F238E27FC236}">
                <a16:creationId xmlns:a16="http://schemas.microsoft.com/office/drawing/2014/main" id="{6CF365F9-8888-4744-9F19-AEF3390A99EF}"/>
              </a:ext>
            </a:extLst>
          </p:cNvPr>
          <p:cNvSpPr/>
          <p:nvPr/>
        </p:nvSpPr>
        <p:spPr>
          <a:xfrm>
            <a:off x="9096392" y="0"/>
            <a:ext cx="309463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0" name="Partial Circle 299">
            <a:extLst>
              <a:ext uri="{FF2B5EF4-FFF2-40B4-BE49-F238E27FC236}">
                <a16:creationId xmlns:a16="http://schemas.microsoft.com/office/drawing/2014/main" id="{0C75A050-C664-4EA3-AF87-3EC74C8BE035}"/>
              </a:ext>
            </a:extLst>
          </p:cNvPr>
          <p:cNvSpPr/>
          <p:nvPr/>
        </p:nvSpPr>
        <p:spPr>
          <a:xfrm flipH="1">
            <a:off x="8639236" y="-448972"/>
            <a:ext cx="899067" cy="899067"/>
          </a:xfrm>
          <a:prstGeom prst="pie">
            <a:avLst>
              <a:gd name="adj1" fmla="val 5446220"/>
              <a:gd name="adj2" fmla="val 10786242"/>
            </a:avLst>
          </a:prstGeom>
          <a:solidFill>
            <a:srgbClr val="00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01" name="TextBox 300">
            <a:extLst>
              <a:ext uri="{FF2B5EF4-FFF2-40B4-BE49-F238E27FC236}">
                <a16:creationId xmlns:a16="http://schemas.microsoft.com/office/drawing/2014/main" id="{8DB40117-BBA1-48D0-9185-84D1DAD4CD3B}"/>
              </a:ext>
            </a:extLst>
          </p:cNvPr>
          <p:cNvSpPr txBox="1"/>
          <p:nvPr/>
        </p:nvSpPr>
        <p:spPr>
          <a:xfrm>
            <a:off x="9070302" y="-15430"/>
            <a:ext cx="509920" cy="400110"/>
          </a:xfrm>
          <a:prstGeom prst="rect">
            <a:avLst/>
          </a:prstGeom>
          <a:noFill/>
        </p:spPr>
        <p:txBody>
          <a:bodyPr wrap="square" rtlCol="0">
            <a:spAutoFit/>
          </a:bodyPr>
          <a:lstStyle/>
          <a:p>
            <a:r>
              <a:rPr lang="en-NZ" sz="2000" dirty="0">
                <a:solidFill>
                  <a:schemeClr val="bg1"/>
                </a:solidFill>
                <a:latin typeface="Arial Black" panose="020B0A04020102020204" pitchFamily="34" charset="0"/>
              </a:rPr>
              <a:t>4</a:t>
            </a:r>
          </a:p>
        </p:txBody>
      </p:sp>
      <p:graphicFrame>
        <p:nvGraphicFramePr>
          <p:cNvPr id="302" name="Content Placeholder 9">
            <a:extLst>
              <a:ext uri="{FF2B5EF4-FFF2-40B4-BE49-F238E27FC236}">
                <a16:creationId xmlns:a16="http://schemas.microsoft.com/office/drawing/2014/main" id="{3022B236-053F-4B19-9F00-703EAF2B16CA}"/>
              </a:ext>
            </a:extLst>
          </p:cNvPr>
          <p:cNvGraphicFramePr>
            <a:graphicFrameLocks/>
          </p:cNvGraphicFramePr>
          <p:nvPr>
            <p:extLst>
              <p:ext uri="{D42A27DB-BD31-4B8C-83A1-F6EECF244321}">
                <p14:modId xmlns:p14="http://schemas.microsoft.com/office/powerpoint/2010/main" val="32015427"/>
              </p:ext>
            </p:extLst>
          </p:nvPr>
        </p:nvGraphicFramePr>
        <p:xfrm>
          <a:off x="7945695" y="387412"/>
          <a:ext cx="5004000" cy="6876000"/>
        </p:xfrm>
        <a:graphic>
          <a:graphicData uri="http://schemas.openxmlformats.org/drawingml/2006/chart">
            <c:chart xmlns:c="http://schemas.openxmlformats.org/drawingml/2006/chart" xmlns:r="http://schemas.openxmlformats.org/officeDocument/2006/relationships" r:id="rId7"/>
          </a:graphicData>
        </a:graphic>
      </p:graphicFrame>
      <p:sp>
        <p:nvSpPr>
          <p:cNvPr id="303" name="TextBox 302">
            <a:extLst>
              <a:ext uri="{FF2B5EF4-FFF2-40B4-BE49-F238E27FC236}">
                <a16:creationId xmlns:a16="http://schemas.microsoft.com/office/drawing/2014/main" id="{8F05BEC7-DBAF-4D21-8F4B-6BC0079CC4A7}"/>
              </a:ext>
            </a:extLst>
          </p:cNvPr>
          <p:cNvSpPr txBox="1"/>
          <p:nvPr/>
        </p:nvSpPr>
        <p:spPr>
          <a:xfrm>
            <a:off x="10619391" y="4665446"/>
            <a:ext cx="1687221" cy="830997"/>
          </a:xfrm>
          <a:prstGeom prst="rect">
            <a:avLst/>
          </a:prstGeom>
          <a:noFill/>
        </p:spPr>
        <p:txBody>
          <a:bodyPr wrap="square">
            <a:spAutoFit/>
          </a:bodyPr>
          <a:lstStyle/>
          <a:p>
            <a:r>
              <a:rPr lang="en-NZ" sz="1200" dirty="0">
                <a:solidFill>
                  <a:schemeClr val="bg1"/>
                </a:solidFill>
                <a:cs typeface="Arial" panose="020B0604020202020204" pitchFamily="34" charset="0"/>
              </a:rPr>
              <a:t>have experienced verbal or physical abuse since the most recent lockdown</a:t>
            </a:r>
            <a:endParaRPr lang="en-NZ" sz="1200" dirty="0">
              <a:solidFill>
                <a:schemeClr val="bg1"/>
              </a:solidFill>
            </a:endParaRPr>
          </a:p>
        </p:txBody>
      </p:sp>
      <p:sp>
        <p:nvSpPr>
          <p:cNvPr id="304" name="TextBox 303">
            <a:extLst>
              <a:ext uri="{FF2B5EF4-FFF2-40B4-BE49-F238E27FC236}">
                <a16:creationId xmlns:a16="http://schemas.microsoft.com/office/drawing/2014/main" id="{888C8D95-C29E-40EE-BA12-06FBC1D35E37}"/>
              </a:ext>
            </a:extLst>
          </p:cNvPr>
          <p:cNvSpPr txBox="1"/>
          <p:nvPr/>
        </p:nvSpPr>
        <p:spPr>
          <a:xfrm>
            <a:off x="10619392" y="3337335"/>
            <a:ext cx="1552208" cy="1015663"/>
          </a:xfrm>
          <a:prstGeom prst="rect">
            <a:avLst/>
          </a:prstGeom>
          <a:noFill/>
        </p:spPr>
        <p:txBody>
          <a:bodyPr wrap="square">
            <a:spAutoFit/>
          </a:bodyPr>
          <a:lstStyle>
            <a:defPPr>
              <a:defRPr lang="en-US"/>
            </a:defPPr>
            <a:lvl1pPr algn="r">
              <a:defRPr sz="1200">
                <a:solidFill>
                  <a:schemeClr val="bg1"/>
                </a:solidFill>
                <a:cs typeface="Arial" panose="020B0604020202020204" pitchFamily="34" charset="0"/>
              </a:defRPr>
            </a:lvl1pPr>
          </a:lstStyle>
          <a:p>
            <a:pPr algn="l"/>
            <a:r>
              <a:rPr lang="en-NZ" dirty="0"/>
              <a:t>report experiencing negative emotions or challenging domestic situations nearly every day</a:t>
            </a:r>
          </a:p>
        </p:txBody>
      </p:sp>
      <p:sp>
        <p:nvSpPr>
          <p:cNvPr id="305" name="TextBox 304">
            <a:extLst>
              <a:ext uri="{FF2B5EF4-FFF2-40B4-BE49-F238E27FC236}">
                <a16:creationId xmlns:a16="http://schemas.microsoft.com/office/drawing/2014/main" id="{7BA6BFDD-AC9E-45C1-BBB7-ADABA36D10E6}"/>
              </a:ext>
            </a:extLst>
          </p:cNvPr>
          <p:cNvSpPr txBox="1"/>
          <p:nvPr/>
        </p:nvSpPr>
        <p:spPr>
          <a:xfrm>
            <a:off x="10619392" y="2173852"/>
            <a:ext cx="1440000" cy="830997"/>
          </a:xfrm>
          <a:prstGeom prst="rect">
            <a:avLst/>
          </a:prstGeom>
          <a:noFill/>
        </p:spPr>
        <p:txBody>
          <a:bodyPr wrap="square">
            <a:spAutoFit/>
          </a:bodyPr>
          <a:lstStyle>
            <a:defPPr>
              <a:defRPr lang="en-US"/>
            </a:defPPr>
            <a:lvl1pPr algn="r">
              <a:defRPr sz="1200">
                <a:solidFill>
                  <a:schemeClr val="bg1"/>
                </a:solidFill>
                <a:cs typeface="Arial" panose="020B0604020202020204" pitchFamily="34" charset="0"/>
              </a:defRPr>
            </a:lvl1pPr>
          </a:lstStyle>
          <a:p>
            <a:pPr algn="l"/>
            <a:r>
              <a:rPr lang="en-NZ" dirty="0"/>
              <a:t>f</a:t>
            </a:r>
            <a:r>
              <a:rPr lang="en-NZ" sz="1200" dirty="0">
                <a:solidFill>
                  <a:schemeClr val="bg1"/>
                </a:solidFill>
                <a:cs typeface="Arial" panose="020B0604020202020204" pitchFamily="34" charset="0"/>
              </a:rPr>
              <a:t>eel the pandemic has had a negative impact on their wellbeing </a:t>
            </a:r>
            <a:endParaRPr lang="en-NZ" sz="1200" dirty="0">
              <a:solidFill>
                <a:schemeClr val="bg1"/>
              </a:solidFill>
            </a:endParaRPr>
          </a:p>
        </p:txBody>
      </p:sp>
      <p:sp>
        <p:nvSpPr>
          <p:cNvPr id="306" name="TextBox 305">
            <a:extLst>
              <a:ext uri="{FF2B5EF4-FFF2-40B4-BE49-F238E27FC236}">
                <a16:creationId xmlns:a16="http://schemas.microsoft.com/office/drawing/2014/main" id="{3575316C-FB5D-4394-993B-42557314EA45}"/>
              </a:ext>
            </a:extLst>
          </p:cNvPr>
          <p:cNvSpPr txBox="1"/>
          <p:nvPr/>
        </p:nvSpPr>
        <p:spPr>
          <a:xfrm>
            <a:off x="9023462" y="826043"/>
            <a:ext cx="1615006" cy="1015663"/>
          </a:xfrm>
          <a:prstGeom prst="rect">
            <a:avLst/>
          </a:prstGeom>
          <a:noFill/>
        </p:spPr>
        <p:txBody>
          <a:bodyPr wrap="square">
            <a:spAutoFit/>
          </a:bodyPr>
          <a:lstStyle/>
          <a:p>
            <a:pPr algn="r"/>
            <a:r>
              <a:rPr lang="en-NZ" sz="1200" dirty="0">
                <a:solidFill>
                  <a:schemeClr val="bg1"/>
                </a:solidFill>
                <a:cs typeface="Arial" panose="020B0604020202020204" pitchFamily="34" charset="0"/>
              </a:rPr>
              <a:t>Nearly half of people feel the pandemic has had a positive impact on their overall wellbeing </a:t>
            </a:r>
            <a:endParaRPr lang="en-NZ" sz="1200" dirty="0">
              <a:solidFill>
                <a:schemeClr val="bg1"/>
              </a:solidFill>
            </a:endParaRPr>
          </a:p>
        </p:txBody>
      </p:sp>
      <p:cxnSp>
        <p:nvCxnSpPr>
          <p:cNvPr id="307" name="Straight Connector 306">
            <a:extLst>
              <a:ext uri="{FF2B5EF4-FFF2-40B4-BE49-F238E27FC236}">
                <a16:creationId xmlns:a16="http://schemas.microsoft.com/office/drawing/2014/main" id="{7E80A25A-2ACF-479F-AEC7-1A9AF39C5365}"/>
              </a:ext>
            </a:extLst>
          </p:cNvPr>
          <p:cNvCxnSpPr>
            <a:cxnSpLocks/>
          </p:cNvCxnSpPr>
          <p:nvPr/>
        </p:nvCxnSpPr>
        <p:spPr>
          <a:xfrm>
            <a:off x="10612121" y="853700"/>
            <a:ext cx="0" cy="594000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DB17E88E-D107-4D34-9218-8200EA749238}"/>
              </a:ext>
            </a:extLst>
          </p:cNvPr>
          <p:cNvSpPr txBox="1"/>
          <p:nvPr/>
        </p:nvSpPr>
        <p:spPr>
          <a:xfrm>
            <a:off x="10619392" y="5925534"/>
            <a:ext cx="1551600" cy="830997"/>
          </a:xfrm>
          <a:prstGeom prst="rect">
            <a:avLst/>
          </a:prstGeom>
          <a:noFill/>
        </p:spPr>
        <p:txBody>
          <a:bodyPr wrap="square">
            <a:spAutoFit/>
          </a:bodyPr>
          <a:lstStyle/>
          <a:p>
            <a:r>
              <a:rPr lang="en-NZ" sz="1200" dirty="0">
                <a:solidFill>
                  <a:schemeClr val="bg1"/>
                </a:solidFill>
                <a:cs typeface="Arial" panose="020B0604020202020204" pitchFamily="34" charset="0"/>
              </a:rPr>
              <a:t>have been drinking more since the most recent lockdown </a:t>
            </a:r>
            <a:endParaRPr lang="en-NZ" sz="1200" dirty="0">
              <a:solidFill>
                <a:schemeClr val="bg1"/>
              </a:solidFill>
            </a:endParaRPr>
          </a:p>
        </p:txBody>
      </p:sp>
      <p:sp>
        <p:nvSpPr>
          <p:cNvPr id="309" name="Rectangle 308">
            <a:extLst>
              <a:ext uri="{FF2B5EF4-FFF2-40B4-BE49-F238E27FC236}">
                <a16:creationId xmlns:a16="http://schemas.microsoft.com/office/drawing/2014/main" id="{087D4D43-B846-461F-A82D-CAFF139E3A13}"/>
              </a:ext>
            </a:extLst>
          </p:cNvPr>
          <p:cNvSpPr/>
          <p:nvPr/>
        </p:nvSpPr>
        <p:spPr>
          <a:xfrm>
            <a:off x="9555631" y="17725"/>
            <a:ext cx="2304662" cy="584775"/>
          </a:xfrm>
          <a:prstGeom prst="rect">
            <a:avLst/>
          </a:prstGeom>
        </p:spPr>
        <p:txBody>
          <a:bodyPr wrap="square">
            <a:spAutoFit/>
          </a:bodyPr>
          <a:lstStyle/>
          <a:p>
            <a:pPr>
              <a:lnSpc>
                <a:spcPct val="100000"/>
              </a:lnSpc>
            </a:pPr>
            <a:r>
              <a:rPr lang="en-NZ" sz="1600" b="1" dirty="0">
                <a:solidFill>
                  <a:schemeClr val="bg1"/>
                </a:solidFill>
                <a:cs typeface="Arial" panose="020B0604020202020204" pitchFamily="34" charset="0"/>
              </a:rPr>
              <a:t>Personal impact of COVID-19</a:t>
            </a:r>
          </a:p>
        </p:txBody>
      </p:sp>
      <p:sp>
        <p:nvSpPr>
          <p:cNvPr id="310" name="Rectangle 309">
            <a:extLst>
              <a:ext uri="{FF2B5EF4-FFF2-40B4-BE49-F238E27FC236}">
                <a16:creationId xmlns:a16="http://schemas.microsoft.com/office/drawing/2014/main" id="{65D160D1-4C9D-4A00-830A-34266E182D9B}"/>
              </a:ext>
            </a:extLst>
          </p:cNvPr>
          <p:cNvSpPr/>
          <p:nvPr/>
        </p:nvSpPr>
        <p:spPr>
          <a:xfrm>
            <a:off x="2079553" y="4566311"/>
            <a:ext cx="5029272" cy="338554"/>
          </a:xfrm>
          <a:prstGeom prst="rect">
            <a:avLst/>
          </a:prstGeom>
        </p:spPr>
        <p:txBody>
          <a:bodyPr wrap="square">
            <a:spAutoFit/>
          </a:bodyPr>
          <a:lstStyle/>
          <a:p>
            <a:pPr>
              <a:lnSpc>
                <a:spcPct val="100000"/>
              </a:lnSpc>
            </a:pPr>
            <a:r>
              <a:rPr lang="en-NZ" sz="1600" b="1" dirty="0">
                <a:cs typeface="Arial" panose="020B0604020202020204" pitchFamily="34" charset="0"/>
              </a:rPr>
              <a:t>Overall reactions to the COVID-19 strategy</a:t>
            </a:r>
          </a:p>
        </p:txBody>
      </p:sp>
      <p:sp>
        <p:nvSpPr>
          <p:cNvPr id="311" name="Oval 310">
            <a:extLst>
              <a:ext uri="{FF2B5EF4-FFF2-40B4-BE49-F238E27FC236}">
                <a16:creationId xmlns:a16="http://schemas.microsoft.com/office/drawing/2014/main" id="{DF68700B-FBBC-4CD1-A4CA-170D215B6169}"/>
              </a:ext>
            </a:extLst>
          </p:cNvPr>
          <p:cNvSpPr>
            <a:spLocks noChangeAspect="1"/>
          </p:cNvSpPr>
          <p:nvPr/>
        </p:nvSpPr>
        <p:spPr>
          <a:xfrm>
            <a:off x="2450611" y="5131020"/>
            <a:ext cx="1566000" cy="156600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solidFill>
            </a:endParaRPr>
          </a:p>
        </p:txBody>
      </p:sp>
      <p:graphicFrame>
        <p:nvGraphicFramePr>
          <p:cNvPr id="312" name="Chart 311">
            <a:extLst>
              <a:ext uri="{FF2B5EF4-FFF2-40B4-BE49-F238E27FC236}">
                <a16:creationId xmlns:a16="http://schemas.microsoft.com/office/drawing/2014/main" id="{05E6A40D-1CC8-45A7-AB40-0893FECBC846}"/>
              </a:ext>
            </a:extLst>
          </p:cNvPr>
          <p:cNvGraphicFramePr/>
          <p:nvPr>
            <p:extLst>
              <p:ext uri="{D42A27DB-BD31-4B8C-83A1-F6EECF244321}">
                <p14:modId xmlns:p14="http://schemas.microsoft.com/office/powerpoint/2010/main" val="2785999288"/>
              </p:ext>
            </p:extLst>
          </p:nvPr>
        </p:nvGraphicFramePr>
        <p:xfrm>
          <a:off x="2165744" y="4888020"/>
          <a:ext cx="2052000" cy="2052000"/>
        </p:xfrm>
        <a:graphic>
          <a:graphicData uri="http://schemas.openxmlformats.org/drawingml/2006/chart">
            <c:chart xmlns:c="http://schemas.openxmlformats.org/drawingml/2006/chart" xmlns:r="http://schemas.openxmlformats.org/officeDocument/2006/relationships" r:id="rId8"/>
          </a:graphicData>
        </a:graphic>
      </p:graphicFrame>
      <p:sp>
        <p:nvSpPr>
          <p:cNvPr id="313" name="Rectangle 312">
            <a:extLst>
              <a:ext uri="{FF2B5EF4-FFF2-40B4-BE49-F238E27FC236}">
                <a16:creationId xmlns:a16="http://schemas.microsoft.com/office/drawing/2014/main" id="{C37BE866-F58F-4BC3-AE29-9AE88902DFD5}"/>
              </a:ext>
            </a:extLst>
          </p:cNvPr>
          <p:cNvSpPr/>
          <p:nvPr/>
        </p:nvSpPr>
        <p:spPr>
          <a:xfrm>
            <a:off x="2422499" y="5204448"/>
            <a:ext cx="1527594" cy="1505027"/>
          </a:xfrm>
          <a:prstGeom prst="rect">
            <a:avLst/>
          </a:prstGeom>
        </p:spPr>
        <p:txBody>
          <a:bodyPr wrap="square">
            <a:spAutoFit/>
          </a:bodyPr>
          <a:lstStyle/>
          <a:p>
            <a:pPr algn="ctr">
              <a:lnSpc>
                <a:spcPct val="90000"/>
              </a:lnSpc>
            </a:pPr>
            <a:r>
              <a:rPr lang="en-NZ" b="1" dirty="0">
                <a:cs typeface="Arial" panose="020B0604020202020204" pitchFamily="34" charset="0"/>
              </a:rPr>
              <a:t>73% </a:t>
            </a:r>
          </a:p>
          <a:p>
            <a:pPr algn="ctr">
              <a:lnSpc>
                <a:spcPct val="90000"/>
              </a:lnSpc>
            </a:pPr>
            <a:r>
              <a:rPr lang="en-NZ" sz="1200" dirty="0">
                <a:solidFill>
                  <a:srgbClr val="333333"/>
                </a:solidFill>
                <a:latin typeface="Arial"/>
                <a:cs typeface="Arial" panose="020B0604020202020204" pitchFamily="34" charset="0"/>
              </a:rPr>
              <a:t>definitely or somewhat think</a:t>
            </a:r>
            <a:r>
              <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lang="en-NZ" sz="1200" dirty="0">
                <a:cs typeface="Arial" panose="020B0604020202020204" pitchFamily="34" charset="0"/>
              </a:rPr>
              <a:t>that the right decisions around reconnecting NZ are being made </a:t>
            </a:r>
          </a:p>
          <a:p>
            <a:pPr algn="ctr">
              <a:lnSpc>
                <a:spcPct val="90000"/>
              </a:lnSpc>
            </a:pPr>
            <a:endParaRPr lang="en-NZ" sz="1200" dirty="0">
              <a:cs typeface="Arial" panose="020B0604020202020204" pitchFamily="34" charset="0"/>
            </a:endParaRPr>
          </a:p>
        </p:txBody>
      </p:sp>
      <p:sp>
        <p:nvSpPr>
          <p:cNvPr id="314" name="Oval 313">
            <a:extLst>
              <a:ext uri="{FF2B5EF4-FFF2-40B4-BE49-F238E27FC236}">
                <a16:creationId xmlns:a16="http://schemas.microsoft.com/office/drawing/2014/main" id="{684ECBC2-022B-47B5-B6F3-7367AF39263B}"/>
              </a:ext>
            </a:extLst>
          </p:cNvPr>
          <p:cNvSpPr>
            <a:spLocks noChangeAspect="1"/>
          </p:cNvSpPr>
          <p:nvPr/>
        </p:nvSpPr>
        <p:spPr>
          <a:xfrm>
            <a:off x="4588671" y="5131020"/>
            <a:ext cx="1566000" cy="156600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solidFill>
            </a:endParaRPr>
          </a:p>
        </p:txBody>
      </p:sp>
      <p:graphicFrame>
        <p:nvGraphicFramePr>
          <p:cNvPr id="315" name="Chart 314">
            <a:extLst>
              <a:ext uri="{FF2B5EF4-FFF2-40B4-BE49-F238E27FC236}">
                <a16:creationId xmlns:a16="http://schemas.microsoft.com/office/drawing/2014/main" id="{68C2CCA6-9D45-4150-9134-CF9C9C7B3AC0}"/>
              </a:ext>
            </a:extLst>
          </p:cNvPr>
          <p:cNvGraphicFramePr/>
          <p:nvPr>
            <p:extLst>
              <p:ext uri="{D42A27DB-BD31-4B8C-83A1-F6EECF244321}">
                <p14:modId xmlns:p14="http://schemas.microsoft.com/office/powerpoint/2010/main" val="181252755"/>
              </p:ext>
            </p:extLst>
          </p:nvPr>
        </p:nvGraphicFramePr>
        <p:xfrm>
          <a:off x="4345671" y="4888020"/>
          <a:ext cx="2052000" cy="2052000"/>
        </p:xfrm>
        <a:graphic>
          <a:graphicData uri="http://schemas.openxmlformats.org/drawingml/2006/chart">
            <c:chart xmlns:c="http://schemas.openxmlformats.org/drawingml/2006/chart" xmlns:r="http://schemas.openxmlformats.org/officeDocument/2006/relationships" r:id="rId9"/>
          </a:graphicData>
        </a:graphic>
      </p:graphicFrame>
      <p:sp>
        <p:nvSpPr>
          <p:cNvPr id="316" name="Rectangle 315">
            <a:extLst>
              <a:ext uri="{FF2B5EF4-FFF2-40B4-BE49-F238E27FC236}">
                <a16:creationId xmlns:a16="http://schemas.microsoft.com/office/drawing/2014/main" id="{B211F713-4519-494A-BAB6-61FC3E0E19E9}"/>
              </a:ext>
            </a:extLst>
          </p:cNvPr>
          <p:cNvSpPr/>
          <p:nvPr/>
        </p:nvSpPr>
        <p:spPr>
          <a:xfrm>
            <a:off x="4585876" y="5204448"/>
            <a:ext cx="1571591" cy="1006429"/>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84% </a:t>
            </a:r>
          </a:p>
          <a:p>
            <a:pPr marL="0" marR="0" lvl="0" indent="0" algn="ctr" defTabSz="914400" rtl="0" eaLnBrk="1" fontAlgn="auto" latinLnBrk="0" hangingPunct="1">
              <a:lnSpc>
                <a:spcPct val="90000"/>
              </a:lnSpc>
              <a:spcBef>
                <a:spcPts val="0"/>
              </a:spcBef>
              <a:spcAft>
                <a:spcPts val="0"/>
              </a:spcAft>
              <a:buClrTx/>
              <a:buSzTx/>
              <a:buFontTx/>
              <a:buNone/>
              <a:tabLst/>
              <a:defRPr/>
            </a:pPr>
            <a:r>
              <a:rPr lang="en-NZ" sz="1200" dirty="0">
                <a:solidFill>
                  <a:srgbClr val="333333"/>
                </a:solidFill>
                <a:latin typeface="Arial"/>
                <a:cs typeface="Arial" panose="020B0604020202020204" pitchFamily="34" charset="0"/>
              </a:rPr>
              <a:t>definitely or somewhat think</a:t>
            </a:r>
            <a:r>
              <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lang="en-NZ" sz="1200" dirty="0">
                <a:solidFill>
                  <a:srgbClr val="333333"/>
                </a:solidFill>
                <a:latin typeface="Arial"/>
                <a:cs typeface="Arial" panose="020B0604020202020204" pitchFamily="34" charset="0"/>
              </a:rPr>
              <a:t>those most at risk are being protected</a:t>
            </a:r>
            <a:endPar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sp>
        <p:nvSpPr>
          <p:cNvPr id="317" name="Oval 316">
            <a:extLst>
              <a:ext uri="{FF2B5EF4-FFF2-40B4-BE49-F238E27FC236}">
                <a16:creationId xmlns:a16="http://schemas.microsoft.com/office/drawing/2014/main" id="{23121B05-DFAD-4930-A21D-54A049F39507}"/>
              </a:ext>
            </a:extLst>
          </p:cNvPr>
          <p:cNvSpPr>
            <a:spLocks noChangeAspect="1"/>
          </p:cNvSpPr>
          <p:nvPr/>
        </p:nvSpPr>
        <p:spPr>
          <a:xfrm>
            <a:off x="6795488" y="5131020"/>
            <a:ext cx="1566000" cy="156600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solidFill>
            </a:endParaRPr>
          </a:p>
        </p:txBody>
      </p:sp>
      <p:graphicFrame>
        <p:nvGraphicFramePr>
          <p:cNvPr id="318" name="Chart 317">
            <a:extLst>
              <a:ext uri="{FF2B5EF4-FFF2-40B4-BE49-F238E27FC236}">
                <a16:creationId xmlns:a16="http://schemas.microsoft.com/office/drawing/2014/main" id="{6AB46176-D79E-4CF7-8D10-38AFB11D4EE6}"/>
              </a:ext>
            </a:extLst>
          </p:cNvPr>
          <p:cNvGraphicFramePr/>
          <p:nvPr>
            <p:extLst>
              <p:ext uri="{D42A27DB-BD31-4B8C-83A1-F6EECF244321}">
                <p14:modId xmlns:p14="http://schemas.microsoft.com/office/powerpoint/2010/main" val="3699177361"/>
              </p:ext>
            </p:extLst>
          </p:nvPr>
        </p:nvGraphicFramePr>
        <p:xfrm>
          <a:off x="6510621" y="4888020"/>
          <a:ext cx="2052000" cy="2052000"/>
        </p:xfrm>
        <a:graphic>
          <a:graphicData uri="http://schemas.openxmlformats.org/drawingml/2006/chart">
            <c:chart xmlns:c="http://schemas.openxmlformats.org/drawingml/2006/chart" xmlns:r="http://schemas.openxmlformats.org/officeDocument/2006/relationships" r:id="rId10"/>
          </a:graphicData>
        </a:graphic>
      </p:graphicFrame>
      <p:sp>
        <p:nvSpPr>
          <p:cNvPr id="319" name="Rectangle 318">
            <a:extLst>
              <a:ext uri="{FF2B5EF4-FFF2-40B4-BE49-F238E27FC236}">
                <a16:creationId xmlns:a16="http://schemas.microsoft.com/office/drawing/2014/main" id="{52091AF8-DE13-4EB4-B472-9479360650E0}"/>
              </a:ext>
            </a:extLst>
          </p:cNvPr>
          <p:cNvSpPr/>
          <p:nvPr/>
        </p:nvSpPr>
        <p:spPr>
          <a:xfrm>
            <a:off x="6741976" y="5204448"/>
            <a:ext cx="1571591" cy="1505027"/>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63% </a:t>
            </a:r>
          </a:p>
          <a:p>
            <a:pPr marL="0" marR="0" lvl="0" indent="0" algn="ctr" defTabSz="914400" rtl="0" eaLnBrk="1" fontAlgn="auto" latinLnBrk="0" hangingPunct="1">
              <a:lnSpc>
                <a:spcPct val="90000"/>
              </a:lnSpc>
              <a:spcBef>
                <a:spcPts val="0"/>
              </a:spcBef>
              <a:spcAft>
                <a:spcPts val="0"/>
              </a:spcAft>
              <a:buClrTx/>
              <a:buSzTx/>
              <a:buFontTx/>
              <a:buNone/>
              <a:tabLst/>
              <a:defRPr/>
            </a:pPr>
            <a:r>
              <a:rPr lang="en-NZ" sz="1200" dirty="0">
                <a:solidFill>
                  <a:srgbClr val="333333"/>
                </a:solidFill>
                <a:latin typeface="Arial"/>
                <a:cs typeface="Arial" panose="020B0604020202020204" pitchFamily="34" charset="0"/>
              </a:rPr>
              <a:t>definitely or somewhat think the principles of </a:t>
            </a:r>
            <a:r>
              <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Te </a:t>
            </a:r>
            <a:r>
              <a:rPr kumimoji="0" lang="en-NZ"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Tiriti</a:t>
            </a:r>
            <a:r>
              <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are being upheld in the management of the pandemic</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grpSp>
        <p:nvGrpSpPr>
          <p:cNvPr id="320" name="Group 319">
            <a:extLst>
              <a:ext uri="{FF2B5EF4-FFF2-40B4-BE49-F238E27FC236}">
                <a16:creationId xmlns:a16="http://schemas.microsoft.com/office/drawing/2014/main" id="{08B78161-6B25-4E29-81B3-5981A4B8AB26}"/>
              </a:ext>
            </a:extLst>
          </p:cNvPr>
          <p:cNvGrpSpPr/>
          <p:nvPr/>
        </p:nvGrpSpPr>
        <p:grpSpPr>
          <a:xfrm>
            <a:off x="2358127" y="636938"/>
            <a:ext cx="2017748" cy="426005"/>
            <a:chOff x="767360" y="1813607"/>
            <a:chExt cx="2017748" cy="426005"/>
          </a:xfrm>
        </p:grpSpPr>
        <p:sp>
          <p:nvSpPr>
            <p:cNvPr id="321" name="Freeform 166">
              <a:extLst>
                <a:ext uri="{FF2B5EF4-FFF2-40B4-BE49-F238E27FC236}">
                  <a16:creationId xmlns:a16="http://schemas.microsoft.com/office/drawing/2014/main" id="{DFADF575-1A19-4937-B38A-CE9DEC4CEFEA}"/>
                </a:ext>
              </a:extLst>
            </p:cNvPr>
            <p:cNvSpPr>
              <a:spLocks/>
            </p:cNvSpPr>
            <p:nvPr/>
          </p:nvSpPr>
          <p:spPr bwMode="auto">
            <a:xfrm>
              <a:off x="767360"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2" name="Oval 167">
              <a:extLst>
                <a:ext uri="{FF2B5EF4-FFF2-40B4-BE49-F238E27FC236}">
                  <a16:creationId xmlns:a16="http://schemas.microsoft.com/office/drawing/2014/main" id="{14E46D5C-DBB8-4C39-B3BF-F48B92BFC46C}"/>
                </a:ext>
              </a:extLst>
            </p:cNvPr>
            <p:cNvSpPr>
              <a:spLocks noChangeArrowheads="1"/>
            </p:cNvSpPr>
            <p:nvPr/>
          </p:nvSpPr>
          <p:spPr bwMode="auto">
            <a:xfrm>
              <a:off x="811166"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3" name="Freeform 166">
              <a:extLst>
                <a:ext uri="{FF2B5EF4-FFF2-40B4-BE49-F238E27FC236}">
                  <a16:creationId xmlns:a16="http://schemas.microsoft.com/office/drawing/2014/main" id="{913907E4-7E27-4625-B431-C126A6B63EFF}"/>
                </a:ext>
              </a:extLst>
            </p:cNvPr>
            <p:cNvSpPr>
              <a:spLocks/>
            </p:cNvSpPr>
            <p:nvPr/>
          </p:nvSpPr>
          <p:spPr bwMode="auto">
            <a:xfrm>
              <a:off x="971554"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4" name="Oval 167">
              <a:extLst>
                <a:ext uri="{FF2B5EF4-FFF2-40B4-BE49-F238E27FC236}">
                  <a16:creationId xmlns:a16="http://schemas.microsoft.com/office/drawing/2014/main" id="{8EF704C1-5C3F-4793-8255-D834E4543528}"/>
                </a:ext>
              </a:extLst>
            </p:cNvPr>
            <p:cNvSpPr>
              <a:spLocks noChangeArrowheads="1"/>
            </p:cNvSpPr>
            <p:nvPr/>
          </p:nvSpPr>
          <p:spPr bwMode="auto">
            <a:xfrm>
              <a:off x="1015360"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5" name="Freeform 166">
              <a:extLst>
                <a:ext uri="{FF2B5EF4-FFF2-40B4-BE49-F238E27FC236}">
                  <a16:creationId xmlns:a16="http://schemas.microsoft.com/office/drawing/2014/main" id="{587FA92F-340E-47BF-890B-A969469A5177}"/>
                </a:ext>
              </a:extLst>
            </p:cNvPr>
            <p:cNvSpPr>
              <a:spLocks/>
            </p:cNvSpPr>
            <p:nvPr/>
          </p:nvSpPr>
          <p:spPr bwMode="auto">
            <a:xfrm>
              <a:off x="1175748"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6" name="Oval 167">
              <a:extLst>
                <a:ext uri="{FF2B5EF4-FFF2-40B4-BE49-F238E27FC236}">
                  <a16:creationId xmlns:a16="http://schemas.microsoft.com/office/drawing/2014/main" id="{C4B2FD99-27D3-4421-A3AB-07D46E037CBA}"/>
                </a:ext>
              </a:extLst>
            </p:cNvPr>
            <p:cNvSpPr>
              <a:spLocks noChangeArrowheads="1"/>
            </p:cNvSpPr>
            <p:nvPr/>
          </p:nvSpPr>
          <p:spPr bwMode="auto">
            <a:xfrm>
              <a:off x="1219554"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7" name="Freeform 166">
              <a:extLst>
                <a:ext uri="{FF2B5EF4-FFF2-40B4-BE49-F238E27FC236}">
                  <a16:creationId xmlns:a16="http://schemas.microsoft.com/office/drawing/2014/main" id="{97BB5405-2204-4A07-9098-5960FC7F9D10}"/>
                </a:ext>
              </a:extLst>
            </p:cNvPr>
            <p:cNvSpPr>
              <a:spLocks/>
            </p:cNvSpPr>
            <p:nvPr/>
          </p:nvSpPr>
          <p:spPr bwMode="auto">
            <a:xfrm>
              <a:off x="1379942"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8" name="Oval 167">
              <a:extLst>
                <a:ext uri="{FF2B5EF4-FFF2-40B4-BE49-F238E27FC236}">
                  <a16:creationId xmlns:a16="http://schemas.microsoft.com/office/drawing/2014/main" id="{5CBA5E0F-E860-4B98-A4B7-3A38C1D9B2D2}"/>
                </a:ext>
              </a:extLst>
            </p:cNvPr>
            <p:cNvSpPr>
              <a:spLocks noChangeArrowheads="1"/>
            </p:cNvSpPr>
            <p:nvPr/>
          </p:nvSpPr>
          <p:spPr bwMode="auto">
            <a:xfrm>
              <a:off x="1423748"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29" name="Freeform 166">
              <a:extLst>
                <a:ext uri="{FF2B5EF4-FFF2-40B4-BE49-F238E27FC236}">
                  <a16:creationId xmlns:a16="http://schemas.microsoft.com/office/drawing/2014/main" id="{23FA1AEF-EA50-4342-924C-9431AEA19FFC}"/>
                </a:ext>
              </a:extLst>
            </p:cNvPr>
            <p:cNvSpPr>
              <a:spLocks/>
            </p:cNvSpPr>
            <p:nvPr/>
          </p:nvSpPr>
          <p:spPr bwMode="auto">
            <a:xfrm>
              <a:off x="1584136"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0" name="Oval 167">
              <a:extLst>
                <a:ext uri="{FF2B5EF4-FFF2-40B4-BE49-F238E27FC236}">
                  <a16:creationId xmlns:a16="http://schemas.microsoft.com/office/drawing/2014/main" id="{F4143B35-FEEF-4306-98BD-FF8C658EA89E}"/>
                </a:ext>
              </a:extLst>
            </p:cNvPr>
            <p:cNvSpPr>
              <a:spLocks noChangeArrowheads="1"/>
            </p:cNvSpPr>
            <p:nvPr/>
          </p:nvSpPr>
          <p:spPr bwMode="auto">
            <a:xfrm>
              <a:off x="1627942"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1" name="Freeform 166">
              <a:extLst>
                <a:ext uri="{FF2B5EF4-FFF2-40B4-BE49-F238E27FC236}">
                  <a16:creationId xmlns:a16="http://schemas.microsoft.com/office/drawing/2014/main" id="{9FA7BB7D-A4BB-4920-885F-80ABF9AFF927}"/>
                </a:ext>
              </a:extLst>
            </p:cNvPr>
            <p:cNvSpPr>
              <a:spLocks/>
            </p:cNvSpPr>
            <p:nvPr/>
          </p:nvSpPr>
          <p:spPr bwMode="auto">
            <a:xfrm>
              <a:off x="1788330"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2" name="Oval 167">
              <a:extLst>
                <a:ext uri="{FF2B5EF4-FFF2-40B4-BE49-F238E27FC236}">
                  <a16:creationId xmlns:a16="http://schemas.microsoft.com/office/drawing/2014/main" id="{5DD0220D-EC93-45AD-B770-C18492A1360D}"/>
                </a:ext>
              </a:extLst>
            </p:cNvPr>
            <p:cNvSpPr>
              <a:spLocks noChangeArrowheads="1"/>
            </p:cNvSpPr>
            <p:nvPr/>
          </p:nvSpPr>
          <p:spPr bwMode="auto">
            <a:xfrm>
              <a:off x="1832136"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3" name="Freeform 166">
              <a:extLst>
                <a:ext uri="{FF2B5EF4-FFF2-40B4-BE49-F238E27FC236}">
                  <a16:creationId xmlns:a16="http://schemas.microsoft.com/office/drawing/2014/main" id="{AA117D69-53A9-46E8-9429-B9438F5FFE6A}"/>
                </a:ext>
              </a:extLst>
            </p:cNvPr>
            <p:cNvSpPr>
              <a:spLocks/>
            </p:cNvSpPr>
            <p:nvPr/>
          </p:nvSpPr>
          <p:spPr bwMode="auto">
            <a:xfrm>
              <a:off x="1992524"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4" name="Oval 167">
              <a:extLst>
                <a:ext uri="{FF2B5EF4-FFF2-40B4-BE49-F238E27FC236}">
                  <a16:creationId xmlns:a16="http://schemas.microsoft.com/office/drawing/2014/main" id="{6A4AC85D-D073-4373-A036-72D2BE64468F}"/>
                </a:ext>
              </a:extLst>
            </p:cNvPr>
            <p:cNvSpPr>
              <a:spLocks noChangeArrowheads="1"/>
            </p:cNvSpPr>
            <p:nvPr/>
          </p:nvSpPr>
          <p:spPr bwMode="auto">
            <a:xfrm>
              <a:off x="2036330"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5" name="Freeform 166">
              <a:extLst>
                <a:ext uri="{FF2B5EF4-FFF2-40B4-BE49-F238E27FC236}">
                  <a16:creationId xmlns:a16="http://schemas.microsoft.com/office/drawing/2014/main" id="{D5FC5A6A-D025-40B7-93B7-8C83AA5B8BD3}"/>
                </a:ext>
              </a:extLst>
            </p:cNvPr>
            <p:cNvSpPr>
              <a:spLocks/>
            </p:cNvSpPr>
            <p:nvPr/>
          </p:nvSpPr>
          <p:spPr bwMode="auto">
            <a:xfrm>
              <a:off x="2196718"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6" name="Oval 167">
              <a:extLst>
                <a:ext uri="{FF2B5EF4-FFF2-40B4-BE49-F238E27FC236}">
                  <a16:creationId xmlns:a16="http://schemas.microsoft.com/office/drawing/2014/main" id="{175EF4F0-B62F-4B7B-BCD0-A4075DF00F50}"/>
                </a:ext>
              </a:extLst>
            </p:cNvPr>
            <p:cNvSpPr>
              <a:spLocks noChangeArrowheads="1"/>
            </p:cNvSpPr>
            <p:nvPr/>
          </p:nvSpPr>
          <p:spPr bwMode="auto">
            <a:xfrm>
              <a:off x="2240524" y="1813607"/>
              <a:ext cx="92388" cy="92386"/>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7" name="Freeform 166">
              <a:extLst>
                <a:ext uri="{FF2B5EF4-FFF2-40B4-BE49-F238E27FC236}">
                  <a16:creationId xmlns:a16="http://schemas.microsoft.com/office/drawing/2014/main" id="{3FB3F450-692B-4F33-A14A-E2D21F06D53E}"/>
                </a:ext>
              </a:extLst>
            </p:cNvPr>
            <p:cNvSpPr>
              <a:spLocks/>
            </p:cNvSpPr>
            <p:nvPr/>
          </p:nvSpPr>
          <p:spPr bwMode="auto">
            <a:xfrm>
              <a:off x="2400912"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8" name="Oval 167">
              <a:extLst>
                <a:ext uri="{FF2B5EF4-FFF2-40B4-BE49-F238E27FC236}">
                  <a16:creationId xmlns:a16="http://schemas.microsoft.com/office/drawing/2014/main" id="{00063FCD-F631-4C13-92B7-213A67301DFA}"/>
                </a:ext>
              </a:extLst>
            </p:cNvPr>
            <p:cNvSpPr>
              <a:spLocks noChangeArrowheads="1"/>
            </p:cNvSpPr>
            <p:nvPr/>
          </p:nvSpPr>
          <p:spPr bwMode="auto">
            <a:xfrm>
              <a:off x="2444718" y="1813607"/>
              <a:ext cx="92388" cy="92386"/>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39" name="Freeform 166">
              <a:extLst>
                <a:ext uri="{FF2B5EF4-FFF2-40B4-BE49-F238E27FC236}">
                  <a16:creationId xmlns:a16="http://schemas.microsoft.com/office/drawing/2014/main" id="{C75337B5-8EE8-46F4-B084-928A1033D6D8}"/>
                </a:ext>
              </a:extLst>
            </p:cNvPr>
            <p:cNvSpPr>
              <a:spLocks/>
            </p:cNvSpPr>
            <p:nvPr/>
          </p:nvSpPr>
          <p:spPr bwMode="auto">
            <a:xfrm>
              <a:off x="2605108" y="1915612"/>
              <a:ext cx="180000" cy="324000"/>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40" name="Oval 167">
              <a:extLst>
                <a:ext uri="{FF2B5EF4-FFF2-40B4-BE49-F238E27FC236}">
                  <a16:creationId xmlns:a16="http://schemas.microsoft.com/office/drawing/2014/main" id="{AA7B81E5-8BDF-48E1-929F-EE65608664CD}"/>
                </a:ext>
              </a:extLst>
            </p:cNvPr>
            <p:cNvSpPr>
              <a:spLocks noChangeArrowheads="1"/>
            </p:cNvSpPr>
            <p:nvPr/>
          </p:nvSpPr>
          <p:spPr bwMode="auto">
            <a:xfrm>
              <a:off x="2648914" y="1813607"/>
              <a:ext cx="92388" cy="92386"/>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grpSp>
      <p:sp>
        <p:nvSpPr>
          <p:cNvPr id="341" name="Rectangle 340">
            <a:extLst>
              <a:ext uri="{FF2B5EF4-FFF2-40B4-BE49-F238E27FC236}">
                <a16:creationId xmlns:a16="http://schemas.microsoft.com/office/drawing/2014/main" id="{810473E1-DA71-4214-8001-D04A356672EE}"/>
              </a:ext>
            </a:extLst>
          </p:cNvPr>
          <p:cNvSpPr/>
          <p:nvPr/>
        </p:nvSpPr>
        <p:spPr>
          <a:xfrm>
            <a:off x="6389843" y="1027380"/>
            <a:ext cx="2527373" cy="1172629"/>
          </a:xfrm>
          <a:prstGeom prst="rect">
            <a:avLst/>
          </a:prstGeom>
        </p:spPr>
        <p:txBody>
          <a:bodyPr wrap="square">
            <a:spAutoFit/>
          </a:bodyPr>
          <a:lstStyle/>
          <a:p>
            <a:pPr>
              <a:lnSpc>
                <a:spcPct val="90000"/>
              </a:lnSpc>
            </a:pPr>
            <a:r>
              <a:rPr lang="en-NZ" b="1" dirty="0">
                <a:cs typeface="Arial" panose="020B0604020202020204" pitchFamily="34" charset="0"/>
              </a:rPr>
              <a:t>80 to 87% </a:t>
            </a:r>
            <a:r>
              <a:rPr lang="en-NZ" sz="1200" dirty="0">
                <a:cs typeface="Arial" panose="020B0604020202020204" pitchFamily="34" charset="0"/>
              </a:rPr>
              <a:t>of people support mandatory COVID-19 tracer app use, and testing and vaccination of border workers, frontline workers, essential workers, and maritime and port workers</a:t>
            </a:r>
          </a:p>
        </p:txBody>
      </p:sp>
      <p:grpSp>
        <p:nvGrpSpPr>
          <p:cNvPr id="342" name="Group 341">
            <a:extLst>
              <a:ext uri="{FF2B5EF4-FFF2-40B4-BE49-F238E27FC236}">
                <a16:creationId xmlns:a16="http://schemas.microsoft.com/office/drawing/2014/main" id="{219C771E-A7A4-4AAC-AAD9-6D7FC1A7059D}"/>
              </a:ext>
            </a:extLst>
          </p:cNvPr>
          <p:cNvGrpSpPr>
            <a:grpSpLocks noChangeAspect="1"/>
          </p:cNvGrpSpPr>
          <p:nvPr/>
        </p:nvGrpSpPr>
        <p:grpSpPr>
          <a:xfrm>
            <a:off x="5306843" y="1192220"/>
            <a:ext cx="908660" cy="828000"/>
            <a:chOff x="4777623" y="2147644"/>
            <a:chExt cx="599780" cy="546539"/>
          </a:xfrm>
        </p:grpSpPr>
        <p:sp>
          <p:nvSpPr>
            <p:cNvPr id="343" name="Oval 167">
              <a:extLst>
                <a:ext uri="{FF2B5EF4-FFF2-40B4-BE49-F238E27FC236}">
                  <a16:creationId xmlns:a16="http://schemas.microsoft.com/office/drawing/2014/main" id="{F3932060-6462-4313-BBA1-C7F187277841}"/>
                </a:ext>
              </a:extLst>
            </p:cNvPr>
            <p:cNvSpPr>
              <a:spLocks noChangeArrowheads="1"/>
            </p:cNvSpPr>
            <p:nvPr/>
          </p:nvSpPr>
          <p:spPr bwMode="auto">
            <a:xfrm>
              <a:off x="5081475" y="2281824"/>
              <a:ext cx="144000" cy="144000"/>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44" name="Oval 167">
              <a:extLst>
                <a:ext uri="{FF2B5EF4-FFF2-40B4-BE49-F238E27FC236}">
                  <a16:creationId xmlns:a16="http://schemas.microsoft.com/office/drawing/2014/main" id="{9761E6EA-26C6-4D54-871E-AD21A7B633AF}"/>
                </a:ext>
              </a:extLst>
            </p:cNvPr>
            <p:cNvSpPr>
              <a:spLocks noChangeArrowheads="1"/>
            </p:cNvSpPr>
            <p:nvPr/>
          </p:nvSpPr>
          <p:spPr bwMode="auto">
            <a:xfrm>
              <a:off x="4777623" y="2550183"/>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45" name="Oval 167">
              <a:extLst>
                <a:ext uri="{FF2B5EF4-FFF2-40B4-BE49-F238E27FC236}">
                  <a16:creationId xmlns:a16="http://schemas.microsoft.com/office/drawing/2014/main" id="{50A6B351-A138-4C24-B53D-FF3A1B81D3BE}"/>
                </a:ext>
              </a:extLst>
            </p:cNvPr>
            <p:cNvSpPr>
              <a:spLocks noChangeArrowheads="1"/>
            </p:cNvSpPr>
            <p:nvPr/>
          </p:nvSpPr>
          <p:spPr bwMode="auto">
            <a:xfrm>
              <a:off x="5005512" y="2147644"/>
              <a:ext cx="144000" cy="144000"/>
            </a:xfrm>
            <a:prstGeom prst="ellipse">
              <a:avLst/>
            </a:prstGeom>
            <a:solidFill>
              <a:srgbClr val="F7941E"/>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941E"/>
                </a:solidFill>
                <a:effectLst/>
                <a:uLnTx/>
                <a:uFillTx/>
                <a:latin typeface="+mj-lt"/>
              </a:endParaRPr>
            </a:p>
          </p:txBody>
        </p:sp>
        <p:sp>
          <p:nvSpPr>
            <p:cNvPr id="346" name="Oval 167">
              <a:extLst>
                <a:ext uri="{FF2B5EF4-FFF2-40B4-BE49-F238E27FC236}">
                  <a16:creationId xmlns:a16="http://schemas.microsoft.com/office/drawing/2014/main" id="{C3B63B17-471A-4F1D-8BB5-84DDC063A1BB}"/>
                </a:ext>
              </a:extLst>
            </p:cNvPr>
            <p:cNvSpPr>
              <a:spLocks noChangeArrowheads="1"/>
            </p:cNvSpPr>
            <p:nvPr/>
          </p:nvSpPr>
          <p:spPr bwMode="auto">
            <a:xfrm>
              <a:off x="4929549" y="2550183"/>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47" name="Oval 167">
              <a:extLst>
                <a:ext uri="{FF2B5EF4-FFF2-40B4-BE49-F238E27FC236}">
                  <a16:creationId xmlns:a16="http://schemas.microsoft.com/office/drawing/2014/main" id="{58AE0467-DE7B-4364-8BF7-4ED6B002F016}"/>
                </a:ext>
              </a:extLst>
            </p:cNvPr>
            <p:cNvSpPr>
              <a:spLocks noChangeArrowheads="1"/>
            </p:cNvSpPr>
            <p:nvPr/>
          </p:nvSpPr>
          <p:spPr bwMode="auto">
            <a:xfrm>
              <a:off x="5081475" y="2550183"/>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48" name="Oval 167">
              <a:extLst>
                <a:ext uri="{FF2B5EF4-FFF2-40B4-BE49-F238E27FC236}">
                  <a16:creationId xmlns:a16="http://schemas.microsoft.com/office/drawing/2014/main" id="{EF3197B3-E359-42FC-B624-D1321BE5B52A}"/>
                </a:ext>
              </a:extLst>
            </p:cNvPr>
            <p:cNvSpPr>
              <a:spLocks noChangeArrowheads="1"/>
            </p:cNvSpPr>
            <p:nvPr/>
          </p:nvSpPr>
          <p:spPr bwMode="auto">
            <a:xfrm>
              <a:off x="5233403" y="2550183"/>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49" name="Oval 167">
              <a:extLst>
                <a:ext uri="{FF2B5EF4-FFF2-40B4-BE49-F238E27FC236}">
                  <a16:creationId xmlns:a16="http://schemas.microsoft.com/office/drawing/2014/main" id="{0674DFC2-50D8-4120-8FBB-D73ED6C63666}"/>
                </a:ext>
              </a:extLst>
            </p:cNvPr>
            <p:cNvSpPr>
              <a:spLocks noChangeArrowheads="1"/>
            </p:cNvSpPr>
            <p:nvPr/>
          </p:nvSpPr>
          <p:spPr bwMode="auto">
            <a:xfrm>
              <a:off x="4853586" y="2416004"/>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50" name="Oval 167">
              <a:extLst>
                <a:ext uri="{FF2B5EF4-FFF2-40B4-BE49-F238E27FC236}">
                  <a16:creationId xmlns:a16="http://schemas.microsoft.com/office/drawing/2014/main" id="{158CA27F-5A79-4CB9-ACF2-AA5125557C5E}"/>
                </a:ext>
              </a:extLst>
            </p:cNvPr>
            <p:cNvSpPr>
              <a:spLocks noChangeArrowheads="1"/>
            </p:cNvSpPr>
            <p:nvPr/>
          </p:nvSpPr>
          <p:spPr bwMode="auto">
            <a:xfrm>
              <a:off x="5005512" y="2416004"/>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51" name="Oval 167">
              <a:extLst>
                <a:ext uri="{FF2B5EF4-FFF2-40B4-BE49-F238E27FC236}">
                  <a16:creationId xmlns:a16="http://schemas.microsoft.com/office/drawing/2014/main" id="{3528A077-128F-49F2-973C-AC3523042E2A}"/>
                </a:ext>
              </a:extLst>
            </p:cNvPr>
            <p:cNvSpPr>
              <a:spLocks noChangeArrowheads="1"/>
            </p:cNvSpPr>
            <p:nvPr/>
          </p:nvSpPr>
          <p:spPr bwMode="auto">
            <a:xfrm>
              <a:off x="5157438" y="2416004"/>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sp>
          <p:nvSpPr>
            <p:cNvPr id="352" name="Oval 167">
              <a:extLst>
                <a:ext uri="{FF2B5EF4-FFF2-40B4-BE49-F238E27FC236}">
                  <a16:creationId xmlns:a16="http://schemas.microsoft.com/office/drawing/2014/main" id="{BC671CA0-A50D-4A2E-8455-EB9BF8120261}"/>
                </a:ext>
              </a:extLst>
            </p:cNvPr>
            <p:cNvSpPr>
              <a:spLocks noChangeArrowheads="1"/>
            </p:cNvSpPr>
            <p:nvPr/>
          </p:nvSpPr>
          <p:spPr bwMode="auto">
            <a:xfrm>
              <a:off x="4929549" y="2281824"/>
              <a:ext cx="144000" cy="144000"/>
            </a:xfrm>
            <a:prstGeom prst="ellipse">
              <a:avLst/>
            </a:prstGeom>
            <a:solidFill>
              <a:srgbClr val="0072BC"/>
            </a:solidFill>
            <a:ln>
              <a:noFill/>
            </a:ln>
          </p:spPr>
          <p:txBody>
            <a:bodyPr vert="horz" wrap="square" lIns="91440" tIns="45720" rIns="91440" bIns="45720" numCol="1" anchor="t" anchorCtr="0" compatLnSpc="1">
              <a:prstTxWarp prst="textNoShape">
                <a:avLst/>
              </a:prstTxWarp>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ndParaRPr>
            </a:p>
          </p:txBody>
        </p:sp>
      </p:grpSp>
      <p:sp>
        <p:nvSpPr>
          <p:cNvPr id="364" name="Rectangle 363">
            <a:extLst>
              <a:ext uri="{FF2B5EF4-FFF2-40B4-BE49-F238E27FC236}">
                <a16:creationId xmlns:a16="http://schemas.microsoft.com/office/drawing/2014/main" id="{1F9D9509-9503-47DA-A9AB-DF8A12EA591F}"/>
              </a:ext>
            </a:extLst>
          </p:cNvPr>
          <p:cNvSpPr/>
          <p:nvPr/>
        </p:nvSpPr>
        <p:spPr>
          <a:xfrm>
            <a:off x="5447241" y="17725"/>
            <a:ext cx="3669474" cy="830997"/>
          </a:xfrm>
          <a:prstGeom prst="rect">
            <a:avLst/>
          </a:prstGeom>
        </p:spPr>
        <p:txBody>
          <a:bodyPr wrap="square">
            <a:spAutoFit/>
          </a:bodyPr>
          <a:lstStyle/>
          <a:p>
            <a:pPr>
              <a:lnSpc>
                <a:spcPct val="100000"/>
              </a:lnSpc>
            </a:pPr>
            <a:r>
              <a:rPr lang="en-NZ" sz="1600" b="1" dirty="0">
                <a:cs typeface="Arial" panose="020B0604020202020204" pitchFamily="34" charset="0"/>
              </a:rPr>
              <a:t>Support for mandatory tracer app use, and COVID-19 testing and vaccination is uniformly high  </a:t>
            </a:r>
          </a:p>
        </p:txBody>
      </p:sp>
      <p:sp>
        <p:nvSpPr>
          <p:cNvPr id="365" name="Partial Circle 364">
            <a:extLst>
              <a:ext uri="{FF2B5EF4-FFF2-40B4-BE49-F238E27FC236}">
                <a16:creationId xmlns:a16="http://schemas.microsoft.com/office/drawing/2014/main" id="{98A5F02D-49D2-4456-BA37-C1769E557413}"/>
              </a:ext>
            </a:extLst>
          </p:cNvPr>
          <p:cNvSpPr/>
          <p:nvPr/>
        </p:nvSpPr>
        <p:spPr>
          <a:xfrm flipH="1">
            <a:off x="4582679" y="-449066"/>
            <a:ext cx="899067" cy="899067"/>
          </a:xfrm>
          <a:prstGeom prst="pie">
            <a:avLst>
              <a:gd name="adj1" fmla="val 5446220"/>
              <a:gd name="adj2" fmla="val 10786242"/>
            </a:avLst>
          </a:prstGeom>
          <a:solidFill>
            <a:srgbClr val="00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66" name="TextBox 365">
            <a:extLst>
              <a:ext uri="{FF2B5EF4-FFF2-40B4-BE49-F238E27FC236}">
                <a16:creationId xmlns:a16="http://schemas.microsoft.com/office/drawing/2014/main" id="{1A328A8F-2DEE-4B46-8C15-53A49990D933}"/>
              </a:ext>
            </a:extLst>
          </p:cNvPr>
          <p:cNvSpPr txBox="1"/>
          <p:nvPr/>
        </p:nvSpPr>
        <p:spPr>
          <a:xfrm>
            <a:off x="5024164" y="-15524"/>
            <a:ext cx="509920" cy="400110"/>
          </a:xfrm>
          <a:prstGeom prst="rect">
            <a:avLst/>
          </a:prstGeom>
          <a:noFill/>
        </p:spPr>
        <p:txBody>
          <a:bodyPr wrap="square" rtlCol="0">
            <a:spAutoFit/>
          </a:bodyPr>
          <a:lstStyle/>
          <a:p>
            <a:r>
              <a:rPr lang="en-NZ" sz="2000" dirty="0">
                <a:solidFill>
                  <a:schemeClr val="bg1"/>
                </a:solidFill>
                <a:latin typeface="Arial Black" panose="020B0A04020102020204" pitchFamily="34" charset="0"/>
              </a:rPr>
              <a:t>2</a:t>
            </a:r>
          </a:p>
        </p:txBody>
      </p:sp>
      <p:sp>
        <p:nvSpPr>
          <p:cNvPr id="367" name="TextBox 366">
            <a:extLst>
              <a:ext uri="{FF2B5EF4-FFF2-40B4-BE49-F238E27FC236}">
                <a16:creationId xmlns:a16="http://schemas.microsoft.com/office/drawing/2014/main" id="{A5A29CB5-B916-4610-A109-027B8B2C3D72}"/>
              </a:ext>
            </a:extLst>
          </p:cNvPr>
          <p:cNvSpPr txBox="1"/>
          <p:nvPr/>
        </p:nvSpPr>
        <p:spPr>
          <a:xfrm>
            <a:off x="138524" y="1148280"/>
            <a:ext cx="1571281" cy="830997"/>
          </a:xfrm>
          <a:prstGeom prst="rect">
            <a:avLst/>
          </a:prstGeom>
          <a:noFill/>
        </p:spPr>
        <p:txBody>
          <a:bodyPr wrap="square" rtlCol="0">
            <a:spAutoFit/>
          </a:bodyPr>
          <a:lstStyle/>
          <a:p>
            <a:r>
              <a:rPr lang="en-NZ" sz="1200" b="1" dirty="0">
                <a:solidFill>
                  <a:srgbClr val="0072BC"/>
                </a:solidFill>
                <a:cs typeface="Arial" panose="020B0604020202020204" pitchFamily="34" charset="0"/>
              </a:rPr>
              <a:t>Method: </a:t>
            </a:r>
          </a:p>
          <a:p>
            <a:r>
              <a:rPr lang="en-NZ" sz="1200" dirty="0">
                <a:solidFill>
                  <a:schemeClr val="bg1"/>
                </a:solidFill>
                <a:cs typeface="Arial" panose="020B0604020202020204" pitchFamily="34" charset="0"/>
              </a:rPr>
              <a:t>Online survey of </a:t>
            </a:r>
            <a:br>
              <a:rPr lang="en-NZ" sz="1200" dirty="0">
                <a:solidFill>
                  <a:schemeClr val="bg1"/>
                </a:solidFill>
                <a:cs typeface="Arial" panose="020B0604020202020204" pitchFamily="34" charset="0"/>
              </a:rPr>
            </a:br>
            <a:r>
              <a:rPr lang="en-NZ" sz="1200" dirty="0">
                <a:solidFill>
                  <a:schemeClr val="bg1"/>
                </a:solidFill>
                <a:cs typeface="Arial" panose="020B0604020202020204" pitchFamily="34" charset="0"/>
              </a:rPr>
              <a:t>301 18 years and over Pacific peoples</a:t>
            </a:r>
          </a:p>
        </p:txBody>
      </p:sp>
      <p:sp>
        <p:nvSpPr>
          <p:cNvPr id="368" name="Rectangle 367">
            <a:extLst>
              <a:ext uri="{FF2B5EF4-FFF2-40B4-BE49-F238E27FC236}">
                <a16:creationId xmlns:a16="http://schemas.microsoft.com/office/drawing/2014/main" id="{108CFC27-BFE2-442C-A726-52C26DA67362}"/>
              </a:ext>
            </a:extLst>
          </p:cNvPr>
          <p:cNvSpPr/>
          <p:nvPr/>
        </p:nvSpPr>
        <p:spPr>
          <a:xfrm>
            <a:off x="138524" y="2037071"/>
            <a:ext cx="1335429" cy="646331"/>
          </a:xfrm>
          <a:prstGeom prst="rect">
            <a:avLst/>
          </a:prstGeom>
        </p:spPr>
        <p:txBody>
          <a:bodyPr wrap="square">
            <a:spAutoFit/>
          </a:bodyPr>
          <a:lstStyle/>
          <a:p>
            <a:r>
              <a:rPr lang="en-NZ" sz="1200" b="1" dirty="0">
                <a:solidFill>
                  <a:srgbClr val="0072BC"/>
                </a:solidFill>
                <a:cs typeface="Arial" panose="020B0604020202020204" pitchFamily="34" charset="0"/>
              </a:rPr>
              <a:t>Fieldwork: </a:t>
            </a:r>
            <a:br>
              <a:rPr lang="en-NZ" sz="1200" dirty="0">
                <a:solidFill>
                  <a:schemeClr val="bg1">
                    <a:lumMod val="75000"/>
                  </a:schemeClr>
                </a:solidFill>
                <a:cs typeface="Arial" panose="020B0604020202020204" pitchFamily="34" charset="0"/>
              </a:rPr>
            </a:br>
            <a:r>
              <a:rPr lang="en-NZ" sz="1200" dirty="0">
                <a:solidFill>
                  <a:schemeClr val="bg1"/>
                </a:solidFill>
                <a:cs typeface="Arial" panose="020B0604020202020204" pitchFamily="34" charset="0"/>
              </a:rPr>
              <a:t>5-13 October 2021</a:t>
            </a:r>
          </a:p>
        </p:txBody>
      </p:sp>
      <p:cxnSp>
        <p:nvCxnSpPr>
          <p:cNvPr id="369" name="Straight Connector 368">
            <a:extLst>
              <a:ext uri="{FF2B5EF4-FFF2-40B4-BE49-F238E27FC236}">
                <a16:creationId xmlns:a16="http://schemas.microsoft.com/office/drawing/2014/main" id="{FED8B8D7-3B75-42D2-A293-83FDE61B19FE}"/>
              </a:ext>
            </a:extLst>
          </p:cNvPr>
          <p:cNvCxnSpPr/>
          <p:nvPr/>
        </p:nvCxnSpPr>
        <p:spPr>
          <a:xfrm>
            <a:off x="226497" y="1075998"/>
            <a:ext cx="12368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0" name="Rectangle 369">
            <a:extLst>
              <a:ext uri="{FF2B5EF4-FFF2-40B4-BE49-F238E27FC236}">
                <a16:creationId xmlns:a16="http://schemas.microsoft.com/office/drawing/2014/main" id="{B69BD199-FE9D-4E80-852B-940E1D040001}"/>
              </a:ext>
            </a:extLst>
          </p:cNvPr>
          <p:cNvSpPr/>
          <p:nvPr/>
        </p:nvSpPr>
        <p:spPr>
          <a:xfrm>
            <a:off x="138524" y="2741195"/>
            <a:ext cx="1335429" cy="830997"/>
          </a:xfrm>
          <a:prstGeom prst="rect">
            <a:avLst/>
          </a:prstGeom>
        </p:spPr>
        <p:txBody>
          <a:bodyPr wrap="square">
            <a:spAutoFit/>
          </a:bodyPr>
          <a:lstStyle/>
          <a:p>
            <a:r>
              <a:rPr lang="en-NZ" sz="1200" b="1" dirty="0">
                <a:solidFill>
                  <a:srgbClr val="0072BC"/>
                </a:solidFill>
                <a:cs typeface="Arial" panose="020B0604020202020204" pitchFamily="34" charset="0"/>
              </a:rPr>
              <a:t>MOE: </a:t>
            </a:r>
            <a:br>
              <a:rPr lang="en-NZ" sz="1200" dirty="0">
                <a:solidFill>
                  <a:schemeClr val="bg1">
                    <a:lumMod val="75000"/>
                  </a:schemeClr>
                </a:solidFill>
                <a:cs typeface="Arial" panose="020B0604020202020204" pitchFamily="34" charset="0"/>
              </a:rPr>
            </a:br>
            <a:r>
              <a:rPr lang="en-NZ" sz="1200" dirty="0">
                <a:solidFill>
                  <a:schemeClr val="bg1"/>
                </a:solidFill>
                <a:cs typeface="Arial" panose="020B0604020202020204" pitchFamily="34" charset="0"/>
              </a:rPr>
              <a:t>Maximum margin of error of +/-5.7%</a:t>
            </a:r>
          </a:p>
        </p:txBody>
      </p:sp>
      <p:sp>
        <p:nvSpPr>
          <p:cNvPr id="3" name="Slide Number Placeholder 2">
            <a:extLst>
              <a:ext uri="{FF2B5EF4-FFF2-40B4-BE49-F238E27FC236}">
                <a16:creationId xmlns:a16="http://schemas.microsoft.com/office/drawing/2014/main" id="{3551D084-D71C-4665-9F90-C4AD379DC2D7}"/>
              </a:ext>
            </a:extLst>
          </p:cNvPr>
          <p:cNvSpPr>
            <a:spLocks noGrp="1"/>
          </p:cNvSpPr>
          <p:nvPr>
            <p:ph type="sldNum" sz="quarter" idx="10"/>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422224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6152AC-318F-4508-A3F3-A56364293A45}"/>
              </a:ext>
            </a:extLst>
          </p:cNvPr>
          <p:cNvSpPr/>
          <p:nvPr/>
        </p:nvSpPr>
        <p:spPr bwMode="ltGray">
          <a:xfrm>
            <a:off x="6151880" y="1264921"/>
            <a:ext cx="5672391" cy="475488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FA1923-8906-4D06-A9BD-4A0B05A54919}"/>
              </a:ext>
            </a:extLst>
          </p:cNvPr>
          <p:cNvSpPr/>
          <p:nvPr/>
        </p:nvSpPr>
        <p:spPr bwMode="ltGray">
          <a:xfrm>
            <a:off x="514351" y="1408071"/>
            <a:ext cx="5414009"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2" name="Oval 21">
            <a:extLst>
              <a:ext uri="{FF2B5EF4-FFF2-40B4-BE49-F238E27FC236}">
                <a16:creationId xmlns:a16="http://schemas.microsoft.com/office/drawing/2014/main" id="{E249AC14-29B4-41A1-93C6-D6855441929A}"/>
              </a:ext>
            </a:extLst>
          </p:cNvPr>
          <p:cNvSpPr/>
          <p:nvPr/>
        </p:nvSpPr>
        <p:spPr bwMode="ltGray">
          <a:xfrm>
            <a:off x="430489" y="1328573"/>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3" name="Rectangle 22">
            <a:extLst>
              <a:ext uri="{FF2B5EF4-FFF2-40B4-BE49-F238E27FC236}">
                <a16:creationId xmlns:a16="http://schemas.microsoft.com/office/drawing/2014/main" id="{202AD1B6-BC70-4A91-9884-0BE5AE0770A9}"/>
              </a:ext>
            </a:extLst>
          </p:cNvPr>
          <p:cNvSpPr/>
          <p:nvPr/>
        </p:nvSpPr>
        <p:spPr bwMode="ltGray">
          <a:xfrm>
            <a:off x="6304525" y="1408071"/>
            <a:ext cx="5414009"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4" name="Oval 23">
            <a:extLst>
              <a:ext uri="{FF2B5EF4-FFF2-40B4-BE49-F238E27FC236}">
                <a16:creationId xmlns:a16="http://schemas.microsoft.com/office/drawing/2014/main" id="{0095CF2E-B77E-4B4D-8414-4CC2FC93F9E1}"/>
              </a:ext>
            </a:extLst>
          </p:cNvPr>
          <p:cNvSpPr/>
          <p:nvPr/>
        </p:nvSpPr>
        <p:spPr bwMode="ltGray">
          <a:xfrm>
            <a:off x="6220663" y="1328573"/>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5" name="TextBox 24">
            <a:extLst>
              <a:ext uri="{FF2B5EF4-FFF2-40B4-BE49-F238E27FC236}">
                <a16:creationId xmlns:a16="http://schemas.microsoft.com/office/drawing/2014/main" id="{E266DAF7-84BF-473A-9AA8-EEC021F273DE}"/>
              </a:ext>
            </a:extLst>
          </p:cNvPr>
          <p:cNvSpPr txBox="1"/>
          <p:nvPr/>
        </p:nvSpPr>
        <p:spPr>
          <a:xfrm>
            <a:off x="1013907" y="1468810"/>
            <a:ext cx="1380186" cy="169277"/>
          </a:xfrm>
          <a:prstGeom prst="rect">
            <a:avLst/>
          </a:prstGeom>
          <a:noFill/>
        </p:spPr>
        <p:txBody>
          <a:bodyPr wrap="none" lIns="0" tIns="0" rIns="0" bIns="0" rtlCol="0">
            <a:spAutoFit/>
          </a:bodyPr>
          <a:lstStyle/>
          <a:p>
            <a:r>
              <a:rPr lang="en-NZ" sz="1100" b="1" dirty="0"/>
              <a:t>Reasons for support</a:t>
            </a:r>
          </a:p>
        </p:txBody>
      </p:sp>
      <p:sp>
        <p:nvSpPr>
          <p:cNvPr id="26" name="Rectangle 25">
            <a:extLst>
              <a:ext uri="{FF2B5EF4-FFF2-40B4-BE49-F238E27FC236}">
                <a16:creationId xmlns:a16="http://schemas.microsoft.com/office/drawing/2014/main" id="{74BDB158-3E48-4668-8A30-FAEC2C4E69B8}"/>
              </a:ext>
            </a:extLst>
          </p:cNvPr>
          <p:cNvSpPr/>
          <p:nvPr/>
        </p:nvSpPr>
        <p:spPr bwMode="ltGray">
          <a:xfrm>
            <a:off x="365125" y="1264921"/>
            <a:ext cx="5672391" cy="475488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5D184181-6AD7-4727-8570-ED7DE948FA7D}"/>
              </a:ext>
            </a:extLst>
          </p:cNvPr>
          <p:cNvSpPr/>
          <p:nvPr/>
        </p:nvSpPr>
        <p:spPr>
          <a:xfrm>
            <a:off x="533531" y="1425691"/>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DADACE43-EB85-4227-A6C3-4281CBAFB52D}"/>
              </a:ext>
            </a:extLst>
          </p:cNvPr>
          <p:cNvSpPr/>
          <p:nvPr/>
        </p:nvSpPr>
        <p:spPr>
          <a:xfrm flipV="1">
            <a:off x="6325193" y="1455699"/>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17036"/>
            <a:ext cx="10196711" cy="403200"/>
          </a:xfrm>
        </p:spPr>
        <p:txBody>
          <a:bodyPr/>
          <a:lstStyle/>
          <a:p>
            <a:r>
              <a:rPr lang="en-NZ" sz="2000" b="0" dirty="0"/>
              <a:t>Those who support the phased reopening generally feel it’s a safe approach. Those opposed tend to focus on the risk it poses to New Zealanders.</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81825"/>
            <a:ext cx="6840908" cy="461665"/>
          </a:xfrm>
          <a:prstGeom prst="rect">
            <a:avLst/>
          </a:prstGeom>
          <a:noFill/>
        </p:spPr>
        <p:txBody>
          <a:bodyPr wrap="square">
            <a:spAutoFit/>
          </a:bodyPr>
          <a:lstStyle/>
          <a:p>
            <a:r>
              <a:rPr lang="en-US" sz="800" dirty="0"/>
              <a:t>Q. </a:t>
            </a:r>
            <a:r>
              <a:rPr lang="en-NZ" sz="800" dirty="0"/>
              <a:t>Why do you support the phased opening? Why don’t you support the phased opening?</a:t>
            </a:r>
            <a:endParaRPr lang="en-US" sz="800" dirty="0"/>
          </a:p>
          <a:p>
            <a:r>
              <a:rPr lang="en-US" sz="800" dirty="0"/>
              <a:t>Base: Those who support the phased reopening (n=214), those who oppose the phased reopening (n=63).</a:t>
            </a:r>
          </a:p>
          <a:p>
            <a:r>
              <a:rPr lang="en-US" sz="800" dirty="0"/>
              <a:t>Note: Responses less than 3% not shown in charts. </a:t>
            </a:r>
            <a:endParaRPr lang="en-NZ" sz="800" dirty="0"/>
          </a:p>
        </p:txBody>
      </p:sp>
      <p:graphicFrame>
        <p:nvGraphicFramePr>
          <p:cNvPr id="14" name="Chart 13">
            <a:extLst>
              <a:ext uri="{FF2B5EF4-FFF2-40B4-BE49-F238E27FC236}">
                <a16:creationId xmlns:a16="http://schemas.microsoft.com/office/drawing/2014/main" id="{CFED7EEF-F113-482E-88B5-CDA50064AFF8}"/>
              </a:ext>
            </a:extLst>
          </p:cNvPr>
          <p:cNvGraphicFramePr/>
          <p:nvPr/>
        </p:nvGraphicFramePr>
        <p:xfrm>
          <a:off x="548272" y="1782964"/>
          <a:ext cx="5739831" cy="4019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24ABEC71-8707-49C3-863C-92ADB5080FB7}"/>
              </a:ext>
            </a:extLst>
          </p:cNvPr>
          <p:cNvGraphicFramePr>
            <a:graphicFrameLocks noGrp="1"/>
          </p:cNvGraphicFramePr>
          <p:nvPr>
            <p:extLst>
              <p:ext uri="{D42A27DB-BD31-4B8C-83A1-F6EECF244321}">
                <p14:modId xmlns:p14="http://schemas.microsoft.com/office/powerpoint/2010/main" val="1230417166"/>
              </p:ext>
            </p:extLst>
          </p:nvPr>
        </p:nvGraphicFramePr>
        <p:xfrm>
          <a:off x="482147" y="1970305"/>
          <a:ext cx="3073077" cy="3796101"/>
        </p:xfrm>
        <a:graphic>
          <a:graphicData uri="http://schemas.openxmlformats.org/drawingml/2006/table">
            <a:tbl>
              <a:tblPr>
                <a:tableStyleId>{5C22544A-7EE6-4342-B048-85BDC9FD1C3A}</a:tableStyleId>
              </a:tblPr>
              <a:tblGrid>
                <a:gridCol w="3073077">
                  <a:extLst>
                    <a:ext uri="{9D8B030D-6E8A-4147-A177-3AD203B41FA5}">
                      <a16:colId xmlns:a16="http://schemas.microsoft.com/office/drawing/2014/main" val="2767811952"/>
                    </a:ext>
                  </a:extLst>
                </a:gridCol>
              </a:tblGrid>
              <a:tr h="219185">
                <a:tc>
                  <a:txBody>
                    <a:bodyPr/>
                    <a:lstStyle/>
                    <a:p>
                      <a:pPr algn="r" fontAlgn="ctr"/>
                      <a:r>
                        <a:rPr lang="en-NZ" sz="900" u="none" strike="noStrike" dirty="0">
                          <a:effectLst/>
                        </a:rPr>
                        <a:t>It’s a safe approach</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399809148"/>
                  </a:ext>
                </a:extLst>
              </a:tr>
              <a:tr h="260998">
                <a:tc>
                  <a:txBody>
                    <a:bodyPr/>
                    <a:lstStyle/>
                    <a:p>
                      <a:pPr algn="r" fontAlgn="ctr"/>
                      <a:r>
                        <a:rPr lang="en-NZ" sz="900" u="none" strike="noStrike" dirty="0">
                          <a:effectLst/>
                        </a:rPr>
                        <a:t>Want some normality back</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040846498"/>
                  </a:ext>
                </a:extLst>
              </a:tr>
              <a:tr h="259552">
                <a:tc>
                  <a:txBody>
                    <a:bodyPr/>
                    <a:lstStyle/>
                    <a:p>
                      <a:pPr algn="r" fontAlgn="ctr"/>
                      <a:r>
                        <a:rPr lang="en-NZ" sz="900" u="none" strike="noStrike">
                          <a:effectLst/>
                        </a:rPr>
                        <a:t>It’s a good, fair and realistic approach </a:t>
                      </a:r>
                      <a:endParaRPr lang="en-NZ" sz="9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672741683"/>
                  </a:ext>
                </a:extLst>
              </a:tr>
              <a:tr h="219185">
                <a:tc>
                  <a:txBody>
                    <a:bodyPr/>
                    <a:lstStyle/>
                    <a:p>
                      <a:pPr algn="r" fontAlgn="ctr"/>
                      <a:r>
                        <a:rPr lang="en-NZ" sz="900" u="none" strike="noStrike" dirty="0">
                          <a:effectLst/>
                        </a:rPr>
                        <a:t>It enables family and friends to reunite</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520157431"/>
                  </a:ext>
                </a:extLst>
              </a:tr>
              <a:tr h="214066">
                <a:tc>
                  <a:txBody>
                    <a:bodyPr/>
                    <a:lstStyle/>
                    <a:p>
                      <a:pPr algn="r" fontAlgn="ctr"/>
                      <a:r>
                        <a:rPr lang="en-NZ" sz="900" u="none" strike="noStrike" dirty="0">
                          <a:effectLst/>
                        </a:rPr>
                        <a:t>We can't stay isolated forever</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14500287"/>
                  </a:ext>
                </a:extLst>
              </a:tr>
              <a:tr h="217737">
                <a:tc>
                  <a:txBody>
                    <a:bodyPr/>
                    <a:lstStyle/>
                    <a:p>
                      <a:pPr algn="r" fontAlgn="ctr"/>
                      <a:r>
                        <a:rPr lang="en-NZ" sz="900" u="none" strike="noStrike" dirty="0">
                          <a:effectLst/>
                        </a:rPr>
                        <a:t>Vaccinated people are safer / less of a problem</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949735496"/>
                  </a:ext>
                </a:extLst>
              </a:tr>
              <a:tr h="173549">
                <a:tc>
                  <a:txBody>
                    <a:bodyPr/>
                    <a:lstStyle/>
                    <a:p>
                      <a:pPr algn="r" fontAlgn="ctr"/>
                      <a:r>
                        <a:rPr lang="en-NZ" sz="900" u="none" strike="noStrike" dirty="0">
                          <a:effectLst/>
                        </a:rPr>
                        <a:t>Good for the economy </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838416041"/>
                  </a:ext>
                </a:extLst>
              </a:tr>
              <a:tr h="327350">
                <a:tc>
                  <a:txBody>
                    <a:bodyPr/>
                    <a:lstStyle/>
                    <a:p>
                      <a:pPr algn="r" fontAlgn="ctr"/>
                      <a:r>
                        <a:rPr lang="en-NZ" sz="900" u="none" strike="noStrike" dirty="0">
                          <a:effectLst/>
                        </a:rPr>
                        <a:t>Agree those coming from low risk countries should be treated differently to those coming from high risk countries</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4269252235"/>
                  </a:ext>
                </a:extLst>
              </a:tr>
              <a:tr h="150999">
                <a:tc>
                  <a:txBody>
                    <a:bodyPr/>
                    <a:lstStyle/>
                    <a:p>
                      <a:pPr algn="r" fontAlgn="ctr"/>
                      <a:r>
                        <a:rPr lang="en-NZ" sz="900" u="none" strike="noStrike" dirty="0">
                          <a:effectLst/>
                        </a:rPr>
                        <a:t>Need to have a plan / starting point</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901189290"/>
                  </a:ext>
                </a:extLst>
              </a:tr>
              <a:tr h="219185">
                <a:tc>
                  <a:txBody>
                    <a:bodyPr/>
                    <a:lstStyle/>
                    <a:p>
                      <a:pPr algn="r" fontAlgn="ctr"/>
                      <a:r>
                        <a:rPr lang="en-NZ" sz="900" u="none" strike="noStrike" dirty="0">
                          <a:effectLst/>
                        </a:rPr>
                        <a:t>Makes sense</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994678794"/>
                  </a:ext>
                </a:extLst>
              </a:tr>
              <a:tr h="219185">
                <a:tc>
                  <a:txBody>
                    <a:bodyPr/>
                    <a:lstStyle/>
                    <a:p>
                      <a:pPr algn="r" fontAlgn="ctr"/>
                      <a:r>
                        <a:rPr lang="en-NZ" sz="900" u="none" strike="noStrike">
                          <a:effectLst/>
                        </a:rPr>
                        <a:t>More freedom</a:t>
                      </a:r>
                      <a:endParaRPr lang="en-NZ" sz="9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580730618"/>
                  </a:ext>
                </a:extLst>
              </a:tr>
              <a:tr h="219185">
                <a:tc>
                  <a:txBody>
                    <a:bodyPr/>
                    <a:lstStyle/>
                    <a:p>
                      <a:pPr algn="r" fontAlgn="ctr"/>
                      <a:r>
                        <a:rPr lang="en-NZ" sz="900" u="none" strike="noStrike" dirty="0">
                          <a:effectLst/>
                        </a:rPr>
                        <a:t>Allows people to travel</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095571413"/>
                  </a:ext>
                </a:extLst>
              </a:tr>
              <a:tr h="219185">
                <a:tc>
                  <a:txBody>
                    <a:bodyPr/>
                    <a:lstStyle/>
                    <a:p>
                      <a:pPr algn="r" fontAlgn="ctr"/>
                      <a:r>
                        <a:rPr lang="en-NZ" sz="900" u="none" strike="noStrike" dirty="0">
                          <a:effectLst/>
                        </a:rPr>
                        <a:t>Easiest way to maintain control</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038309748"/>
                  </a:ext>
                </a:extLst>
              </a:tr>
              <a:tr h="219185">
                <a:tc>
                  <a:txBody>
                    <a:bodyPr/>
                    <a:lstStyle/>
                    <a:p>
                      <a:pPr algn="r" fontAlgn="ctr"/>
                      <a:r>
                        <a:rPr lang="en-NZ" sz="900" u="none" strike="noStrike" dirty="0">
                          <a:effectLst/>
                        </a:rPr>
                        <a:t>Enables </a:t>
                      </a:r>
                      <a:r>
                        <a:rPr lang="en-NZ" sz="900" u="none" strike="noStrike" dirty="0" err="1">
                          <a:effectLst/>
                        </a:rPr>
                        <a:t>NZers</a:t>
                      </a:r>
                      <a:r>
                        <a:rPr lang="en-NZ" sz="900" u="none" strike="noStrike" dirty="0">
                          <a:effectLst/>
                        </a:rPr>
                        <a:t> overseas to come home</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708032642"/>
                  </a:ext>
                </a:extLst>
              </a:tr>
              <a:tr h="219185">
                <a:tc>
                  <a:txBody>
                    <a:bodyPr/>
                    <a:lstStyle/>
                    <a:p>
                      <a:pPr algn="r" fontAlgn="ctr"/>
                      <a:r>
                        <a:rPr lang="en-NZ" sz="900" u="none" strike="noStrike" dirty="0">
                          <a:effectLst/>
                        </a:rPr>
                        <a:t>Easy to adjust phases if needed</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956858543"/>
                  </a:ext>
                </a:extLst>
              </a:tr>
              <a:tr h="219185">
                <a:tc>
                  <a:txBody>
                    <a:bodyPr/>
                    <a:lstStyle/>
                    <a:p>
                      <a:pPr algn="r" fontAlgn="ctr"/>
                      <a:r>
                        <a:rPr lang="en-NZ" sz="900" u="none" strike="noStrike" dirty="0">
                          <a:effectLst/>
                        </a:rPr>
                        <a:t>Controlled opening</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44284448"/>
                  </a:ext>
                </a:extLst>
              </a:tr>
              <a:tr h="219185">
                <a:tc>
                  <a:txBody>
                    <a:bodyPr/>
                    <a:lstStyle/>
                    <a:p>
                      <a:pPr algn="r" fontAlgn="ctr"/>
                      <a:r>
                        <a:rPr lang="en-NZ" sz="900" u="none" strike="noStrike" dirty="0">
                          <a:effectLst/>
                        </a:rPr>
                        <a:t>COVID is here to stay</a:t>
                      </a:r>
                      <a:endParaRPr lang="en-NZ" sz="9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143568346"/>
                  </a:ext>
                </a:extLst>
              </a:tr>
            </a:tbl>
          </a:graphicData>
        </a:graphic>
      </p:graphicFrame>
      <p:graphicFrame>
        <p:nvGraphicFramePr>
          <p:cNvPr id="19" name="Table 18">
            <a:extLst>
              <a:ext uri="{FF2B5EF4-FFF2-40B4-BE49-F238E27FC236}">
                <a16:creationId xmlns:a16="http://schemas.microsoft.com/office/drawing/2014/main" id="{9973AA58-9333-4956-8B8F-B0DFCBD5D0E2}"/>
              </a:ext>
            </a:extLst>
          </p:cNvPr>
          <p:cNvGraphicFramePr>
            <a:graphicFrameLocks noGrp="1"/>
          </p:cNvGraphicFramePr>
          <p:nvPr/>
        </p:nvGraphicFramePr>
        <p:xfrm>
          <a:off x="6268355" y="1973000"/>
          <a:ext cx="3214031" cy="3829520"/>
        </p:xfrm>
        <a:graphic>
          <a:graphicData uri="http://schemas.openxmlformats.org/drawingml/2006/table">
            <a:tbl>
              <a:tblPr>
                <a:tableStyleId>{5C22544A-7EE6-4342-B048-85BDC9FD1C3A}</a:tableStyleId>
              </a:tblPr>
              <a:tblGrid>
                <a:gridCol w="3214031">
                  <a:extLst>
                    <a:ext uri="{9D8B030D-6E8A-4147-A177-3AD203B41FA5}">
                      <a16:colId xmlns:a16="http://schemas.microsoft.com/office/drawing/2014/main" val="1148186794"/>
                    </a:ext>
                  </a:extLst>
                </a:gridCol>
              </a:tblGrid>
              <a:tr h="191476">
                <a:tc>
                  <a:txBody>
                    <a:bodyPr/>
                    <a:lstStyle/>
                    <a:p>
                      <a:pPr algn="r" fontAlgn="ctr"/>
                      <a:r>
                        <a:rPr lang="en-NZ" sz="900" u="none" strike="noStrike" dirty="0">
                          <a:effectLst/>
                        </a:rPr>
                        <a:t>Increased risk</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1645813"/>
                  </a:ext>
                </a:extLst>
              </a:tr>
              <a:tr h="191476">
                <a:tc>
                  <a:txBody>
                    <a:bodyPr/>
                    <a:lstStyle/>
                    <a:p>
                      <a:pPr algn="r" fontAlgn="ctr"/>
                      <a:r>
                        <a:rPr lang="en-NZ" sz="900" u="none" strike="noStrike" dirty="0">
                          <a:effectLst/>
                        </a:rPr>
                        <a:t>Early 2022 is too soon to open the borders</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6768272"/>
                  </a:ext>
                </a:extLst>
              </a:tr>
              <a:tr h="191476">
                <a:tc>
                  <a:txBody>
                    <a:bodyPr/>
                    <a:lstStyle/>
                    <a:p>
                      <a:pPr algn="r" fontAlgn="ctr"/>
                      <a:r>
                        <a:rPr lang="en-NZ" sz="900" u="none" strike="noStrike">
                          <a:effectLst/>
                        </a:rPr>
                        <a:t>It's still not safe</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4494443"/>
                  </a:ext>
                </a:extLst>
              </a:tr>
              <a:tr h="191476">
                <a:tc>
                  <a:txBody>
                    <a:bodyPr/>
                    <a:lstStyle/>
                    <a:p>
                      <a:pPr algn="r" fontAlgn="ctr"/>
                      <a:r>
                        <a:rPr lang="en-NZ" sz="900" u="none" strike="noStrike" dirty="0">
                          <a:effectLst/>
                        </a:rPr>
                        <a:t>People will flout the rules</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5197414"/>
                  </a:ext>
                </a:extLst>
              </a:tr>
              <a:tr h="191476">
                <a:tc>
                  <a:txBody>
                    <a:bodyPr/>
                    <a:lstStyle/>
                    <a:p>
                      <a:pPr algn="r" fontAlgn="ctr"/>
                      <a:r>
                        <a:rPr lang="en-NZ" sz="900" u="none" strike="noStrike">
                          <a:effectLst/>
                        </a:rPr>
                        <a:t>Don't like the idea / doesn't feel right</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3614496"/>
                  </a:ext>
                </a:extLst>
              </a:tr>
              <a:tr h="191476">
                <a:tc>
                  <a:txBody>
                    <a:bodyPr/>
                    <a:lstStyle/>
                    <a:p>
                      <a:pPr algn="r" fontAlgn="ctr"/>
                      <a:r>
                        <a:rPr lang="en-NZ" sz="900" u="none" strike="noStrike">
                          <a:effectLst/>
                        </a:rPr>
                        <a:t>Worried about the emergence of new strains</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989718"/>
                  </a:ext>
                </a:extLst>
              </a:tr>
              <a:tr h="191476">
                <a:tc>
                  <a:txBody>
                    <a:bodyPr/>
                    <a:lstStyle/>
                    <a:p>
                      <a:pPr algn="r" fontAlgn="ctr"/>
                      <a:r>
                        <a:rPr lang="en-NZ" sz="900" u="none" strike="noStrike">
                          <a:effectLst/>
                        </a:rPr>
                        <a:t>Need to get Covid under control / eliminated before we reopen</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5508032"/>
                  </a:ext>
                </a:extLst>
              </a:tr>
              <a:tr h="191476">
                <a:tc>
                  <a:txBody>
                    <a:bodyPr/>
                    <a:lstStyle/>
                    <a:p>
                      <a:pPr algn="r" fontAlgn="ctr"/>
                      <a:r>
                        <a:rPr lang="en-NZ" sz="900" u="none" strike="noStrike" dirty="0">
                          <a:effectLst/>
                        </a:rPr>
                        <a:t>Should only let in people who are fully vaccinated</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3183678"/>
                  </a:ext>
                </a:extLst>
              </a:tr>
              <a:tr h="191476">
                <a:tc>
                  <a:txBody>
                    <a:bodyPr/>
                    <a:lstStyle/>
                    <a:p>
                      <a:pPr algn="r" fontAlgn="ctr"/>
                      <a:r>
                        <a:rPr lang="en-NZ" sz="900" u="none" strike="noStrike">
                          <a:effectLst/>
                        </a:rPr>
                        <a:t>Should keep our borders closed as long as possible</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3852272"/>
                  </a:ext>
                </a:extLst>
              </a:tr>
              <a:tr h="191476">
                <a:tc>
                  <a:txBody>
                    <a:bodyPr/>
                    <a:lstStyle/>
                    <a:p>
                      <a:pPr algn="r" fontAlgn="ctr"/>
                      <a:r>
                        <a:rPr lang="en-NZ" sz="900" u="none" strike="noStrike">
                          <a:effectLst/>
                        </a:rPr>
                        <a:t>Delta arrived from a low risk country</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39156"/>
                  </a:ext>
                </a:extLst>
              </a:tr>
              <a:tr h="191476">
                <a:tc>
                  <a:txBody>
                    <a:bodyPr/>
                    <a:lstStyle/>
                    <a:p>
                      <a:pPr algn="r" fontAlgn="ctr"/>
                      <a:r>
                        <a:rPr lang="en-NZ" sz="900" u="none" strike="noStrike" dirty="0">
                          <a:effectLst/>
                        </a:rPr>
                        <a:t>Don't trust international travellers</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6847530"/>
                  </a:ext>
                </a:extLst>
              </a:tr>
              <a:tr h="191476">
                <a:tc>
                  <a:txBody>
                    <a:bodyPr/>
                    <a:lstStyle/>
                    <a:p>
                      <a:pPr algn="r" fontAlgn="ctr"/>
                      <a:r>
                        <a:rPr lang="en-NZ" sz="900" u="none" strike="noStrike">
                          <a:effectLst/>
                        </a:rPr>
                        <a:t>Will there be enough checks / testing?</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711026"/>
                  </a:ext>
                </a:extLst>
              </a:tr>
              <a:tr h="191476">
                <a:tc>
                  <a:txBody>
                    <a:bodyPr/>
                    <a:lstStyle/>
                    <a:p>
                      <a:pPr algn="r" fontAlgn="ctr"/>
                      <a:r>
                        <a:rPr lang="en-NZ" sz="900" u="none" strike="noStrike">
                          <a:effectLst/>
                        </a:rPr>
                        <a:t>Not everyone is vaccinated yet</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7355302"/>
                  </a:ext>
                </a:extLst>
              </a:tr>
              <a:tr h="191476">
                <a:tc>
                  <a:txBody>
                    <a:bodyPr/>
                    <a:lstStyle/>
                    <a:p>
                      <a:pPr algn="r" fontAlgn="ctr"/>
                      <a:r>
                        <a:rPr lang="en-NZ" sz="900" u="none" strike="noStrike" dirty="0">
                          <a:effectLst/>
                        </a:rPr>
                        <a:t>Can still spread the virus even when vaccinated</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5183295"/>
                  </a:ext>
                </a:extLst>
              </a:tr>
              <a:tr h="191476">
                <a:tc>
                  <a:txBody>
                    <a:bodyPr/>
                    <a:lstStyle/>
                    <a:p>
                      <a:pPr algn="r" fontAlgn="ctr"/>
                      <a:r>
                        <a:rPr lang="en-NZ" sz="900" u="none" strike="noStrike" dirty="0">
                          <a:effectLst/>
                        </a:rPr>
                        <a:t>Hospitals are already under resourced</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0049512"/>
                  </a:ext>
                </a:extLst>
              </a:tr>
              <a:tr h="191476">
                <a:tc>
                  <a:txBody>
                    <a:bodyPr/>
                    <a:lstStyle/>
                    <a:p>
                      <a:pPr algn="r" fontAlgn="ctr"/>
                      <a:r>
                        <a:rPr lang="en-NZ" sz="900" u="none" strike="noStrike" dirty="0">
                          <a:effectLst/>
                        </a:rPr>
                        <a:t>How will we keep New Zealanders safe?</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4206383"/>
                  </a:ext>
                </a:extLst>
              </a:tr>
              <a:tr h="191476">
                <a:tc>
                  <a:txBody>
                    <a:bodyPr/>
                    <a:lstStyle/>
                    <a:p>
                      <a:pPr algn="r" fontAlgn="ctr"/>
                      <a:r>
                        <a:rPr lang="en-NZ" sz="900" u="none" strike="noStrike" dirty="0">
                          <a:effectLst/>
                        </a:rPr>
                        <a:t>Keep strict protocols in place for quarantine</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103851"/>
                  </a:ext>
                </a:extLst>
              </a:tr>
              <a:tr h="191476">
                <a:tc>
                  <a:txBody>
                    <a:bodyPr/>
                    <a:lstStyle/>
                    <a:p>
                      <a:pPr algn="r" fontAlgn="ctr"/>
                      <a:r>
                        <a:rPr lang="en-NZ" sz="900" u="none" strike="noStrike" dirty="0">
                          <a:effectLst/>
                        </a:rPr>
                        <a:t>No faith in current decision making</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94944"/>
                  </a:ext>
                </a:extLst>
              </a:tr>
              <a:tr h="191476">
                <a:tc>
                  <a:txBody>
                    <a:bodyPr/>
                    <a:lstStyle/>
                    <a:p>
                      <a:pPr algn="r" fontAlgn="ctr"/>
                      <a:r>
                        <a:rPr lang="en-NZ" sz="900" u="none" strike="noStrike" dirty="0">
                          <a:effectLst/>
                        </a:rPr>
                        <a:t>Support some of the phases but not the high risk phase</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95213"/>
                  </a:ext>
                </a:extLst>
              </a:tr>
              <a:tr h="191476">
                <a:tc>
                  <a:txBody>
                    <a:bodyPr/>
                    <a:lstStyle/>
                    <a:p>
                      <a:pPr algn="r" fontAlgn="ctr"/>
                      <a:r>
                        <a:rPr lang="en-NZ" sz="900" u="none" strike="noStrike" dirty="0">
                          <a:effectLst/>
                        </a:rPr>
                        <a:t>Should open without phases</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7569135"/>
                  </a:ext>
                </a:extLst>
              </a:tr>
            </a:tbl>
          </a:graphicData>
        </a:graphic>
      </p:graphicFrame>
      <p:graphicFrame>
        <p:nvGraphicFramePr>
          <p:cNvPr id="20" name="Chart 19">
            <a:extLst>
              <a:ext uri="{FF2B5EF4-FFF2-40B4-BE49-F238E27FC236}">
                <a16:creationId xmlns:a16="http://schemas.microsoft.com/office/drawing/2014/main" id="{663B532F-38CE-4B19-96DA-E7BD1A944F97}"/>
              </a:ext>
            </a:extLst>
          </p:cNvPr>
          <p:cNvGraphicFramePr/>
          <p:nvPr/>
        </p:nvGraphicFramePr>
        <p:xfrm>
          <a:off x="6675638" y="1782964"/>
          <a:ext cx="5739831" cy="401955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8D8F77E1-3936-4B0E-8FD7-FC6ABF1C17CC}"/>
              </a:ext>
            </a:extLst>
          </p:cNvPr>
          <p:cNvSpPr txBox="1"/>
          <p:nvPr/>
        </p:nvSpPr>
        <p:spPr>
          <a:xfrm>
            <a:off x="6804081" y="1468810"/>
            <a:ext cx="1575752" cy="169277"/>
          </a:xfrm>
          <a:prstGeom prst="rect">
            <a:avLst/>
          </a:prstGeom>
          <a:noFill/>
        </p:spPr>
        <p:txBody>
          <a:bodyPr wrap="none" lIns="0" tIns="0" rIns="0" bIns="0" rtlCol="0">
            <a:spAutoFit/>
          </a:bodyPr>
          <a:lstStyle/>
          <a:p>
            <a:r>
              <a:rPr lang="en-NZ" sz="1100" b="1" dirty="0"/>
              <a:t>Reasons for opposition</a:t>
            </a:r>
          </a:p>
        </p:txBody>
      </p:sp>
      <p:sp>
        <p:nvSpPr>
          <p:cNvPr id="4" name="Slide Number Placeholder 3">
            <a:extLst>
              <a:ext uri="{FF2B5EF4-FFF2-40B4-BE49-F238E27FC236}">
                <a16:creationId xmlns:a16="http://schemas.microsoft.com/office/drawing/2014/main" id="{0AE74685-C1AF-4B2A-8B99-0F93B53DC47A}"/>
              </a:ext>
            </a:extLst>
          </p:cNvPr>
          <p:cNvSpPr>
            <a:spLocks noGrp="1"/>
          </p:cNvSpPr>
          <p:nvPr>
            <p:ph type="sldNum" sz="quarter" idx="10"/>
          </p:nvPr>
        </p:nvSpPr>
        <p:spPr/>
        <p:txBody>
          <a:bodyPr/>
          <a:lstStyle/>
          <a:p>
            <a:fld id="{4034BEE3-566C-4068-A777-C3A4762E861B}" type="slidenum">
              <a:rPr lang="en-GB" smtClean="0"/>
              <a:pPr/>
              <a:t>20</a:t>
            </a:fld>
            <a:endParaRPr lang="en-GB" dirty="0"/>
          </a:p>
        </p:txBody>
      </p:sp>
    </p:spTree>
    <p:extLst>
      <p:ext uri="{BB962C8B-B14F-4D97-AF65-F5344CB8AC3E}">
        <p14:creationId xmlns:p14="http://schemas.microsoft.com/office/powerpoint/2010/main" val="25272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1D5F6B-477D-4683-9A1F-D1DC4392CA43}"/>
              </a:ext>
            </a:extLst>
          </p:cNvPr>
          <p:cNvSpPr/>
          <p:nvPr/>
        </p:nvSpPr>
        <p:spPr bwMode="ltGray">
          <a:xfrm>
            <a:off x="6151880" y="1264921"/>
            <a:ext cx="5672391" cy="475488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9C81C37-143D-4BF1-8DD7-2C832F266E94}"/>
              </a:ext>
            </a:extLst>
          </p:cNvPr>
          <p:cNvSpPr/>
          <p:nvPr/>
        </p:nvSpPr>
        <p:spPr bwMode="ltGray">
          <a:xfrm>
            <a:off x="514351" y="1408071"/>
            <a:ext cx="5414009"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9" name="Oval 18">
            <a:extLst>
              <a:ext uri="{FF2B5EF4-FFF2-40B4-BE49-F238E27FC236}">
                <a16:creationId xmlns:a16="http://schemas.microsoft.com/office/drawing/2014/main" id="{FC7088EB-9302-479D-8A00-951D99230059}"/>
              </a:ext>
            </a:extLst>
          </p:cNvPr>
          <p:cNvSpPr/>
          <p:nvPr/>
        </p:nvSpPr>
        <p:spPr bwMode="ltGray">
          <a:xfrm>
            <a:off x="430489" y="1328573"/>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0" name="Rectangle 19">
            <a:extLst>
              <a:ext uri="{FF2B5EF4-FFF2-40B4-BE49-F238E27FC236}">
                <a16:creationId xmlns:a16="http://schemas.microsoft.com/office/drawing/2014/main" id="{2C68DEE6-464D-4F05-B2AA-E5C3E1533DFB}"/>
              </a:ext>
            </a:extLst>
          </p:cNvPr>
          <p:cNvSpPr/>
          <p:nvPr/>
        </p:nvSpPr>
        <p:spPr bwMode="ltGray">
          <a:xfrm>
            <a:off x="6304525" y="1408071"/>
            <a:ext cx="5414009"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1" name="Oval 20">
            <a:extLst>
              <a:ext uri="{FF2B5EF4-FFF2-40B4-BE49-F238E27FC236}">
                <a16:creationId xmlns:a16="http://schemas.microsoft.com/office/drawing/2014/main" id="{4F77C04E-97BC-4756-845C-4244B3C28CB7}"/>
              </a:ext>
            </a:extLst>
          </p:cNvPr>
          <p:cNvSpPr/>
          <p:nvPr/>
        </p:nvSpPr>
        <p:spPr bwMode="ltGray">
          <a:xfrm>
            <a:off x="6220663" y="1328573"/>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2" name="TextBox 21">
            <a:extLst>
              <a:ext uri="{FF2B5EF4-FFF2-40B4-BE49-F238E27FC236}">
                <a16:creationId xmlns:a16="http://schemas.microsoft.com/office/drawing/2014/main" id="{71435652-BB6A-4DAD-86B1-8ACAF18B4DF5}"/>
              </a:ext>
            </a:extLst>
          </p:cNvPr>
          <p:cNvSpPr txBox="1"/>
          <p:nvPr/>
        </p:nvSpPr>
        <p:spPr>
          <a:xfrm>
            <a:off x="1013907" y="1468810"/>
            <a:ext cx="1380186" cy="169277"/>
          </a:xfrm>
          <a:prstGeom prst="rect">
            <a:avLst/>
          </a:prstGeom>
          <a:noFill/>
        </p:spPr>
        <p:txBody>
          <a:bodyPr wrap="none" lIns="0" tIns="0" rIns="0" bIns="0" rtlCol="0">
            <a:spAutoFit/>
          </a:bodyPr>
          <a:lstStyle/>
          <a:p>
            <a:r>
              <a:rPr lang="en-NZ" sz="1100" b="1" dirty="0"/>
              <a:t>Reasons for support</a:t>
            </a:r>
          </a:p>
        </p:txBody>
      </p:sp>
      <p:sp>
        <p:nvSpPr>
          <p:cNvPr id="23" name="Rectangle 22">
            <a:extLst>
              <a:ext uri="{FF2B5EF4-FFF2-40B4-BE49-F238E27FC236}">
                <a16:creationId xmlns:a16="http://schemas.microsoft.com/office/drawing/2014/main" id="{820928C5-E772-44F3-9C5B-F55610DC1D42}"/>
              </a:ext>
            </a:extLst>
          </p:cNvPr>
          <p:cNvSpPr/>
          <p:nvPr/>
        </p:nvSpPr>
        <p:spPr bwMode="ltGray">
          <a:xfrm>
            <a:off x="365125" y="1264921"/>
            <a:ext cx="5672391" cy="475488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5D7E4D97-F05C-4D06-A143-2CE55E8B3B15}"/>
              </a:ext>
            </a:extLst>
          </p:cNvPr>
          <p:cNvSpPr/>
          <p:nvPr/>
        </p:nvSpPr>
        <p:spPr>
          <a:xfrm>
            <a:off x="533531" y="1425691"/>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255E824A-733E-49B2-95CA-26E2EE0B83A0}"/>
              </a:ext>
            </a:extLst>
          </p:cNvPr>
          <p:cNvSpPr/>
          <p:nvPr/>
        </p:nvSpPr>
        <p:spPr>
          <a:xfrm flipV="1">
            <a:off x="6325193" y="1455699"/>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26" name="TextBox 25">
            <a:extLst>
              <a:ext uri="{FF2B5EF4-FFF2-40B4-BE49-F238E27FC236}">
                <a16:creationId xmlns:a16="http://schemas.microsoft.com/office/drawing/2014/main" id="{DEAADC97-B1E5-4875-8DE4-EA68364465FD}"/>
              </a:ext>
            </a:extLst>
          </p:cNvPr>
          <p:cNvSpPr txBox="1"/>
          <p:nvPr/>
        </p:nvSpPr>
        <p:spPr>
          <a:xfrm>
            <a:off x="6804081" y="1468810"/>
            <a:ext cx="1575752" cy="169277"/>
          </a:xfrm>
          <a:prstGeom prst="rect">
            <a:avLst/>
          </a:prstGeom>
          <a:noFill/>
        </p:spPr>
        <p:txBody>
          <a:bodyPr wrap="none" lIns="0" tIns="0" rIns="0" bIns="0" rtlCol="0">
            <a:spAutoFit/>
          </a:bodyPr>
          <a:lstStyle/>
          <a:p>
            <a:r>
              <a:rPr lang="en-NZ" sz="1100" b="1" dirty="0"/>
              <a:t>Reasons for opposition</a:t>
            </a:r>
          </a:p>
        </p:txBody>
      </p:sp>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0289" y="225194"/>
            <a:ext cx="10196711" cy="403200"/>
          </a:xfrm>
        </p:spPr>
        <p:txBody>
          <a:bodyPr/>
          <a:lstStyle/>
          <a:p>
            <a:r>
              <a:rPr lang="en-NZ" sz="2000" b="0" dirty="0"/>
              <a:t>Below are a selection of comments people made when asked why they support or oppose the phased reopening.</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81825"/>
            <a:ext cx="6840908" cy="338554"/>
          </a:xfrm>
          <a:prstGeom prst="rect">
            <a:avLst/>
          </a:prstGeom>
          <a:noFill/>
        </p:spPr>
        <p:txBody>
          <a:bodyPr wrap="square">
            <a:spAutoFit/>
          </a:bodyPr>
          <a:lstStyle/>
          <a:p>
            <a:r>
              <a:rPr lang="en-US" sz="800" dirty="0"/>
              <a:t>Q. </a:t>
            </a:r>
            <a:r>
              <a:rPr lang="en-NZ" sz="800" dirty="0"/>
              <a:t>Why do you support the phased opening? Why don’t you support the phased opening?</a:t>
            </a:r>
            <a:endParaRPr lang="en-US" sz="800" dirty="0"/>
          </a:p>
          <a:p>
            <a:r>
              <a:rPr lang="en-US" sz="800" dirty="0"/>
              <a:t>Base: Those who support the phased reopening (n=214), those who oppose the phased reopening (n=63).</a:t>
            </a:r>
          </a:p>
        </p:txBody>
      </p:sp>
      <p:sp>
        <p:nvSpPr>
          <p:cNvPr id="16" name="TextBox 15">
            <a:extLst>
              <a:ext uri="{FF2B5EF4-FFF2-40B4-BE49-F238E27FC236}">
                <a16:creationId xmlns:a16="http://schemas.microsoft.com/office/drawing/2014/main" id="{E60D2AF8-7843-4996-8CD3-FD3414DDFF26}"/>
              </a:ext>
            </a:extLst>
          </p:cNvPr>
          <p:cNvSpPr txBox="1"/>
          <p:nvPr/>
        </p:nvSpPr>
        <p:spPr>
          <a:xfrm>
            <a:off x="494316" y="1963304"/>
            <a:ext cx="5414009" cy="3970318"/>
          </a:xfrm>
          <a:prstGeom prst="rect">
            <a:avLst/>
          </a:prstGeom>
          <a:noFill/>
        </p:spPr>
        <p:txBody>
          <a:bodyPr wrap="square">
            <a:spAutoFit/>
          </a:bodyPr>
          <a:lstStyle/>
          <a:p>
            <a:pPr algn="ctr"/>
            <a:r>
              <a:rPr lang="en-NZ" sz="1050" i="1" dirty="0"/>
              <a:t>“There are so many Kiwis stuck overseas who want and need to come home and it should be easier for them to do so. I miss my </a:t>
            </a:r>
            <a:r>
              <a:rPr lang="en-NZ" sz="1050" i="1" dirty="0" err="1"/>
              <a:t>whānau</a:t>
            </a:r>
            <a:r>
              <a:rPr lang="en-NZ" sz="1050" i="1" dirty="0"/>
              <a:t> and friends who are overseas so I want to be able to see them as soon as possible. As someone who loves to travel and experience new cultures it is difficult to watch people in other countries be able to enjoy the freedoms of travel purely because they are fully vaccinated, just as I am. I understand that our country does not have the best systems in place to be able to cope with a surge of Covid-19. I also want to keep my community safe so I have been doing my bit by following all of the govt's guidelines. I just really want to move towards reconnecting with the world as soon as it is safe to do so. I love Aotearoa New Zealand but feel as though being fully vaccinated should provide pathways to travel that are not there yet. I would happily self-isolate at home upon my return for the full 2 weeks if it meant reconnecting with loved ones overseas.”</a:t>
            </a:r>
          </a:p>
          <a:p>
            <a:pPr algn="ctr"/>
            <a:endParaRPr lang="en-NZ" sz="1050" i="1" dirty="0"/>
          </a:p>
          <a:p>
            <a:pPr algn="ctr"/>
            <a:r>
              <a:rPr lang="en-NZ" sz="1050" i="1" dirty="0"/>
              <a:t>“It's better to open things slowly rather than all at once to give an indication of the rapid spread of the delta variant. It's a smart move from cabinet to do this. If we were to enter level 2 and almost everything opening up at once, it would be chaotic and our cases would be increasing rather decreasing. I also believe that the phases give people more incentive to get vaccinated to enjoy what is going to open. However, if we stay in level 3 with hardly anything open to support the economy, it will turn out to be Level Free. I strongly support phased opening!”</a:t>
            </a:r>
          </a:p>
          <a:p>
            <a:pPr algn="ctr"/>
            <a:endParaRPr lang="en-NZ" sz="1050" i="1" dirty="0"/>
          </a:p>
          <a:p>
            <a:pPr algn="ctr"/>
            <a:r>
              <a:rPr lang="en-NZ" sz="1050" i="1" dirty="0"/>
              <a:t>“To allow as long as possible to get people vaccinated, in particular vulnerable groups such as Māori, Pasifika and the elderly. Plus I’d like to see 5-11 year olds added to the rollout.”</a:t>
            </a:r>
          </a:p>
        </p:txBody>
      </p:sp>
      <p:sp>
        <p:nvSpPr>
          <p:cNvPr id="18" name="TextBox 17">
            <a:extLst>
              <a:ext uri="{FF2B5EF4-FFF2-40B4-BE49-F238E27FC236}">
                <a16:creationId xmlns:a16="http://schemas.microsoft.com/office/drawing/2014/main" id="{8D0619A4-CE71-41A1-8535-34701356B4EA}"/>
              </a:ext>
            </a:extLst>
          </p:cNvPr>
          <p:cNvSpPr txBox="1"/>
          <p:nvPr/>
        </p:nvSpPr>
        <p:spPr>
          <a:xfrm>
            <a:off x="6280875" y="2121189"/>
            <a:ext cx="5414400" cy="2839239"/>
          </a:xfrm>
          <a:prstGeom prst="rect">
            <a:avLst/>
          </a:prstGeom>
          <a:noFill/>
        </p:spPr>
        <p:txBody>
          <a:bodyPr wrap="square">
            <a:spAutoFit/>
          </a:bodyPr>
          <a:lstStyle/>
          <a:p>
            <a:pPr algn="ctr"/>
            <a:r>
              <a:rPr lang="en-NZ" sz="1050" i="1" dirty="0"/>
              <a:t>“The boarders were completely shut and then we opened to a low risk country and ended up with covid back in the community and after an even longer level 4 lockdown than 2020 still have not been able to reduce the numbers. Opening up to more countries increases the chances of covid spreading like wildfire.”</a:t>
            </a:r>
          </a:p>
          <a:p>
            <a:pPr algn="ctr"/>
            <a:endParaRPr lang="en-NZ" sz="1050" i="1" dirty="0"/>
          </a:p>
          <a:p>
            <a:pPr algn="ctr"/>
            <a:r>
              <a:rPr lang="en-NZ" sz="1050" i="1" dirty="0"/>
              <a:t>“Because we are opening up our own country to places that are worse off, I believe that sorting out our own country is the best thing we can do at this stage before opening it up to the rest of the world. I do know that at some stage we need to but until we are under control I do not think this should be an option especially when many are still experiencing Level 3 lockdown.”</a:t>
            </a:r>
          </a:p>
          <a:p>
            <a:pPr algn="ctr"/>
            <a:endParaRPr lang="en-NZ" sz="1050" i="1" dirty="0"/>
          </a:p>
          <a:p>
            <a:pPr algn="ctr"/>
            <a:r>
              <a:rPr lang="en-NZ" sz="1050" i="1" dirty="0"/>
              <a:t>“Potential risk of getting in a new mutation into the country that the vaccine may not be affective on. Also the vaccine does not eliminate infection so compromised individuals with commodities and immune compromise can still end up really sick and in need of specialized health care which is crucially understaffed and underpaid.”</a:t>
            </a:r>
          </a:p>
          <a:p>
            <a:pPr algn="ctr"/>
            <a:endParaRPr lang="en-NZ" sz="1050" i="1" dirty="0"/>
          </a:p>
          <a:p>
            <a:pPr algn="ctr"/>
            <a:r>
              <a:rPr lang="en-NZ" sz="1050" i="1" dirty="0"/>
              <a:t>“Concerned about the safety of my </a:t>
            </a:r>
            <a:r>
              <a:rPr lang="en-NZ" sz="1050" i="1" dirty="0" err="1"/>
              <a:t>whānau</a:t>
            </a:r>
            <a:r>
              <a:rPr lang="en-NZ" sz="1050" i="1" dirty="0"/>
              <a:t> and community.”</a:t>
            </a:r>
          </a:p>
        </p:txBody>
      </p:sp>
      <p:sp>
        <p:nvSpPr>
          <p:cNvPr id="3" name="Slide Number Placeholder 2">
            <a:extLst>
              <a:ext uri="{FF2B5EF4-FFF2-40B4-BE49-F238E27FC236}">
                <a16:creationId xmlns:a16="http://schemas.microsoft.com/office/drawing/2014/main" id="{F8558C79-5F34-4FFD-AD46-BB8E3558B1E3}"/>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27346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31088"/>
            <a:ext cx="10196711" cy="403200"/>
          </a:xfrm>
        </p:spPr>
        <p:txBody>
          <a:bodyPr/>
          <a:lstStyle/>
          <a:p>
            <a:r>
              <a:rPr lang="en-NZ" sz="2000" b="0" dirty="0"/>
              <a:t>When looking at specific aspects of the proposal, people are most supportive of using MIQ facilities for travellers from high-risk countries and unvaccinated travellers.</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338554"/>
          </a:xfrm>
          <a:prstGeom prst="rect">
            <a:avLst/>
          </a:prstGeom>
          <a:noFill/>
        </p:spPr>
        <p:txBody>
          <a:bodyPr wrap="square">
            <a:spAutoFit/>
          </a:bodyPr>
          <a:lstStyle/>
          <a:p>
            <a:r>
              <a:rPr lang="en-US" sz="800" dirty="0"/>
              <a:t>Q. </a:t>
            </a:r>
            <a:r>
              <a:rPr lang="en-NZ" sz="800" dirty="0"/>
              <a:t>Assuming the plan was to proceed, how strongly do you support or oppose:</a:t>
            </a:r>
            <a:endParaRPr lang="en-US" sz="800" dirty="0"/>
          </a:p>
          <a:p>
            <a:r>
              <a:rPr lang="en-US" sz="800" dirty="0"/>
              <a:t>Base: All Pacific peoples (n=301)</a:t>
            </a:r>
            <a:endParaRPr lang="en-NZ" sz="800" dirty="0"/>
          </a:p>
        </p:txBody>
      </p:sp>
      <p:graphicFrame>
        <p:nvGraphicFramePr>
          <p:cNvPr id="10" name="Chart 9">
            <a:extLst>
              <a:ext uri="{FF2B5EF4-FFF2-40B4-BE49-F238E27FC236}">
                <a16:creationId xmlns:a16="http://schemas.microsoft.com/office/drawing/2014/main" id="{0CDA82C4-3BEE-46DC-A4F0-EB2DF08C473D}"/>
              </a:ext>
            </a:extLst>
          </p:cNvPr>
          <p:cNvGraphicFramePr/>
          <p:nvPr/>
        </p:nvGraphicFramePr>
        <p:xfrm>
          <a:off x="-5139" y="924329"/>
          <a:ext cx="12192000" cy="506689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35154ED-6244-4A81-AA53-96F11667FA10}"/>
              </a:ext>
            </a:extLst>
          </p:cNvPr>
          <p:cNvSpPr/>
          <p:nvPr/>
        </p:nvSpPr>
        <p:spPr bwMode="ltGray">
          <a:xfrm>
            <a:off x="365126" y="1462580"/>
            <a:ext cx="11461749" cy="4070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3" name="Oval 12">
            <a:extLst>
              <a:ext uri="{FF2B5EF4-FFF2-40B4-BE49-F238E27FC236}">
                <a16:creationId xmlns:a16="http://schemas.microsoft.com/office/drawing/2014/main" id="{BA94FE58-67BA-4876-9AE9-E821A8008A73}"/>
              </a:ext>
            </a:extLst>
          </p:cNvPr>
          <p:cNvSpPr/>
          <p:nvPr/>
        </p:nvSpPr>
        <p:spPr bwMode="ltGray">
          <a:xfrm>
            <a:off x="1788763" y="1385137"/>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4" name="Oval 13">
            <a:extLst>
              <a:ext uri="{FF2B5EF4-FFF2-40B4-BE49-F238E27FC236}">
                <a16:creationId xmlns:a16="http://schemas.microsoft.com/office/drawing/2014/main" id="{F53484B3-54C4-4154-9616-77537CE5B1C7}"/>
              </a:ext>
            </a:extLst>
          </p:cNvPr>
          <p:cNvSpPr/>
          <p:nvPr/>
        </p:nvSpPr>
        <p:spPr bwMode="ltGray">
          <a:xfrm>
            <a:off x="3806502" y="1385137"/>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5" name="Oval 14">
            <a:extLst>
              <a:ext uri="{FF2B5EF4-FFF2-40B4-BE49-F238E27FC236}">
                <a16:creationId xmlns:a16="http://schemas.microsoft.com/office/drawing/2014/main" id="{EB5B899D-1382-47BA-BC18-BEDA0FDAD627}"/>
              </a:ext>
            </a:extLst>
          </p:cNvPr>
          <p:cNvSpPr/>
          <p:nvPr/>
        </p:nvSpPr>
        <p:spPr bwMode="ltGray">
          <a:xfrm>
            <a:off x="5824241" y="1385137"/>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6" name="Oval 15">
            <a:extLst>
              <a:ext uri="{FF2B5EF4-FFF2-40B4-BE49-F238E27FC236}">
                <a16:creationId xmlns:a16="http://schemas.microsoft.com/office/drawing/2014/main" id="{4F4151BA-D46A-4C36-B23B-74D78CCFF7AE}"/>
              </a:ext>
            </a:extLst>
          </p:cNvPr>
          <p:cNvSpPr/>
          <p:nvPr/>
        </p:nvSpPr>
        <p:spPr bwMode="ltGray">
          <a:xfrm>
            <a:off x="7851505" y="1385137"/>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7" name="Oval 16">
            <a:extLst>
              <a:ext uri="{FF2B5EF4-FFF2-40B4-BE49-F238E27FC236}">
                <a16:creationId xmlns:a16="http://schemas.microsoft.com/office/drawing/2014/main" id="{C6AE7D80-F96C-4AB4-A1D0-1C27105B1E67}"/>
              </a:ext>
            </a:extLst>
          </p:cNvPr>
          <p:cNvSpPr/>
          <p:nvPr/>
        </p:nvSpPr>
        <p:spPr bwMode="ltGray">
          <a:xfrm>
            <a:off x="9859719" y="1385137"/>
            <a:ext cx="561975" cy="561975"/>
          </a:xfrm>
          <a:prstGeom prst="ellipse">
            <a:avLst/>
          </a:prstGeom>
          <a:solidFill>
            <a:schemeClr val="bg1"/>
          </a:solidFill>
          <a:ln w="19050">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18" name="Table 11">
            <a:extLst>
              <a:ext uri="{FF2B5EF4-FFF2-40B4-BE49-F238E27FC236}">
                <a16:creationId xmlns:a16="http://schemas.microsoft.com/office/drawing/2014/main" id="{23AB8C9D-B8FE-4B84-80D8-DABB1CA6E6BC}"/>
              </a:ext>
            </a:extLst>
          </p:cNvPr>
          <p:cNvGraphicFramePr>
            <a:graphicFrameLocks noGrp="1"/>
          </p:cNvGraphicFramePr>
          <p:nvPr>
            <p:extLst>
              <p:ext uri="{D42A27DB-BD31-4B8C-83A1-F6EECF244321}">
                <p14:modId xmlns:p14="http://schemas.microsoft.com/office/powerpoint/2010/main" val="1057380973"/>
              </p:ext>
            </p:extLst>
          </p:nvPr>
        </p:nvGraphicFramePr>
        <p:xfrm>
          <a:off x="1573911" y="1518642"/>
          <a:ext cx="9072000" cy="312928"/>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219140041"/>
                    </a:ext>
                  </a:extLst>
                </a:gridCol>
                <a:gridCol w="1008000">
                  <a:extLst>
                    <a:ext uri="{9D8B030D-6E8A-4147-A177-3AD203B41FA5}">
                      <a16:colId xmlns:a16="http://schemas.microsoft.com/office/drawing/2014/main" val="2672512185"/>
                    </a:ext>
                  </a:extLst>
                </a:gridCol>
                <a:gridCol w="1008000">
                  <a:extLst>
                    <a:ext uri="{9D8B030D-6E8A-4147-A177-3AD203B41FA5}">
                      <a16:colId xmlns:a16="http://schemas.microsoft.com/office/drawing/2014/main" val="3062703900"/>
                    </a:ext>
                  </a:extLst>
                </a:gridCol>
                <a:gridCol w="1008000">
                  <a:extLst>
                    <a:ext uri="{9D8B030D-6E8A-4147-A177-3AD203B41FA5}">
                      <a16:colId xmlns:a16="http://schemas.microsoft.com/office/drawing/2014/main" val="3063112390"/>
                    </a:ext>
                  </a:extLst>
                </a:gridCol>
                <a:gridCol w="1008000">
                  <a:extLst>
                    <a:ext uri="{9D8B030D-6E8A-4147-A177-3AD203B41FA5}">
                      <a16:colId xmlns:a16="http://schemas.microsoft.com/office/drawing/2014/main" val="1052312864"/>
                    </a:ext>
                  </a:extLst>
                </a:gridCol>
                <a:gridCol w="1008000">
                  <a:extLst>
                    <a:ext uri="{9D8B030D-6E8A-4147-A177-3AD203B41FA5}">
                      <a16:colId xmlns:a16="http://schemas.microsoft.com/office/drawing/2014/main" val="3492921122"/>
                    </a:ext>
                  </a:extLst>
                </a:gridCol>
                <a:gridCol w="1008000">
                  <a:extLst>
                    <a:ext uri="{9D8B030D-6E8A-4147-A177-3AD203B41FA5}">
                      <a16:colId xmlns:a16="http://schemas.microsoft.com/office/drawing/2014/main" val="1031451466"/>
                    </a:ext>
                  </a:extLst>
                </a:gridCol>
                <a:gridCol w="1008000">
                  <a:extLst>
                    <a:ext uri="{9D8B030D-6E8A-4147-A177-3AD203B41FA5}">
                      <a16:colId xmlns:a16="http://schemas.microsoft.com/office/drawing/2014/main" val="105645888"/>
                    </a:ext>
                  </a:extLst>
                </a:gridCol>
                <a:gridCol w="1008000">
                  <a:extLst>
                    <a:ext uri="{9D8B030D-6E8A-4147-A177-3AD203B41FA5}">
                      <a16:colId xmlns:a16="http://schemas.microsoft.com/office/drawing/2014/main" val="951462454"/>
                    </a:ext>
                  </a:extLst>
                </a:gridCol>
              </a:tblGrid>
              <a:tr h="312928">
                <a:tc>
                  <a:txBody>
                    <a:bodyPr/>
                    <a:lstStyle/>
                    <a:p>
                      <a:pPr algn="ctr" fontAlgn="b"/>
                      <a:r>
                        <a:rPr lang="en-NZ" sz="1100" b="0" i="1" u="none" strike="noStrike" dirty="0">
                          <a:solidFill>
                            <a:schemeClr val="tx1"/>
                          </a:solidFill>
                          <a:effectLst/>
                          <a:latin typeface="Arial" panose="020B0604020202020204" pitchFamily="34" charset="0"/>
                        </a:rPr>
                        <a:t>73%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100" b="0"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100" b="0" i="1" u="none" strike="noStrike" dirty="0">
                          <a:solidFill>
                            <a:schemeClr val="tx1"/>
                          </a:solidFill>
                          <a:effectLst/>
                          <a:latin typeface="Arial" panose="020B0604020202020204" pitchFamily="34" charset="0"/>
                        </a:rPr>
                        <a:t>72%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100" b="0"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100" b="0" i="1" u="none" strike="noStrike" dirty="0">
                          <a:solidFill>
                            <a:schemeClr val="tx1"/>
                          </a:solidFill>
                          <a:effectLst/>
                          <a:latin typeface="Arial" panose="020B0604020202020204" pitchFamily="34" charset="0"/>
                        </a:rPr>
                        <a:t>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100" b="0"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100" b="0" i="1" u="none" strike="noStrike" dirty="0">
                          <a:solidFill>
                            <a:schemeClr val="tx1"/>
                          </a:solidFill>
                          <a:effectLst/>
                          <a:latin typeface="Arial" panose="020B0604020202020204" pitchFamily="34" charset="0"/>
                        </a:rPr>
                        <a:t>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100" b="0" i="1"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100" b="0" i="1" u="none" strike="noStrike" dirty="0">
                          <a:solidFill>
                            <a:schemeClr val="tx1"/>
                          </a:solidFill>
                          <a:effectLst/>
                          <a:latin typeface="Arial" panose="020B0604020202020204" pitchFamily="34" charset="0"/>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sp>
        <p:nvSpPr>
          <p:cNvPr id="19" name="TextBox 18">
            <a:extLst>
              <a:ext uri="{FF2B5EF4-FFF2-40B4-BE49-F238E27FC236}">
                <a16:creationId xmlns:a16="http://schemas.microsoft.com/office/drawing/2014/main" id="{295726D1-DB38-4F09-AE51-2953B92A2AC8}"/>
              </a:ext>
            </a:extLst>
          </p:cNvPr>
          <p:cNvSpPr txBox="1"/>
          <p:nvPr/>
        </p:nvSpPr>
        <p:spPr>
          <a:xfrm>
            <a:off x="623688" y="1609518"/>
            <a:ext cx="766235" cy="169277"/>
          </a:xfrm>
          <a:prstGeom prst="rect">
            <a:avLst/>
          </a:prstGeom>
          <a:noFill/>
        </p:spPr>
        <p:txBody>
          <a:bodyPr wrap="none" lIns="0" tIns="0" rIns="0" bIns="0" rtlCol="0">
            <a:spAutoFit/>
          </a:bodyPr>
          <a:lstStyle/>
          <a:p>
            <a:r>
              <a:rPr lang="en-NZ" sz="1100" i="1" dirty="0"/>
              <a:t>Nett support</a:t>
            </a:r>
          </a:p>
        </p:txBody>
      </p:sp>
      <p:graphicFrame>
        <p:nvGraphicFramePr>
          <p:cNvPr id="20" name="Table 19">
            <a:extLst>
              <a:ext uri="{FF2B5EF4-FFF2-40B4-BE49-F238E27FC236}">
                <a16:creationId xmlns:a16="http://schemas.microsoft.com/office/drawing/2014/main" id="{DEEC7595-6A50-49A9-9260-AA5BFF3D4919}"/>
              </a:ext>
            </a:extLst>
          </p:cNvPr>
          <p:cNvGraphicFramePr>
            <a:graphicFrameLocks noGrp="1"/>
          </p:cNvGraphicFramePr>
          <p:nvPr/>
        </p:nvGraphicFramePr>
        <p:xfrm>
          <a:off x="990600" y="4914698"/>
          <a:ext cx="10201275" cy="558165"/>
        </p:xfrm>
        <a:graphic>
          <a:graphicData uri="http://schemas.openxmlformats.org/drawingml/2006/table">
            <a:tbl>
              <a:tblPr/>
              <a:tblGrid>
                <a:gridCol w="2040255">
                  <a:extLst>
                    <a:ext uri="{9D8B030D-6E8A-4147-A177-3AD203B41FA5}">
                      <a16:colId xmlns:a16="http://schemas.microsoft.com/office/drawing/2014/main" val="2446014963"/>
                    </a:ext>
                  </a:extLst>
                </a:gridCol>
                <a:gridCol w="2040255">
                  <a:extLst>
                    <a:ext uri="{9D8B030D-6E8A-4147-A177-3AD203B41FA5}">
                      <a16:colId xmlns:a16="http://schemas.microsoft.com/office/drawing/2014/main" val="1823265073"/>
                    </a:ext>
                  </a:extLst>
                </a:gridCol>
                <a:gridCol w="2040255">
                  <a:extLst>
                    <a:ext uri="{9D8B030D-6E8A-4147-A177-3AD203B41FA5}">
                      <a16:colId xmlns:a16="http://schemas.microsoft.com/office/drawing/2014/main" val="3857556431"/>
                    </a:ext>
                  </a:extLst>
                </a:gridCol>
                <a:gridCol w="2040255">
                  <a:extLst>
                    <a:ext uri="{9D8B030D-6E8A-4147-A177-3AD203B41FA5}">
                      <a16:colId xmlns:a16="http://schemas.microsoft.com/office/drawing/2014/main" val="1009187498"/>
                    </a:ext>
                  </a:extLst>
                </a:gridCol>
                <a:gridCol w="2040255">
                  <a:extLst>
                    <a:ext uri="{9D8B030D-6E8A-4147-A177-3AD203B41FA5}">
                      <a16:colId xmlns:a16="http://schemas.microsoft.com/office/drawing/2014/main" val="2646119636"/>
                    </a:ext>
                  </a:extLst>
                </a:gridCol>
              </a:tblGrid>
              <a:tr h="285750">
                <a:tc>
                  <a:txBody>
                    <a:bodyPr/>
                    <a:lstStyle/>
                    <a:p>
                      <a:pPr algn="ctr" fontAlgn="b">
                        <a:defRPr sz="1050" b="0" i="0" u="none" strike="noStrike" kern="1200" baseline="0">
                          <a:solidFill>
                            <a:schemeClr val="tx1">
                              <a:lumMod val="65000"/>
                              <a:lumOff val="35000"/>
                            </a:schemeClr>
                          </a:solidFill>
                          <a:latin typeface="+mn-lt"/>
                          <a:ea typeface="+mn-ea"/>
                          <a:cs typeface="+mn-cs"/>
                        </a:defRPr>
                      </a:pPr>
                      <a:r>
                        <a:rPr lang="en-NZ" sz="900" b="0" i="0" u="none" strike="noStrike" kern="1200" baseline="0" dirty="0">
                          <a:solidFill>
                            <a:schemeClr val="tx1">
                              <a:lumMod val="65000"/>
                              <a:lumOff val="35000"/>
                            </a:schemeClr>
                          </a:solidFill>
                          <a:latin typeface="+mn-lt"/>
                          <a:ea typeface="+mn-ea"/>
                          <a:cs typeface="+mn-cs"/>
                        </a:rPr>
                        <a:t>14 days in MIQ for vaccinated travellers who have been in high risk or very high-risk countries</a:t>
                      </a:r>
                    </a:p>
                  </a:txBody>
                  <a:tcPr marL="216000" marR="216000" marT="9525" marB="0">
                    <a:lnL>
                      <a:noFill/>
                    </a:lnL>
                    <a:lnR>
                      <a:noFill/>
                    </a:lnR>
                    <a:lnT>
                      <a:noFill/>
                    </a:lnT>
                    <a:lnB>
                      <a:noFill/>
                    </a:lnB>
                  </a:tcPr>
                </a:tc>
                <a:tc>
                  <a:txBody>
                    <a:bodyPr/>
                    <a:lstStyle/>
                    <a:p>
                      <a:pPr algn="ctr" fontAlgn="b">
                        <a:defRPr sz="1050" b="0" i="0" u="none" strike="noStrike" kern="1200" baseline="0">
                          <a:solidFill>
                            <a:schemeClr val="tx1">
                              <a:lumMod val="65000"/>
                              <a:lumOff val="35000"/>
                            </a:schemeClr>
                          </a:solidFill>
                          <a:latin typeface="+mn-lt"/>
                          <a:ea typeface="+mn-ea"/>
                          <a:cs typeface="+mn-cs"/>
                        </a:defRPr>
                      </a:pPr>
                      <a:r>
                        <a:rPr lang="en-NZ" sz="900" b="0" i="0" u="none" strike="noStrike" kern="1200" baseline="0" dirty="0">
                          <a:solidFill>
                            <a:schemeClr val="tx1">
                              <a:lumMod val="65000"/>
                              <a:lumOff val="35000"/>
                            </a:schemeClr>
                          </a:solidFill>
                          <a:latin typeface="+mn-lt"/>
                          <a:ea typeface="+mn-ea"/>
                          <a:cs typeface="+mn-cs"/>
                        </a:rPr>
                        <a:t>14 days in MIQ for all unvaccinated travellers</a:t>
                      </a:r>
                    </a:p>
                  </a:txBody>
                  <a:tcPr marL="216000" marR="216000" marT="9525" marB="0">
                    <a:lnL>
                      <a:noFill/>
                    </a:lnL>
                    <a:lnR>
                      <a:noFill/>
                    </a:lnR>
                    <a:lnT>
                      <a:noFill/>
                    </a:lnT>
                    <a:lnB>
                      <a:noFill/>
                    </a:lnB>
                  </a:tcPr>
                </a:tc>
                <a:tc>
                  <a:txBody>
                    <a:bodyPr/>
                    <a:lstStyle/>
                    <a:p>
                      <a:pPr algn="ctr" fontAlgn="b">
                        <a:defRPr sz="1050" b="0" i="0" u="none" strike="noStrike" kern="1200" baseline="0">
                          <a:solidFill>
                            <a:schemeClr val="tx1">
                              <a:lumMod val="65000"/>
                              <a:lumOff val="35000"/>
                            </a:schemeClr>
                          </a:solidFill>
                          <a:latin typeface="+mn-lt"/>
                          <a:ea typeface="+mn-ea"/>
                          <a:cs typeface="+mn-cs"/>
                        </a:defRPr>
                      </a:pPr>
                      <a:r>
                        <a:rPr lang="en-NZ" sz="900" b="0" i="0" u="none" strike="noStrike" kern="1200" baseline="0" dirty="0">
                          <a:solidFill>
                            <a:schemeClr val="tx1">
                              <a:lumMod val="65000"/>
                              <a:lumOff val="35000"/>
                            </a:schemeClr>
                          </a:solidFill>
                          <a:latin typeface="+mn-lt"/>
                          <a:ea typeface="+mn-ea"/>
                          <a:cs typeface="+mn-cs"/>
                        </a:rPr>
                        <a:t>Quarantine-free travel being introduced for vaccinated travellers who have been in low-risk countries</a:t>
                      </a:r>
                    </a:p>
                  </a:txBody>
                  <a:tcPr marL="216000" marR="216000" marT="9525" marB="0">
                    <a:lnL>
                      <a:noFill/>
                    </a:lnL>
                    <a:lnR>
                      <a:noFill/>
                    </a:lnR>
                    <a:lnT>
                      <a:noFill/>
                    </a:lnT>
                    <a:lnB>
                      <a:noFill/>
                    </a:lnB>
                  </a:tcPr>
                </a:tc>
                <a:tc>
                  <a:txBody>
                    <a:bodyPr/>
                    <a:lstStyle/>
                    <a:p>
                      <a:pPr algn="ctr" fontAlgn="b">
                        <a:defRPr sz="1050" b="0" i="0" u="none" strike="noStrike" kern="1200" baseline="0">
                          <a:solidFill>
                            <a:schemeClr val="tx1">
                              <a:lumMod val="65000"/>
                              <a:lumOff val="35000"/>
                            </a:schemeClr>
                          </a:solidFill>
                          <a:latin typeface="+mn-lt"/>
                          <a:ea typeface="+mn-ea"/>
                          <a:cs typeface="+mn-cs"/>
                        </a:defRPr>
                      </a:pPr>
                      <a:r>
                        <a:rPr lang="en-NZ" sz="900" b="0" i="0" u="none" strike="noStrike" kern="1200" baseline="0" dirty="0">
                          <a:solidFill>
                            <a:schemeClr val="tx1">
                              <a:lumMod val="65000"/>
                              <a:lumOff val="35000"/>
                            </a:schemeClr>
                          </a:solidFill>
                          <a:latin typeface="+mn-lt"/>
                          <a:ea typeface="+mn-ea"/>
                          <a:cs typeface="+mn-cs"/>
                        </a:rPr>
                        <a:t>Self-isolation arrangements for some vaccinated New Zealanders who have been in medium-risk countries</a:t>
                      </a:r>
                    </a:p>
                  </a:txBody>
                  <a:tcPr marL="216000" marR="216000" marT="9525" marB="0">
                    <a:lnL>
                      <a:noFill/>
                    </a:lnL>
                    <a:lnR>
                      <a:noFill/>
                    </a:lnR>
                    <a:lnT>
                      <a:noFill/>
                    </a:lnT>
                    <a:lnB>
                      <a:noFill/>
                    </a:lnB>
                  </a:tcPr>
                </a:tc>
                <a:tc>
                  <a:txBody>
                    <a:bodyPr/>
                    <a:lstStyle/>
                    <a:p>
                      <a:pPr algn="ctr" fontAlgn="b">
                        <a:defRPr sz="1050" b="0" i="0" u="none" strike="noStrike" kern="1200" baseline="0">
                          <a:solidFill>
                            <a:schemeClr val="tx1">
                              <a:lumMod val="65000"/>
                              <a:lumOff val="35000"/>
                            </a:schemeClr>
                          </a:solidFill>
                          <a:latin typeface="+mn-lt"/>
                          <a:ea typeface="+mn-ea"/>
                          <a:cs typeface="+mn-cs"/>
                        </a:defRPr>
                      </a:pPr>
                      <a:r>
                        <a:rPr lang="en-NZ" sz="900" b="0" i="0" u="none" strike="noStrike" kern="1200" baseline="0" dirty="0">
                          <a:solidFill>
                            <a:schemeClr val="tx1">
                              <a:lumMod val="65000"/>
                              <a:lumOff val="35000"/>
                            </a:schemeClr>
                          </a:solidFill>
                          <a:latin typeface="+mn-lt"/>
                          <a:ea typeface="+mn-ea"/>
                          <a:cs typeface="+mn-cs"/>
                        </a:rPr>
                        <a:t>The plan to change to</a:t>
                      </a:r>
                    </a:p>
                    <a:p>
                      <a:pPr algn="ctr" fontAlgn="b">
                        <a:defRPr sz="1050" b="0" i="0" u="none" strike="noStrike" kern="1200" baseline="0">
                          <a:solidFill>
                            <a:schemeClr val="tx1">
                              <a:lumMod val="65000"/>
                              <a:lumOff val="35000"/>
                            </a:schemeClr>
                          </a:solidFill>
                          <a:latin typeface="+mn-lt"/>
                          <a:ea typeface="+mn-ea"/>
                          <a:cs typeface="+mn-cs"/>
                        </a:defRPr>
                      </a:pPr>
                      <a:r>
                        <a:rPr lang="en-NZ" sz="900" b="0" i="0" u="none" strike="noStrike" kern="1200" baseline="0" dirty="0">
                          <a:solidFill>
                            <a:schemeClr val="tx1">
                              <a:lumMod val="65000"/>
                              <a:lumOff val="35000"/>
                            </a:schemeClr>
                          </a:solidFill>
                          <a:latin typeface="+mn-lt"/>
                          <a:ea typeface="+mn-ea"/>
                          <a:cs typeface="+mn-cs"/>
                        </a:rPr>
                        <a:t> an individual, risk-based approach</a:t>
                      </a:r>
                    </a:p>
                  </a:txBody>
                  <a:tcPr marL="216000" marR="216000" marT="9525" marB="0">
                    <a:lnL>
                      <a:noFill/>
                    </a:lnL>
                    <a:lnR>
                      <a:noFill/>
                    </a:lnR>
                    <a:lnT>
                      <a:noFill/>
                    </a:lnT>
                    <a:lnB>
                      <a:noFill/>
                    </a:lnB>
                  </a:tcPr>
                </a:tc>
                <a:extLst>
                  <a:ext uri="{0D108BD9-81ED-4DB2-BD59-A6C34878D82A}">
                    <a16:rowId xmlns:a16="http://schemas.microsoft.com/office/drawing/2014/main" val="1760515403"/>
                  </a:ext>
                </a:extLst>
              </a:tr>
            </a:tbl>
          </a:graphicData>
        </a:graphic>
      </p:graphicFrame>
      <p:sp>
        <p:nvSpPr>
          <p:cNvPr id="21" name="Rectangle 20">
            <a:extLst>
              <a:ext uri="{FF2B5EF4-FFF2-40B4-BE49-F238E27FC236}">
                <a16:creationId xmlns:a16="http://schemas.microsoft.com/office/drawing/2014/main" id="{970E4DDC-A4C6-437C-91A1-3E0C3990C14C}"/>
              </a:ext>
            </a:extLst>
          </p:cNvPr>
          <p:cNvSpPr/>
          <p:nvPr/>
        </p:nvSpPr>
        <p:spPr bwMode="ltGray">
          <a:xfrm>
            <a:off x="365126" y="1294157"/>
            <a:ext cx="11461750" cy="472564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Slide Number Placeholder 2">
            <a:extLst>
              <a:ext uri="{FF2B5EF4-FFF2-40B4-BE49-F238E27FC236}">
                <a16:creationId xmlns:a16="http://schemas.microsoft.com/office/drawing/2014/main" id="{44C7CE7B-CDB6-4240-8BA4-80A6EC493E9D}"/>
              </a:ext>
            </a:extLst>
          </p:cNvPr>
          <p:cNvSpPr>
            <a:spLocks noGrp="1"/>
          </p:cNvSpPr>
          <p:nvPr>
            <p:ph type="sldNum" sz="quarter" idx="10"/>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82896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20217"/>
            <a:ext cx="10196711" cy="403200"/>
          </a:xfrm>
        </p:spPr>
        <p:txBody>
          <a:bodyPr/>
          <a:lstStyle/>
          <a:p>
            <a:r>
              <a:rPr lang="en-NZ" sz="2000" b="0" dirty="0"/>
              <a:t>Where isolation is required half the sample feel it should be done in MIQ. A quarter feel it would be sufficient for it to be done at home. </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338554"/>
          </a:xfrm>
          <a:prstGeom prst="rect">
            <a:avLst/>
          </a:prstGeom>
          <a:noFill/>
        </p:spPr>
        <p:txBody>
          <a:bodyPr wrap="square">
            <a:spAutoFit/>
          </a:bodyPr>
          <a:lstStyle/>
          <a:p>
            <a:r>
              <a:rPr lang="en-US" sz="800" dirty="0"/>
              <a:t>Q. </a:t>
            </a:r>
            <a:r>
              <a:rPr lang="en-NZ" sz="800" dirty="0"/>
              <a:t>If isolation is required, do you think people returning to New Zealand should isolate in:</a:t>
            </a:r>
            <a:endParaRPr lang="en-US" sz="800" dirty="0"/>
          </a:p>
          <a:p>
            <a:r>
              <a:rPr lang="en-US" sz="800" dirty="0"/>
              <a:t>Base: All Pacific peoples (n=301)</a:t>
            </a:r>
            <a:endParaRPr lang="en-NZ" sz="800" dirty="0"/>
          </a:p>
        </p:txBody>
      </p:sp>
      <p:pic>
        <p:nvPicPr>
          <p:cNvPr id="15" name="Picture 14" descr="A person holding a baby&#10;&#10;Description automatically generated">
            <a:extLst>
              <a:ext uri="{FF2B5EF4-FFF2-40B4-BE49-F238E27FC236}">
                <a16:creationId xmlns:a16="http://schemas.microsoft.com/office/drawing/2014/main" id="{CD0A2D4C-D236-4DCF-96AC-061432F598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3048" y="1296642"/>
            <a:ext cx="3933825" cy="4723157"/>
          </a:xfrm>
          <a:prstGeom prst="rect">
            <a:avLst/>
          </a:prstGeom>
        </p:spPr>
      </p:pic>
      <p:sp>
        <p:nvSpPr>
          <p:cNvPr id="16" name="Rectangle 15">
            <a:extLst>
              <a:ext uri="{FF2B5EF4-FFF2-40B4-BE49-F238E27FC236}">
                <a16:creationId xmlns:a16="http://schemas.microsoft.com/office/drawing/2014/main" id="{3955526E-5D8A-448A-9CEE-CE415C25EF93}"/>
              </a:ext>
            </a:extLst>
          </p:cNvPr>
          <p:cNvSpPr/>
          <p:nvPr/>
        </p:nvSpPr>
        <p:spPr bwMode="ltGray">
          <a:xfrm>
            <a:off x="7884419" y="1296642"/>
            <a:ext cx="3942455" cy="4723157"/>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17" name="Chart 16">
            <a:extLst>
              <a:ext uri="{FF2B5EF4-FFF2-40B4-BE49-F238E27FC236}">
                <a16:creationId xmlns:a16="http://schemas.microsoft.com/office/drawing/2014/main" id="{B7A81909-4B3C-4191-9730-5FC90C22EAD5}"/>
              </a:ext>
            </a:extLst>
          </p:cNvPr>
          <p:cNvGraphicFramePr/>
          <p:nvPr>
            <p:extLst>
              <p:ext uri="{D42A27DB-BD31-4B8C-83A1-F6EECF244321}">
                <p14:modId xmlns:p14="http://schemas.microsoft.com/office/powerpoint/2010/main" val="3428177672"/>
              </p:ext>
            </p:extLst>
          </p:nvPr>
        </p:nvGraphicFramePr>
        <p:xfrm>
          <a:off x="514961" y="1383334"/>
          <a:ext cx="9629775" cy="467856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33C2DDCC-C8F9-4900-A2B8-BF5BDF6EB9F7}"/>
              </a:ext>
            </a:extLst>
          </p:cNvPr>
          <p:cNvSpPr/>
          <p:nvPr/>
        </p:nvSpPr>
        <p:spPr bwMode="ltGray">
          <a:xfrm>
            <a:off x="365126" y="1296643"/>
            <a:ext cx="7397749" cy="472315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19" name="Table 18">
            <a:extLst>
              <a:ext uri="{FF2B5EF4-FFF2-40B4-BE49-F238E27FC236}">
                <a16:creationId xmlns:a16="http://schemas.microsoft.com/office/drawing/2014/main" id="{04E770D7-27F8-414B-8ACE-6B3548EFD35F}"/>
              </a:ext>
            </a:extLst>
          </p:cNvPr>
          <p:cNvGraphicFramePr>
            <a:graphicFrameLocks noGrp="1"/>
          </p:cNvGraphicFramePr>
          <p:nvPr>
            <p:extLst>
              <p:ext uri="{D42A27DB-BD31-4B8C-83A1-F6EECF244321}">
                <p14:modId xmlns:p14="http://schemas.microsoft.com/office/powerpoint/2010/main" val="1958160606"/>
              </p:ext>
            </p:extLst>
          </p:nvPr>
        </p:nvGraphicFramePr>
        <p:xfrm>
          <a:off x="192258" y="1594438"/>
          <a:ext cx="4091322" cy="4247562"/>
        </p:xfrm>
        <a:graphic>
          <a:graphicData uri="http://schemas.openxmlformats.org/drawingml/2006/table">
            <a:tbl>
              <a:tblPr>
                <a:tableStyleId>{5C22544A-7EE6-4342-B048-85BDC9FD1C3A}</a:tableStyleId>
              </a:tblPr>
              <a:tblGrid>
                <a:gridCol w="4091322">
                  <a:extLst>
                    <a:ext uri="{9D8B030D-6E8A-4147-A177-3AD203B41FA5}">
                      <a16:colId xmlns:a16="http://schemas.microsoft.com/office/drawing/2014/main" val="2212199884"/>
                    </a:ext>
                  </a:extLst>
                </a:gridCol>
              </a:tblGrid>
              <a:tr h="843664">
                <a:tc>
                  <a:txBody>
                    <a:bodyPr/>
                    <a:lstStyle/>
                    <a:p>
                      <a:pPr algn="r" fontAlgn="ctr"/>
                      <a:r>
                        <a:rPr lang="en-NZ" sz="1200" b="0" i="0" u="none" strike="noStrike" dirty="0">
                          <a:solidFill>
                            <a:srgbClr val="000000"/>
                          </a:solidFill>
                          <a:effectLst/>
                          <a:latin typeface="Arial" panose="020B0604020202020204" pitchFamily="34" charset="0"/>
                        </a:rPr>
                        <a:t>Government managed facilities (MIQs)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6413275"/>
                  </a:ext>
                </a:extLst>
              </a:tr>
              <a:tr h="843664">
                <a:tc>
                  <a:txBody>
                    <a:bodyPr/>
                    <a:lstStyle/>
                    <a:p>
                      <a:pPr algn="r" fontAlgn="ctr"/>
                      <a:r>
                        <a:rPr lang="en-NZ" sz="1200" b="0" i="0" u="none" strike="noStrike" dirty="0">
                          <a:solidFill>
                            <a:srgbClr val="000000"/>
                          </a:solidFill>
                          <a:effectLst/>
                          <a:latin typeface="Arial" panose="020B0604020202020204" pitchFamily="34" charset="0"/>
                        </a:rPr>
                        <a:t>At home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0728094"/>
                  </a:ext>
                </a:extLst>
              </a:tr>
              <a:tr h="843664">
                <a:tc>
                  <a:txBody>
                    <a:bodyPr/>
                    <a:lstStyle/>
                    <a:p>
                      <a:pPr algn="r" fontAlgn="ctr"/>
                      <a:r>
                        <a:rPr lang="en-NZ" sz="1200" b="0" i="0" u="none" strike="noStrike" dirty="0">
                          <a:solidFill>
                            <a:srgbClr val="000000"/>
                          </a:solidFill>
                          <a:effectLst/>
                          <a:latin typeface="Arial" panose="020B0604020202020204" pitchFamily="34" charset="0"/>
                        </a:rPr>
                        <a:t>Another sort of government-managed facility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2578745"/>
                  </a:ext>
                </a:extLst>
              </a:tr>
              <a:tr h="843664">
                <a:tc>
                  <a:txBody>
                    <a:bodyPr/>
                    <a:lstStyle/>
                    <a:p>
                      <a:pPr algn="r" fontAlgn="ctr"/>
                      <a:r>
                        <a:rPr lang="en-NZ" sz="1200" b="0" i="0" u="none" strike="noStrike" dirty="0">
                          <a:solidFill>
                            <a:srgbClr val="000000"/>
                          </a:solidFill>
                          <a:effectLst/>
                          <a:latin typeface="Arial" panose="020B0604020202020204" pitchFamily="34" charset="0"/>
                        </a:rPr>
                        <a:t>Accommodation managed by iwi / community provider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8776281"/>
                  </a:ext>
                </a:extLst>
              </a:tr>
              <a:tr h="872906">
                <a:tc>
                  <a:txBody>
                    <a:bodyPr/>
                    <a:lstStyle/>
                    <a:p>
                      <a:pPr algn="r" fontAlgn="ctr"/>
                      <a:r>
                        <a:rPr lang="en-NZ" sz="1200" b="0" i="0" u="none" strike="noStrike" dirty="0">
                          <a:solidFill>
                            <a:srgbClr val="000000"/>
                          </a:solidFill>
                          <a:effectLst/>
                          <a:latin typeface="Arial" panose="020B0604020202020204" pitchFamily="34" charset="0"/>
                        </a:rPr>
                        <a:t>Somewhere else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9055888"/>
                  </a:ext>
                </a:extLst>
              </a:tr>
            </a:tbl>
          </a:graphicData>
        </a:graphic>
      </p:graphicFrame>
      <p:sp>
        <p:nvSpPr>
          <p:cNvPr id="20" name="Graphic 21">
            <a:extLst>
              <a:ext uri="{FF2B5EF4-FFF2-40B4-BE49-F238E27FC236}">
                <a16:creationId xmlns:a16="http://schemas.microsoft.com/office/drawing/2014/main" id="{C2DBACED-CE85-4692-8366-70D361B7BC30}"/>
              </a:ext>
            </a:extLst>
          </p:cNvPr>
          <p:cNvSpPr/>
          <p:nvPr/>
        </p:nvSpPr>
        <p:spPr>
          <a:xfrm>
            <a:off x="4549399" y="2731023"/>
            <a:ext cx="248026" cy="248242"/>
          </a:xfrm>
          <a:custGeom>
            <a:avLst/>
            <a:gdLst>
              <a:gd name="connsiteX0" fmla="*/ 244742 w 266456"/>
              <a:gd name="connsiteY0" fmla="*/ 107564 h 266688"/>
              <a:gd name="connsiteX1" fmla="*/ 244742 w 266456"/>
              <a:gd name="connsiteY1" fmla="*/ 107564 h 266688"/>
              <a:gd name="connsiteX2" fmla="*/ 139967 w 266456"/>
              <a:gd name="connsiteY2" fmla="*/ 2789 h 266688"/>
              <a:gd name="connsiteX3" fmla="*/ 126499 w 266456"/>
              <a:gd name="connsiteY3" fmla="*/ 2789 h 266688"/>
              <a:gd name="connsiteX4" fmla="*/ 21724 w 266456"/>
              <a:gd name="connsiteY4" fmla="*/ 107564 h 266688"/>
              <a:gd name="connsiteX5" fmla="*/ 21724 w 266456"/>
              <a:gd name="connsiteY5" fmla="*/ 107564 h 266688"/>
              <a:gd name="connsiteX6" fmla="*/ 2674 w 266456"/>
              <a:gd name="connsiteY6" fmla="*/ 126614 h 266688"/>
              <a:gd name="connsiteX7" fmla="*/ 2908 w 266456"/>
              <a:gd name="connsiteY7" fmla="*/ 140082 h 266688"/>
              <a:gd name="connsiteX8" fmla="*/ 16142 w 266456"/>
              <a:gd name="connsiteY8" fmla="*/ 140082 h 266688"/>
              <a:gd name="connsiteX9" fmla="*/ 18923 w 266456"/>
              <a:gd name="connsiteY9" fmla="*/ 137282 h 266688"/>
              <a:gd name="connsiteX10" fmla="*/ 18923 w 266456"/>
              <a:gd name="connsiteY10" fmla="*/ 257163 h 266688"/>
              <a:gd name="connsiteX11" fmla="*/ 28448 w 266456"/>
              <a:gd name="connsiteY11" fmla="*/ 266688 h 266688"/>
              <a:gd name="connsiteX12" fmla="*/ 237998 w 266456"/>
              <a:gd name="connsiteY12" fmla="*/ 266688 h 266688"/>
              <a:gd name="connsiteX13" fmla="*/ 247523 w 266456"/>
              <a:gd name="connsiteY13" fmla="*/ 257163 h 266688"/>
              <a:gd name="connsiteX14" fmla="*/ 247523 w 266456"/>
              <a:gd name="connsiteY14" fmla="*/ 137282 h 266688"/>
              <a:gd name="connsiteX15" fmla="*/ 250314 w 266456"/>
              <a:gd name="connsiteY15" fmla="*/ 140073 h 266688"/>
              <a:gd name="connsiteX16" fmla="*/ 263783 w 266456"/>
              <a:gd name="connsiteY16" fmla="*/ 139838 h 266688"/>
              <a:gd name="connsiteX17" fmla="*/ 263783 w 266456"/>
              <a:gd name="connsiteY17" fmla="*/ 126604 h 266688"/>
              <a:gd name="connsiteX18" fmla="*/ 104648 w 266456"/>
              <a:gd name="connsiteY18" fmla="*/ 247638 h 266688"/>
              <a:gd name="connsiteX19" fmla="*/ 104648 w 266456"/>
              <a:gd name="connsiteY19" fmla="*/ 171438 h 266688"/>
              <a:gd name="connsiteX20" fmla="*/ 161798 w 266456"/>
              <a:gd name="connsiteY20" fmla="*/ 171438 h 266688"/>
              <a:gd name="connsiteX21" fmla="*/ 161798 w 266456"/>
              <a:gd name="connsiteY21" fmla="*/ 247638 h 266688"/>
              <a:gd name="connsiteX22" fmla="*/ 228473 w 266456"/>
              <a:gd name="connsiteY22" fmla="*/ 247638 h 266688"/>
              <a:gd name="connsiteX23" fmla="*/ 180848 w 266456"/>
              <a:gd name="connsiteY23" fmla="*/ 247638 h 266688"/>
              <a:gd name="connsiteX24" fmla="*/ 180848 w 266456"/>
              <a:gd name="connsiteY24" fmla="*/ 161913 h 266688"/>
              <a:gd name="connsiteX25" fmla="*/ 171323 w 266456"/>
              <a:gd name="connsiteY25" fmla="*/ 152388 h 266688"/>
              <a:gd name="connsiteX26" fmla="*/ 95123 w 266456"/>
              <a:gd name="connsiteY26" fmla="*/ 152388 h 266688"/>
              <a:gd name="connsiteX27" fmla="*/ 85598 w 266456"/>
              <a:gd name="connsiteY27" fmla="*/ 161913 h 266688"/>
              <a:gd name="connsiteX28" fmla="*/ 85598 w 266456"/>
              <a:gd name="connsiteY28" fmla="*/ 247638 h 266688"/>
              <a:gd name="connsiteX29" fmla="*/ 37973 w 266456"/>
              <a:gd name="connsiteY29" fmla="*/ 247638 h 266688"/>
              <a:gd name="connsiteX30" fmla="*/ 37973 w 266456"/>
              <a:gd name="connsiteY30" fmla="*/ 118232 h 266688"/>
              <a:gd name="connsiteX31" fmla="*/ 133223 w 266456"/>
              <a:gd name="connsiteY31" fmla="*/ 22982 h 266688"/>
              <a:gd name="connsiteX32" fmla="*/ 228473 w 266456"/>
              <a:gd name="connsiteY32" fmla="*/ 118232 h 2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456" h="266688">
                <a:moveTo>
                  <a:pt x="244742" y="107564"/>
                </a:moveTo>
                <a:lnTo>
                  <a:pt x="244742" y="107564"/>
                </a:lnTo>
                <a:lnTo>
                  <a:pt x="139967" y="2789"/>
                </a:lnTo>
                <a:cubicBezTo>
                  <a:pt x="136248" y="-930"/>
                  <a:pt x="130218" y="-930"/>
                  <a:pt x="126499" y="2789"/>
                </a:cubicBezTo>
                <a:lnTo>
                  <a:pt x="21724" y="107564"/>
                </a:lnTo>
                <a:lnTo>
                  <a:pt x="21724" y="107564"/>
                </a:lnTo>
                <a:lnTo>
                  <a:pt x="2674" y="126614"/>
                </a:lnTo>
                <a:cubicBezTo>
                  <a:pt x="-981" y="130398"/>
                  <a:pt x="-876" y="136427"/>
                  <a:pt x="2908" y="140082"/>
                </a:cubicBezTo>
                <a:cubicBezTo>
                  <a:pt x="6599" y="143647"/>
                  <a:pt x="12451" y="143647"/>
                  <a:pt x="16142" y="140082"/>
                </a:cubicBezTo>
                <a:lnTo>
                  <a:pt x="18923" y="137282"/>
                </a:lnTo>
                <a:lnTo>
                  <a:pt x="18923" y="257163"/>
                </a:lnTo>
                <a:cubicBezTo>
                  <a:pt x="18923" y="262424"/>
                  <a:pt x="23188" y="266688"/>
                  <a:pt x="28448" y="266688"/>
                </a:cubicBezTo>
                <a:lnTo>
                  <a:pt x="237998" y="266688"/>
                </a:lnTo>
                <a:cubicBezTo>
                  <a:pt x="243259" y="266688"/>
                  <a:pt x="247523" y="262424"/>
                  <a:pt x="247523" y="257163"/>
                </a:cubicBezTo>
                <a:lnTo>
                  <a:pt x="247523" y="137282"/>
                </a:lnTo>
                <a:lnTo>
                  <a:pt x="250314" y="140073"/>
                </a:lnTo>
                <a:cubicBezTo>
                  <a:pt x="254099" y="143727"/>
                  <a:pt x="260128" y="143623"/>
                  <a:pt x="263783" y="139838"/>
                </a:cubicBezTo>
                <a:cubicBezTo>
                  <a:pt x="267348" y="136147"/>
                  <a:pt x="267348" y="130295"/>
                  <a:pt x="263783" y="126604"/>
                </a:cubicBezTo>
                <a:close/>
                <a:moveTo>
                  <a:pt x="104648" y="247638"/>
                </a:moveTo>
                <a:lnTo>
                  <a:pt x="104648" y="171438"/>
                </a:lnTo>
                <a:lnTo>
                  <a:pt x="161798" y="171438"/>
                </a:lnTo>
                <a:lnTo>
                  <a:pt x="161798" y="247638"/>
                </a:lnTo>
                <a:close/>
                <a:moveTo>
                  <a:pt x="228473" y="247638"/>
                </a:moveTo>
                <a:lnTo>
                  <a:pt x="180848" y="247638"/>
                </a:lnTo>
                <a:lnTo>
                  <a:pt x="180848" y="161913"/>
                </a:lnTo>
                <a:cubicBezTo>
                  <a:pt x="180848" y="156653"/>
                  <a:pt x="176584" y="152388"/>
                  <a:pt x="171323" y="152388"/>
                </a:cubicBezTo>
                <a:lnTo>
                  <a:pt x="95123" y="152388"/>
                </a:lnTo>
                <a:cubicBezTo>
                  <a:pt x="89863" y="152388"/>
                  <a:pt x="85598" y="156653"/>
                  <a:pt x="85598" y="161913"/>
                </a:cubicBezTo>
                <a:lnTo>
                  <a:pt x="85598" y="247638"/>
                </a:lnTo>
                <a:lnTo>
                  <a:pt x="37973" y="247638"/>
                </a:lnTo>
                <a:lnTo>
                  <a:pt x="37973" y="118232"/>
                </a:lnTo>
                <a:lnTo>
                  <a:pt x="133223" y="22982"/>
                </a:lnTo>
                <a:lnTo>
                  <a:pt x="228473" y="118232"/>
                </a:lnTo>
                <a:close/>
              </a:path>
            </a:pathLst>
          </a:custGeom>
          <a:solidFill>
            <a:srgbClr val="002E6E"/>
          </a:solidFill>
          <a:ln w="9525" cap="flat">
            <a:noFill/>
            <a:prstDash val="solid"/>
            <a:miter/>
          </a:ln>
        </p:spPr>
        <p:txBody>
          <a:bodyPr rtlCol="0" anchor="ctr"/>
          <a:lstStyle/>
          <a:p>
            <a:endParaRPr lang="en-NZ"/>
          </a:p>
        </p:txBody>
      </p:sp>
      <p:sp>
        <p:nvSpPr>
          <p:cNvPr id="21" name="Graphic 34">
            <a:extLst>
              <a:ext uri="{FF2B5EF4-FFF2-40B4-BE49-F238E27FC236}">
                <a16:creationId xmlns:a16="http://schemas.microsoft.com/office/drawing/2014/main" id="{3AFC4D5E-A8C5-4D92-A1B3-96FE5486169F}"/>
              </a:ext>
            </a:extLst>
          </p:cNvPr>
          <p:cNvSpPr/>
          <p:nvPr/>
        </p:nvSpPr>
        <p:spPr>
          <a:xfrm>
            <a:off x="4550420" y="5221574"/>
            <a:ext cx="258684" cy="343852"/>
          </a:xfrm>
          <a:custGeom>
            <a:avLst/>
            <a:gdLst>
              <a:gd name="connsiteX0" fmla="*/ 186963 w 258684"/>
              <a:gd name="connsiteY0" fmla="*/ 124778 h 343852"/>
              <a:gd name="connsiteX1" fmla="*/ 129813 w 258684"/>
              <a:gd name="connsiteY1" fmla="*/ 67628 h 343852"/>
              <a:gd name="connsiteX2" fmla="*/ 72663 w 258684"/>
              <a:gd name="connsiteY2" fmla="*/ 124778 h 343852"/>
              <a:gd name="connsiteX3" fmla="*/ 129813 w 258684"/>
              <a:gd name="connsiteY3" fmla="*/ 181928 h 343852"/>
              <a:gd name="connsiteX4" fmla="*/ 186963 w 258684"/>
              <a:gd name="connsiteY4" fmla="*/ 124778 h 343852"/>
              <a:gd name="connsiteX5" fmla="*/ 91713 w 258684"/>
              <a:gd name="connsiteY5" fmla="*/ 124778 h 343852"/>
              <a:gd name="connsiteX6" fmla="*/ 129813 w 258684"/>
              <a:gd name="connsiteY6" fmla="*/ 86678 h 343852"/>
              <a:gd name="connsiteX7" fmla="*/ 167913 w 258684"/>
              <a:gd name="connsiteY7" fmla="*/ 124778 h 343852"/>
              <a:gd name="connsiteX8" fmla="*/ 129813 w 258684"/>
              <a:gd name="connsiteY8" fmla="*/ 162878 h 343852"/>
              <a:gd name="connsiteX9" fmla="*/ 91713 w 258684"/>
              <a:gd name="connsiteY9" fmla="*/ 124778 h 343852"/>
              <a:gd name="connsiteX10" fmla="*/ 184105 w 258684"/>
              <a:gd name="connsiteY10" fmla="*/ 261938 h 343852"/>
              <a:gd name="connsiteX11" fmla="*/ 216490 w 258684"/>
              <a:gd name="connsiteY11" fmla="*/ 223838 h 343852"/>
              <a:gd name="connsiteX12" fmla="*/ 217443 w 258684"/>
              <a:gd name="connsiteY12" fmla="*/ 221933 h 343852"/>
              <a:gd name="connsiteX13" fmla="*/ 258400 w 258684"/>
              <a:gd name="connsiteY13" fmla="*/ 120968 h 343852"/>
              <a:gd name="connsiteX14" fmla="*/ 135528 w 258684"/>
              <a:gd name="connsiteY14" fmla="*/ 0 h 343852"/>
              <a:gd name="connsiteX15" fmla="*/ 123145 w 258684"/>
              <a:gd name="connsiteY15" fmla="*/ 0 h 343852"/>
              <a:gd name="connsiteX16" fmla="*/ 273 w 258684"/>
              <a:gd name="connsiteY16" fmla="*/ 120968 h 343852"/>
              <a:gd name="connsiteX17" fmla="*/ 41230 w 258684"/>
              <a:gd name="connsiteY17" fmla="*/ 221933 h 343852"/>
              <a:gd name="connsiteX18" fmla="*/ 42183 w 258684"/>
              <a:gd name="connsiteY18" fmla="*/ 223838 h 343852"/>
              <a:gd name="connsiteX19" fmla="*/ 74568 w 258684"/>
              <a:gd name="connsiteY19" fmla="*/ 261938 h 343852"/>
              <a:gd name="connsiteX20" fmla="*/ 273 w 258684"/>
              <a:gd name="connsiteY20" fmla="*/ 300990 h 343852"/>
              <a:gd name="connsiteX21" fmla="*/ 128860 w 258684"/>
              <a:gd name="connsiteY21" fmla="*/ 343853 h 343852"/>
              <a:gd name="connsiteX22" fmla="*/ 257448 w 258684"/>
              <a:gd name="connsiteY22" fmla="*/ 300990 h 343852"/>
              <a:gd name="connsiteX23" fmla="*/ 184105 w 258684"/>
              <a:gd name="connsiteY23" fmla="*/ 261938 h 343852"/>
              <a:gd name="connsiteX24" fmla="*/ 57423 w 258684"/>
              <a:gd name="connsiteY24" fmla="*/ 211455 h 343852"/>
              <a:gd name="connsiteX25" fmla="*/ 19323 w 258684"/>
              <a:gd name="connsiteY25" fmla="*/ 122872 h 343852"/>
              <a:gd name="connsiteX26" fmla="*/ 124098 w 258684"/>
              <a:gd name="connsiteY26" fmla="*/ 20003 h 343852"/>
              <a:gd name="connsiteX27" fmla="*/ 129813 w 258684"/>
              <a:gd name="connsiteY27" fmla="*/ 20003 h 343852"/>
              <a:gd name="connsiteX28" fmla="*/ 135528 w 258684"/>
              <a:gd name="connsiteY28" fmla="*/ 20003 h 343852"/>
              <a:gd name="connsiteX29" fmla="*/ 240303 w 258684"/>
              <a:gd name="connsiteY29" fmla="*/ 122872 h 343852"/>
              <a:gd name="connsiteX30" fmla="*/ 202203 w 258684"/>
              <a:gd name="connsiteY30" fmla="*/ 211455 h 343852"/>
              <a:gd name="connsiteX31" fmla="*/ 201250 w 258684"/>
              <a:gd name="connsiteY31" fmla="*/ 213360 h 343852"/>
              <a:gd name="connsiteX32" fmla="*/ 138385 w 258684"/>
              <a:gd name="connsiteY32" fmla="*/ 284798 h 343852"/>
              <a:gd name="connsiteX33" fmla="*/ 130765 w 258684"/>
              <a:gd name="connsiteY33" fmla="*/ 288608 h 343852"/>
              <a:gd name="connsiteX34" fmla="*/ 122193 w 258684"/>
              <a:gd name="connsiteY34" fmla="*/ 284798 h 343852"/>
              <a:gd name="connsiteX35" fmla="*/ 59328 w 258684"/>
              <a:gd name="connsiteY35" fmla="*/ 213360 h 343852"/>
              <a:gd name="connsiteX36" fmla="*/ 57423 w 258684"/>
              <a:gd name="connsiteY36" fmla="*/ 211455 h 343852"/>
              <a:gd name="connsiteX37" fmla="*/ 129813 w 258684"/>
              <a:gd name="connsiteY37" fmla="*/ 325755 h 343852"/>
              <a:gd name="connsiteX38" fmla="*/ 20275 w 258684"/>
              <a:gd name="connsiteY38" fmla="*/ 301943 h 343852"/>
              <a:gd name="connsiteX39" fmla="*/ 91713 w 258684"/>
              <a:gd name="connsiteY39" fmla="*/ 280035 h 343852"/>
              <a:gd name="connsiteX40" fmla="*/ 91713 w 258684"/>
              <a:gd name="connsiteY40" fmla="*/ 280035 h 343852"/>
              <a:gd name="connsiteX41" fmla="*/ 108858 w 258684"/>
              <a:gd name="connsiteY41" fmla="*/ 298133 h 343852"/>
              <a:gd name="connsiteX42" fmla="*/ 130765 w 258684"/>
              <a:gd name="connsiteY42" fmla="*/ 307658 h 343852"/>
              <a:gd name="connsiteX43" fmla="*/ 151720 w 258684"/>
              <a:gd name="connsiteY43" fmla="*/ 298133 h 343852"/>
              <a:gd name="connsiteX44" fmla="*/ 168865 w 258684"/>
              <a:gd name="connsiteY44" fmla="*/ 280035 h 343852"/>
              <a:gd name="connsiteX45" fmla="*/ 240303 w 258684"/>
              <a:gd name="connsiteY45" fmla="*/ 301943 h 343852"/>
              <a:gd name="connsiteX46" fmla="*/ 129813 w 258684"/>
              <a:gd name="connsiteY46" fmla="*/ 325755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8684" h="343852">
                <a:moveTo>
                  <a:pt x="186963" y="124778"/>
                </a:moveTo>
                <a:cubicBezTo>
                  <a:pt x="186963" y="93345"/>
                  <a:pt x="161245" y="67628"/>
                  <a:pt x="129813" y="67628"/>
                </a:cubicBezTo>
                <a:cubicBezTo>
                  <a:pt x="98380" y="67628"/>
                  <a:pt x="72663" y="93345"/>
                  <a:pt x="72663" y="124778"/>
                </a:cubicBezTo>
                <a:cubicBezTo>
                  <a:pt x="72663" y="156210"/>
                  <a:pt x="98380" y="181928"/>
                  <a:pt x="129813" y="181928"/>
                </a:cubicBezTo>
                <a:cubicBezTo>
                  <a:pt x="161245" y="181928"/>
                  <a:pt x="186963" y="156210"/>
                  <a:pt x="186963" y="124778"/>
                </a:cubicBezTo>
                <a:close/>
                <a:moveTo>
                  <a:pt x="91713" y="124778"/>
                </a:moveTo>
                <a:cubicBezTo>
                  <a:pt x="91713" y="103823"/>
                  <a:pt x="108858" y="86678"/>
                  <a:pt x="129813" y="86678"/>
                </a:cubicBezTo>
                <a:cubicBezTo>
                  <a:pt x="150768" y="86678"/>
                  <a:pt x="167913" y="103823"/>
                  <a:pt x="167913" y="124778"/>
                </a:cubicBezTo>
                <a:cubicBezTo>
                  <a:pt x="167913" y="145733"/>
                  <a:pt x="150768" y="162878"/>
                  <a:pt x="129813" y="162878"/>
                </a:cubicBezTo>
                <a:cubicBezTo>
                  <a:pt x="108858" y="162878"/>
                  <a:pt x="91713" y="145733"/>
                  <a:pt x="91713" y="124778"/>
                </a:cubicBezTo>
                <a:close/>
                <a:moveTo>
                  <a:pt x="184105" y="261938"/>
                </a:moveTo>
                <a:cubicBezTo>
                  <a:pt x="197440" y="246697"/>
                  <a:pt x="210775" y="231458"/>
                  <a:pt x="216490" y="223838"/>
                </a:cubicBezTo>
                <a:lnTo>
                  <a:pt x="217443" y="221933"/>
                </a:lnTo>
                <a:cubicBezTo>
                  <a:pt x="242208" y="188595"/>
                  <a:pt x="261258" y="161925"/>
                  <a:pt x="258400" y="120968"/>
                </a:cubicBezTo>
                <a:cubicBezTo>
                  <a:pt x="254590" y="56198"/>
                  <a:pt x="201250" y="2857"/>
                  <a:pt x="135528" y="0"/>
                </a:cubicBezTo>
                <a:cubicBezTo>
                  <a:pt x="133623" y="0"/>
                  <a:pt x="125050" y="0"/>
                  <a:pt x="123145" y="0"/>
                </a:cubicBezTo>
                <a:cubicBezTo>
                  <a:pt x="58375" y="2857"/>
                  <a:pt x="4083" y="56198"/>
                  <a:pt x="273" y="120968"/>
                </a:cubicBezTo>
                <a:cubicBezTo>
                  <a:pt x="-2585" y="162878"/>
                  <a:pt x="17418" y="188595"/>
                  <a:pt x="41230" y="221933"/>
                </a:cubicBezTo>
                <a:lnTo>
                  <a:pt x="42183" y="223838"/>
                </a:lnTo>
                <a:cubicBezTo>
                  <a:pt x="47898" y="231458"/>
                  <a:pt x="61233" y="246697"/>
                  <a:pt x="74568" y="261938"/>
                </a:cubicBezTo>
                <a:cubicBezTo>
                  <a:pt x="45040" y="265748"/>
                  <a:pt x="273" y="276225"/>
                  <a:pt x="273" y="300990"/>
                </a:cubicBezTo>
                <a:cubicBezTo>
                  <a:pt x="273" y="330518"/>
                  <a:pt x="66948" y="343853"/>
                  <a:pt x="128860" y="343853"/>
                </a:cubicBezTo>
                <a:cubicBezTo>
                  <a:pt x="190773" y="343853"/>
                  <a:pt x="257448" y="330518"/>
                  <a:pt x="257448" y="300990"/>
                </a:cubicBezTo>
                <a:cubicBezTo>
                  <a:pt x="258400" y="276225"/>
                  <a:pt x="214585" y="266700"/>
                  <a:pt x="184105" y="261938"/>
                </a:cubicBezTo>
                <a:close/>
                <a:moveTo>
                  <a:pt x="57423" y="211455"/>
                </a:moveTo>
                <a:cubicBezTo>
                  <a:pt x="34563" y="180022"/>
                  <a:pt x="17418" y="157163"/>
                  <a:pt x="19323" y="122872"/>
                </a:cubicBezTo>
                <a:cubicBezTo>
                  <a:pt x="22180" y="67628"/>
                  <a:pt x="67900" y="21907"/>
                  <a:pt x="124098" y="20003"/>
                </a:cubicBezTo>
                <a:cubicBezTo>
                  <a:pt x="125050" y="20003"/>
                  <a:pt x="126955" y="20003"/>
                  <a:pt x="129813" y="20003"/>
                </a:cubicBezTo>
                <a:cubicBezTo>
                  <a:pt x="131718" y="20003"/>
                  <a:pt x="134575" y="20003"/>
                  <a:pt x="135528" y="20003"/>
                </a:cubicBezTo>
                <a:cubicBezTo>
                  <a:pt x="190773" y="22860"/>
                  <a:pt x="236493" y="67628"/>
                  <a:pt x="240303" y="122872"/>
                </a:cubicBezTo>
                <a:cubicBezTo>
                  <a:pt x="242208" y="157163"/>
                  <a:pt x="226015" y="180022"/>
                  <a:pt x="202203" y="211455"/>
                </a:cubicBezTo>
                <a:lnTo>
                  <a:pt x="201250" y="213360"/>
                </a:lnTo>
                <a:cubicBezTo>
                  <a:pt x="191725" y="226695"/>
                  <a:pt x="148863" y="274320"/>
                  <a:pt x="138385" y="284798"/>
                </a:cubicBezTo>
                <a:cubicBezTo>
                  <a:pt x="136480" y="286703"/>
                  <a:pt x="132670" y="288608"/>
                  <a:pt x="130765" y="288608"/>
                </a:cubicBezTo>
                <a:cubicBezTo>
                  <a:pt x="127908" y="288608"/>
                  <a:pt x="125050" y="286703"/>
                  <a:pt x="122193" y="284798"/>
                </a:cubicBezTo>
                <a:cubicBezTo>
                  <a:pt x="111715" y="274320"/>
                  <a:pt x="68853" y="226695"/>
                  <a:pt x="59328" y="213360"/>
                </a:cubicBezTo>
                <a:lnTo>
                  <a:pt x="57423" y="211455"/>
                </a:lnTo>
                <a:close/>
                <a:moveTo>
                  <a:pt x="129813" y="325755"/>
                </a:moveTo>
                <a:cubicBezTo>
                  <a:pt x="58375" y="325755"/>
                  <a:pt x="20275" y="308610"/>
                  <a:pt x="20275" y="301943"/>
                </a:cubicBezTo>
                <a:cubicBezTo>
                  <a:pt x="20275" y="299085"/>
                  <a:pt x="38373" y="284798"/>
                  <a:pt x="91713" y="280035"/>
                </a:cubicBezTo>
                <a:cubicBezTo>
                  <a:pt x="91713" y="280035"/>
                  <a:pt x="91713" y="280035"/>
                  <a:pt x="91713" y="280035"/>
                </a:cubicBezTo>
                <a:cubicBezTo>
                  <a:pt x="99333" y="288608"/>
                  <a:pt x="106000" y="295275"/>
                  <a:pt x="108858" y="298133"/>
                </a:cubicBezTo>
                <a:cubicBezTo>
                  <a:pt x="114573" y="303848"/>
                  <a:pt x="122193" y="307658"/>
                  <a:pt x="130765" y="307658"/>
                </a:cubicBezTo>
                <a:cubicBezTo>
                  <a:pt x="138385" y="307658"/>
                  <a:pt x="146005" y="303848"/>
                  <a:pt x="151720" y="298133"/>
                </a:cubicBezTo>
                <a:cubicBezTo>
                  <a:pt x="154578" y="295275"/>
                  <a:pt x="161245" y="288608"/>
                  <a:pt x="168865" y="280035"/>
                </a:cubicBezTo>
                <a:cubicBezTo>
                  <a:pt x="222205" y="284798"/>
                  <a:pt x="240303" y="299085"/>
                  <a:pt x="240303" y="301943"/>
                </a:cubicBezTo>
                <a:cubicBezTo>
                  <a:pt x="239350" y="308610"/>
                  <a:pt x="201250" y="325755"/>
                  <a:pt x="129813" y="325755"/>
                </a:cubicBezTo>
                <a:close/>
              </a:path>
            </a:pathLst>
          </a:custGeom>
          <a:solidFill>
            <a:srgbClr val="002E6E"/>
          </a:solidFill>
          <a:ln w="9525" cap="flat">
            <a:noFill/>
            <a:prstDash val="solid"/>
            <a:miter/>
          </a:ln>
        </p:spPr>
        <p:txBody>
          <a:bodyPr rtlCol="0" anchor="ctr"/>
          <a:lstStyle/>
          <a:p>
            <a:endParaRPr lang="en-NZ"/>
          </a:p>
        </p:txBody>
      </p:sp>
      <p:grpSp>
        <p:nvGrpSpPr>
          <p:cNvPr id="22" name="Graphic 25">
            <a:extLst>
              <a:ext uri="{FF2B5EF4-FFF2-40B4-BE49-F238E27FC236}">
                <a16:creationId xmlns:a16="http://schemas.microsoft.com/office/drawing/2014/main" id="{9844C444-C605-4F24-8B96-CE61157B4006}"/>
              </a:ext>
            </a:extLst>
          </p:cNvPr>
          <p:cNvGrpSpPr/>
          <p:nvPr/>
        </p:nvGrpSpPr>
        <p:grpSpPr>
          <a:xfrm>
            <a:off x="4485221" y="4423418"/>
            <a:ext cx="376382" cy="227584"/>
            <a:chOff x="5686425" y="3062286"/>
            <a:chExt cx="819150" cy="495309"/>
          </a:xfrm>
          <a:solidFill>
            <a:srgbClr val="002E6E"/>
          </a:solidFill>
        </p:grpSpPr>
        <p:sp>
          <p:nvSpPr>
            <p:cNvPr id="23" name="Freeform: Shape 22">
              <a:extLst>
                <a:ext uri="{FF2B5EF4-FFF2-40B4-BE49-F238E27FC236}">
                  <a16:creationId xmlns:a16="http://schemas.microsoft.com/office/drawing/2014/main" id="{1FEA627F-1E10-427E-BA5C-71364BBA2A44}"/>
                </a:ext>
              </a:extLst>
            </p:cNvPr>
            <p:cNvSpPr/>
            <p:nvPr/>
          </p:nvSpPr>
          <p:spPr>
            <a:xfrm>
              <a:off x="5876079" y="3280685"/>
              <a:ext cx="439739" cy="276910"/>
            </a:xfrm>
            <a:custGeom>
              <a:avLst/>
              <a:gdLst>
                <a:gd name="connsiteX0" fmla="*/ 219921 w 439739"/>
                <a:gd name="connsiteY0" fmla="*/ -952 h 276910"/>
                <a:gd name="connsiteX1" fmla="*/ 0 w 439739"/>
                <a:gd name="connsiteY1" fmla="*/ 217351 h 276910"/>
                <a:gd name="connsiteX2" fmla="*/ 6025 w 439739"/>
                <a:gd name="connsiteY2" fmla="*/ 268024 h 276910"/>
                <a:gd name="connsiteX3" fmla="*/ 18252 w 439739"/>
                <a:gd name="connsiteY3" fmla="*/ 275739 h 276910"/>
                <a:gd name="connsiteX4" fmla="*/ 26010 w 439739"/>
                <a:gd name="connsiteY4" fmla="*/ 263548 h 276910"/>
                <a:gd name="connsiteX5" fmla="*/ 25918 w 439739"/>
                <a:gd name="connsiteY5" fmla="*/ 263166 h 276910"/>
                <a:gd name="connsiteX6" fmla="*/ 20477 w 439739"/>
                <a:gd name="connsiteY6" fmla="*/ 217351 h 276910"/>
                <a:gd name="connsiteX7" fmla="*/ 219921 w 439739"/>
                <a:gd name="connsiteY7" fmla="*/ 19326 h 276910"/>
                <a:gd name="connsiteX8" fmla="*/ 419263 w 439739"/>
                <a:gd name="connsiteY8" fmla="*/ 217351 h 276910"/>
                <a:gd name="connsiteX9" fmla="*/ 413906 w 439739"/>
                <a:gd name="connsiteY9" fmla="*/ 263262 h 276910"/>
                <a:gd name="connsiteX10" fmla="*/ 421333 w 439739"/>
                <a:gd name="connsiteY10" fmla="*/ 275644 h 276910"/>
                <a:gd name="connsiteX11" fmla="*/ 433764 w 439739"/>
                <a:gd name="connsiteY11" fmla="*/ 268215 h 276910"/>
                <a:gd name="connsiteX12" fmla="*/ 433832 w 439739"/>
                <a:gd name="connsiteY12" fmla="*/ 267929 h 276910"/>
                <a:gd name="connsiteX13" fmla="*/ 439740 w 439739"/>
                <a:gd name="connsiteY13" fmla="*/ 217351 h 276910"/>
                <a:gd name="connsiteX14" fmla="*/ 219921 w 439739"/>
                <a:gd name="connsiteY14" fmla="*/ -952 h 27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739" h="276910">
                  <a:moveTo>
                    <a:pt x="219921" y="-952"/>
                  </a:moveTo>
                  <a:cubicBezTo>
                    <a:pt x="98589" y="-952"/>
                    <a:pt x="0" y="96860"/>
                    <a:pt x="0" y="217351"/>
                  </a:cubicBezTo>
                  <a:cubicBezTo>
                    <a:pt x="0" y="234782"/>
                    <a:pt x="2038" y="251736"/>
                    <a:pt x="6025" y="268024"/>
                  </a:cubicBezTo>
                  <a:cubicBezTo>
                    <a:pt x="7259" y="273453"/>
                    <a:pt x="12733" y="276882"/>
                    <a:pt x="18252" y="275739"/>
                  </a:cubicBezTo>
                  <a:cubicBezTo>
                    <a:pt x="23771" y="274501"/>
                    <a:pt x="27244" y="269072"/>
                    <a:pt x="26010" y="263548"/>
                  </a:cubicBezTo>
                  <a:cubicBezTo>
                    <a:pt x="25981" y="263452"/>
                    <a:pt x="25951" y="263357"/>
                    <a:pt x="25918" y="263166"/>
                  </a:cubicBezTo>
                  <a:cubicBezTo>
                    <a:pt x="22328" y="248593"/>
                    <a:pt x="20477" y="233258"/>
                    <a:pt x="20477" y="217351"/>
                  </a:cubicBezTo>
                  <a:cubicBezTo>
                    <a:pt x="20477" y="107908"/>
                    <a:pt x="109658" y="19326"/>
                    <a:pt x="219921" y="19326"/>
                  </a:cubicBezTo>
                  <a:cubicBezTo>
                    <a:pt x="330076" y="19326"/>
                    <a:pt x="419263" y="107908"/>
                    <a:pt x="419263" y="217351"/>
                  </a:cubicBezTo>
                  <a:cubicBezTo>
                    <a:pt x="419263" y="233258"/>
                    <a:pt x="417409" y="248593"/>
                    <a:pt x="413906" y="263262"/>
                  </a:cubicBezTo>
                  <a:cubicBezTo>
                    <a:pt x="412524" y="268690"/>
                    <a:pt x="415849" y="274216"/>
                    <a:pt x="421333" y="275644"/>
                  </a:cubicBezTo>
                  <a:cubicBezTo>
                    <a:pt x="426816" y="276977"/>
                    <a:pt x="432382" y="273644"/>
                    <a:pt x="433764" y="268215"/>
                  </a:cubicBezTo>
                  <a:cubicBezTo>
                    <a:pt x="433789" y="268120"/>
                    <a:pt x="433811" y="268024"/>
                    <a:pt x="433832" y="267929"/>
                  </a:cubicBezTo>
                  <a:cubicBezTo>
                    <a:pt x="437700" y="251736"/>
                    <a:pt x="439740" y="234782"/>
                    <a:pt x="439740" y="217351"/>
                  </a:cubicBezTo>
                  <a:cubicBezTo>
                    <a:pt x="439740" y="96860"/>
                    <a:pt x="341154" y="-952"/>
                    <a:pt x="219921" y="-952"/>
                  </a:cubicBezTo>
                  <a:close/>
                </a:path>
              </a:pathLst>
            </a:custGeom>
            <a:grpFill/>
            <a:ln w="6350" cap="flat">
              <a:solidFill>
                <a:srgbClr val="002E6E"/>
              </a:solid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335D8D08-EC41-461E-BEBD-052D0EEAA922}"/>
                </a:ext>
              </a:extLst>
            </p:cNvPr>
            <p:cNvSpPr/>
            <p:nvPr/>
          </p:nvSpPr>
          <p:spPr>
            <a:xfrm>
              <a:off x="5997199" y="3062286"/>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grpFill/>
            <a:ln w="6350" cap="flat">
              <a:solidFill>
                <a:srgbClr val="002E6E"/>
              </a:solid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61645E94-5086-4D73-86D3-349CED78D842}"/>
                </a:ext>
              </a:extLst>
            </p:cNvPr>
            <p:cNvSpPr/>
            <p:nvPr/>
          </p:nvSpPr>
          <p:spPr>
            <a:xfrm>
              <a:off x="5686425" y="3284143"/>
              <a:ext cx="264582" cy="228686"/>
            </a:xfrm>
            <a:custGeom>
              <a:avLst/>
              <a:gdLst>
                <a:gd name="connsiteX0" fmla="*/ 180401 w 264582"/>
                <a:gd name="connsiteY0" fmla="*/ -952 h 228686"/>
                <a:gd name="connsiteX1" fmla="*/ 0 w 264582"/>
                <a:gd name="connsiteY1" fmla="*/ 178080 h 228686"/>
                <a:gd name="connsiteX2" fmla="*/ 4895 w 264582"/>
                <a:gd name="connsiteY2" fmla="*/ 219704 h 228686"/>
                <a:gd name="connsiteX3" fmla="*/ 17087 w 264582"/>
                <a:gd name="connsiteY3" fmla="*/ 227515 h 228686"/>
                <a:gd name="connsiteX4" fmla="*/ 24900 w 264582"/>
                <a:gd name="connsiteY4" fmla="*/ 215418 h 228686"/>
                <a:gd name="connsiteX5" fmla="*/ 24795 w 264582"/>
                <a:gd name="connsiteY5" fmla="*/ 214941 h 228686"/>
                <a:gd name="connsiteX6" fmla="*/ 20477 w 264582"/>
                <a:gd name="connsiteY6" fmla="*/ 178080 h 228686"/>
                <a:gd name="connsiteX7" fmla="*/ 180401 w 264582"/>
                <a:gd name="connsiteY7" fmla="*/ 19393 h 228686"/>
                <a:gd name="connsiteX8" fmla="*/ 249775 w 264582"/>
                <a:gd name="connsiteY8" fmla="*/ 35014 h 228686"/>
                <a:gd name="connsiteX9" fmla="*/ 263505 w 264582"/>
                <a:gd name="connsiteY9" fmla="*/ 30442 h 228686"/>
                <a:gd name="connsiteX10" fmla="*/ 258906 w 264582"/>
                <a:gd name="connsiteY10" fmla="*/ 16822 h 228686"/>
                <a:gd name="connsiteX11" fmla="*/ 258660 w 264582"/>
                <a:gd name="connsiteY11" fmla="*/ 16726 h 228686"/>
                <a:gd name="connsiteX12" fmla="*/ 180401 w 264582"/>
                <a:gd name="connsiteY12" fmla="*/ -952 h 22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582" h="228686">
                  <a:moveTo>
                    <a:pt x="180401" y="-952"/>
                  </a:moveTo>
                  <a:cubicBezTo>
                    <a:pt x="80881" y="-952"/>
                    <a:pt x="0" y="79306"/>
                    <a:pt x="0" y="178080"/>
                  </a:cubicBezTo>
                  <a:cubicBezTo>
                    <a:pt x="0" y="192367"/>
                    <a:pt x="1625" y="206273"/>
                    <a:pt x="4895" y="219704"/>
                  </a:cubicBezTo>
                  <a:cubicBezTo>
                    <a:pt x="6104" y="225229"/>
                    <a:pt x="11562" y="228657"/>
                    <a:pt x="17087" y="227515"/>
                  </a:cubicBezTo>
                  <a:cubicBezTo>
                    <a:pt x="22611" y="226276"/>
                    <a:pt x="26109" y="220847"/>
                    <a:pt x="24900" y="215418"/>
                  </a:cubicBezTo>
                  <a:cubicBezTo>
                    <a:pt x="24868" y="215227"/>
                    <a:pt x="24833" y="215037"/>
                    <a:pt x="24795" y="214941"/>
                  </a:cubicBezTo>
                  <a:cubicBezTo>
                    <a:pt x="21923" y="203131"/>
                    <a:pt x="20477" y="190843"/>
                    <a:pt x="20477" y="178080"/>
                  </a:cubicBezTo>
                  <a:cubicBezTo>
                    <a:pt x="20477" y="90259"/>
                    <a:pt x="91944" y="19393"/>
                    <a:pt x="180401" y="19393"/>
                  </a:cubicBezTo>
                  <a:cubicBezTo>
                    <a:pt x="205254" y="19393"/>
                    <a:pt x="228807" y="25013"/>
                    <a:pt x="249775" y="35014"/>
                  </a:cubicBezTo>
                  <a:cubicBezTo>
                    <a:pt x="254837" y="37491"/>
                    <a:pt x="260984" y="35490"/>
                    <a:pt x="263505" y="30442"/>
                  </a:cubicBezTo>
                  <a:cubicBezTo>
                    <a:pt x="266028" y="25394"/>
                    <a:pt x="263968" y="19298"/>
                    <a:pt x="258906" y="16822"/>
                  </a:cubicBezTo>
                  <a:cubicBezTo>
                    <a:pt x="258825" y="16822"/>
                    <a:pt x="258743" y="16726"/>
                    <a:pt x="258660" y="16726"/>
                  </a:cubicBezTo>
                  <a:cubicBezTo>
                    <a:pt x="234989" y="5391"/>
                    <a:pt x="208377" y="-952"/>
                    <a:pt x="180401" y="-952"/>
                  </a:cubicBezTo>
                  <a:close/>
                </a:path>
              </a:pathLst>
            </a:custGeom>
            <a:grpFill/>
            <a:ln w="6350" cap="flat">
              <a:solidFill>
                <a:srgbClr val="002E6E"/>
              </a:solid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704F082F-68FF-4DA7-AD97-A5D18B8CE7FC}"/>
                </a:ext>
              </a:extLst>
            </p:cNvPr>
            <p:cNvSpPr/>
            <p:nvPr/>
          </p:nvSpPr>
          <p:spPr>
            <a:xfrm>
              <a:off x="5791368" y="3104673"/>
              <a:ext cx="150811" cy="149790"/>
            </a:xfrm>
            <a:custGeom>
              <a:avLst/>
              <a:gdLst>
                <a:gd name="connsiteX0" fmla="*/ 75457 w 150811"/>
                <a:gd name="connsiteY0" fmla="*/ -952 h 149790"/>
                <a:gd name="connsiteX1" fmla="*/ 0 w 150811"/>
                <a:gd name="connsiteY1" fmla="*/ 73942 h 149790"/>
                <a:gd name="connsiteX2" fmla="*/ 75457 w 150811"/>
                <a:gd name="connsiteY2" fmla="*/ 148838 h 149790"/>
                <a:gd name="connsiteX3" fmla="*/ 150811 w 150811"/>
                <a:gd name="connsiteY3" fmla="*/ 73942 h 149790"/>
                <a:gd name="connsiteX4" fmla="*/ 75457 w 150811"/>
                <a:gd name="connsiteY4" fmla="*/ -952 h 149790"/>
                <a:gd name="connsiteX5" fmla="*/ 75457 w 150811"/>
                <a:gd name="connsiteY5" fmla="*/ 19374 h 149790"/>
                <a:gd name="connsiteX6" fmla="*/ 130335 w 150811"/>
                <a:gd name="connsiteY6" fmla="*/ 73942 h 149790"/>
                <a:gd name="connsiteX7" fmla="*/ 75457 w 150811"/>
                <a:gd name="connsiteY7" fmla="*/ 128511 h 149790"/>
                <a:gd name="connsiteX8" fmla="*/ 20477 w 150811"/>
                <a:gd name="connsiteY8" fmla="*/ 73942 h 149790"/>
                <a:gd name="connsiteX9" fmla="*/ 75457 w 150811"/>
                <a:gd name="connsiteY9" fmla="*/ 19374 h 1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149790">
                  <a:moveTo>
                    <a:pt x="75457" y="-952"/>
                  </a:moveTo>
                  <a:cubicBezTo>
                    <a:pt x="33891" y="-952"/>
                    <a:pt x="0" y="32690"/>
                    <a:pt x="0" y="73942"/>
                  </a:cubicBezTo>
                  <a:cubicBezTo>
                    <a:pt x="0" y="115195"/>
                    <a:pt x="33891" y="148838"/>
                    <a:pt x="75457" y="148838"/>
                  </a:cubicBezTo>
                  <a:cubicBezTo>
                    <a:pt x="116936" y="148838"/>
                    <a:pt x="150811" y="115195"/>
                    <a:pt x="150811" y="73942"/>
                  </a:cubicBezTo>
                  <a:cubicBezTo>
                    <a:pt x="150811" y="32690"/>
                    <a:pt x="116936" y="-952"/>
                    <a:pt x="75457" y="-952"/>
                  </a:cubicBezTo>
                  <a:close/>
                  <a:moveTo>
                    <a:pt x="75457" y="19374"/>
                  </a:moveTo>
                  <a:cubicBezTo>
                    <a:pt x="105852" y="19374"/>
                    <a:pt x="130335" y="43653"/>
                    <a:pt x="130335" y="73942"/>
                  </a:cubicBezTo>
                  <a:cubicBezTo>
                    <a:pt x="130335" y="104232"/>
                    <a:pt x="105852" y="128511"/>
                    <a:pt x="75457" y="128511"/>
                  </a:cubicBezTo>
                  <a:cubicBezTo>
                    <a:pt x="44944" y="128511"/>
                    <a:pt x="20477" y="104232"/>
                    <a:pt x="20477" y="73942"/>
                  </a:cubicBezTo>
                  <a:cubicBezTo>
                    <a:pt x="20477" y="43653"/>
                    <a:pt x="44944" y="19374"/>
                    <a:pt x="75457" y="19374"/>
                  </a:cubicBezTo>
                  <a:close/>
                </a:path>
              </a:pathLst>
            </a:custGeom>
            <a:grpFill/>
            <a:ln w="6350" cap="flat">
              <a:solidFill>
                <a:srgbClr val="002E6E"/>
              </a:solid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CA808D3B-0B61-4A89-9556-E5C47D56A85A}"/>
                </a:ext>
              </a:extLst>
            </p:cNvPr>
            <p:cNvSpPr/>
            <p:nvPr/>
          </p:nvSpPr>
          <p:spPr>
            <a:xfrm>
              <a:off x="6240886" y="3284143"/>
              <a:ext cx="264688" cy="228709"/>
            </a:xfrm>
            <a:custGeom>
              <a:avLst/>
              <a:gdLst>
                <a:gd name="connsiteX0" fmla="*/ 84186 w 264688"/>
                <a:gd name="connsiteY0" fmla="*/ -952 h 228709"/>
                <a:gd name="connsiteX1" fmla="*/ 5922 w 264688"/>
                <a:gd name="connsiteY1" fmla="*/ 16726 h 228709"/>
                <a:gd name="connsiteX2" fmla="*/ 958 w 264688"/>
                <a:gd name="connsiteY2" fmla="*/ 30252 h 228709"/>
                <a:gd name="connsiteX3" fmla="*/ 14561 w 264688"/>
                <a:gd name="connsiteY3" fmla="*/ 35109 h 228709"/>
                <a:gd name="connsiteX4" fmla="*/ 14807 w 264688"/>
                <a:gd name="connsiteY4" fmla="*/ 35014 h 228709"/>
                <a:gd name="connsiteX5" fmla="*/ 84186 w 264688"/>
                <a:gd name="connsiteY5" fmla="*/ 19393 h 228709"/>
                <a:gd name="connsiteX6" fmla="*/ 244212 w 264688"/>
                <a:gd name="connsiteY6" fmla="*/ 178080 h 228709"/>
                <a:gd name="connsiteX7" fmla="*/ 239791 w 264688"/>
                <a:gd name="connsiteY7" fmla="*/ 214941 h 228709"/>
                <a:gd name="connsiteX8" fmla="*/ 247041 w 264688"/>
                <a:gd name="connsiteY8" fmla="*/ 227419 h 228709"/>
                <a:gd name="connsiteX9" fmla="*/ 259576 w 264688"/>
                <a:gd name="connsiteY9" fmla="*/ 220180 h 228709"/>
                <a:gd name="connsiteX10" fmla="*/ 259690 w 264688"/>
                <a:gd name="connsiteY10" fmla="*/ 219704 h 228709"/>
                <a:gd name="connsiteX11" fmla="*/ 264689 w 264688"/>
                <a:gd name="connsiteY11" fmla="*/ 178080 h 228709"/>
                <a:gd name="connsiteX12" fmla="*/ 84186 w 264688"/>
                <a:gd name="connsiteY12" fmla="*/ -952 h 22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88" h="228709">
                  <a:moveTo>
                    <a:pt x="84186" y="-952"/>
                  </a:moveTo>
                  <a:cubicBezTo>
                    <a:pt x="56210" y="-952"/>
                    <a:pt x="29594" y="5391"/>
                    <a:pt x="5922" y="16726"/>
                  </a:cubicBezTo>
                  <a:cubicBezTo>
                    <a:pt x="795" y="19107"/>
                    <a:pt x="-1427" y="25108"/>
                    <a:pt x="958" y="30252"/>
                  </a:cubicBezTo>
                  <a:cubicBezTo>
                    <a:pt x="3343" y="35300"/>
                    <a:pt x="9434" y="37491"/>
                    <a:pt x="14561" y="35109"/>
                  </a:cubicBezTo>
                  <a:cubicBezTo>
                    <a:pt x="14643" y="35109"/>
                    <a:pt x="14725" y="35109"/>
                    <a:pt x="14807" y="35014"/>
                  </a:cubicBezTo>
                  <a:cubicBezTo>
                    <a:pt x="35777" y="25013"/>
                    <a:pt x="59331" y="19393"/>
                    <a:pt x="84186" y="19393"/>
                  </a:cubicBezTo>
                  <a:cubicBezTo>
                    <a:pt x="172642" y="19393"/>
                    <a:pt x="244212" y="90354"/>
                    <a:pt x="244212" y="178080"/>
                  </a:cubicBezTo>
                  <a:cubicBezTo>
                    <a:pt x="244212" y="190843"/>
                    <a:pt x="242676" y="203131"/>
                    <a:pt x="239791" y="214941"/>
                  </a:cubicBezTo>
                  <a:cubicBezTo>
                    <a:pt x="238331" y="220371"/>
                    <a:pt x="241577" y="225895"/>
                    <a:pt x="247041" y="227419"/>
                  </a:cubicBezTo>
                  <a:cubicBezTo>
                    <a:pt x="252505" y="228848"/>
                    <a:pt x="258117" y="225609"/>
                    <a:pt x="259576" y="220180"/>
                  </a:cubicBezTo>
                  <a:cubicBezTo>
                    <a:pt x="259618" y="219989"/>
                    <a:pt x="259656" y="219895"/>
                    <a:pt x="259690" y="219704"/>
                  </a:cubicBezTo>
                  <a:cubicBezTo>
                    <a:pt x="262949" y="206369"/>
                    <a:pt x="264689" y="192463"/>
                    <a:pt x="264689" y="178080"/>
                  </a:cubicBezTo>
                  <a:cubicBezTo>
                    <a:pt x="264689" y="79306"/>
                    <a:pt x="183706" y="-952"/>
                    <a:pt x="84186" y="-952"/>
                  </a:cubicBezTo>
                  <a:close/>
                </a:path>
              </a:pathLst>
            </a:custGeom>
            <a:grpFill/>
            <a:ln w="6350" cap="flat">
              <a:solidFill>
                <a:srgbClr val="002E6E"/>
              </a:solid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2C8D5FDF-D427-4FCA-97DC-F4700C321BB8}"/>
                </a:ext>
              </a:extLst>
            </p:cNvPr>
            <p:cNvSpPr/>
            <p:nvPr/>
          </p:nvSpPr>
          <p:spPr>
            <a:xfrm>
              <a:off x="6249717" y="3104673"/>
              <a:ext cx="150811" cy="149790"/>
            </a:xfrm>
            <a:custGeom>
              <a:avLst/>
              <a:gdLst>
                <a:gd name="connsiteX0" fmla="*/ 75355 w 150811"/>
                <a:gd name="connsiteY0" fmla="*/ -952 h 149790"/>
                <a:gd name="connsiteX1" fmla="*/ 0 w 150811"/>
                <a:gd name="connsiteY1" fmla="*/ 73942 h 149790"/>
                <a:gd name="connsiteX2" fmla="*/ 75355 w 150811"/>
                <a:gd name="connsiteY2" fmla="*/ 148838 h 149790"/>
                <a:gd name="connsiteX3" fmla="*/ 150811 w 150811"/>
                <a:gd name="connsiteY3" fmla="*/ 73942 h 149790"/>
                <a:gd name="connsiteX4" fmla="*/ 75355 w 150811"/>
                <a:gd name="connsiteY4" fmla="*/ -952 h 149790"/>
                <a:gd name="connsiteX5" fmla="*/ 75355 w 150811"/>
                <a:gd name="connsiteY5" fmla="*/ 19374 h 149790"/>
                <a:gd name="connsiteX6" fmla="*/ 130335 w 150811"/>
                <a:gd name="connsiteY6" fmla="*/ 73942 h 149790"/>
                <a:gd name="connsiteX7" fmla="*/ 75355 w 150811"/>
                <a:gd name="connsiteY7" fmla="*/ 128511 h 149790"/>
                <a:gd name="connsiteX8" fmla="*/ 20477 w 150811"/>
                <a:gd name="connsiteY8" fmla="*/ 73942 h 149790"/>
                <a:gd name="connsiteX9" fmla="*/ 75355 w 150811"/>
                <a:gd name="connsiteY9" fmla="*/ 19374 h 1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149790">
                  <a:moveTo>
                    <a:pt x="75355" y="-952"/>
                  </a:moveTo>
                  <a:cubicBezTo>
                    <a:pt x="33876" y="-952"/>
                    <a:pt x="0" y="32690"/>
                    <a:pt x="0" y="73942"/>
                  </a:cubicBezTo>
                  <a:cubicBezTo>
                    <a:pt x="0" y="115195"/>
                    <a:pt x="33876" y="148838"/>
                    <a:pt x="75355" y="148838"/>
                  </a:cubicBezTo>
                  <a:cubicBezTo>
                    <a:pt x="116919" y="148838"/>
                    <a:pt x="150811" y="115195"/>
                    <a:pt x="150811" y="73942"/>
                  </a:cubicBezTo>
                  <a:cubicBezTo>
                    <a:pt x="150811" y="32690"/>
                    <a:pt x="116919" y="-952"/>
                    <a:pt x="75355" y="-952"/>
                  </a:cubicBezTo>
                  <a:close/>
                  <a:moveTo>
                    <a:pt x="75355" y="19374"/>
                  </a:moveTo>
                  <a:cubicBezTo>
                    <a:pt x="105868" y="19374"/>
                    <a:pt x="130335" y="43653"/>
                    <a:pt x="130335" y="73942"/>
                  </a:cubicBezTo>
                  <a:cubicBezTo>
                    <a:pt x="130335" y="104232"/>
                    <a:pt x="105868" y="128511"/>
                    <a:pt x="75355" y="128511"/>
                  </a:cubicBezTo>
                  <a:cubicBezTo>
                    <a:pt x="44960" y="128511"/>
                    <a:pt x="20477" y="104232"/>
                    <a:pt x="20477" y="73942"/>
                  </a:cubicBezTo>
                  <a:cubicBezTo>
                    <a:pt x="20477" y="43653"/>
                    <a:pt x="44960" y="19374"/>
                    <a:pt x="75355" y="19374"/>
                  </a:cubicBezTo>
                  <a:close/>
                </a:path>
              </a:pathLst>
            </a:custGeom>
            <a:grpFill/>
            <a:ln w="6350" cap="flat">
              <a:solidFill>
                <a:srgbClr val="002E6E"/>
              </a:solidFill>
              <a:prstDash val="solid"/>
              <a:miter/>
            </a:ln>
          </p:spPr>
          <p:txBody>
            <a:bodyPr rtlCol="0" anchor="ctr"/>
            <a:lstStyle/>
            <a:p>
              <a:endParaRPr lang="en-NZ"/>
            </a:p>
          </p:txBody>
        </p:sp>
      </p:grpSp>
      <p:grpSp>
        <p:nvGrpSpPr>
          <p:cNvPr id="29" name="Group 28">
            <a:extLst>
              <a:ext uri="{FF2B5EF4-FFF2-40B4-BE49-F238E27FC236}">
                <a16:creationId xmlns:a16="http://schemas.microsoft.com/office/drawing/2014/main" id="{85D27AC8-1198-4F1B-8C23-10FBB9BF46FF}"/>
              </a:ext>
            </a:extLst>
          </p:cNvPr>
          <p:cNvGrpSpPr/>
          <p:nvPr/>
        </p:nvGrpSpPr>
        <p:grpSpPr>
          <a:xfrm>
            <a:off x="4514326" y="1847185"/>
            <a:ext cx="316367" cy="316366"/>
            <a:chOff x="5714998" y="2928937"/>
            <a:chExt cx="762003" cy="762000"/>
          </a:xfrm>
          <a:solidFill>
            <a:srgbClr val="002E6E"/>
          </a:solidFill>
        </p:grpSpPr>
        <p:sp>
          <p:nvSpPr>
            <p:cNvPr id="30" name="Graphic 51">
              <a:extLst>
                <a:ext uri="{FF2B5EF4-FFF2-40B4-BE49-F238E27FC236}">
                  <a16:creationId xmlns:a16="http://schemas.microsoft.com/office/drawing/2014/main" id="{FDA1ED16-51E4-4E95-951F-D0C577E7EF8C}"/>
                </a:ext>
              </a:extLst>
            </p:cNvPr>
            <p:cNvSpPr/>
            <p:nvPr/>
          </p:nvSpPr>
          <p:spPr>
            <a:xfrm>
              <a:off x="6250464" y="3507850"/>
              <a:ext cx="110500" cy="114290"/>
            </a:xfrm>
            <a:custGeom>
              <a:avLst/>
              <a:gdLst>
                <a:gd name="connsiteX0" fmla="*/ 9525 w 110500"/>
                <a:gd name="connsiteY0" fmla="*/ 114290 h 114290"/>
                <a:gd name="connsiteX1" fmla="*/ 100976 w 110500"/>
                <a:gd name="connsiteY1" fmla="*/ 114290 h 114290"/>
                <a:gd name="connsiteX2" fmla="*/ 110501 w 110500"/>
                <a:gd name="connsiteY2" fmla="*/ 104765 h 114290"/>
                <a:gd name="connsiteX3" fmla="*/ 110501 w 110500"/>
                <a:gd name="connsiteY3" fmla="*/ 9525 h 114290"/>
                <a:gd name="connsiteX4" fmla="*/ 100976 w 110500"/>
                <a:gd name="connsiteY4" fmla="*/ 0 h 114290"/>
                <a:gd name="connsiteX5" fmla="*/ 9525 w 110500"/>
                <a:gd name="connsiteY5" fmla="*/ 0 h 114290"/>
                <a:gd name="connsiteX6" fmla="*/ 0 w 110500"/>
                <a:gd name="connsiteY6" fmla="*/ 9525 h 114290"/>
                <a:gd name="connsiteX7" fmla="*/ 0 w 110500"/>
                <a:gd name="connsiteY7" fmla="*/ 104765 h 114290"/>
                <a:gd name="connsiteX8" fmla="*/ 9525 w 110500"/>
                <a:gd name="connsiteY8" fmla="*/ 114290 h 114290"/>
                <a:gd name="connsiteX9" fmla="*/ 19050 w 110500"/>
                <a:gd name="connsiteY9" fmla="*/ 19050 h 114290"/>
                <a:gd name="connsiteX10" fmla="*/ 91451 w 110500"/>
                <a:gd name="connsiteY10" fmla="*/ 19050 h 114290"/>
                <a:gd name="connsiteX11" fmla="*/ 91451 w 110500"/>
                <a:gd name="connsiteY11" fmla="*/ 95240 h 114290"/>
                <a:gd name="connsiteX12" fmla="*/ 19050 w 110500"/>
                <a:gd name="connsiteY12" fmla="*/ 95240 h 114290"/>
                <a:gd name="connsiteX13" fmla="*/ 19050 w 110500"/>
                <a:gd name="connsiteY13" fmla="*/ 19050 h 11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500" h="114290">
                  <a:moveTo>
                    <a:pt x="9525" y="114290"/>
                  </a:moveTo>
                  <a:lnTo>
                    <a:pt x="100976" y="114290"/>
                  </a:lnTo>
                  <a:cubicBezTo>
                    <a:pt x="106235" y="114290"/>
                    <a:pt x="110501" y="110026"/>
                    <a:pt x="110501" y="104765"/>
                  </a:cubicBezTo>
                  <a:lnTo>
                    <a:pt x="110501" y="9525"/>
                  </a:lnTo>
                  <a:cubicBezTo>
                    <a:pt x="110501" y="4265"/>
                    <a:pt x="106235" y="0"/>
                    <a:pt x="100976" y="0"/>
                  </a:cubicBezTo>
                  <a:lnTo>
                    <a:pt x="9525" y="0"/>
                  </a:lnTo>
                  <a:cubicBezTo>
                    <a:pt x="4265" y="0"/>
                    <a:pt x="0" y="4265"/>
                    <a:pt x="0" y="9525"/>
                  </a:cubicBezTo>
                  <a:lnTo>
                    <a:pt x="0" y="104765"/>
                  </a:lnTo>
                  <a:cubicBezTo>
                    <a:pt x="0" y="110026"/>
                    <a:pt x="4265" y="114290"/>
                    <a:pt x="9525" y="114290"/>
                  </a:cubicBezTo>
                  <a:close/>
                  <a:moveTo>
                    <a:pt x="19050" y="19050"/>
                  </a:moveTo>
                  <a:lnTo>
                    <a:pt x="91451" y="19050"/>
                  </a:lnTo>
                  <a:lnTo>
                    <a:pt x="91451" y="95240"/>
                  </a:lnTo>
                  <a:lnTo>
                    <a:pt x="19050" y="95240"/>
                  </a:lnTo>
                  <a:lnTo>
                    <a:pt x="19050" y="19050"/>
                  </a:lnTo>
                  <a:close/>
                </a:path>
              </a:pathLst>
            </a:custGeom>
            <a:grpFill/>
            <a:ln w="6350" cap="flat">
              <a:solidFill>
                <a:srgbClr val="002E6E"/>
              </a:solidFill>
              <a:prstDash val="solid"/>
              <a:miter/>
            </a:ln>
          </p:spPr>
          <p:txBody>
            <a:bodyPr rtlCol="0" anchor="ctr"/>
            <a:lstStyle/>
            <a:p>
              <a:endParaRPr lang="en-NZ"/>
            </a:p>
          </p:txBody>
        </p:sp>
        <p:sp>
          <p:nvSpPr>
            <p:cNvPr id="31" name="Graphic 51">
              <a:extLst>
                <a:ext uri="{FF2B5EF4-FFF2-40B4-BE49-F238E27FC236}">
                  <a16:creationId xmlns:a16="http://schemas.microsoft.com/office/drawing/2014/main" id="{8E5C45CC-0366-478E-AD92-A7CCE71BDFDC}"/>
                </a:ext>
              </a:extLst>
            </p:cNvPr>
            <p:cNvSpPr/>
            <p:nvPr/>
          </p:nvSpPr>
          <p:spPr>
            <a:xfrm>
              <a:off x="6061536" y="3507850"/>
              <a:ext cx="110495" cy="114290"/>
            </a:xfrm>
            <a:custGeom>
              <a:avLst/>
              <a:gdLst>
                <a:gd name="connsiteX0" fmla="*/ 100971 w 110495"/>
                <a:gd name="connsiteY0" fmla="*/ 0 h 114290"/>
                <a:gd name="connsiteX1" fmla="*/ 9525 w 110495"/>
                <a:gd name="connsiteY1" fmla="*/ 0 h 114290"/>
                <a:gd name="connsiteX2" fmla="*/ 0 w 110495"/>
                <a:gd name="connsiteY2" fmla="*/ 9525 h 114290"/>
                <a:gd name="connsiteX3" fmla="*/ 0 w 110495"/>
                <a:gd name="connsiteY3" fmla="*/ 104765 h 114290"/>
                <a:gd name="connsiteX4" fmla="*/ 9525 w 110495"/>
                <a:gd name="connsiteY4" fmla="*/ 114290 h 114290"/>
                <a:gd name="connsiteX5" fmla="*/ 100971 w 110495"/>
                <a:gd name="connsiteY5" fmla="*/ 114290 h 114290"/>
                <a:gd name="connsiteX6" fmla="*/ 110496 w 110495"/>
                <a:gd name="connsiteY6" fmla="*/ 104765 h 114290"/>
                <a:gd name="connsiteX7" fmla="*/ 110496 w 110495"/>
                <a:gd name="connsiteY7" fmla="*/ 9525 h 114290"/>
                <a:gd name="connsiteX8" fmla="*/ 100971 w 110495"/>
                <a:gd name="connsiteY8" fmla="*/ 0 h 114290"/>
                <a:gd name="connsiteX9" fmla="*/ 91446 w 110495"/>
                <a:gd name="connsiteY9" fmla="*/ 95240 h 114290"/>
                <a:gd name="connsiteX10" fmla="*/ 19050 w 110495"/>
                <a:gd name="connsiteY10" fmla="*/ 95240 h 114290"/>
                <a:gd name="connsiteX11" fmla="*/ 19050 w 110495"/>
                <a:gd name="connsiteY11" fmla="*/ 19050 h 114290"/>
                <a:gd name="connsiteX12" fmla="*/ 91446 w 110495"/>
                <a:gd name="connsiteY12" fmla="*/ 19050 h 114290"/>
                <a:gd name="connsiteX13" fmla="*/ 91446 w 110495"/>
                <a:gd name="connsiteY13" fmla="*/ 95240 h 11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5" h="114290">
                  <a:moveTo>
                    <a:pt x="100971" y="0"/>
                  </a:moveTo>
                  <a:lnTo>
                    <a:pt x="9525" y="0"/>
                  </a:lnTo>
                  <a:cubicBezTo>
                    <a:pt x="4265" y="0"/>
                    <a:pt x="0" y="4265"/>
                    <a:pt x="0" y="9525"/>
                  </a:cubicBezTo>
                  <a:lnTo>
                    <a:pt x="0" y="104765"/>
                  </a:lnTo>
                  <a:cubicBezTo>
                    <a:pt x="0" y="110026"/>
                    <a:pt x="4265" y="114290"/>
                    <a:pt x="9525" y="114290"/>
                  </a:cubicBezTo>
                  <a:lnTo>
                    <a:pt x="100971" y="114290"/>
                  </a:lnTo>
                  <a:cubicBezTo>
                    <a:pt x="106231" y="114290"/>
                    <a:pt x="110496" y="110026"/>
                    <a:pt x="110496" y="104765"/>
                  </a:cubicBezTo>
                  <a:lnTo>
                    <a:pt x="110496" y="9525"/>
                  </a:lnTo>
                  <a:cubicBezTo>
                    <a:pt x="110496" y="4265"/>
                    <a:pt x="106231" y="0"/>
                    <a:pt x="100971" y="0"/>
                  </a:cubicBezTo>
                  <a:close/>
                  <a:moveTo>
                    <a:pt x="91446" y="95240"/>
                  </a:moveTo>
                  <a:lnTo>
                    <a:pt x="19050" y="95240"/>
                  </a:lnTo>
                  <a:lnTo>
                    <a:pt x="19050" y="19050"/>
                  </a:lnTo>
                  <a:lnTo>
                    <a:pt x="91446" y="19050"/>
                  </a:lnTo>
                  <a:lnTo>
                    <a:pt x="91446" y="95240"/>
                  </a:lnTo>
                  <a:close/>
                </a:path>
              </a:pathLst>
            </a:custGeom>
            <a:grpFill/>
            <a:ln w="6350" cap="flat">
              <a:solidFill>
                <a:srgbClr val="002E6E"/>
              </a:solidFill>
              <a:prstDash val="solid"/>
              <a:miter/>
            </a:ln>
          </p:spPr>
          <p:txBody>
            <a:bodyPr rtlCol="0" anchor="ctr"/>
            <a:lstStyle/>
            <a:p>
              <a:endParaRPr lang="en-NZ"/>
            </a:p>
          </p:txBody>
        </p:sp>
        <p:sp>
          <p:nvSpPr>
            <p:cNvPr id="32" name="Graphic 51">
              <a:extLst>
                <a:ext uri="{FF2B5EF4-FFF2-40B4-BE49-F238E27FC236}">
                  <a16:creationId xmlns:a16="http://schemas.microsoft.com/office/drawing/2014/main" id="{B8047EEE-80A9-488B-93F8-D3BA71E509BA}"/>
                </a:ext>
              </a:extLst>
            </p:cNvPr>
            <p:cNvSpPr/>
            <p:nvPr/>
          </p:nvSpPr>
          <p:spPr>
            <a:xfrm>
              <a:off x="6250464" y="3341958"/>
              <a:ext cx="110500" cy="114290"/>
            </a:xfrm>
            <a:custGeom>
              <a:avLst/>
              <a:gdLst>
                <a:gd name="connsiteX0" fmla="*/ 9525 w 110500"/>
                <a:gd name="connsiteY0" fmla="*/ 114290 h 114290"/>
                <a:gd name="connsiteX1" fmla="*/ 100976 w 110500"/>
                <a:gd name="connsiteY1" fmla="*/ 114290 h 114290"/>
                <a:gd name="connsiteX2" fmla="*/ 110501 w 110500"/>
                <a:gd name="connsiteY2" fmla="*/ 104765 h 114290"/>
                <a:gd name="connsiteX3" fmla="*/ 110501 w 110500"/>
                <a:gd name="connsiteY3" fmla="*/ 9525 h 114290"/>
                <a:gd name="connsiteX4" fmla="*/ 100976 w 110500"/>
                <a:gd name="connsiteY4" fmla="*/ 0 h 114290"/>
                <a:gd name="connsiteX5" fmla="*/ 9525 w 110500"/>
                <a:gd name="connsiteY5" fmla="*/ 0 h 114290"/>
                <a:gd name="connsiteX6" fmla="*/ 0 w 110500"/>
                <a:gd name="connsiteY6" fmla="*/ 9525 h 114290"/>
                <a:gd name="connsiteX7" fmla="*/ 0 w 110500"/>
                <a:gd name="connsiteY7" fmla="*/ 104765 h 114290"/>
                <a:gd name="connsiteX8" fmla="*/ 9525 w 110500"/>
                <a:gd name="connsiteY8" fmla="*/ 114290 h 114290"/>
                <a:gd name="connsiteX9" fmla="*/ 19050 w 110500"/>
                <a:gd name="connsiteY9" fmla="*/ 19050 h 114290"/>
                <a:gd name="connsiteX10" fmla="*/ 91451 w 110500"/>
                <a:gd name="connsiteY10" fmla="*/ 19050 h 114290"/>
                <a:gd name="connsiteX11" fmla="*/ 91451 w 110500"/>
                <a:gd name="connsiteY11" fmla="*/ 95240 h 114290"/>
                <a:gd name="connsiteX12" fmla="*/ 19050 w 110500"/>
                <a:gd name="connsiteY12" fmla="*/ 95240 h 114290"/>
                <a:gd name="connsiteX13" fmla="*/ 19050 w 110500"/>
                <a:gd name="connsiteY13" fmla="*/ 19050 h 11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500" h="114290">
                  <a:moveTo>
                    <a:pt x="9525" y="114290"/>
                  </a:moveTo>
                  <a:lnTo>
                    <a:pt x="100976" y="114290"/>
                  </a:lnTo>
                  <a:cubicBezTo>
                    <a:pt x="106235" y="114290"/>
                    <a:pt x="110501" y="110026"/>
                    <a:pt x="110501" y="104765"/>
                  </a:cubicBezTo>
                  <a:lnTo>
                    <a:pt x="110501" y="9525"/>
                  </a:lnTo>
                  <a:cubicBezTo>
                    <a:pt x="110501" y="4265"/>
                    <a:pt x="106235" y="0"/>
                    <a:pt x="100976" y="0"/>
                  </a:cubicBezTo>
                  <a:lnTo>
                    <a:pt x="9525" y="0"/>
                  </a:lnTo>
                  <a:cubicBezTo>
                    <a:pt x="4265" y="0"/>
                    <a:pt x="0" y="4265"/>
                    <a:pt x="0" y="9525"/>
                  </a:cubicBezTo>
                  <a:lnTo>
                    <a:pt x="0" y="104765"/>
                  </a:lnTo>
                  <a:cubicBezTo>
                    <a:pt x="0" y="110026"/>
                    <a:pt x="4265" y="114290"/>
                    <a:pt x="9525" y="114290"/>
                  </a:cubicBezTo>
                  <a:close/>
                  <a:moveTo>
                    <a:pt x="19050" y="19050"/>
                  </a:moveTo>
                  <a:lnTo>
                    <a:pt x="91451" y="19050"/>
                  </a:lnTo>
                  <a:lnTo>
                    <a:pt x="91451" y="95240"/>
                  </a:lnTo>
                  <a:lnTo>
                    <a:pt x="19050" y="95240"/>
                  </a:lnTo>
                  <a:lnTo>
                    <a:pt x="19050" y="19050"/>
                  </a:lnTo>
                  <a:close/>
                </a:path>
              </a:pathLst>
            </a:custGeom>
            <a:grpFill/>
            <a:ln w="6350" cap="flat">
              <a:solidFill>
                <a:srgbClr val="002E6E"/>
              </a:solidFill>
              <a:prstDash val="solid"/>
              <a:miter/>
            </a:ln>
          </p:spPr>
          <p:txBody>
            <a:bodyPr rtlCol="0" anchor="ctr"/>
            <a:lstStyle/>
            <a:p>
              <a:endParaRPr lang="en-NZ"/>
            </a:p>
          </p:txBody>
        </p:sp>
        <p:sp>
          <p:nvSpPr>
            <p:cNvPr id="33" name="Graphic 51">
              <a:extLst>
                <a:ext uri="{FF2B5EF4-FFF2-40B4-BE49-F238E27FC236}">
                  <a16:creationId xmlns:a16="http://schemas.microsoft.com/office/drawing/2014/main" id="{AC91A16A-600A-4F7B-BBD3-2933A288019B}"/>
                </a:ext>
              </a:extLst>
            </p:cNvPr>
            <p:cNvSpPr/>
            <p:nvPr/>
          </p:nvSpPr>
          <p:spPr>
            <a:xfrm>
              <a:off x="6061536" y="3341958"/>
              <a:ext cx="110495" cy="114290"/>
            </a:xfrm>
            <a:custGeom>
              <a:avLst/>
              <a:gdLst>
                <a:gd name="connsiteX0" fmla="*/ 100971 w 110495"/>
                <a:gd name="connsiteY0" fmla="*/ 0 h 114290"/>
                <a:gd name="connsiteX1" fmla="*/ 9525 w 110495"/>
                <a:gd name="connsiteY1" fmla="*/ 0 h 114290"/>
                <a:gd name="connsiteX2" fmla="*/ 0 w 110495"/>
                <a:gd name="connsiteY2" fmla="*/ 9525 h 114290"/>
                <a:gd name="connsiteX3" fmla="*/ 0 w 110495"/>
                <a:gd name="connsiteY3" fmla="*/ 104765 h 114290"/>
                <a:gd name="connsiteX4" fmla="*/ 9525 w 110495"/>
                <a:gd name="connsiteY4" fmla="*/ 114290 h 114290"/>
                <a:gd name="connsiteX5" fmla="*/ 100971 w 110495"/>
                <a:gd name="connsiteY5" fmla="*/ 114290 h 114290"/>
                <a:gd name="connsiteX6" fmla="*/ 110496 w 110495"/>
                <a:gd name="connsiteY6" fmla="*/ 104765 h 114290"/>
                <a:gd name="connsiteX7" fmla="*/ 110496 w 110495"/>
                <a:gd name="connsiteY7" fmla="*/ 9525 h 114290"/>
                <a:gd name="connsiteX8" fmla="*/ 100971 w 110495"/>
                <a:gd name="connsiteY8" fmla="*/ 0 h 114290"/>
                <a:gd name="connsiteX9" fmla="*/ 91446 w 110495"/>
                <a:gd name="connsiteY9" fmla="*/ 95240 h 114290"/>
                <a:gd name="connsiteX10" fmla="*/ 19050 w 110495"/>
                <a:gd name="connsiteY10" fmla="*/ 95240 h 114290"/>
                <a:gd name="connsiteX11" fmla="*/ 19050 w 110495"/>
                <a:gd name="connsiteY11" fmla="*/ 19050 h 114290"/>
                <a:gd name="connsiteX12" fmla="*/ 91446 w 110495"/>
                <a:gd name="connsiteY12" fmla="*/ 19050 h 114290"/>
                <a:gd name="connsiteX13" fmla="*/ 91446 w 110495"/>
                <a:gd name="connsiteY13" fmla="*/ 95240 h 11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5" h="114290">
                  <a:moveTo>
                    <a:pt x="100971" y="0"/>
                  </a:moveTo>
                  <a:lnTo>
                    <a:pt x="9525" y="0"/>
                  </a:lnTo>
                  <a:cubicBezTo>
                    <a:pt x="4265" y="0"/>
                    <a:pt x="0" y="4265"/>
                    <a:pt x="0" y="9525"/>
                  </a:cubicBezTo>
                  <a:lnTo>
                    <a:pt x="0" y="104765"/>
                  </a:lnTo>
                  <a:cubicBezTo>
                    <a:pt x="0" y="110026"/>
                    <a:pt x="4265" y="114290"/>
                    <a:pt x="9525" y="114290"/>
                  </a:cubicBezTo>
                  <a:lnTo>
                    <a:pt x="100971" y="114290"/>
                  </a:lnTo>
                  <a:cubicBezTo>
                    <a:pt x="106231" y="114290"/>
                    <a:pt x="110496" y="110026"/>
                    <a:pt x="110496" y="104765"/>
                  </a:cubicBezTo>
                  <a:lnTo>
                    <a:pt x="110496" y="9525"/>
                  </a:lnTo>
                  <a:cubicBezTo>
                    <a:pt x="110496" y="4265"/>
                    <a:pt x="106231" y="0"/>
                    <a:pt x="100971" y="0"/>
                  </a:cubicBezTo>
                  <a:close/>
                  <a:moveTo>
                    <a:pt x="91446" y="95240"/>
                  </a:moveTo>
                  <a:lnTo>
                    <a:pt x="19050" y="95240"/>
                  </a:lnTo>
                  <a:lnTo>
                    <a:pt x="19050" y="19050"/>
                  </a:lnTo>
                  <a:lnTo>
                    <a:pt x="91446" y="19050"/>
                  </a:lnTo>
                  <a:lnTo>
                    <a:pt x="91446" y="95240"/>
                  </a:lnTo>
                  <a:close/>
                </a:path>
              </a:pathLst>
            </a:custGeom>
            <a:grpFill/>
            <a:ln w="6350" cap="flat">
              <a:solidFill>
                <a:srgbClr val="002E6E"/>
              </a:solidFill>
              <a:prstDash val="solid"/>
              <a:miter/>
            </a:ln>
          </p:spPr>
          <p:txBody>
            <a:bodyPr rtlCol="0" anchor="ctr"/>
            <a:lstStyle/>
            <a:p>
              <a:endParaRPr lang="en-NZ"/>
            </a:p>
          </p:txBody>
        </p:sp>
        <p:sp>
          <p:nvSpPr>
            <p:cNvPr id="34" name="Graphic 51">
              <a:extLst>
                <a:ext uri="{FF2B5EF4-FFF2-40B4-BE49-F238E27FC236}">
                  <a16:creationId xmlns:a16="http://schemas.microsoft.com/office/drawing/2014/main" id="{265D88CD-9A9E-4BAF-A54D-0C07C203D03B}"/>
                </a:ext>
              </a:extLst>
            </p:cNvPr>
            <p:cNvSpPr/>
            <p:nvPr/>
          </p:nvSpPr>
          <p:spPr>
            <a:xfrm>
              <a:off x="6250464" y="3176061"/>
              <a:ext cx="110500" cy="114295"/>
            </a:xfrm>
            <a:custGeom>
              <a:avLst/>
              <a:gdLst>
                <a:gd name="connsiteX0" fmla="*/ 9525 w 110500"/>
                <a:gd name="connsiteY0" fmla="*/ 114295 h 114295"/>
                <a:gd name="connsiteX1" fmla="*/ 100976 w 110500"/>
                <a:gd name="connsiteY1" fmla="*/ 114295 h 114295"/>
                <a:gd name="connsiteX2" fmla="*/ 110501 w 110500"/>
                <a:gd name="connsiteY2" fmla="*/ 104770 h 114295"/>
                <a:gd name="connsiteX3" fmla="*/ 110501 w 110500"/>
                <a:gd name="connsiteY3" fmla="*/ 9525 h 114295"/>
                <a:gd name="connsiteX4" fmla="*/ 100976 w 110500"/>
                <a:gd name="connsiteY4" fmla="*/ 0 h 114295"/>
                <a:gd name="connsiteX5" fmla="*/ 9525 w 110500"/>
                <a:gd name="connsiteY5" fmla="*/ 0 h 114295"/>
                <a:gd name="connsiteX6" fmla="*/ 0 w 110500"/>
                <a:gd name="connsiteY6" fmla="*/ 9525 h 114295"/>
                <a:gd name="connsiteX7" fmla="*/ 0 w 110500"/>
                <a:gd name="connsiteY7" fmla="*/ 104770 h 114295"/>
                <a:gd name="connsiteX8" fmla="*/ 9525 w 110500"/>
                <a:gd name="connsiteY8" fmla="*/ 114295 h 114295"/>
                <a:gd name="connsiteX9" fmla="*/ 19050 w 110500"/>
                <a:gd name="connsiteY9" fmla="*/ 19050 h 114295"/>
                <a:gd name="connsiteX10" fmla="*/ 91451 w 110500"/>
                <a:gd name="connsiteY10" fmla="*/ 19050 h 114295"/>
                <a:gd name="connsiteX11" fmla="*/ 91451 w 110500"/>
                <a:gd name="connsiteY11" fmla="*/ 95245 h 114295"/>
                <a:gd name="connsiteX12" fmla="*/ 19050 w 110500"/>
                <a:gd name="connsiteY12" fmla="*/ 95245 h 114295"/>
                <a:gd name="connsiteX13" fmla="*/ 19050 w 110500"/>
                <a:gd name="connsiteY13" fmla="*/ 19050 h 1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500" h="114295">
                  <a:moveTo>
                    <a:pt x="9525" y="114295"/>
                  </a:moveTo>
                  <a:lnTo>
                    <a:pt x="100976" y="114295"/>
                  </a:lnTo>
                  <a:cubicBezTo>
                    <a:pt x="106235" y="114295"/>
                    <a:pt x="110501" y="110031"/>
                    <a:pt x="110501" y="104770"/>
                  </a:cubicBezTo>
                  <a:lnTo>
                    <a:pt x="110501" y="9525"/>
                  </a:lnTo>
                  <a:cubicBezTo>
                    <a:pt x="110501" y="4265"/>
                    <a:pt x="106235" y="0"/>
                    <a:pt x="100976" y="0"/>
                  </a:cubicBezTo>
                  <a:lnTo>
                    <a:pt x="9525" y="0"/>
                  </a:lnTo>
                  <a:cubicBezTo>
                    <a:pt x="4265" y="0"/>
                    <a:pt x="0" y="4265"/>
                    <a:pt x="0" y="9525"/>
                  </a:cubicBezTo>
                  <a:lnTo>
                    <a:pt x="0" y="104770"/>
                  </a:lnTo>
                  <a:cubicBezTo>
                    <a:pt x="0" y="110031"/>
                    <a:pt x="4265" y="114295"/>
                    <a:pt x="9525" y="114295"/>
                  </a:cubicBezTo>
                  <a:close/>
                  <a:moveTo>
                    <a:pt x="19050" y="19050"/>
                  </a:moveTo>
                  <a:lnTo>
                    <a:pt x="91451" y="19050"/>
                  </a:lnTo>
                  <a:lnTo>
                    <a:pt x="91451" y="95245"/>
                  </a:lnTo>
                  <a:lnTo>
                    <a:pt x="19050" y="95245"/>
                  </a:lnTo>
                  <a:lnTo>
                    <a:pt x="19050" y="19050"/>
                  </a:lnTo>
                  <a:close/>
                </a:path>
              </a:pathLst>
            </a:custGeom>
            <a:grpFill/>
            <a:ln w="6350" cap="flat">
              <a:solidFill>
                <a:srgbClr val="002E6E"/>
              </a:solidFill>
              <a:prstDash val="solid"/>
              <a:miter/>
            </a:ln>
          </p:spPr>
          <p:txBody>
            <a:bodyPr rtlCol="0" anchor="ctr"/>
            <a:lstStyle/>
            <a:p>
              <a:endParaRPr lang="en-NZ"/>
            </a:p>
          </p:txBody>
        </p:sp>
        <p:sp>
          <p:nvSpPr>
            <p:cNvPr id="35" name="Graphic 51">
              <a:extLst>
                <a:ext uri="{FF2B5EF4-FFF2-40B4-BE49-F238E27FC236}">
                  <a16:creationId xmlns:a16="http://schemas.microsoft.com/office/drawing/2014/main" id="{0DEF58DE-47B0-4C1E-BE62-E2F6AE7FD1F3}"/>
                </a:ext>
              </a:extLst>
            </p:cNvPr>
            <p:cNvSpPr/>
            <p:nvPr/>
          </p:nvSpPr>
          <p:spPr>
            <a:xfrm>
              <a:off x="6061536" y="3176061"/>
              <a:ext cx="110495" cy="114295"/>
            </a:xfrm>
            <a:custGeom>
              <a:avLst/>
              <a:gdLst>
                <a:gd name="connsiteX0" fmla="*/ 100971 w 110495"/>
                <a:gd name="connsiteY0" fmla="*/ 0 h 114295"/>
                <a:gd name="connsiteX1" fmla="*/ 9525 w 110495"/>
                <a:gd name="connsiteY1" fmla="*/ 0 h 114295"/>
                <a:gd name="connsiteX2" fmla="*/ 0 w 110495"/>
                <a:gd name="connsiteY2" fmla="*/ 9525 h 114295"/>
                <a:gd name="connsiteX3" fmla="*/ 0 w 110495"/>
                <a:gd name="connsiteY3" fmla="*/ 104770 h 114295"/>
                <a:gd name="connsiteX4" fmla="*/ 9525 w 110495"/>
                <a:gd name="connsiteY4" fmla="*/ 114295 h 114295"/>
                <a:gd name="connsiteX5" fmla="*/ 100971 w 110495"/>
                <a:gd name="connsiteY5" fmla="*/ 114295 h 114295"/>
                <a:gd name="connsiteX6" fmla="*/ 110496 w 110495"/>
                <a:gd name="connsiteY6" fmla="*/ 104770 h 114295"/>
                <a:gd name="connsiteX7" fmla="*/ 110496 w 110495"/>
                <a:gd name="connsiteY7" fmla="*/ 9525 h 114295"/>
                <a:gd name="connsiteX8" fmla="*/ 100971 w 110495"/>
                <a:gd name="connsiteY8" fmla="*/ 0 h 114295"/>
                <a:gd name="connsiteX9" fmla="*/ 91446 w 110495"/>
                <a:gd name="connsiteY9" fmla="*/ 95245 h 114295"/>
                <a:gd name="connsiteX10" fmla="*/ 19050 w 110495"/>
                <a:gd name="connsiteY10" fmla="*/ 95245 h 114295"/>
                <a:gd name="connsiteX11" fmla="*/ 19050 w 110495"/>
                <a:gd name="connsiteY11" fmla="*/ 19050 h 114295"/>
                <a:gd name="connsiteX12" fmla="*/ 91446 w 110495"/>
                <a:gd name="connsiteY12" fmla="*/ 19050 h 114295"/>
                <a:gd name="connsiteX13" fmla="*/ 91446 w 110495"/>
                <a:gd name="connsiteY13" fmla="*/ 95245 h 1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5" h="114295">
                  <a:moveTo>
                    <a:pt x="100971" y="0"/>
                  </a:moveTo>
                  <a:lnTo>
                    <a:pt x="9525" y="0"/>
                  </a:lnTo>
                  <a:cubicBezTo>
                    <a:pt x="4265" y="0"/>
                    <a:pt x="0" y="4265"/>
                    <a:pt x="0" y="9525"/>
                  </a:cubicBezTo>
                  <a:lnTo>
                    <a:pt x="0" y="104770"/>
                  </a:lnTo>
                  <a:cubicBezTo>
                    <a:pt x="0" y="110031"/>
                    <a:pt x="4265" y="114295"/>
                    <a:pt x="9525" y="114295"/>
                  </a:cubicBezTo>
                  <a:lnTo>
                    <a:pt x="100971" y="114295"/>
                  </a:lnTo>
                  <a:cubicBezTo>
                    <a:pt x="106231" y="114295"/>
                    <a:pt x="110496" y="110031"/>
                    <a:pt x="110496" y="104770"/>
                  </a:cubicBezTo>
                  <a:lnTo>
                    <a:pt x="110496" y="9525"/>
                  </a:lnTo>
                  <a:cubicBezTo>
                    <a:pt x="110496" y="4265"/>
                    <a:pt x="106231" y="0"/>
                    <a:pt x="100971" y="0"/>
                  </a:cubicBezTo>
                  <a:close/>
                  <a:moveTo>
                    <a:pt x="91446" y="95245"/>
                  </a:moveTo>
                  <a:lnTo>
                    <a:pt x="19050" y="95245"/>
                  </a:lnTo>
                  <a:lnTo>
                    <a:pt x="19050" y="19050"/>
                  </a:lnTo>
                  <a:lnTo>
                    <a:pt x="91446" y="19050"/>
                  </a:lnTo>
                  <a:lnTo>
                    <a:pt x="91446" y="95245"/>
                  </a:lnTo>
                  <a:close/>
                </a:path>
              </a:pathLst>
            </a:custGeom>
            <a:grpFill/>
            <a:ln w="6350" cap="flat">
              <a:solidFill>
                <a:srgbClr val="002E6E"/>
              </a:solidFill>
              <a:prstDash val="solid"/>
              <a:miter/>
            </a:ln>
          </p:spPr>
          <p:txBody>
            <a:bodyPr rtlCol="0" anchor="ctr"/>
            <a:lstStyle/>
            <a:p>
              <a:endParaRPr lang="en-NZ"/>
            </a:p>
          </p:txBody>
        </p:sp>
        <p:sp>
          <p:nvSpPr>
            <p:cNvPr id="36" name="Graphic 51">
              <a:extLst>
                <a:ext uri="{FF2B5EF4-FFF2-40B4-BE49-F238E27FC236}">
                  <a16:creationId xmlns:a16="http://schemas.microsoft.com/office/drawing/2014/main" id="{FF3D2B9A-35E9-4B5D-8020-E380717C7A36}"/>
                </a:ext>
              </a:extLst>
            </p:cNvPr>
            <p:cNvSpPr/>
            <p:nvPr/>
          </p:nvSpPr>
          <p:spPr>
            <a:xfrm>
              <a:off x="5857842" y="3176061"/>
              <a:ext cx="110500" cy="114295"/>
            </a:xfrm>
            <a:custGeom>
              <a:avLst/>
              <a:gdLst>
                <a:gd name="connsiteX0" fmla="*/ 100975 w 110500"/>
                <a:gd name="connsiteY0" fmla="*/ 0 h 114295"/>
                <a:gd name="connsiteX1" fmla="*/ 9525 w 110500"/>
                <a:gd name="connsiteY1" fmla="*/ 0 h 114295"/>
                <a:gd name="connsiteX2" fmla="*/ 0 w 110500"/>
                <a:gd name="connsiteY2" fmla="*/ 9525 h 114295"/>
                <a:gd name="connsiteX3" fmla="*/ 0 w 110500"/>
                <a:gd name="connsiteY3" fmla="*/ 104770 h 114295"/>
                <a:gd name="connsiteX4" fmla="*/ 9525 w 110500"/>
                <a:gd name="connsiteY4" fmla="*/ 114295 h 114295"/>
                <a:gd name="connsiteX5" fmla="*/ 100975 w 110500"/>
                <a:gd name="connsiteY5" fmla="*/ 114295 h 114295"/>
                <a:gd name="connsiteX6" fmla="*/ 110500 w 110500"/>
                <a:gd name="connsiteY6" fmla="*/ 104770 h 114295"/>
                <a:gd name="connsiteX7" fmla="*/ 110500 w 110500"/>
                <a:gd name="connsiteY7" fmla="*/ 9525 h 114295"/>
                <a:gd name="connsiteX8" fmla="*/ 100975 w 110500"/>
                <a:gd name="connsiteY8" fmla="*/ 0 h 114295"/>
                <a:gd name="connsiteX9" fmla="*/ 91450 w 110500"/>
                <a:gd name="connsiteY9" fmla="*/ 95245 h 114295"/>
                <a:gd name="connsiteX10" fmla="*/ 19050 w 110500"/>
                <a:gd name="connsiteY10" fmla="*/ 95245 h 114295"/>
                <a:gd name="connsiteX11" fmla="*/ 19050 w 110500"/>
                <a:gd name="connsiteY11" fmla="*/ 19050 h 114295"/>
                <a:gd name="connsiteX12" fmla="*/ 91450 w 110500"/>
                <a:gd name="connsiteY12" fmla="*/ 19050 h 114295"/>
                <a:gd name="connsiteX13" fmla="*/ 91450 w 110500"/>
                <a:gd name="connsiteY13" fmla="*/ 95245 h 1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500" h="114295">
                  <a:moveTo>
                    <a:pt x="100975" y="0"/>
                  </a:moveTo>
                  <a:lnTo>
                    <a:pt x="9525" y="0"/>
                  </a:lnTo>
                  <a:cubicBezTo>
                    <a:pt x="4264" y="0"/>
                    <a:pt x="0" y="4265"/>
                    <a:pt x="0" y="9525"/>
                  </a:cubicBezTo>
                  <a:lnTo>
                    <a:pt x="0" y="104770"/>
                  </a:lnTo>
                  <a:cubicBezTo>
                    <a:pt x="0" y="110031"/>
                    <a:pt x="4264" y="114295"/>
                    <a:pt x="9525" y="114295"/>
                  </a:cubicBezTo>
                  <a:lnTo>
                    <a:pt x="100975" y="114295"/>
                  </a:lnTo>
                  <a:cubicBezTo>
                    <a:pt x="106235" y="114295"/>
                    <a:pt x="110500" y="110031"/>
                    <a:pt x="110500" y="104770"/>
                  </a:cubicBezTo>
                  <a:lnTo>
                    <a:pt x="110500" y="9525"/>
                  </a:lnTo>
                  <a:cubicBezTo>
                    <a:pt x="110500" y="4265"/>
                    <a:pt x="106235" y="0"/>
                    <a:pt x="100975" y="0"/>
                  </a:cubicBezTo>
                  <a:close/>
                  <a:moveTo>
                    <a:pt x="91450" y="95245"/>
                  </a:moveTo>
                  <a:lnTo>
                    <a:pt x="19050" y="95245"/>
                  </a:lnTo>
                  <a:lnTo>
                    <a:pt x="19050" y="19050"/>
                  </a:lnTo>
                  <a:lnTo>
                    <a:pt x="91450" y="19050"/>
                  </a:lnTo>
                  <a:lnTo>
                    <a:pt x="91450" y="95245"/>
                  </a:lnTo>
                  <a:close/>
                </a:path>
              </a:pathLst>
            </a:custGeom>
            <a:grpFill/>
            <a:ln w="6350" cap="flat">
              <a:solidFill>
                <a:srgbClr val="002E6E"/>
              </a:solidFill>
              <a:prstDash val="solid"/>
              <a:miter/>
            </a:ln>
          </p:spPr>
          <p:txBody>
            <a:bodyPr rtlCol="0" anchor="ctr"/>
            <a:lstStyle/>
            <a:p>
              <a:endParaRPr lang="en-NZ"/>
            </a:p>
          </p:txBody>
        </p:sp>
        <p:sp>
          <p:nvSpPr>
            <p:cNvPr id="37" name="Graphic 51">
              <a:extLst>
                <a:ext uri="{FF2B5EF4-FFF2-40B4-BE49-F238E27FC236}">
                  <a16:creationId xmlns:a16="http://schemas.microsoft.com/office/drawing/2014/main" id="{95461CD7-25E2-4EE5-B0A6-10536F2D5C77}"/>
                </a:ext>
              </a:extLst>
            </p:cNvPr>
            <p:cNvSpPr/>
            <p:nvPr/>
          </p:nvSpPr>
          <p:spPr>
            <a:xfrm>
              <a:off x="5714998" y="2928937"/>
              <a:ext cx="762003" cy="762000"/>
            </a:xfrm>
            <a:custGeom>
              <a:avLst/>
              <a:gdLst>
                <a:gd name="connsiteX0" fmla="*/ 43064 w 762003"/>
                <a:gd name="connsiteY0" fmla="*/ 762000 h 762000"/>
                <a:gd name="connsiteX1" fmla="*/ 717749 w 762003"/>
                <a:gd name="connsiteY1" fmla="*/ 762000 h 762000"/>
                <a:gd name="connsiteX2" fmla="*/ 727274 w 762003"/>
                <a:gd name="connsiteY2" fmla="*/ 752475 h 762000"/>
                <a:gd name="connsiteX3" fmla="*/ 727274 w 762003"/>
                <a:gd name="connsiteY3" fmla="*/ 198834 h 762000"/>
                <a:gd name="connsiteX4" fmla="*/ 752477 w 762003"/>
                <a:gd name="connsiteY4" fmla="*/ 198834 h 762000"/>
                <a:gd name="connsiteX5" fmla="*/ 759722 w 762003"/>
                <a:gd name="connsiteY5" fmla="*/ 195495 h 762000"/>
                <a:gd name="connsiteX6" fmla="*/ 761886 w 762003"/>
                <a:gd name="connsiteY6" fmla="*/ 187817 h 762000"/>
                <a:gd name="connsiteX7" fmla="*/ 733311 w 762003"/>
                <a:gd name="connsiteY7" fmla="*/ 8032 h 762000"/>
                <a:gd name="connsiteX8" fmla="*/ 723902 w 762003"/>
                <a:gd name="connsiteY8" fmla="*/ 0 h 762000"/>
                <a:gd name="connsiteX9" fmla="*/ 38102 w 762003"/>
                <a:gd name="connsiteY9" fmla="*/ 0 h 762000"/>
                <a:gd name="connsiteX10" fmla="*/ 28693 w 762003"/>
                <a:gd name="connsiteY10" fmla="*/ 8032 h 762000"/>
                <a:gd name="connsiteX11" fmla="*/ 118 w 762003"/>
                <a:gd name="connsiteY11" fmla="*/ 187817 h 762000"/>
                <a:gd name="connsiteX12" fmla="*/ 2281 w 762003"/>
                <a:gd name="connsiteY12" fmla="*/ 195495 h 762000"/>
                <a:gd name="connsiteX13" fmla="*/ 9527 w 762003"/>
                <a:gd name="connsiteY13" fmla="*/ 198834 h 762000"/>
                <a:gd name="connsiteX14" fmla="*/ 33539 w 762003"/>
                <a:gd name="connsiteY14" fmla="*/ 198834 h 762000"/>
                <a:gd name="connsiteX15" fmla="*/ 33539 w 762003"/>
                <a:gd name="connsiteY15" fmla="*/ 752475 h 762000"/>
                <a:gd name="connsiteX16" fmla="*/ 43064 w 762003"/>
                <a:gd name="connsiteY16" fmla="*/ 762000 h 762000"/>
                <a:gd name="connsiteX17" fmla="*/ 261102 w 762003"/>
                <a:gd name="connsiteY17" fmla="*/ 742950 h 762000"/>
                <a:gd name="connsiteX18" fmla="*/ 135086 w 762003"/>
                <a:gd name="connsiteY18" fmla="*/ 742950 h 762000"/>
                <a:gd name="connsiteX19" fmla="*/ 135086 w 762003"/>
                <a:gd name="connsiteY19" fmla="*/ 479691 h 762000"/>
                <a:gd name="connsiteX20" fmla="*/ 261102 w 762003"/>
                <a:gd name="connsiteY20" fmla="*/ 479691 h 762000"/>
                <a:gd name="connsiteX21" fmla="*/ 261102 w 762003"/>
                <a:gd name="connsiteY21" fmla="*/ 742950 h 762000"/>
                <a:gd name="connsiteX22" fmla="*/ 708224 w 762003"/>
                <a:gd name="connsiteY22" fmla="*/ 742950 h 762000"/>
                <a:gd name="connsiteX23" fmla="*/ 280152 w 762003"/>
                <a:gd name="connsiteY23" fmla="*/ 742950 h 762000"/>
                <a:gd name="connsiteX24" fmla="*/ 280152 w 762003"/>
                <a:gd name="connsiteY24" fmla="*/ 470166 h 762000"/>
                <a:gd name="connsiteX25" fmla="*/ 270627 w 762003"/>
                <a:gd name="connsiteY25" fmla="*/ 460641 h 762000"/>
                <a:gd name="connsiteX26" fmla="*/ 125561 w 762003"/>
                <a:gd name="connsiteY26" fmla="*/ 460641 h 762000"/>
                <a:gd name="connsiteX27" fmla="*/ 116036 w 762003"/>
                <a:gd name="connsiteY27" fmla="*/ 470166 h 762000"/>
                <a:gd name="connsiteX28" fmla="*/ 116036 w 762003"/>
                <a:gd name="connsiteY28" fmla="*/ 742950 h 762000"/>
                <a:gd name="connsiteX29" fmla="*/ 52589 w 762003"/>
                <a:gd name="connsiteY29" fmla="*/ 742950 h 762000"/>
                <a:gd name="connsiteX30" fmla="*/ 52589 w 762003"/>
                <a:gd name="connsiteY30" fmla="*/ 198834 h 762000"/>
                <a:gd name="connsiteX31" fmla="*/ 262623 w 762003"/>
                <a:gd name="connsiteY31" fmla="*/ 198834 h 762000"/>
                <a:gd name="connsiteX32" fmla="*/ 269357 w 762003"/>
                <a:gd name="connsiteY32" fmla="*/ 196044 h 762000"/>
                <a:gd name="connsiteX33" fmla="*/ 381002 w 762003"/>
                <a:gd name="connsiteY33" fmla="*/ 84399 h 762000"/>
                <a:gd name="connsiteX34" fmla="*/ 492646 w 762003"/>
                <a:gd name="connsiteY34" fmla="*/ 196044 h 762000"/>
                <a:gd name="connsiteX35" fmla="*/ 499380 w 762003"/>
                <a:gd name="connsiteY35" fmla="*/ 198834 h 762000"/>
                <a:gd name="connsiteX36" fmla="*/ 708224 w 762003"/>
                <a:gd name="connsiteY36" fmla="*/ 198834 h 762000"/>
                <a:gd name="connsiteX37" fmla="*/ 708224 w 762003"/>
                <a:gd name="connsiteY37" fmla="*/ 742950 h 762000"/>
                <a:gd name="connsiteX38" fmla="*/ 46231 w 762003"/>
                <a:gd name="connsiteY38" fmla="*/ 19050 h 762000"/>
                <a:gd name="connsiteX39" fmla="*/ 715772 w 762003"/>
                <a:gd name="connsiteY39" fmla="*/ 19050 h 762000"/>
                <a:gd name="connsiteX40" fmla="*/ 741319 w 762003"/>
                <a:gd name="connsiteY40" fmla="*/ 179784 h 762000"/>
                <a:gd name="connsiteX41" fmla="*/ 503325 w 762003"/>
                <a:gd name="connsiteY41" fmla="*/ 179784 h 762000"/>
                <a:gd name="connsiteX42" fmla="*/ 387736 w 762003"/>
                <a:gd name="connsiteY42" fmla="*/ 64196 h 762000"/>
                <a:gd name="connsiteX43" fmla="*/ 374268 w 762003"/>
                <a:gd name="connsiteY43" fmla="*/ 64196 h 762000"/>
                <a:gd name="connsiteX44" fmla="*/ 258679 w 762003"/>
                <a:gd name="connsiteY44" fmla="*/ 179784 h 762000"/>
                <a:gd name="connsiteX45" fmla="*/ 20684 w 762003"/>
                <a:gd name="connsiteY45" fmla="*/ 179784 h 762000"/>
                <a:gd name="connsiteX46" fmla="*/ 46231 w 762003"/>
                <a:gd name="connsiteY46" fmla="*/ 190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2003" h="762000">
                  <a:moveTo>
                    <a:pt x="43064" y="762000"/>
                  </a:moveTo>
                  <a:lnTo>
                    <a:pt x="717749" y="762000"/>
                  </a:lnTo>
                  <a:cubicBezTo>
                    <a:pt x="723009" y="762000"/>
                    <a:pt x="727274" y="757735"/>
                    <a:pt x="727274" y="752475"/>
                  </a:cubicBezTo>
                  <a:lnTo>
                    <a:pt x="727274" y="198834"/>
                  </a:lnTo>
                  <a:lnTo>
                    <a:pt x="752477" y="198834"/>
                  </a:lnTo>
                  <a:cubicBezTo>
                    <a:pt x="755263" y="198834"/>
                    <a:pt x="757914" y="197611"/>
                    <a:pt x="759722" y="195495"/>
                  </a:cubicBezTo>
                  <a:cubicBezTo>
                    <a:pt x="761532" y="193375"/>
                    <a:pt x="762323" y="190565"/>
                    <a:pt x="761886" y="187817"/>
                  </a:cubicBezTo>
                  <a:lnTo>
                    <a:pt x="733311" y="8032"/>
                  </a:lnTo>
                  <a:cubicBezTo>
                    <a:pt x="732575" y="3404"/>
                    <a:pt x="728585" y="0"/>
                    <a:pt x="723902" y="0"/>
                  </a:cubicBezTo>
                  <a:lnTo>
                    <a:pt x="38102" y="0"/>
                  </a:lnTo>
                  <a:cubicBezTo>
                    <a:pt x="33418" y="0"/>
                    <a:pt x="29428" y="3404"/>
                    <a:pt x="28693" y="8032"/>
                  </a:cubicBezTo>
                  <a:lnTo>
                    <a:pt x="118" y="187817"/>
                  </a:lnTo>
                  <a:cubicBezTo>
                    <a:pt x="-319" y="190565"/>
                    <a:pt x="471" y="193375"/>
                    <a:pt x="2281" y="195495"/>
                  </a:cubicBezTo>
                  <a:cubicBezTo>
                    <a:pt x="4090" y="197611"/>
                    <a:pt x="6741" y="198834"/>
                    <a:pt x="9527" y="198834"/>
                  </a:cubicBezTo>
                  <a:lnTo>
                    <a:pt x="33539" y="198834"/>
                  </a:lnTo>
                  <a:lnTo>
                    <a:pt x="33539" y="752475"/>
                  </a:lnTo>
                  <a:cubicBezTo>
                    <a:pt x="33539" y="757735"/>
                    <a:pt x="37805" y="762000"/>
                    <a:pt x="43064" y="762000"/>
                  </a:cubicBezTo>
                  <a:close/>
                  <a:moveTo>
                    <a:pt x="261102" y="742950"/>
                  </a:moveTo>
                  <a:lnTo>
                    <a:pt x="135086" y="742950"/>
                  </a:lnTo>
                  <a:lnTo>
                    <a:pt x="135086" y="479691"/>
                  </a:lnTo>
                  <a:lnTo>
                    <a:pt x="261102" y="479691"/>
                  </a:lnTo>
                  <a:lnTo>
                    <a:pt x="261102" y="742950"/>
                  </a:lnTo>
                  <a:close/>
                  <a:moveTo>
                    <a:pt x="708224" y="742950"/>
                  </a:moveTo>
                  <a:lnTo>
                    <a:pt x="280152" y="742950"/>
                  </a:lnTo>
                  <a:lnTo>
                    <a:pt x="280152" y="470166"/>
                  </a:lnTo>
                  <a:cubicBezTo>
                    <a:pt x="280152" y="464907"/>
                    <a:pt x="275888" y="460641"/>
                    <a:pt x="270627" y="460641"/>
                  </a:cubicBezTo>
                  <a:lnTo>
                    <a:pt x="125561" y="460641"/>
                  </a:lnTo>
                  <a:cubicBezTo>
                    <a:pt x="120302" y="460641"/>
                    <a:pt x="116036" y="464907"/>
                    <a:pt x="116036" y="470166"/>
                  </a:cubicBezTo>
                  <a:lnTo>
                    <a:pt x="116036" y="742950"/>
                  </a:lnTo>
                  <a:lnTo>
                    <a:pt x="52589" y="742950"/>
                  </a:lnTo>
                  <a:lnTo>
                    <a:pt x="52589" y="198834"/>
                  </a:lnTo>
                  <a:lnTo>
                    <a:pt x="262623" y="198834"/>
                  </a:lnTo>
                  <a:cubicBezTo>
                    <a:pt x="265148" y="198834"/>
                    <a:pt x="267571" y="197830"/>
                    <a:pt x="269357" y="196044"/>
                  </a:cubicBezTo>
                  <a:lnTo>
                    <a:pt x="381002" y="84399"/>
                  </a:lnTo>
                  <a:lnTo>
                    <a:pt x="492646" y="196044"/>
                  </a:lnTo>
                  <a:cubicBezTo>
                    <a:pt x="494432" y="197830"/>
                    <a:pt x="496855" y="198834"/>
                    <a:pt x="499380" y="198834"/>
                  </a:cubicBezTo>
                  <a:lnTo>
                    <a:pt x="708224" y="198834"/>
                  </a:lnTo>
                  <a:lnTo>
                    <a:pt x="708224" y="742950"/>
                  </a:lnTo>
                  <a:close/>
                  <a:moveTo>
                    <a:pt x="46231" y="19050"/>
                  </a:moveTo>
                  <a:lnTo>
                    <a:pt x="715772" y="19050"/>
                  </a:lnTo>
                  <a:lnTo>
                    <a:pt x="741319" y="179784"/>
                  </a:lnTo>
                  <a:lnTo>
                    <a:pt x="503325" y="179784"/>
                  </a:lnTo>
                  <a:lnTo>
                    <a:pt x="387736" y="64196"/>
                  </a:lnTo>
                  <a:cubicBezTo>
                    <a:pt x="384015" y="60475"/>
                    <a:pt x="377988" y="60475"/>
                    <a:pt x="374268" y="64196"/>
                  </a:cubicBezTo>
                  <a:lnTo>
                    <a:pt x="258679" y="179784"/>
                  </a:lnTo>
                  <a:lnTo>
                    <a:pt x="20684" y="179784"/>
                  </a:lnTo>
                  <a:lnTo>
                    <a:pt x="46231" y="19050"/>
                  </a:lnTo>
                  <a:close/>
                </a:path>
              </a:pathLst>
            </a:custGeom>
            <a:grpFill/>
            <a:ln w="6350" cap="flat">
              <a:solidFill>
                <a:srgbClr val="002E6E"/>
              </a:solidFill>
              <a:prstDash val="solid"/>
              <a:miter/>
            </a:ln>
          </p:spPr>
          <p:txBody>
            <a:bodyPr rtlCol="0" anchor="ctr"/>
            <a:lstStyle/>
            <a:p>
              <a:endParaRPr lang="en-NZ"/>
            </a:p>
          </p:txBody>
        </p:sp>
      </p:grpSp>
      <p:grpSp>
        <p:nvGrpSpPr>
          <p:cNvPr id="38" name="Group 37">
            <a:extLst>
              <a:ext uri="{FF2B5EF4-FFF2-40B4-BE49-F238E27FC236}">
                <a16:creationId xmlns:a16="http://schemas.microsoft.com/office/drawing/2014/main" id="{19450640-1795-40ED-B2A0-553B7C821F8E}"/>
              </a:ext>
            </a:extLst>
          </p:cNvPr>
          <p:cNvGrpSpPr/>
          <p:nvPr/>
        </p:nvGrpSpPr>
        <p:grpSpPr>
          <a:xfrm>
            <a:off x="4506909" y="3528681"/>
            <a:ext cx="331200" cy="321384"/>
            <a:chOff x="5898502" y="4699675"/>
            <a:chExt cx="418705" cy="406296"/>
          </a:xfrm>
          <a:solidFill>
            <a:srgbClr val="002E6E"/>
          </a:solidFill>
        </p:grpSpPr>
        <p:sp>
          <p:nvSpPr>
            <p:cNvPr id="39" name="Freeform: Shape 38">
              <a:extLst>
                <a:ext uri="{FF2B5EF4-FFF2-40B4-BE49-F238E27FC236}">
                  <a16:creationId xmlns:a16="http://schemas.microsoft.com/office/drawing/2014/main" id="{8D764297-4F87-40CA-82B1-401C8C74D7CE}"/>
                </a:ext>
              </a:extLst>
            </p:cNvPr>
            <p:cNvSpPr/>
            <p:nvPr/>
          </p:nvSpPr>
          <p:spPr>
            <a:xfrm>
              <a:off x="6013895" y="4699675"/>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grp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3811DAA2-9F44-4F49-81E8-C63FB53CEBD1}"/>
                </a:ext>
              </a:extLst>
            </p:cNvPr>
            <p:cNvSpPr/>
            <p:nvPr/>
          </p:nvSpPr>
          <p:spPr>
            <a:xfrm>
              <a:off x="5898502" y="4909938"/>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grp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467D95A7-993C-4C87-8C30-C661DE2F8272}"/>
                </a:ext>
              </a:extLst>
            </p:cNvPr>
            <p:cNvSpPr/>
            <p:nvPr/>
          </p:nvSpPr>
          <p:spPr>
            <a:xfrm>
              <a:off x="6119709" y="4909938"/>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grpFill/>
            <a:ln w="9525" cap="flat">
              <a:noFill/>
              <a:prstDash val="solid"/>
              <a:miter/>
            </a:ln>
          </p:spPr>
          <p:txBody>
            <a:bodyPr rtlCol="0" anchor="ctr"/>
            <a:lstStyle/>
            <a:p>
              <a:endParaRPr lang="en-NZ"/>
            </a:p>
          </p:txBody>
        </p:sp>
      </p:grpSp>
      <p:cxnSp>
        <p:nvCxnSpPr>
          <p:cNvPr id="42" name="Straight Connector 41">
            <a:extLst>
              <a:ext uri="{FF2B5EF4-FFF2-40B4-BE49-F238E27FC236}">
                <a16:creationId xmlns:a16="http://schemas.microsoft.com/office/drawing/2014/main" id="{38AE304C-7E02-4736-BA2B-4C6FB5E20FF8}"/>
              </a:ext>
            </a:extLst>
          </p:cNvPr>
          <p:cNvCxnSpPr/>
          <p:nvPr/>
        </p:nvCxnSpPr>
        <p:spPr>
          <a:xfrm>
            <a:off x="641350" y="2419350"/>
            <a:ext cx="6896100" cy="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A5F7195-5560-4199-ADCC-17285F9D0540}"/>
              </a:ext>
            </a:extLst>
          </p:cNvPr>
          <p:cNvCxnSpPr/>
          <p:nvPr/>
        </p:nvCxnSpPr>
        <p:spPr>
          <a:xfrm>
            <a:off x="641350" y="3263900"/>
            <a:ext cx="6896100" cy="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9CCE473-0248-46A7-BFB5-4ABC6EFFE4BE}"/>
              </a:ext>
            </a:extLst>
          </p:cNvPr>
          <p:cNvCxnSpPr/>
          <p:nvPr/>
        </p:nvCxnSpPr>
        <p:spPr>
          <a:xfrm>
            <a:off x="641350" y="4108450"/>
            <a:ext cx="6896100" cy="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924E85-E6E7-49C9-B44E-9457A8298DF3}"/>
              </a:ext>
            </a:extLst>
          </p:cNvPr>
          <p:cNvCxnSpPr/>
          <p:nvPr/>
        </p:nvCxnSpPr>
        <p:spPr>
          <a:xfrm>
            <a:off x="641350" y="4953000"/>
            <a:ext cx="6896100" cy="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B88C58E-214E-4B04-A9C2-7B902522AB9F}"/>
              </a:ext>
            </a:extLst>
          </p:cNvPr>
          <p:cNvSpPr>
            <a:spLocks noGrp="1"/>
          </p:cNvSpPr>
          <p:nvPr>
            <p:ph type="sldNum" sz="quarter" idx="10"/>
          </p:nvPr>
        </p:nvSpPr>
        <p:spPr/>
        <p:txBody>
          <a:bodyPr/>
          <a:lstStyle/>
          <a:p>
            <a:fld id="{4034BEE3-566C-4068-A777-C3A4762E861B}" type="slidenum">
              <a:rPr lang="en-GB" smtClean="0"/>
              <a:pPr/>
              <a:t>23</a:t>
            </a:fld>
            <a:endParaRPr lang="en-GB" dirty="0"/>
          </a:p>
        </p:txBody>
      </p:sp>
    </p:spTree>
    <p:extLst>
      <p:ext uri="{BB962C8B-B14F-4D97-AF65-F5344CB8AC3E}">
        <p14:creationId xmlns:p14="http://schemas.microsoft.com/office/powerpoint/2010/main" val="16375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A3AF19C-F188-42CD-91EF-7231254B80B0}"/>
              </a:ext>
            </a:extLst>
          </p:cNvPr>
          <p:cNvSpPr/>
          <p:nvPr/>
        </p:nvSpPr>
        <p:spPr bwMode="ltGray">
          <a:xfrm>
            <a:off x="4999932" y="1591917"/>
            <a:ext cx="6818146" cy="4418357"/>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4" name="Rectangle 43">
            <a:extLst>
              <a:ext uri="{FF2B5EF4-FFF2-40B4-BE49-F238E27FC236}">
                <a16:creationId xmlns:a16="http://schemas.microsoft.com/office/drawing/2014/main" id="{7CEBCB8D-54D2-4405-8FD1-9452B1BC5068}"/>
              </a:ext>
            </a:extLst>
          </p:cNvPr>
          <p:cNvSpPr/>
          <p:nvPr/>
        </p:nvSpPr>
        <p:spPr bwMode="ltGray">
          <a:xfrm>
            <a:off x="5097581" y="2803086"/>
            <a:ext cx="6611819" cy="40709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9520AFE7-3011-4059-A727-68309E2FFD7D}"/>
              </a:ext>
            </a:extLst>
          </p:cNvPr>
          <p:cNvSpPr/>
          <p:nvPr/>
        </p:nvSpPr>
        <p:spPr bwMode="ltGray">
          <a:xfrm>
            <a:off x="5340337" y="2293656"/>
            <a:ext cx="1293125" cy="3252921"/>
          </a:xfrm>
          <a:prstGeom prst="rect">
            <a:avLst/>
          </a:prstGeom>
          <a:solidFill>
            <a:srgbClr val="0072BC">
              <a:alpha val="15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6" name="Rectangle 45">
            <a:extLst>
              <a:ext uri="{FF2B5EF4-FFF2-40B4-BE49-F238E27FC236}">
                <a16:creationId xmlns:a16="http://schemas.microsoft.com/office/drawing/2014/main" id="{2840855D-9ECB-4447-9A87-36B0795F834E}"/>
              </a:ext>
            </a:extLst>
          </p:cNvPr>
          <p:cNvSpPr/>
          <p:nvPr/>
        </p:nvSpPr>
        <p:spPr bwMode="ltGray">
          <a:xfrm>
            <a:off x="5181444" y="1733076"/>
            <a:ext cx="6528208"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7" name="Oval 46">
            <a:extLst>
              <a:ext uri="{FF2B5EF4-FFF2-40B4-BE49-F238E27FC236}">
                <a16:creationId xmlns:a16="http://schemas.microsoft.com/office/drawing/2014/main" id="{AF6277C9-191B-4211-BAFA-454829D52006}"/>
              </a:ext>
            </a:extLst>
          </p:cNvPr>
          <p:cNvSpPr/>
          <p:nvPr/>
        </p:nvSpPr>
        <p:spPr bwMode="ltGray">
          <a:xfrm>
            <a:off x="5097581" y="1653578"/>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48" name="Table 47">
            <a:extLst>
              <a:ext uri="{FF2B5EF4-FFF2-40B4-BE49-F238E27FC236}">
                <a16:creationId xmlns:a16="http://schemas.microsoft.com/office/drawing/2014/main" id="{EF6B34EF-33F5-4F5F-B5CF-8327777622EE}"/>
              </a:ext>
            </a:extLst>
          </p:cNvPr>
          <p:cNvGraphicFramePr>
            <a:graphicFrameLocks noGrp="1"/>
          </p:cNvGraphicFramePr>
          <p:nvPr>
            <p:extLst>
              <p:ext uri="{D42A27DB-BD31-4B8C-83A1-F6EECF244321}">
                <p14:modId xmlns:p14="http://schemas.microsoft.com/office/powerpoint/2010/main" val="2850235408"/>
              </p:ext>
            </p:extLst>
          </p:nvPr>
        </p:nvGraphicFramePr>
        <p:xfrm>
          <a:off x="5467657" y="2297613"/>
          <a:ext cx="5973540" cy="504000"/>
        </p:xfrm>
        <a:graphic>
          <a:graphicData uri="http://schemas.openxmlformats.org/drawingml/2006/table">
            <a:tbl>
              <a:tblPr/>
              <a:tblGrid>
                <a:gridCol w="995590">
                  <a:extLst>
                    <a:ext uri="{9D8B030D-6E8A-4147-A177-3AD203B41FA5}">
                      <a16:colId xmlns:a16="http://schemas.microsoft.com/office/drawing/2014/main" val="1672845567"/>
                    </a:ext>
                  </a:extLst>
                </a:gridCol>
                <a:gridCol w="995590">
                  <a:extLst>
                    <a:ext uri="{9D8B030D-6E8A-4147-A177-3AD203B41FA5}">
                      <a16:colId xmlns:a16="http://schemas.microsoft.com/office/drawing/2014/main" val="494473179"/>
                    </a:ext>
                  </a:extLst>
                </a:gridCol>
                <a:gridCol w="995590">
                  <a:extLst>
                    <a:ext uri="{9D8B030D-6E8A-4147-A177-3AD203B41FA5}">
                      <a16:colId xmlns:a16="http://schemas.microsoft.com/office/drawing/2014/main" val="3483369542"/>
                    </a:ext>
                  </a:extLst>
                </a:gridCol>
                <a:gridCol w="995590">
                  <a:extLst>
                    <a:ext uri="{9D8B030D-6E8A-4147-A177-3AD203B41FA5}">
                      <a16:colId xmlns:a16="http://schemas.microsoft.com/office/drawing/2014/main" val="525143324"/>
                    </a:ext>
                  </a:extLst>
                </a:gridCol>
                <a:gridCol w="995590">
                  <a:extLst>
                    <a:ext uri="{9D8B030D-6E8A-4147-A177-3AD203B41FA5}">
                      <a16:colId xmlns:a16="http://schemas.microsoft.com/office/drawing/2014/main" val="2676699280"/>
                    </a:ext>
                  </a:extLst>
                </a:gridCol>
                <a:gridCol w="995590">
                  <a:extLst>
                    <a:ext uri="{9D8B030D-6E8A-4147-A177-3AD203B41FA5}">
                      <a16:colId xmlns:a16="http://schemas.microsoft.com/office/drawing/2014/main" val="2624970225"/>
                    </a:ext>
                  </a:extLst>
                </a:gridCol>
              </a:tblGrid>
              <a:tr h="504000">
                <a:tc>
                  <a:txBody>
                    <a:bodyPr/>
                    <a:lstStyle/>
                    <a:p>
                      <a:pPr algn="ctr" fontAlgn="ctr"/>
                      <a:r>
                        <a:rPr lang="en-NZ" sz="1000" b="1" i="0" u="none" strike="noStrike" dirty="0">
                          <a:solidFill>
                            <a:schemeClr val="tx1"/>
                          </a:solidFill>
                          <a:effectLst/>
                          <a:latin typeface="Arial" panose="020B0604020202020204" pitchFamily="34" charset="0"/>
                        </a:rPr>
                        <a:t>All Pacific peoples</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00" b="1" i="0" u="none" strike="noStrike" dirty="0">
                        <a:solidFill>
                          <a:srgbClr val="000000"/>
                        </a:solidFill>
                        <a:effectLst/>
                        <a:latin typeface="Arial" panose="020B0604020202020204" pitchFamily="34" charset="0"/>
                      </a:endParaRP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Men</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Women</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Vaccinated</a:t>
                      </a:r>
                    </a:p>
                  </a:txBody>
                  <a:tcPr marL="0" marR="0" marT="9525" marB="7200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Unvaccinated</a:t>
                      </a:r>
                    </a:p>
                  </a:txBody>
                  <a:tcPr marL="0" marR="0" marT="9525" marB="7200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graphicFrame>
        <p:nvGraphicFramePr>
          <p:cNvPr id="49" name="Table 48">
            <a:extLst>
              <a:ext uri="{FF2B5EF4-FFF2-40B4-BE49-F238E27FC236}">
                <a16:creationId xmlns:a16="http://schemas.microsoft.com/office/drawing/2014/main" id="{3C9C8A78-45FB-4385-A1E6-611E715AE241}"/>
              </a:ext>
            </a:extLst>
          </p:cNvPr>
          <p:cNvGraphicFramePr>
            <a:graphicFrameLocks noGrp="1"/>
          </p:cNvGraphicFramePr>
          <p:nvPr>
            <p:extLst>
              <p:ext uri="{D42A27DB-BD31-4B8C-83A1-F6EECF244321}">
                <p14:modId xmlns:p14="http://schemas.microsoft.com/office/powerpoint/2010/main" val="1220042422"/>
              </p:ext>
            </p:extLst>
          </p:nvPr>
        </p:nvGraphicFramePr>
        <p:xfrm>
          <a:off x="5429195" y="2753894"/>
          <a:ext cx="6012000" cy="505473"/>
        </p:xfrm>
        <a:graphic>
          <a:graphicData uri="http://schemas.openxmlformats.org/drawingml/2006/table">
            <a:tbl>
              <a:tblPr/>
              <a:tblGrid>
                <a:gridCol w="1002000">
                  <a:extLst>
                    <a:ext uri="{9D8B030D-6E8A-4147-A177-3AD203B41FA5}">
                      <a16:colId xmlns:a16="http://schemas.microsoft.com/office/drawing/2014/main" val="1672845567"/>
                    </a:ext>
                  </a:extLst>
                </a:gridCol>
                <a:gridCol w="1002000">
                  <a:extLst>
                    <a:ext uri="{9D8B030D-6E8A-4147-A177-3AD203B41FA5}">
                      <a16:colId xmlns:a16="http://schemas.microsoft.com/office/drawing/2014/main" val="494473179"/>
                    </a:ext>
                  </a:extLst>
                </a:gridCol>
                <a:gridCol w="1002000">
                  <a:extLst>
                    <a:ext uri="{9D8B030D-6E8A-4147-A177-3AD203B41FA5}">
                      <a16:colId xmlns:a16="http://schemas.microsoft.com/office/drawing/2014/main" val="525143324"/>
                    </a:ext>
                  </a:extLst>
                </a:gridCol>
                <a:gridCol w="1002000">
                  <a:extLst>
                    <a:ext uri="{9D8B030D-6E8A-4147-A177-3AD203B41FA5}">
                      <a16:colId xmlns:a16="http://schemas.microsoft.com/office/drawing/2014/main" val="3809876712"/>
                    </a:ext>
                  </a:extLst>
                </a:gridCol>
                <a:gridCol w="1002000">
                  <a:extLst>
                    <a:ext uri="{9D8B030D-6E8A-4147-A177-3AD203B41FA5}">
                      <a16:colId xmlns:a16="http://schemas.microsoft.com/office/drawing/2014/main" val="1141959439"/>
                    </a:ext>
                  </a:extLst>
                </a:gridCol>
                <a:gridCol w="1002000">
                  <a:extLst>
                    <a:ext uri="{9D8B030D-6E8A-4147-A177-3AD203B41FA5}">
                      <a16:colId xmlns:a16="http://schemas.microsoft.com/office/drawing/2014/main" val="2676699280"/>
                    </a:ext>
                  </a:extLst>
                </a:gridCol>
              </a:tblGrid>
              <a:tr h="505473">
                <a:tc>
                  <a:txBody>
                    <a:bodyPr/>
                    <a:lstStyle/>
                    <a:p>
                      <a:pPr algn="ctr" fontAlgn="b"/>
                      <a:r>
                        <a:rPr lang="en-NZ" sz="1000" b="0" i="0" u="none" strike="noStrike" dirty="0">
                          <a:solidFill>
                            <a:schemeClr val="tx1"/>
                          </a:solidFill>
                          <a:effectLst/>
                          <a:latin typeface="Arial" panose="020B0604020202020204" pitchFamily="34" charset="0"/>
                        </a:rPr>
                        <a:t>(n=301)</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NZ" sz="1000" b="0" i="0" u="none" strike="noStrike" dirty="0">
                        <a:solidFill>
                          <a:srgbClr val="000000"/>
                        </a:solidFill>
                        <a:effectLst/>
                        <a:latin typeface="Arial" panose="020B0604020202020204" pitchFamily="34" charset="0"/>
                      </a:endParaRP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(n=115)</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000" b="0" i="0" u="none" strike="noStrike" dirty="0">
                          <a:solidFill>
                            <a:srgbClr val="000000"/>
                          </a:solidFill>
                          <a:effectLst/>
                          <a:latin typeface="Arial" panose="020B0604020202020204" pitchFamily="34" charset="0"/>
                        </a:rPr>
                        <a:t>(n=185)</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000" b="0" i="0" u="none" strike="noStrike" dirty="0">
                          <a:solidFill>
                            <a:srgbClr val="000000"/>
                          </a:solidFill>
                          <a:effectLst/>
                          <a:latin typeface="Arial" panose="020B0604020202020204" pitchFamily="34" charset="0"/>
                        </a:rPr>
                        <a:t>(n=251)</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(n=50)</a:t>
                      </a:r>
                    </a:p>
                  </a:txBody>
                  <a:tcPr marL="0" marR="0" marT="9525" marB="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sp>
        <p:nvSpPr>
          <p:cNvPr id="50" name="TextBox 49">
            <a:extLst>
              <a:ext uri="{FF2B5EF4-FFF2-40B4-BE49-F238E27FC236}">
                <a16:creationId xmlns:a16="http://schemas.microsoft.com/office/drawing/2014/main" id="{2373CC83-EB9C-453F-A7AE-ACF098AB76FE}"/>
              </a:ext>
            </a:extLst>
          </p:cNvPr>
          <p:cNvSpPr txBox="1"/>
          <p:nvPr/>
        </p:nvSpPr>
        <p:spPr>
          <a:xfrm>
            <a:off x="5650497" y="1803466"/>
            <a:ext cx="5485714" cy="169277"/>
          </a:xfrm>
          <a:prstGeom prst="rect">
            <a:avLst/>
          </a:prstGeom>
          <a:noFill/>
        </p:spPr>
        <p:txBody>
          <a:bodyPr wrap="square" lIns="0" tIns="0" rIns="0" bIns="0" rtlCol="0">
            <a:spAutoFit/>
          </a:bodyPr>
          <a:lstStyle/>
          <a:p>
            <a:r>
              <a:rPr lang="en-US" sz="1100" b="1" dirty="0"/>
              <a:t>Demographic differences</a:t>
            </a:r>
          </a:p>
        </p:txBody>
      </p:sp>
      <p:grpSp>
        <p:nvGrpSpPr>
          <p:cNvPr id="51" name="Graphic 8">
            <a:extLst>
              <a:ext uri="{FF2B5EF4-FFF2-40B4-BE49-F238E27FC236}">
                <a16:creationId xmlns:a16="http://schemas.microsoft.com/office/drawing/2014/main" id="{62182342-DD16-404B-9923-3A37EBDFB14B}"/>
              </a:ext>
            </a:extLst>
          </p:cNvPr>
          <p:cNvGrpSpPr/>
          <p:nvPr/>
        </p:nvGrpSpPr>
        <p:grpSpPr>
          <a:xfrm>
            <a:off x="5174593" y="1742802"/>
            <a:ext cx="293064" cy="280762"/>
            <a:chOff x="5654039" y="2884169"/>
            <a:chExt cx="884872" cy="847725"/>
          </a:xfrm>
          <a:solidFill>
            <a:schemeClr val="bg1"/>
          </a:solidFill>
        </p:grpSpPr>
        <p:sp>
          <p:nvSpPr>
            <p:cNvPr id="52" name="Freeform: Shape 51">
              <a:extLst>
                <a:ext uri="{FF2B5EF4-FFF2-40B4-BE49-F238E27FC236}">
                  <a16:creationId xmlns:a16="http://schemas.microsoft.com/office/drawing/2014/main" id="{993E0A13-63BD-4E6D-B29E-D0F63D916B12}"/>
                </a:ext>
              </a:extLst>
            </p:cNvPr>
            <p:cNvSpPr/>
            <p:nvPr/>
          </p:nvSpPr>
          <p:spPr>
            <a:xfrm>
              <a:off x="5831205" y="2967989"/>
              <a:ext cx="112394" cy="112394"/>
            </a:xfrm>
            <a:custGeom>
              <a:avLst/>
              <a:gdLst>
                <a:gd name="connsiteX0" fmla="*/ 112395 w 112394"/>
                <a:gd name="connsiteY0" fmla="*/ 56197 h 112394"/>
                <a:gd name="connsiteX1" fmla="*/ 56197 w 112394"/>
                <a:gd name="connsiteY1" fmla="*/ 0 h 112394"/>
                <a:gd name="connsiteX2" fmla="*/ 0 w 112394"/>
                <a:gd name="connsiteY2" fmla="*/ 56197 h 112394"/>
                <a:gd name="connsiteX3" fmla="*/ 56197 w 112394"/>
                <a:gd name="connsiteY3" fmla="*/ 112395 h 112394"/>
                <a:gd name="connsiteX4" fmla="*/ 112395 w 112394"/>
                <a:gd name="connsiteY4" fmla="*/ 56197 h 112394"/>
                <a:gd name="connsiteX5" fmla="*/ 28575 w 112394"/>
                <a:gd name="connsiteY5" fmla="*/ 56197 h 112394"/>
                <a:gd name="connsiteX6" fmla="*/ 56197 w 112394"/>
                <a:gd name="connsiteY6" fmla="*/ 28575 h 112394"/>
                <a:gd name="connsiteX7" fmla="*/ 83820 w 112394"/>
                <a:gd name="connsiteY7" fmla="*/ 56197 h 112394"/>
                <a:gd name="connsiteX8" fmla="*/ 56197 w 112394"/>
                <a:gd name="connsiteY8" fmla="*/ 83820 h 112394"/>
                <a:gd name="connsiteX9" fmla="*/ 28575 w 112394"/>
                <a:gd name="connsiteY9" fmla="*/ 56197 h 11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4" h="112394">
                  <a:moveTo>
                    <a:pt x="112395" y="56197"/>
                  </a:moveTo>
                  <a:cubicBezTo>
                    <a:pt x="112395" y="25717"/>
                    <a:pt x="87630" y="0"/>
                    <a:pt x="56197" y="0"/>
                  </a:cubicBezTo>
                  <a:cubicBezTo>
                    <a:pt x="24765" y="0"/>
                    <a:pt x="0" y="24765"/>
                    <a:pt x="0" y="56197"/>
                  </a:cubicBezTo>
                  <a:cubicBezTo>
                    <a:pt x="0" y="86678"/>
                    <a:pt x="24765" y="112395"/>
                    <a:pt x="56197" y="112395"/>
                  </a:cubicBezTo>
                  <a:cubicBezTo>
                    <a:pt x="87630" y="112395"/>
                    <a:pt x="112395" y="87630"/>
                    <a:pt x="112395" y="56197"/>
                  </a:cubicBezTo>
                  <a:close/>
                  <a:moveTo>
                    <a:pt x="28575" y="56197"/>
                  </a:moveTo>
                  <a:cubicBezTo>
                    <a:pt x="28575" y="40957"/>
                    <a:pt x="40957" y="28575"/>
                    <a:pt x="56197" y="28575"/>
                  </a:cubicBezTo>
                  <a:cubicBezTo>
                    <a:pt x="71438" y="28575"/>
                    <a:pt x="83820" y="40957"/>
                    <a:pt x="83820" y="56197"/>
                  </a:cubicBezTo>
                  <a:cubicBezTo>
                    <a:pt x="83820" y="71438"/>
                    <a:pt x="71438" y="83820"/>
                    <a:pt x="56197" y="83820"/>
                  </a:cubicBezTo>
                  <a:cubicBezTo>
                    <a:pt x="40957" y="83820"/>
                    <a:pt x="28575" y="71438"/>
                    <a:pt x="28575" y="56197"/>
                  </a:cubicBezTo>
                  <a:close/>
                </a:path>
              </a:pathLst>
            </a:custGeom>
            <a:grpFill/>
            <a:ln w="9525" cap="flat">
              <a:noFill/>
              <a:prstDash val="solid"/>
              <a:miter/>
            </a:ln>
          </p:spPr>
          <p:txBody>
            <a:bodyPr rtlCol="0" anchor="ctr"/>
            <a:lstStyle/>
            <a:p>
              <a:endParaRPr lang="en-NZ"/>
            </a:p>
          </p:txBody>
        </p:sp>
        <p:sp>
          <p:nvSpPr>
            <p:cNvPr id="53" name="Freeform: Shape 52">
              <a:extLst>
                <a:ext uri="{FF2B5EF4-FFF2-40B4-BE49-F238E27FC236}">
                  <a16:creationId xmlns:a16="http://schemas.microsoft.com/office/drawing/2014/main" id="{43A8835D-3F6B-4526-8CFF-C4AF22E85472}"/>
                </a:ext>
              </a:extLst>
            </p:cNvPr>
            <p:cNvSpPr/>
            <p:nvPr/>
          </p:nvSpPr>
          <p:spPr>
            <a:xfrm>
              <a:off x="6282689" y="3129914"/>
              <a:ext cx="112395" cy="112395"/>
            </a:xfrm>
            <a:custGeom>
              <a:avLst/>
              <a:gdLst>
                <a:gd name="connsiteX0" fmla="*/ 0 w 112395"/>
                <a:gd name="connsiteY0" fmla="*/ 56197 h 112395"/>
                <a:gd name="connsiteX1" fmla="*/ 56198 w 112395"/>
                <a:gd name="connsiteY1" fmla="*/ 112395 h 112395"/>
                <a:gd name="connsiteX2" fmla="*/ 112395 w 112395"/>
                <a:gd name="connsiteY2" fmla="*/ 56197 h 112395"/>
                <a:gd name="connsiteX3" fmla="*/ 56198 w 112395"/>
                <a:gd name="connsiteY3" fmla="*/ 0 h 112395"/>
                <a:gd name="connsiteX4" fmla="*/ 0 w 112395"/>
                <a:gd name="connsiteY4" fmla="*/ 56197 h 112395"/>
                <a:gd name="connsiteX5" fmla="*/ 83820 w 112395"/>
                <a:gd name="connsiteY5" fmla="*/ 56197 h 112395"/>
                <a:gd name="connsiteX6" fmla="*/ 56198 w 112395"/>
                <a:gd name="connsiteY6" fmla="*/ 83820 h 112395"/>
                <a:gd name="connsiteX7" fmla="*/ 28575 w 112395"/>
                <a:gd name="connsiteY7" fmla="*/ 56197 h 112395"/>
                <a:gd name="connsiteX8" fmla="*/ 56198 w 112395"/>
                <a:gd name="connsiteY8" fmla="*/ 28575 h 112395"/>
                <a:gd name="connsiteX9" fmla="*/ 83820 w 112395"/>
                <a:gd name="connsiteY9" fmla="*/ 56197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5" h="112395">
                  <a:moveTo>
                    <a:pt x="0" y="56197"/>
                  </a:moveTo>
                  <a:cubicBezTo>
                    <a:pt x="0" y="86678"/>
                    <a:pt x="24765" y="112395"/>
                    <a:pt x="56198" y="112395"/>
                  </a:cubicBezTo>
                  <a:cubicBezTo>
                    <a:pt x="87630" y="112395"/>
                    <a:pt x="112395" y="87630"/>
                    <a:pt x="112395" y="56197"/>
                  </a:cubicBezTo>
                  <a:cubicBezTo>
                    <a:pt x="112395" y="24765"/>
                    <a:pt x="87630" y="0"/>
                    <a:pt x="56198" y="0"/>
                  </a:cubicBezTo>
                  <a:cubicBezTo>
                    <a:pt x="24765" y="0"/>
                    <a:pt x="0" y="25717"/>
                    <a:pt x="0" y="56197"/>
                  </a:cubicBezTo>
                  <a:close/>
                  <a:moveTo>
                    <a:pt x="83820" y="56197"/>
                  </a:moveTo>
                  <a:cubicBezTo>
                    <a:pt x="83820" y="71437"/>
                    <a:pt x="71438" y="83820"/>
                    <a:pt x="56198" y="83820"/>
                  </a:cubicBezTo>
                  <a:cubicBezTo>
                    <a:pt x="40958" y="83820"/>
                    <a:pt x="28575" y="71437"/>
                    <a:pt x="28575" y="56197"/>
                  </a:cubicBezTo>
                  <a:cubicBezTo>
                    <a:pt x="28575" y="40958"/>
                    <a:pt x="40958" y="28575"/>
                    <a:pt x="56198" y="28575"/>
                  </a:cubicBezTo>
                  <a:cubicBezTo>
                    <a:pt x="71438" y="28575"/>
                    <a:pt x="83820" y="40958"/>
                    <a:pt x="83820" y="56197"/>
                  </a:cubicBezTo>
                  <a:close/>
                </a:path>
              </a:pathLst>
            </a:custGeom>
            <a:grpFill/>
            <a:ln w="9525" cap="flat">
              <a:noFill/>
              <a:prstDash val="solid"/>
              <a:miter/>
            </a:ln>
          </p:spPr>
          <p:txBody>
            <a:bodyPr rtlCol="0" anchor="ctr"/>
            <a:lstStyle/>
            <a:p>
              <a:endParaRPr lang="en-NZ"/>
            </a:p>
          </p:txBody>
        </p:sp>
        <p:sp>
          <p:nvSpPr>
            <p:cNvPr id="54" name="Freeform: Shape 53">
              <a:extLst>
                <a:ext uri="{FF2B5EF4-FFF2-40B4-BE49-F238E27FC236}">
                  <a16:creationId xmlns:a16="http://schemas.microsoft.com/office/drawing/2014/main" id="{ABFD12E6-64AC-4231-BD81-5D7CA5DF25A6}"/>
                </a:ext>
              </a:extLst>
            </p:cNvPr>
            <p:cNvSpPr/>
            <p:nvPr/>
          </p:nvSpPr>
          <p:spPr>
            <a:xfrm>
              <a:off x="5654039" y="2884169"/>
              <a:ext cx="884872" cy="847725"/>
            </a:xfrm>
            <a:custGeom>
              <a:avLst/>
              <a:gdLst>
                <a:gd name="connsiteX0" fmla="*/ 805815 w 884872"/>
                <a:gd name="connsiteY0" fmla="*/ 159068 h 847725"/>
                <a:gd name="connsiteX1" fmla="*/ 836295 w 884872"/>
                <a:gd name="connsiteY1" fmla="*/ 152400 h 847725"/>
                <a:gd name="connsiteX2" fmla="*/ 884873 w 884872"/>
                <a:gd name="connsiteY2" fmla="*/ 79058 h 847725"/>
                <a:gd name="connsiteX3" fmla="*/ 805815 w 884872"/>
                <a:gd name="connsiteY3" fmla="*/ 0 h 847725"/>
                <a:gd name="connsiteX4" fmla="*/ 726758 w 884872"/>
                <a:gd name="connsiteY4" fmla="*/ 79058 h 847725"/>
                <a:gd name="connsiteX5" fmla="*/ 762953 w 884872"/>
                <a:gd name="connsiteY5" fmla="*/ 144780 h 847725"/>
                <a:gd name="connsiteX6" fmla="*/ 732473 w 884872"/>
                <a:gd name="connsiteY6" fmla="*/ 206693 h 847725"/>
                <a:gd name="connsiteX7" fmla="*/ 685800 w 884872"/>
                <a:gd name="connsiteY7" fmla="*/ 200025 h 847725"/>
                <a:gd name="connsiteX8" fmla="*/ 549593 w 884872"/>
                <a:gd name="connsiteY8" fmla="*/ 279082 h 847725"/>
                <a:gd name="connsiteX9" fmla="*/ 387668 w 884872"/>
                <a:gd name="connsiteY9" fmla="*/ 220980 h 847725"/>
                <a:gd name="connsiteX10" fmla="*/ 389573 w 884872"/>
                <a:gd name="connsiteY10" fmla="*/ 194310 h 847725"/>
                <a:gd name="connsiteX11" fmla="*/ 233363 w 884872"/>
                <a:gd name="connsiteY11" fmla="*/ 38100 h 847725"/>
                <a:gd name="connsiteX12" fmla="*/ 77153 w 884872"/>
                <a:gd name="connsiteY12" fmla="*/ 194310 h 847725"/>
                <a:gd name="connsiteX13" fmla="*/ 137160 w 884872"/>
                <a:gd name="connsiteY13" fmla="*/ 317182 h 847725"/>
                <a:gd name="connsiteX14" fmla="*/ 101918 w 884872"/>
                <a:gd name="connsiteY14" fmla="*/ 378143 h 847725"/>
                <a:gd name="connsiteX15" fmla="*/ 79058 w 884872"/>
                <a:gd name="connsiteY15" fmla="*/ 374332 h 847725"/>
                <a:gd name="connsiteX16" fmla="*/ 0 w 884872"/>
                <a:gd name="connsiteY16" fmla="*/ 453390 h 847725"/>
                <a:gd name="connsiteX17" fmla="*/ 49530 w 884872"/>
                <a:gd name="connsiteY17" fmla="*/ 526733 h 847725"/>
                <a:gd name="connsiteX18" fmla="*/ 80010 w 884872"/>
                <a:gd name="connsiteY18" fmla="*/ 532448 h 847725"/>
                <a:gd name="connsiteX19" fmla="*/ 110490 w 884872"/>
                <a:gd name="connsiteY19" fmla="*/ 525780 h 847725"/>
                <a:gd name="connsiteX20" fmla="*/ 159068 w 884872"/>
                <a:gd name="connsiteY20" fmla="*/ 452438 h 847725"/>
                <a:gd name="connsiteX21" fmla="*/ 127635 w 884872"/>
                <a:gd name="connsiteY21" fmla="*/ 389573 h 847725"/>
                <a:gd name="connsiteX22" fmla="*/ 161925 w 884872"/>
                <a:gd name="connsiteY22" fmla="*/ 331470 h 847725"/>
                <a:gd name="connsiteX23" fmla="*/ 174308 w 884872"/>
                <a:gd name="connsiteY23" fmla="*/ 337185 h 847725"/>
                <a:gd name="connsiteX24" fmla="*/ 234315 w 884872"/>
                <a:gd name="connsiteY24" fmla="*/ 348615 h 847725"/>
                <a:gd name="connsiteX25" fmla="*/ 256223 w 884872"/>
                <a:gd name="connsiteY25" fmla="*/ 346710 h 847725"/>
                <a:gd name="connsiteX26" fmla="*/ 299085 w 884872"/>
                <a:gd name="connsiteY26" fmla="*/ 541973 h 847725"/>
                <a:gd name="connsiteX27" fmla="*/ 187643 w 884872"/>
                <a:gd name="connsiteY27" fmla="*/ 691515 h 847725"/>
                <a:gd name="connsiteX28" fmla="*/ 284798 w 884872"/>
                <a:gd name="connsiteY28" fmla="*/ 836295 h 847725"/>
                <a:gd name="connsiteX29" fmla="*/ 344805 w 884872"/>
                <a:gd name="connsiteY29" fmla="*/ 847725 h 847725"/>
                <a:gd name="connsiteX30" fmla="*/ 405765 w 884872"/>
                <a:gd name="connsiteY30" fmla="*/ 835343 h 847725"/>
                <a:gd name="connsiteX31" fmla="*/ 500063 w 884872"/>
                <a:gd name="connsiteY31" fmla="*/ 706755 h 847725"/>
                <a:gd name="connsiteX32" fmla="*/ 594360 w 884872"/>
                <a:gd name="connsiteY32" fmla="*/ 714375 h 847725"/>
                <a:gd name="connsiteX33" fmla="*/ 595313 w 884872"/>
                <a:gd name="connsiteY33" fmla="*/ 714375 h 847725"/>
                <a:gd name="connsiteX34" fmla="*/ 598170 w 884872"/>
                <a:gd name="connsiteY34" fmla="*/ 714375 h 847725"/>
                <a:gd name="connsiteX35" fmla="*/ 646748 w 884872"/>
                <a:gd name="connsiteY35" fmla="*/ 781050 h 847725"/>
                <a:gd name="connsiteX36" fmla="*/ 677228 w 884872"/>
                <a:gd name="connsiteY36" fmla="*/ 786765 h 847725"/>
                <a:gd name="connsiteX37" fmla="*/ 707708 w 884872"/>
                <a:gd name="connsiteY37" fmla="*/ 780098 h 847725"/>
                <a:gd name="connsiteX38" fmla="*/ 756285 w 884872"/>
                <a:gd name="connsiteY38" fmla="*/ 706755 h 847725"/>
                <a:gd name="connsiteX39" fmla="*/ 677228 w 884872"/>
                <a:gd name="connsiteY39" fmla="*/ 627698 h 847725"/>
                <a:gd name="connsiteX40" fmla="*/ 600075 w 884872"/>
                <a:gd name="connsiteY40" fmla="*/ 686753 h 847725"/>
                <a:gd name="connsiteX41" fmla="*/ 596265 w 884872"/>
                <a:gd name="connsiteY41" fmla="*/ 685800 h 847725"/>
                <a:gd name="connsiteX42" fmla="*/ 499110 w 884872"/>
                <a:gd name="connsiteY42" fmla="*/ 678180 h 847725"/>
                <a:gd name="connsiteX43" fmla="*/ 458153 w 884872"/>
                <a:gd name="connsiteY43" fmla="*/ 584835 h 847725"/>
                <a:gd name="connsiteX44" fmla="*/ 578168 w 884872"/>
                <a:gd name="connsiteY44" fmla="*/ 465773 h 847725"/>
                <a:gd name="connsiteX45" fmla="*/ 625793 w 884872"/>
                <a:gd name="connsiteY45" fmla="*/ 497205 h 847725"/>
                <a:gd name="connsiteX46" fmla="*/ 685800 w 884872"/>
                <a:gd name="connsiteY46" fmla="*/ 508635 h 847725"/>
                <a:gd name="connsiteX47" fmla="*/ 746760 w 884872"/>
                <a:gd name="connsiteY47" fmla="*/ 496253 h 847725"/>
                <a:gd name="connsiteX48" fmla="*/ 842010 w 884872"/>
                <a:gd name="connsiteY48" fmla="*/ 352425 h 847725"/>
                <a:gd name="connsiteX49" fmla="*/ 759143 w 884872"/>
                <a:gd name="connsiteY49" fmla="*/ 214312 h 847725"/>
                <a:gd name="connsiteX50" fmla="*/ 789623 w 884872"/>
                <a:gd name="connsiteY50" fmla="*/ 153353 h 847725"/>
                <a:gd name="connsiteX51" fmla="*/ 805815 w 884872"/>
                <a:gd name="connsiteY51" fmla="*/ 159068 h 847725"/>
                <a:gd name="connsiteX52" fmla="*/ 98108 w 884872"/>
                <a:gd name="connsiteY52" fmla="*/ 501968 h 847725"/>
                <a:gd name="connsiteX53" fmla="*/ 59055 w 884872"/>
                <a:gd name="connsiteY53" fmla="*/ 501968 h 847725"/>
                <a:gd name="connsiteX54" fmla="*/ 27623 w 884872"/>
                <a:gd name="connsiteY54" fmla="*/ 455295 h 847725"/>
                <a:gd name="connsiteX55" fmla="*/ 78105 w 884872"/>
                <a:gd name="connsiteY55" fmla="*/ 404813 h 847725"/>
                <a:gd name="connsiteX56" fmla="*/ 128588 w 884872"/>
                <a:gd name="connsiteY56" fmla="*/ 455295 h 847725"/>
                <a:gd name="connsiteX57" fmla="*/ 98108 w 884872"/>
                <a:gd name="connsiteY57" fmla="*/ 501968 h 847725"/>
                <a:gd name="connsiteX58" fmla="*/ 675323 w 884872"/>
                <a:gd name="connsiteY58" fmla="*/ 660083 h 847725"/>
                <a:gd name="connsiteX59" fmla="*/ 725805 w 884872"/>
                <a:gd name="connsiteY59" fmla="*/ 710565 h 847725"/>
                <a:gd name="connsiteX60" fmla="*/ 694373 w 884872"/>
                <a:gd name="connsiteY60" fmla="*/ 757238 h 847725"/>
                <a:gd name="connsiteX61" fmla="*/ 655320 w 884872"/>
                <a:gd name="connsiteY61" fmla="*/ 757238 h 847725"/>
                <a:gd name="connsiteX62" fmla="*/ 623888 w 884872"/>
                <a:gd name="connsiteY62" fmla="*/ 710565 h 847725"/>
                <a:gd name="connsiteX63" fmla="*/ 675323 w 884872"/>
                <a:gd name="connsiteY63" fmla="*/ 660083 h 847725"/>
                <a:gd name="connsiteX64" fmla="*/ 160020 w 884872"/>
                <a:gd name="connsiteY64" fmla="*/ 203835 h 847725"/>
                <a:gd name="connsiteX65" fmla="*/ 150495 w 884872"/>
                <a:gd name="connsiteY65" fmla="*/ 209550 h 847725"/>
                <a:gd name="connsiteX66" fmla="*/ 146685 w 884872"/>
                <a:gd name="connsiteY66" fmla="*/ 220028 h 847725"/>
                <a:gd name="connsiteX67" fmla="*/ 160020 w 884872"/>
                <a:gd name="connsiteY67" fmla="*/ 299085 h 847725"/>
                <a:gd name="connsiteX68" fmla="*/ 105728 w 884872"/>
                <a:gd name="connsiteY68" fmla="*/ 194310 h 847725"/>
                <a:gd name="connsiteX69" fmla="*/ 233363 w 884872"/>
                <a:gd name="connsiteY69" fmla="*/ 66675 h 847725"/>
                <a:gd name="connsiteX70" fmla="*/ 360998 w 884872"/>
                <a:gd name="connsiteY70" fmla="*/ 194310 h 847725"/>
                <a:gd name="connsiteX71" fmla="*/ 307658 w 884872"/>
                <a:gd name="connsiteY71" fmla="*/ 298132 h 847725"/>
                <a:gd name="connsiteX72" fmla="*/ 320040 w 884872"/>
                <a:gd name="connsiteY72" fmla="*/ 219075 h 847725"/>
                <a:gd name="connsiteX73" fmla="*/ 317183 w 884872"/>
                <a:gd name="connsiteY73" fmla="*/ 207645 h 847725"/>
                <a:gd name="connsiteX74" fmla="*/ 307658 w 884872"/>
                <a:gd name="connsiteY74" fmla="*/ 201930 h 847725"/>
                <a:gd name="connsiteX75" fmla="*/ 236220 w 884872"/>
                <a:gd name="connsiteY75" fmla="*/ 194310 h 847725"/>
                <a:gd name="connsiteX76" fmla="*/ 233363 w 884872"/>
                <a:gd name="connsiteY76" fmla="*/ 194310 h 847725"/>
                <a:gd name="connsiteX77" fmla="*/ 160020 w 884872"/>
                <a:gd name="connsiteY77" fmla="*/ 203835 h 847725"/>
                <a:gd name="connsiteX78" fmla="*/ 191453 w 884872"/>
                <a:gd name="connsiteY78" fmla="*/ 316230 h 847725"/>
                <a:gd name="connsiteX79" fmla="*/ 177165 w 884872"/>
                <a:gd name="connsiteY79" fmla="*/ 231458 h 847725"/>
                <a:gd name="connsiteX80" fmla="*/ 234315 w 884872"/>
                <a:gd name="connsiteY80" fmla="*/ 225743 h 847725"/>
                <a:gd name="connsiteX81" fmla="*/ 289560 w 884872"/>
                <a:gd name="connsiteY81" fmla="*/ 231458 h 847725"/>
                <a:gd name="connsiteX82" fmla="*/ 276225 w 884872"/>
                <a:gd name="connsiteY82" fmla="*/ 316230 h 847725"/>
                <a:gd name="connsiteX83" fmla="*/ 191453 w 884872"/>
                <a:gd name="connsiteY83" fmla="*/ 316230 h 847725"/>
                <a:gd name="connsiteX84" fmla="*/ 282893 w 884872"/>
                <a:gd name="connsiteY84" fmla="*/ 342900 h 847725"/>
                <a:gd name="connsiteX85" fmla="*/ 294323 w 884872"/>
                <a:gd name="connsiteY85" fmla="*/ 339090 h 847725"/>
                <a:gd name="connsiteX86" fmla="*/ 380048 w 884872"/>
                <a:gd name="connsiteY86" fmla="*/ 249555 h 847725"/>
                <a:gd name="connsiteX87" fmla="*/ 537210 w 884872"/>
                <a:gd name="connsiteY87" fmla="*/ 305753 h 847725"/>
                <a:gd name="connsiteX88" fmla="*/ 528638 w 884872"/>
                <a:gd name="connsiteY88" fmla="*/ 356235 h 847725"/>
                <a:gd name="connsiteX89" fmla="*/ 558165 w 884872"/>
                <a:gd name="connsiteY89" fmla="*/ 447675 h 847725"/>
                <a:gd name="connsiteX90" fmla="*/ 435293 w 884872"/>
                <a:gd name="connsiteY90" fmla="*/ 569595 h 847725"/>
                <a:gd name="connsiteX91" fmla="*/ 341948 w 884872"/>
                <a:gd name="connsiteY91" fmla="*/ 538163 h 847725"/>
                <a:gd name="connsiteX92" fmla="*/ 325755 w 884872"/>
                <a:gd name="connsiteY92" fmla="*/ 539115 h 847725"/>
                <a:gd name="connsiteX93" fmla="*/ 282893 w 884872"/>
                <a:gd name="connsiteY93" fmla="*/ 342900 h 847725"/>
                <a:gd name="connsiteX94" fmla="*/ 300990 w 884872"/>
                <a:gd name="connsiteY94" fmla="*/ 816293 h 847725"/>
                <a:gd name="connsiteX95" fmla="*/ 286703 w 884872"/>
                <a:gd name="connsiteY95" fmla="*/ 730568 h 847725"/>
                <a:gd name="connsiteX96" fmla="*/ 343853 w 884872"/>
                <a:gd name="connsiteY96" fmla="*/ 724853 h 847725"/>
                <a:gd name="connsiteX97" fmla="*/ 399098 w 884872"/>
                <a:gd name="connsiteY97" fmla="*/ 730568 h 847725"/>
                <a:gd name="connsiteX98" fmla="*/ 384810 w 884872"/>
                <a:gd name="connsiteY98" fmla="*/ 815340 h 847725"/>
                <a:gd name="connsiteX99" fmla="*/ 300990 w 884872"/>
                <a:gd name="connsiteY99" fmla="*/ 816293 h 847725"/>
                <a:gd name="connsiteX100" fmla="*/ 416243 w 884872"/>
                <a:gd name="connsiteY100" fmla="*/ 799148 h 847725"/>
                <a:gd name="connsiteX101" fmla="*/ 428625 w 884872"/>
                <a:gd name="connsiteY101" fmla="*/ 720090 h 847725"/>
                <a:gd name="connsiteX102" fmla="*/ 425768 w 884872"/>
                <a:gd name="connsiteY102" fmla="*/ 708660 h 847725"/>
                <a:gd name="connsiteX103" fmla="*/ 416243 w 884872"/>
                <a:gd name="connsiteY103" fmla="*/ 702945 h 847725"/>
                <a:gd name="connsiteX104" fmla="*/ 344805 w 884872"/>
                <a:gd name="connsiteY104" fmla="*/ 695325 h 847725"/>
                <a:gd name="connsiteX105" fmla="*/ 341948 w 884872"/>
                <a:gd name="connsiteY105" fmla="*/ 695325 h 847725"/>
                <a:gd name="connsiteX106" fmla="*/ 268605 w 884872"/>
                <a:gd name="connsiteY106" fmla="*/ 702945 h 847725"/>
                <a:gd name="connsiteX107" fmla="*/ 259080 w 884872"/>
                <a:gd name="connsiteY107" fmla="*/ 708660 h 847725"/>
                <a:gd name="connsiteX108" fmla="*/ 256223 w 884872"/>
                <a:gd name="connsiteY108" fmla="*/ 720090 h 847725"/>
                <a:gd name="connsiteX109" fmla="*/ 269558 w 884872"/>
                <a:gd name="connsiteY109" fmla="*/ 799148 h 847725"/>
                <a:gd name="connsiteX110" fmla="*/ 215265 w 884872"/>
                <a:gd name="connsiteY110" fmla="*/ 694373 h 847725"/>
                <a:gd name="connsiteX111" fmla="*/ 342900 w 884872"/>
                <a:gd name="connsiteY111" fmla="*/ 566738 h 847725"/>
                <a:gd name="connsiteX112" fmla="*/ 470535 w 884872"/>
                <a:gd name="connsiteY112" fmla="*/ 694373 h 847725"/>
                <a:gd name="connsiteX113" fmla="*/ 416243 w 884872"/>
                <a:gd name="connsiteY113" fmla="*/ 799148 h 847725"/>
                <a:gd name="connsiteX114" fmla="*/ 642938 w 884872"/>
                <a:gd name="connsiteY114" fmla="*/ 477203 h 847725"/>
                <a:gd name="connsiteX115" fmla="*/ 628650 w 884872"/>
                <a:gd name="connsiteY115" fmla="*/ 392430 h 847725"/>
                <a:gd name="connsiteX116" fmla="*/ 685800 w 884872"/>
                <a:gd name="connsiteY116" fmla="*/ 386715 h 847725"/>
                <a:gd name="connsiteX117" fmla="*/ 741045 w 884872"/>
                <a:gd name="connsiteY117" fmla="*/ 392430 h 847725"/>
                <a:gd name="connsiteX118" fmla="*/ 727710 w 884872"/>
                <a:gd name="connsiteY118" fmla="*/ 477203 h 847725"/>
                <a:gd name="connsiteX119" fmla="*/ 642938 w 884872"/>
                <a:gd name="connsiteY119" fmla="*/ 477203 h 847725"/>
                <a:gd name="connsiteX120" fmla="*/ 812483 w 884872"/>
                <a:gd name="connsiteY120" fmla="*/ 356235 h 847725"/>
                <a:gd name="connsiteX121" fmla="*/ 759143 w 884872"/>
                <a:gd name="connsiteY121" fmla="*/ 460057 h 847725"/>
                <a:gd name="connsiteX122" fmla="*/ 771525 w 884872"/>
                <a:gd name="connsiteY122" fmla="*/ 381000 h 847725"/>
                <a:gd name="connsiteX123" fmla="*/ 768668 w 884872"/>
                <a:gd name="connsiteY123" fmla="*/ 369570 h 847725"/>
                <a:gd name="connsiteX124" fmla="*/ 759143 w 884872"/>
                <a:gd name="connsiteY124" fmla="*/ 363855 h 847725"/>
                <a:gd name="connsiteX125" fmla="*/ 687705 w 884872"/>
                <a:gd name="connsiteY125" fmla="*/ 356235 h 847725"/>
                <a:gd name="connsiteX126" fmla="*/ 684848 w 884872"/>
                <a:gd name="connsiteY126" fmla="*/ 356235 h 847725"/>
                <a:gd name="connsiteX127" fmla="*/ 611505 w 884872"/>
                <a:gd name="connsiteY127" fmla="*/ 363855 h 847725"/>
                <a:gd name="connsiteX128" fmla="*/ 601980 w 884872"/>
                <a:gd name="connsiteY128" fmla="*/ 369570 h 847725"/>
                <a:gd name="connsiteX129" fmla="*/ 599123 w 884872"/>
                <a:gd name="connsiteY129" fmla="*/ 381000 h 847725"/>
                <a:gd name="connsiteX130" fmla="*/ 612458 w 884872"/>
                <a:gd name="connsiteY130" fmla="*/ 460057 h 847725"/>
                <a:gd name="connsiteX131" fmla="*/ 558165 w 884872"/>
                <a:gd name="connsiteY131" fmla="*/ 355282 h 847725"/>
                <a:gd name="connsiteX132" fmla="*/ 685800 w 884872"/>
                <a:gd name="connsiteY132" fmla="*/ 227648 h 847725"/>
                <a:gd name="connsiteX133" fmla="*/ 812483 w 884872"/>
                <a:gd name="connsiteY133" fmla="*/ 356235 h 847725"/>
                <a:gd name="connsiteX134" fmla="*/ 805815 w 884872"/>
                <a:gd name="connsiteY134" fmla="*/ 28575 h 847725"/>
                <a:gd name="connsiteX135" fmla="*/ 856298 w 884872"/>
                <a:gd name="connsiteY135" fmla="*/ 79058 h 847725"/>
                <a:gd name="connsiteX136" fmla="*/ 824865 w 884872"/>
                <a:gd name="connsiteY136" fmla="*/ 125730 h 847725"/>
                <a:gd name="connsiteX137" fmla="*/ 785813 w 884872"/>
                <a:gd name="connsiteY137" fmla="*/ 125730 h 847725"/>
                <a:gd name="connsiteX138" fmla="*/ 754380 w 884872"/>
                <a:gd name="connsiteY138" fmla="*/ 79058 h 847725"/>
                <a:gd name="connsiteX139" fmla="*/ 805815 w 884872"/>
                <a:gd name="connsiteY139" fmla="*/ 2857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84872" h="847725">
                  <a:moveTo>
                    <a:pt x="805815" y="159068"/>
                  </a:moveTo>
                  <a:cubicBezTo>
                    <a:pt x="816293" y="159068"/>
                    <a:pt x="826770" y="157162"/>
                    <a:pt x="836295" y="152400"/>
                  </a:cubicBezTo>
                  <a:cubicBezTo>
                    <a:pt x="865823" y="140018"/>
                    <a:pt x="884873" y="111443"/>
                    <a:pt x="884873" y="79058"/>
                  </a:cubicBezTo>
                  <a:cubicBezTo>
                    <a:pt x="884873" y="35243"/>
                    <a:pt x="849630" y="0"/>
                    <a:pt x="805815" y="0"/>
                  </a:cubicBezTo>
                  <a:cubicBezTo>
                    <a:pt x="762000" y="0"/>
                    <a:pt x="726758" y="35243"/>
                    <a:pt x="726758" y="79058"/>
                  </a:cubicBezTo>
                  <a:cubicBezTo>
                    <a:pt x="726758" y="105727"/>
                    <a:pt x="740093" y="130493"/>
                    <a:pt x="762953" y="144780"/>
                  </a:cubicBezTo>
                  <a:lnTo>
                    <a:pt x="732473" y="206693"/>
                  </a:lnTo>
                  <a:cubicBezTo>
                    <a:pt x="718185" y="201930"/>
                    <a:pt x="701993" y="200025"/>
                    <a:pt x="685800" y="200025"/>
                  </a:cubicBezTo>
                  <a:cubicBezTo>
                    <a:pt x="627698" y="200025"/>
                    <a:pt x="577215" y="232410"/>
                    <a:pt x="549593" y="279082"/>
                  </a:cubicBezTo>
                  <a:lnTo>
                    <a:pt x="387668" y="220980"/>
                  </a:lnTo>
                  <a:cubicBezTo>
                    <a:pt x="389573" y="212408"/>
                    <a:pt x="389573" y="202883"/>
                    <a:pt x="389573" y="194310"/>
                  </a:cubicBezTo>
                  <a:cubicBezTo>
                    <a:pt x="389573" y="108585"/>
                    <a:pt x="319088" y="38100"/>
                    <a:pt x="233363" y="38100"/>
                  </a:cubicBezTo>
                  <a:cubicBezTo>
                    <a:pt x="147638" y="38100"/>
                    <a:pt x="77153" y="108585"/>
                    <a:pt x="77153" y="194310"/>
                  </a:cubicBezTo>
                  <a:cubicBezTo>
                    <a:pt x="77153" y="242887"/>
                    <a:pt x="100013" y="288607"/>
                    <a:pt x="137160" y="317182"/>
                  </a:cubicBezTo>
                  <a:lnTo>
                    <a:pt x="101918" y="378143"/>
                  </a:lnTo>
                  <a:cubicBezTo>
                    <a:pt x="94298" y="376238"/>
                    <a:pt x="86678" y="374332"/>
                    <a:pt x="79058" y="374332"/>
                  </a:cubicBezTo>
                  <a:cubicBezTo>
                    <a:pt x="35243" y="374332"/>
                    <a:pt x="0" y="409575"/>
                    <a:pt x="0" y="453390"/>
                  </a:cubicBezTo>
                  <a:cubicBezTo>
                    <a:pt x="0" y="485775"/>
                    <a:pt x="19050" y="514350"/>
                    <a:pt x="49530" y="526733"/>
                  </a:cubicBezTo>
                  <a:cubicBezTo>
                    <a:pt x="59055" y="530543"/>
                    <a:pt x="69533" y="532448"/>
                    <a:pt x="80010" y="532448"/>
                  </a:cubicBezTo>
                  <a:cubicBezTo>
                    <a:pt x="90488" y="532448"/>
                    <a:pt x="100965" y="530543"/>
                    <a:pt x="110490" y="525780"/>
                  </a:cubicBezTo>
                  <a:cubicBezTo>
                    <a:pt x="140018" y="513398"/>
                    <a:pt x="159068" y="484823"/>
                    <a:pt x="159068" y="452438"/>
                  </a:cubicBezTo>
                  <a:cubicBezTo>
                    <a:pt x="159068" y="426720"/>
                    <a:pt x="146685" y="403860"/>
                    <a:pt x="127635" y="389573"/>
                  </a:cubicBezTo>
                  <a:lnTo>
                    <a:pt x="161925" y="331470"/>
                  </a:lnTo>
                  <a:cubicBezTo>
                    <a:pt x="165735" y="333375"/>
                    <a:pt x="170498" y="335280"/>
                    <a:pt x="174308" y="337185"/>
                  </a:cubicBezTo>
                  <a:cubicBezTo>
                    <a:pt x="193358" y="344805"/>
                    <a:pt x="213360" y="348615"/>
                    <a:pt x="234315" y="348615"/>
                  </a:cubicBezTo>
                  <a:cubicBezTo>
                    <a:pt x="241935" y="348615"/>
                    <a:pt x="249555" y="347663"/>
                    <a:pt x="256223" y="346710"/>
                  </a:cubicBezTo>
                  <a:lnTo>
                    <a:pt x="299085" y="541973"/>
                  </a:lnTo>
                  <a:cubicBezTo>
                    <a:pt x="234315" y="561023"/>
                    <a:pt x="187643" y="621030"/>
                    <a:pt x="187643" y="691515"/>
                  </a:cubicBezTo>
                  <a:cubicBezTo>
                    <a:pt x="187643" y="755333"/>
                    <a:pt x="225743" y="811530"/>
                    <a:pt x="284798" y="836295"/>
                  </a:cubicBezTo>
                  <a:cubicBezTo>
                    <a:pt x="303848" y="843915"/>
                    <a:pt x="323850" y="847725"/>
                    <a:pt x="344805" y="847725"/>
                  </a:cubicBezTo>
                  <a:cubicBezTo>
                    <a:pt x="365760" y="847725"/>
                    <a:pt x="386715" y="843915"/>
                    <a:pt x="405765" y="835343"/>
                  </a:cubicBezTo>
                  <a:cubicBezTo>
                    <a:pt x="459105" y="812483"/>
                    <a:pt x="494348" y="762953"/>
                    <a:pt x="500063" y="706755"/>
                  </a:cubicBezTo>
                  <a:lnTo>
                    <a:pt x="594360" y="714375"/>
                  </a:lnTo>
                  <a:cubicBezTo>
                    <a:pt x="594360" y="714375"/>
                    <a:pt x="595313" y="714375"/>
                    <a:pt x="595313" y="714375"/>
                  </a:cubicBezTo>
                  <a:cubicBezTo>
                    <a:pt x="596265" y="714375"/>
                    <a:pt x="597218" y="714375"/>
                    <a:pt x="598170" y="714375"/>
                  </a:cubicBezTo>
                  <a:cubicBezTo>
                    <a:pt x="601028" y="743903"/>
                    <a:pt x="619125" y="769620"/>
                    <a:pt x="646748" y="781050"/>
                  </a:cubicBezTo>
                  <a:cubicBezTo>
                    <a:pt x="656273" y="784860"/>
                    <a:pt x="666750" y="786765"/>
                    <a:pt x="677228" y="786765"/>
                  </a:cubicBezTo>
                  <a:cubicBezTo>
                    <a:pt x="687705" y="786765"/>
                    <a:pt x="698183" y="784860"/>
                    <a:pt x="707708" y="780098"/>
                  </a:cubicBezTo>
                  <a:cubicBezTo>
                    <a:pt x="737235" y="767715"/>
                    <a:pt x="756285" y="739140"/>
                    <a:pt x="756285" y="706755"/>
                  </a:cubicBezTo>
                  <a:cubicBezTo>
                    <a:pt x="756285" y="662940"/>
                    <a:pt x="721043" y="627698"/>
                    <a:pt x="677228" y="627698"/>
                  </a:cubicBezTo>
                  <a:cubicBezTo>
                    <a:pt x="640080" y="627698"/>
                    <a:pt x="609600" y="652463"/>
                    <a:pt x="600075" y="686753"/>
                  </a:cubicBezTo>
                  <a:cubicBezTo>
                    <a:pt x="599123" y="686753"/>
                    <a:pt x="598170" y="685800"/>
                    <a:pt x="596265" y="685800"/>
                  </a:cubicBezTo>
                  <a:lnTo>
                    <a:pt x="499110" y="678180"/>
                  </a:lnTo>
                  <a:cubicBezTo>
                    <a:pt x="496253" y="641985"/>
                    <a:pt x="481013" y="610553"/>
                    <a:pt x="458153" y="584835"/>
                  </a:cubicBezTo>
                  <a:lnTo>
                    <a:pt x="578168" y="465773"/>
                  </a:lnTo>
                  <a:cubicBezTo>
                    <a:pt x="591503" y="479107"/>
                    <a:pt x="607695" y="489585"/>
                    <a:pt x="625793" y="497205"/>
                  </a:cubicBezTo>
                  <a:cubicBezTo>
                    <a:pt x="644843" y="504825"/>
                    <a:pt x="664845" y="508635"/>
                    <a:pt x="685800" y="508635"/>
                  </a:cubicBezTo>
                  <a:cubicBezTo>
                    <a:pt x="706755" y="508635"/>
                    <a:pt x="727710" y="504825"/>
                    <a:pt x="746760" y="496253"/>
                  </a:cubicBezTo>
                  <a:cubicBezTo>
                    <a:pt x="804863" y="471488"/>
                    <a:pt x="842010" y="415290"/>
                    <a:pt x="842010" y="352425"/>
                  </a:cubicBezTo>
                  <a:cubicBezTo>
                    <a:pt x="842010" y="292418"/>
                    <a:pt x="807720" y="240983"/>
                    <a:pt x="759143" y="214312"/>
                  </a:cubicBezTo>
                  <a:lnTo>
                    <a:pt x="789623" y="153353"/>
                  </a:lnTo>
                  <a:cubicBezTo>
                    <a:pt x="793433" y="158115"/>
                    <a:pt x="799148" y="159068"/>
                    <a:pt x="805815" y="159068"/>
                  </a:cubicBezTo>
                  <a:close/>
                  <a:moveTo>
                    <a:pt x="98108" y="501968"/>
                  </a:moveTo>
                  <a:cubicBezTo>
                    <a:pt x="85725" y="507682"/>
                    <a:pt x="71438" y="507682"/>
                    <a:pt x="59055" y="501968"/>
                  </a:cubicBezTo>
                  <a:cubicBezTo>
                    <a:pt x="40005" y="494348"/>
                    <a:pt x="27623" y="475298"/>
                    <a:pt x="27623" y="455295"/>
                  </a:cubicBezTo>
                  <a:cubicBezTo>
                    <a:pt x="27623" y="427673"/>
                    <a:pt x="50482" y="404813"/>
                    <a:pt x="78105" y="404813"/>
                  </a:cubicBezTo>
                  <a:cubicBezTo>
                    <a:pt x="105728" y="404813"/>
                    <a:pt x="128588" y="427673"/>
                    <a:pt x="128588" y="455295"/>
                  </a:cubicBezTo>
                  <a:cubicBezTo>
                    <a:pt x="129540" y="475298"/>
                    <a:pt x="117158" y="493395"/>
                    <a:pt x="98108" y="501968"/>
                  </a:cubicBezTo>
                  <a:close/>
                  <a:moveTo>
                    <a:pt x="675323" y="660083"/>
                  </a:moveTo>
                  <a:cubicBezTo>
                    <a:pt x="702945" y="660083"/>
                    <a:pt x="725805" y="682943"/>
                    <a:pt x="725805" y="710565"/>
                  </a:cubicBezTo>
                  <a:cubicBezTo>
                    <a:pt x="725805" y="730568"/>
                    <a:pt x="713423" y="749618"/>
                    <a:pt x="694373" y="757238"/>
                  </a:cubicBezTo>
                  <a:cubicBezTo>
                    <a:pt x="681990" y="762953"/>
                    <a:pt x="667703" y="762953"/>
                    <a:pt x="655320" y="757238"/>
                  </a:cubicBezTo>
                  <a:cubicBezTo>
                    <a:pt x="636270" y="749618"/>
                    <a:pt x="623888" y="730568"/>
                    <a:pt x="623888" y="710565"/>
                  </a:cubicBezTo>
                  <a:cubicBezTo>
                    <a:pt x="624840" y="682943"/>
                    <a:pt x="646748" y="660083"/>
                    <a:pt x="675323" y="660083"/>
                  </a:cubicBezTo>
                  <a:close/>
                  <a:moveTo>
                    <a:pt x="160020" y="203835"/>
                  </a:moveTo>
                  <a:cubicBezTo>
                    <a:pt x="156210" y="203835"/>
                    <a:pt x="152400" y="206693"/>
                    <a:pt x="150495" y="209550"/>
                  </a:cubicBezTo>
                  <a:cubicBezTo>
                    <a:pt x="147638" y="212408"/>
                    <a:pt x="146685" y="216218"/>
                    <a:pt x="146685" y="220028"/>
                  </a:cubicBezTo>
                  <a:lnTo>
                    <a:pt x="160020" y="299085"/>
                  </a:lnTo>
                  <a:cubicBezTo>
                    <a:pt x="125730" y="275273"/>
                    <a:pt x="105728" y="237173"/>
                    <a:pt x="105728" y="194310"/>
                  </a:cubicBezTo>
                  <a:cubicBezTo>
                    <a:pt x="105728" y="123825"/>
                    <a:pt x="162878" y="66675"/>
                    <a:pt x="233363" y="66675"/>
                  </a:cubicBezTo>
                  <a:cubicBezTo>
                    <a:pt x="303848" y="66675"/>
                    <a:pt x="360998" y="123825"/>
                    <a:pt x="360998" y="194310"/>
                  </a:cubicBezTo>
                  <a:cubicBezTo>
                    <a:pt x="360998" y="236220"/>
                    <a:pt x="340995" y="274320"/>
                    <a:pt x="307658" y="298132"/>
                  </a:cubicBezTo>
                  <a:lnTo>
                    <a:pt x="320040" y="219075"/>
                  </a:lnTo>
                  <a:cubicBezTo>
                    <a:pt x="320993" y="215265"/>
                    <a:pt x="320040" y="211455"/>
                    <a:pt x="317183" y="207645"/>
                  </a:cubicBezTo>
                  <a:cubicBezTo>
                    <a:pt x="314325" y="204787"/>
                    <a:pt x="311468" y="202883"/>
                    <a:pt x="307658" y="201930"/>
                  </a:cubicBezTo>
                  <a:lnTo>
                    <a:pt x="236220" y="194310"/>
                  </a:lnTo>
                  <a:cubicBezTo>
                    <a:pt x="235268" y="194310"/>
                    <a:pt x="234315" y="194310"/>
                    <a:pt x="233363" y="194310"/>
                  </a:cubicBezTo>
                  <a:lnTo>
                    <a:pt x="160020" y="203835"/>
                  </a:lnTo>
                  <a:close/>
                  <a:moveTo>
                    <a:pt x="191453" y="316230"/>
                  </a:moveTo>
                  <a:lnTo>
                    <a:pt x="177165" y="231458"/>
                  </a:lnTo>
                  <a:lnTo>
                    <a:pt x="234315" y="225743"/>
                  </a:lnTo>
                  <a:lnTo>
                    <a:pt x="289560" y="231458"/>
                  </a:lnTo>
                  <a:lnTo>
                    <a:pt x="276225" y="316230"/>
                  </a:lnTo>
                  <a:cubicBezTo>
                    <a:pt x="248603" y="324803"/>
                    <a:pt x="219075" y="324803"/>
                    <a:pt x="191453" y="316230"/>
                  </a:cubicBezTo>
                  <a:close/>
                  <a:moveTo>
                    <a:pt x="282893" y="342900"/>
                  </a:moveTo>
                  <a:cubicBezTo>
                    <a:pt x="286703" y="341948"/>
                    <a:pt x="290513" y="340043"/>
                    <a:pt x="294323" y="339090"/>
                  </a:cubicBezTo>
                  <a:cubicBezTo>
                    <a:pt x="335280" y="321945"/>
                    <a:pt x="364808" y="289560"/>
                    <a:pt x="380048" y="249555"/>
                  </a:cubicBezTo>
                  <a:lnTo>
                    <a:pt x="537210" y="305753"/>
                  </a:lnTo>
                  <a:cubicBezTo>
                    <a:pt x="531495" y="321945"/>
                    <a:pt x="528638" y="339090"/>
                    <a:pt x="528638" y="356235"/>
                  </a:cubicBezTo>
                  <a:cubicBezTo>
                    <a:pt x="528638" y="390525"/>
                    <a:pt x="539115" y="421957"/>
                    <a:pt x="558165" y="447675"/>
                  </a:cubicBezTo>
                  <a:lnTo>
                    <a:pt x="435293" y="569595"/>
                  </a:lnTo>
                  <a:cubicBezTo>
                    <a:pt x="409575" y="550545"/>
                    <a:pt x="377190" y="538163"/>
                    <a:pt x="341948" y="538163"/>
                  </a:cubicBezTo>
                  <a:cubicBezTo>
                    <a:pt x="336233" y="538163"/>
                    <a:pt x="330518" y="538163"/>
                    <a:pt x="325755" y="539115"/>
                  </a:cubicBezTo>
                  <a:lnTo>
                    <a:pt x="282893" y="342900"/>
                  </a:lnTo>
                  <a:close/>
                  <a:moveTo>
                    <a:pt x="300990" y="816293"/>
                  </a:moveTo>
                  <a:lnTo>
                    <a:pt x="286703" y="730568"/>
                  </a:lnTo>
                  <a:lnTo>
                    <a:pt x="343853" y="724853"/>
                  </a:lnTo>
                  <a:lnTo>
                    <a:pt x="399098" y="730568"/>
                  </a:lnTo>
                  <a:lnTo>
                    <a:pt x="384810" y="815340"/>
                  </a:lnTo>
                  <a:cubicBezTo>
                    <a:pt x="358140" y="824865"/>
                    <a:pt x="328613" y="824865"/>
                    <a:pt x="300990" y="816293"/>
                  </a:cubicBezTo>
                  <a:close/>
                  <a:moveTo>
                    <a:pt x="416243" y="799148"/>
                  </a:moveTo>
                  <a:lnTo>
                    <a:pt x="428625" y="720090"/>
                  </a:lnTo>
                  <a:cubicBezTo>
                    <a:pt x="429578" y="716280"/>
                    <a:pt x="428625" y="712470"/>
                    <a:pt x="425768" y="708660"/>
                  </a:cubicBezTo>
                  <a:cubicBezTo>
                    <a:pt x="422910" y="705803"/>
                    <a:pt x="420053" y="703898"/>
                    <a:pt x="416243" y="702945"/>
                  </a:cubicBezTo>
                  <a:lnTo>
                    <a:pt x="344805" y="695325"/>
                  </a:lnTo>
                  <a:cubicBezTo>
                    <a:pt x="343853" y="695325"/>
                    <a:pt x="342900" y="695325"/>
                    <a:pt x="341948" y="695325"/>
                  </a:cubicBezTo>
                  <a:lnTo>
                    <a:pt x="268605" y="702945"/>
                  </a:lnTo>
                  <a:cubicBezTo>
                    <a:pt x="264795" y="702945"/>
                    <a:pt x="260985" y="705803"/>
                    <a:pt x="259080" y="708660"/>
                  </a:cubicBezTo>
                  <a:cubicBezTo>
                    <a:pt x="256223" y="711518"/>
                    <a:pt x="255270" y="715328"/>
                    <a:pt x="256223" y="720090"/>
                  </a:cubicBezTo>
                  <a:lnTo>
                    <a:pt x="269558" y="799148"/>
                  </a:lnTo>
                  <a:cubicBezTo>
                    <a:pt x="235268" y="775335"/>
                    <a:pt x="215265" y="737235"/>
                    <a:pt x="215265" y="694373"/>
                  </a:cubicBezTo>
                  <a:cubicBezTo>
                    <a:pt x="215265" y="623888"/>
                    <a:pt x="272415" y="566738"/>
                    <a:pt x="342900" y="566738"/>
                  </a:cubicBezTo>
                  <a:cubicBezTo>
                    <a:pt x="413385" y="566738"/>
                    <a:pt x="470535" y="623888"/>
                    <a:pt x="470535" y="694373"/>
                  </a:cubicBezTo>
                  <a:cubicBezTo>
                    <a:pt x="470535" y="737235"/>
                    <a:pt x="449580" y="775335"/>
                    <a:pt x="416243" y="799148"/>
                  </a:cubicBezTo>
                  <a:close/>
                  <a:moveTo>
                    <a:pt x="642938" y="477203"/>
                  </a:moveTo>
                  <a:lnTo>
                    <a:pt x="628650" y="392430"/>
                  </a:lnTo>
                  <a:lnTo>
                    <a:pt x="685800" y="386715"/>
                  </a:lnTo>
                  <a:lnTo>
                    <a:pt x="741045" y="392430"/>
                  </a:lnTo>
                  <a:lnTo>
                    <a:pt x="727710" y="477203"/>
                  </a:lnTo>
                  <a:cubicBezTo>
                    <a:pt x="700088" y="486728"/>
                    <a:pt x="670560" y="486728"/>
                    <a:pt x="642938" y="477203"/>
                  </a:cubicBezTo>
                  <a:close/>
                  <a:moveTo>
                    <a:pt x="812483" y="356235"/>
                  </a:moveTo>
                  <a:cubicBezTo>
                    <a:pt x="812483" y="398145"/>
                    <a:pt x="792480" y="436245"/>
                    <a:pt x="759143" y="460057"/>
                  </a:cubicBezTo>
                  <a:lnTo>
                    <a:pt x="771525" y="381000"/>
                  </a:lnTo>
                  <a:cubicBezTo>
                    <a:pt x="772478" y="377190"/>
                    <a:pt x="771525" y="373380"/>
                    <a:pt x="768668" y="369570"/>
                  </a:cubicBezTo>
                  <a:cubicBezTo>
                    <a:pt x="765810" y="366713"/>
                    <a:pt x="762953" y="364807"/>
                    <a:pt x="759143" y="363855"/>
                  </a:cubicBezTo>
                  <a:lnTo>
                    <a:pt x="687705" y="356235"/>
                  </a:lnTo>
                  <a:cubicBezTo>
                    <a:pt x="686753" y="356235"/>
                    <a:pt x="685800" y="356235"/>
                    <a:pt x="684848" y="356235"/>
                  </a:cubicBezTo>
                  <a:lnTo>
                    <a:pt x="611505" y="363855"/>
                  </a:lnTo>
                  <a:cubicBezTo>
                    <a:pt x="607695" y="363855"/>
                    <a:pt x="603885" y="366713"/>
                    <a:pt x="601980" y="369570"/>
                  </a:cubicBezTo>
                  <a:cubicBezTo>
                    <a:pt x="599123" y="372428"/>
                    <a:pt x="598170" y="376238"/>
                    <a:pt x="599123" y="381000"/>
                  </a:cubicBezTo>
                  <a:lnTo>
                    <a:pt x="612458" y="460057"/>
                  </a:lnTo>
                  <a:cubicBezTo>
                    <a:pt x="578168" y="436245"/>
                    <a:pt x="558165" y="398145"/>
                    <a:pt x="558165" y="355282"/>
                  </a:cubicBezTo>
                  <a:cubicBezTo>
                    <a:pt x="558165" y="284798"/>
                    <a:pt x="615315" y="227648"/>
                    <a:pt x="685800" y="227648"/>
                  </a:cubicBezTo>
                  <a:cubicBezTo>
                    <a:pt x="756285" y="227648"/>
                    <a:pt x="812483" y="285750"/>
                    <a:pt x="812483" y="356235"/>
                  </a:cubicBezTo>
                  <a:close/>
                  <a:moveTo>
                    <a:pt x="805815" y="28575"/>
                  </a:moveTo>
                  <a:cubicBezTo>
                    <a:pt x="833438" y="28575"/>
                    <a:pt x="856298" y="51435"/>
                    <a:pt x="856298" y="79058"/>
                  </a:cubicBezTo>
                  <a:cubicBezTo>
                    <a:pt x="856298" y="99060"/>
                    <a:pt x="843915" y="118110"/>
                    <a:pt x="824865" y="125730"/>
                  </a:cubicBezTo>
                  <a:cubicBezTo>
                    <a:pt x="812483" y="130493"/>
                    <a:pt x="798195" y="131445"/>
                    <a:pt x="785813" y="125730"/>
                  </a:cubicBezTo>
                  <a:cubicBezTo>
                    <a:pt x="766763" y="118110"/>
                    <a:pt x="754380" y="99060"/>
                    <a:pt x="754380" y="79058"/>
                  </a:cubicBezTo>
                  <a:cubicBezTo>
                    <a:pt x="754380" y="51435"/>
                    <a:pt x="777240" y="28575"/>
                    <a:pt x="805815" y="28575"/>
                  </a:cubicBezTo>
                  <a:close/>
                </a:path>
              </a:pathLst>
            </a:custGeom>
            <a:grpFill/>
            <a:ln w="9525" cap="flat">
              <a:noFill/>
              <a:prstDash val="solid"/>
              <a:miter/>
            </a:ln>
          </p:spPr>
          <p:txBody>
            <a:bodyPr rtlCol="0" anchor="ctr"/>
            <a:lstStyle/>
            <a:p>
              <a:endParaRPr lang="en-NZ"/>
            </a:p>
          </p:txBody>
        </p:sp>
        <p:sp>
          <p:nvSpPr>
            <p:cNvPr id="55" name="Freeform: Shape 54">
              <a:extLst>
                <a:ext uri="{FF2B5EF4-FFF2-40B4-BE49-F238E27FC236}">
                  <a16:creationId xmlns:a16="http://schemas.microsoft.com/office/drawing/2014/main" id="{28D931F3-E907-45AA-A3DE-5B0DF0253F1F}"/>
                </a:ext>
              </a:extLst>
            </p:cNvPr>
            <p:cNvSpPr/>
            <p:nvPr/>
          </p:nvSpPr>
          <p:spPr>
            <a:xfrm>
              <a:off x="5940742" y="3469004"/>
              <a:ext cx="112394" cy="112395"/>
            </a:xfrm>
            <a:custGeom>
              <a:avLst/>
              <a:gdLst>
                <a:gd name="connsiteX0" fmla="*/ 56197 w 112394"/>
                <a:gd name="connsiteY0" fmla="*/ 0 h 112395"/>
                <a:gd name="connsiteX1" fmla="*/ 0 w 112394"/>
                <a:gd name="connsiteY1" fmla="*/ 56198 h 112395"/>
                <a:gd name="connsiteX2" fmla="*/ 56197 w 112394"/>
                <a:gd name="connsiteY2" fmla="*/ 112395 h 112395"/>
                <a:gd name="connsiteX3" fmla="*/ 112395 w 112394"/>
                <a:gd name="connsiteY3" fmla="*/ 56198 h 112395"/>
                <a:gd name="connsiteX4" fmla="*/ 56197 w 112394"/>
                <a:gd name="connsiteY4" fmla="*/ 0 h 112395"/>
                <a:gd name="connsiteX5" fmla="*/ 56197 w 112394"/>
                <a:gd name="connsiteY5" fmla="*/ 82868 h 112395"/>
                <a:gd name="connsiteX6" fmla="*/ 28575 w 112394"/>
                <a:gd name="connsiteY6" fmla="*/ 55245 h 112395"/>
                <a:gd name="connsiteX7" fmla="*/ 56197 w 112394"/>
                <a:gd name="connsiteY7" fmla="*/ 27623 h 112395"/>
                <a:gd name="connsiteX8" fmla="*/ 83820 w 112394"/>
                <a:gd name="connsiteY8" fmla="*/ 55245 h 112395"/>
                <a:gd name="connsiteX9" fmla="*/ 56197 w 112394"/>
                <a:gd name="connsiteY9" fmla="*/ 82868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4" h="112395">
                  <a:moveTo>
                    <a:pt x="56197" y="0"/>
                  </a:moveTo>
                  <a:cubicBezTo>
                    <a:pt x="25718" y="0"/>
                    <a:pt x="0" y="24765"/>
                    <a:pt x="0" y="56198"/>
                  </a:cubicBezTo>
                  <a:cubicBezTo>
                    <a:pt x="0" y="87630"/>
                    <a:pt x="24765" y="112395"/>
                    <a:pt x="56197" y="112395"/>
                  </a:cubicBezTo>
                  <a:cubicBezTo>
                    <a:pt x="87630" y="112395"/>
                    <a:pt x="112395" y="87630"/>
                    <a:pt x="112395" y="56198"/>
                  </a:cubicBezTo>
                  <a:cubicBezTo>
                    <a:pt x="112395" y="24765"/>
                    <a:pt x="86677" y="0"/>
                    <a:pt x="56197" y="0"/>
                  </a:cubicBezTo>
                  <a:close/>
                  <a:moveTo>
                    <a:pt x="56197" y="82868"/>
                  </a:moveTo>
                  <a:cubicBezTo>
                    <a:pt x="40957" y="82868"/>
                    <a:pt x="28575" y="70485"/>
                    <a:pt x="28575" y="55245"/>
                  </a:cubicBezTo>
                  <a:cubicBezTo>
                    <a:pt x="28575" y="40005"/>
                    <a:pt x="40957" y="27623"/>
                    <a:pt x="56197" y="27623"/>
                  </a:cubicBezTo>
                  <a:cubicBezTo>
                    <a:pt x="71438" y="27623"/>
                    <a:pt x="83820" y="40005"/>
                    <a:pt x="83820" y="55245"/>
                  </a:cubicBezTo>
                  <a:cubicBezTo>
                    <a:pt x="83820" y="70485"/>
                    <a:pt x="70485" y="82868"/>
                    <a:pt x="56197" y="82868"/>
                  </a:cubicBezTo>
                  <a:close/>
                </a:path>
              </a:pathLst>
            </a:custGeom>
            <a:grpFill/>
            <a:ln w="9525" cap="flat">
              <a:noFill/>
              <a:prstDash val="solid"/>
              <a:miter/>
            </a:ln>
          </p:spPr>
          <p:txBody>
            <a:bodyPr rtlCol="0" anchor="ctr"/>
            <a:lstStyle/>
            <a:p>
              <a:endParaRPr lang="en-NZ"/>
            </a:p>
          </p:txBody>
        </p:sp>
      </p:grpSp>
      <p:grpSp>
        <p:nvGrpSpPr>
          <p:cNvPr id="19" name="Group 18">
            <a:extLst>
              <a:ext uri="{FF2B5EF4-FFF2-40B4-BE49-F238E27FC236}">
                <a16:creationId xmlns:a16="http://schemas.microsoft.com/office/drawing/2014/main" id="{0DE3D472-710F-40A8-82D4-DA5DAA03058C}"/>
              </a:ext>
            </a:extLst>
          </p:cNvPr>
          <p:cNvGrpSpPr/>
          <p:nvPr/>
        </p:nvGrpSpPr>
        <p:grpSpPr>
          <a:xfrm>
            <a:off x="696714" y="1818690"/>
            <a:ext cx="3950950" cy="4023310"/>
            <a:chOff x="652800" y="1624037"/>
            <a:chExt cx="4261536" cy="3822456"/>
          </a:xfrm>
        </p:grpSpPr>
        <p:graphicFrame>
          <p:nvGraphicFramePr>
            <p:cNvPr id="20" name="Content Placeholder 13">
              <a:extLst>
                <a:ext uri="{FF2B5EF4-FFF2-40B4-BE49-F238E27FC236}">
                  <a16:creationId xmlns:a16="http://schemas.microsoft.com/office/drawing/2014/main" id="{671A7787-5A22-4363-9681-71E627B6C84B}"/>
                </a:ext>
              </a:extLst>
            </p:cNvPr>
            <p:cNvGraphicFramePr>
              <a:graphicFrameLocks/>
            </p:cNvGraphicFramePr>
            <p:nvPr>
              <p:extLst>
                <p:ext uri="{D42A27DB-BD31-4B8C-83A1-F6EECF244321}">
                  <p14:modId xmlns:p14="http://schemas.microsoft.com/office/powerpoint/2010/main" val="1816258874"/>
                </p:ext>
              </p:extLst>
            </p:nvPr>
          </p:nvGraphicFramePr>
          <p:xfrm>
            <a:off x="780427" y="1624037"/>
            <a:ext cx="4133909" cy="3651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13">
              <a:extLst>
                <a:ext uri="{FF2B5EF4-FFF2-40B4-BE49-F238E27FC236}">
                  <a16:creationId xmlns:a16="http://schemas.microsoft.com/office/drawing/2014/main" id="{0702BFD8-424F-4158-B7C5-36AE72A913CE}"/>
                </a:ext>
              </a:extLst>
            </p:cNvPr>
            <p:cNvGraphicFramePr>
              <a:graphicFrameLocks/>
            </p:cNvGraphicFramePr>
            <p:nvPr>
              <p:extLst>
                <p:ext uri="{D42A27DB-BD31-4B8C-83A1-F6EECF244321}">
                  <p14:modId xmlns:p14="http://schemas.microsoft.com/office/powerpoint/2010/main" val="3477728714"/>
                </p:ext>
              </p:extLst>
            </p:nvPr>
          </p:nvGraphicFramePr>
          <p:xfrm>
            <a:off x="652800" y="1794619"/>
            <a:ext cx="4133909" cy="3651874"/>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26" name="Chart 25">
            <a:extLst>
              <a:ext uri="{FF2B5EF4-FFF2-40B4-BE49-F238E27FC236}">
                <a16:creationId xmlns:a16="http://schemas.microsoft.com/office/drawing/2014/main" id="{8E262C36-ACE6-467D-8A7B-9C879FEE794E}"/>
              </a:ext>
            </a:extLst>
          </p:cNvPr>
          <p:cNvGraphicFramePr/>
          <p:nvPr>
            <p:extLst>
              <p:ext uri="{D42A27DB-BD31-4B8C-83A1-F6EECF244321}">
                <p14:modId xmlns:p14="http://schemas.microsoft.com/office/powerpoint/2010/main" val="1838866825"/>
              </p:ext>
            </p:extLst>
          </p:nvPr>
        </p:nvGraphicFramePr>
        <p:xfrm>
          <a:off x="4758694" y="2318382"/>
          <a:ext cx="6652722" cy="352361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0ACDAEFA-8C1C-4269-BC25-B98C2EF2B104}"/>
              </a:ext>
            </a:extLst>
          </p:cNvPr>
          <p:cNvSpPr txBox="1"/>
          <p:nvPr/>
        </p:nvSpPr>
        <p:spPr>
          <a:xfrm>
            <a:off x="4283579" y="6319148"/>
            <a:ext cx="7127837" cy="461665"/>
          </a:xfrm>
          <a:prstGeom prst="rect">
            <a:avLst/>
          </a:prstGeom>
          <a:noFill/>
        </p:spPr>
        <p:txBody>
          <a:bodyPr wrap="square">
            <a:spAutoFit/>
          </a:bodyPr>
          <a:lstStyle/>
          <a:p>
            <a:r>
              <a:rPr lang="en-US" sz="800" dirty="0"/>
              <a:t>Q. </a:t>
            </a:r>
            <a:r>
              <a:rPr lang="en-NZ" sz="800" dirty="0"/>
              <a:t>Do you think having two doses of the COVID-19 vaccine is enough to make it safe to open the border to more countries for quarantine-free travel?</a:t>
            </a:r>
          </a:p>
          <a:p>
            <a:r>
              <a:rPr lang="en-US" sz="800" dirty="0"/>
              <a:t>Base: All Pacific peoples (n=301)</a:t>
            </a:r>
          </a:p>
          <a:p>
            <a:endParaRPr lang="en-NZ" sz="800" dirty="0"/>
          </a:p>
        </p:txBody>
      </p:sp>
      <p:sp>
        <p:nvSpPr>
          <p:cNvPr id="18" name="Rectangle 17">
            <a:extLst>
              <a:ext uri="{FF2B5EF4-FFF2-40B4-BE49-F238E27FC236}">
                <a16:creationId xmlns:a16="http://schemas.microsoft.com/office/drawing/2014/main" id="{08BDC68E-AFC5-4F64-B004-2A904F9670F6}"/>
              </a:ext>
            </a:extLst>
          </p:cNvPr>
          <p:cNvSpPr/>
          <p:nvPr/>
        </p:nvSpPr>
        <p:spPr bwMode="ltGray">
          <a:xfrm>
            <a:off x="359985" y="1591917"/>
            <a:ext cx="4506086" cy="441835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2" name="TextBox 21">
            <a:extLst>
              <a:ext uri="{FF2B5EF4-FFF2-40B4-BE49-F238E27FC236}">
                <a16:creationId xmlns:a16="http://schemas.microsoft.com/office/drawing/2014/main" id="{15BE3DB2-1992-4D29-805F-52FA76FCEC06}"/>
              </a:ext>
            </a:extLst>
          </p:cNvPr>
          <p:cNvSpPr txBox="1"/>
          <p:nvPr/>
        </p:nvSpPr>
        <p:spPr>
          <a:xfrm>
            <a:off x="3640081" y="2258879"/>
            <a:ext cx="1110369" cy="430887"/>
          </a:xfrm>
          <a:prstGeom prst="rect">
            <a:avLst/>
          </a:prstGeom>
          <a:noFill/>
        </p:spPr>
        <p:txBody>
          <a:bodyPr wrap="square" lIns="0" tIns="0" rIns="0" bIns="0" rtlCol="0">
            <a:spAutoFit/>
          </a:bodyPr>
          <a:lstStyle/>
          <a:p>
            <a:r>
              <a:rPr lang="en-NZ" sz="1400" b="1" dirty="0"/>
              <a:t>61% </a:t>
            </a:r>
          </a:p>
          <a:p>
            <a:r>
              <a:rPr lang="en-NZ" sz="1400" dirty="0"/>
              <a:t>Nett Yes</a:t>
            </a:r>
          </a:p>
        </p:txBody>
      </p:sp>
      <p:sp>
        <p:nvSpPr>
          <p:cNvPr id="15" name="TextBox 14">
            <a:extLst>
              <a:ext uri="{FF2B5EF4-FFF2-40B4-BE49-F238E27FC236}">
                <a16:creationId xmlns:a16="http://schemas.microsoft.com/office/drawing/2014/main" id="{DDE3C42A-37FC-4E7E-9116-F60E735326F9}"/>
              </a:ext>
            </a:extLst>
          </p:cNvPr>
          <p:cNvSpPr txBox="1"/>
          <p:nvPr/>
        </p:nvSpPr>
        <p:spPr>
          <a:xfrm>
            <a:off x="226124" y="2474322"/>
            <a:ext cx="1110369" cy="430887"/>
          </a:xfrm>
          <a:prstGeom prst="rect">
            <a:avLst/>
          </a:prstGeom>
          <a:noFill/>
        </p:spPr>
        <p:txBody>
          <a:bodyPr wrap="square" lIns="0" tIns="0" rIns="0" bIns="0" rtlCol="0">
            <a:spAutoFit/>
          </a:bodyPr>
          <a:lstStyle/>
          <a:p>
            <a:pPr algn="r"/>
            <a:r>
              <a:rPr lang="en-NZ" sz="1400" b="1" dirty="0"/>
              <a:t>26% </a:t>
            </a:r>
          </a:p>
          <a:p>
            <a:pPr algn="r"/>
            <a:r>
              <a:rPr lang="en-NZ" sz="1400" dirty="0"/>
              <a:t>Nett No</a:t>
            </a:r>
          </a:p>
        </p:txBody>
      </p:sp>
      <p:sp>
        <p:nvSpPr>
          <p:cNvPr id="28" name="Title 5">
            <a:extLst>
              <a:ext uri="{FF2B5EF4-FFF2-40B4-BE49-F238E27FC236}">
                <a16:creationId xmlns:a16="http://schemas.microsoft.com/office/drawing/2014/main" id="{DC47D7EC-5A33-4F66-B83B-56EEC7DB384B}"/>
              </a:ext>
            </a:extLst>
          </p:cNvPr>
          <p:cNvSpPr txBox="1">
            <a:spLocks/>
          </p:cNvSpPr>
          <p:nvPr/>
        </p:nvSpPr>
        <p:spPr>
          <a:xfrm>
            <a:off x="95250" y="220217"/>
            <a:ext cx="10196711"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NZ" sz="2000" b="0" dirty="0"/>
              <a:t>Sixty-one percent of people feel two doses of the vaccine is enough to enable safe reopening of the borders. A quarter disagree. </a:t>
            </a:r>
          </a:p>
        </p:txBody>
      </p:sp>
      <p:sp>
        <p:nvSpPr>
          <p:cNvPr id="3" name="Slide Number Placeholder 2">
            <a:extLst>
              <a:ext uri="{FF2B5EF4-FFF2-40B4-BE49-F238E27FC236}">
                <a16:creationId xmlns:a16="http://schemas.microsoft.com/office/drawing/2014/main" id="{5FC9326E-14F2-4EE0-8D7C-DC2EB2691512}"/>
              </a:ext>
            </a:extLst>
          </p:cNvPr>
          <p:cNvSpPr>
            <a:spLocks noGrp="1"/>
          </p:cNvSpPr>
          <p:nvPr>
            <p:ph type="sldNum" sz="quarter" idx="10"/>
          </p:nvPr>
        </p:nvSpPr>
        <p:spPr/>
        <p:txBody>
          <a:bodyPr/>
          <a:lstStyle/>
          <a:p>
            <a:fld id="{4034BEE3-566C-4068-A777-C3A4762E861B}" type="slidenum">
              <a:rPr lang="en-GB" smtClean="0"/>
              <a:pPr/>
              <a:t>24</a:t>
            </a:fld>
            <a:endParaRPr lang="en-GB" dirty="0"/>
          </a:p>
        </p:txBody>
      </p:sp>
    </p:spTree>
    <p:extLst>
      <p:ext uri="{BB962C8B-B14F-4D97-AF65-F5344CB8AC3E}">
        <p14:creationId xmlns:p14="http://schemas.microsoft.com/office/powerpoint/2010/main" val="339230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14774"/>
            <a:ext cx="10196711" cy="403200"/>
          </a:xfrm>
        </p:spPr>
        <p:txBody>
          <a:bodyPr/>
          <a:lstStyle/>
          <a:p>
            <a:r>
              <a:rPr lang="en-NZ" sz="2000" b="0" dirty="0"/>
              <a:t>When New Zealand’s borders open to the world Pacific peoples believe they are likely to be more vigilant in practicing public health behaviours. Especially so when we start admitting people from high-risk countries.</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83288"/>
            <a:ext cx="6840908" cy="461665"/>
          </a:xfrm>
          <a:prstGeom prst="rect">
            <a:avLst/>
          </a:prstGeom>
          <a:noFill/>
        </p:spPr>
        <p:txBody>
          <a:bodyPr wrap="square">
            <a:spAutoFit/>
          </a:bodyPr>
          <a:lstStyle/>
          <a:p>
            <a:r>
              <a:rPr lang="en-US" sz="800" dirty="0"/>
              <a:t>Q. </a:t>
            </a:r>
            <a:r>
              <a:rPr lang="en-NZ" sz="800" dirty="0"/>
              <a:t>Which of these public health behaviours, if any, were you practicing before the previous lockdown (beginning on 17 August) to protect against COVID-19? Realistically, what public health behaviours would you practice if New Zealand's border were open to:</a:t>
            </a:r>
          </a:p>
          <a:p>
            <a:r>
              <a:rPr lang="en-US" sz="800" dirty="0"/>
              <a:t>Base: All Pacific peoples (n=301)</a:t>
            </a:r>
            <a:endParaRPr lang="en-NZ" sz="800" dirty="0"/>
          </a:p>
        </p:txBody>
      </p:sp>
      <p:graphicFrame>
        <p:nvGraphicFramePr>
          <p:cNvPr id="7" name="Content Placeholder 9">
            <a:extLst>
              <a:ext uri="{FF2B5EF4-FFF2-40B4-BE49-F238E27FC236}">
                <a16:creationId xmlns:a16="http://schemas.microsoft.com/office/drawing/2014/main" id="{8BAEEB28-9A2D-4D37-8E84-A87CC66273CA}"/>
              </a:ext>
            </a:extLst>
          </p:cNvPr>
          <p:cNvGraphicFramePr>
            <a:graphicFrameLocks/>
          </p:cNvGraphicFramePr>
          <p:nvPr>
            <p:extLst>
              <p:ext uri="{D42A27DB-BD31-4B8C-83A1-F6EECF244321}">
                <p14:modId xmlns:p14="http://schemas.microsoft.com/office/powerpoint/2010/main" val="2532993256"/>
              </p:ext>
            </p:extLst>
          </p:nvPr>
        </p:nvGraphicFramePr>
        <p:xfrm>
          <a:off x="390525" y="1295400"/>
          <a:ext cx="11395074" cy="467856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0ED8E567-C825-4D1D-9B8D-FF6D0311C672}"/>
              </a:ext>
            </a:extLst>
          </p:cNvPr>
          <p:cNvSpPr/>
          <p:nvPr/>
        </p:nvSpPr>
        <p:spPr bwMode="ltGray">
          <a:xfrm>
            <a:off x="365126" y="1296643"/>
            <a:ext cx="11456609" cy="472315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10" name="Table 9">
            <a:extLst>
              <a:ext uri="{FF2B5EF4-FFF2-40B4-BE49-F238E27FC236}">
                <a16:creationId xmlns:a16="http://schemas.microsoft.com/office/drawing/2014/main" id="{69553CE2-2948-452D-BD7D-109E6C17AE72}"/>
              </a:ext>
            </a:extLst>
          </p:cNvPr>
          <p:cNvGraphicFramePr>
            <a:graphicFrameLocks noGrp="1"/>
          </p:cNvGraphicFramePr>
          <p:nvPr/>
        </p:nvGraphicFramePr>
        <p:xfrm>
          <a:off x="533400" y="4743450"/>
          <a:ext cx="11112504" cy="619125"/>
        </p:xfrm>
        <a:graphic>
          <a:graphicData uri="http://schemas.openxmlformats.org/drawingml/2006/table">
            <a:tbl>
              <a:tblPr/>
              <a:tblGrid>
                <a:gridCol w="1389063">
                  <a:extLst>
                    <a:ext uri="{9D8B030D-6E8A-4147-A177-3AD203B41FA5}">
                      <a16:colId xmlns:a16="http://schemas.microsoft.com/office/drawing/2014/main" val="3047778089"/>
                    </a:ext>
                  </a:extLst>
                </a:gridCol>
                <a:gridCol w="1389063">
                  <a:extLst>
                    <a:ext uri="{9D8B030D-6E8A-4147-A177-3AD203B41FA5}">
                      <a16:colId xmlns:a16="http://schemas.microsoft.com/office/drawing/2014/main" val="2087665026"/>
                    </a:ext>
                  </a:extLst>
                </a:gridCol>
                <a:gridCol w="1389063">
                  <a:extLst>
                    <a:ext uri="{9D8B030D-6E8A-4147-A177-3AD203B41FA5}">
                      <a16:colId xmlns:a16="http://schemas.microsoft.com/office/drawing/2014/main" val="225516048"/>
                    </a:ext>
                  </a:extLst>
                </a:gridCol>
                <a:gridCol w="1389063">
                  <a:extLst>
                    <a:ext uri="{9D8B030D-6E8A-4147-A177-3AD203B41FA5}">
                      <a16:colId xmlns:a16="http://schemas.microsoft.com/office/drawing/2014/main" val="3103520889"/>
                    </a:ext>
                  </a:extLst>
                </a:gridCol>
                <a:gridCol w="1389063">
                  <a:extLst>
                    <a:ext uri="{9D8B030D-6E8A-4147-A177-3AD203B41FA5}">
                      <a16:colId xmlns:a16="http://schemas.microsoft.com/office/drawing/2014/main" val="807722215"/>
                    </a:ext>
                  </a:extLst>
                </a:gridCol>
                <a:gridCol w="1389063">
                  <a:extLst>
                    <a:ext uri="{9D8B030D-6E8A-4147-A177-3AD203B41FA5}">
                      <a16:colId xmlns:a16="http://schemas.microsoft.com/office/drawing/2014/main" val="821071290"/>
                    </a:ext>
                  </a:extLst>
                </a:gridCol>
                <a:gridCol w="1389063">
                  <a:extLst>
                    <a:ext uri="{9D8B030D-6E8A-4147-A177-3AD203B41FA5}">
                      <a16:colId xmlns:a16="http://schemas.microsoft.com/office/drawing/2014/main" val="2119408196"/>
                    </a:ext>
                  </a:extLst>
                </a:gridCol>
                <a:gridCol w="1389063">
                  <a:extLst>
                    <a:ext uri="{9D8B030D-6E8A-4147-A177-3AD203B41FA5}">
                      <a16:colId xmlns:a16="http://schemas.microsoft.com/office/drawing/2014/main" val="2047775721"/>
                    </a:ext>
                  </a:extLst>
                </a:gridCol>
              </a:tblGrid>
              <a:tr h="619125">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Avoiding large gatherings</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Avoiding social gatherings</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Avoiding public transport</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Working from home</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Staying at least 2m away from people</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Limiting your movement and travel between regions in New Zealand</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Limiting overseas travel</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en-NZ" sz="900" b="0" i="0" u="none" strike="noStrike" kern="1200" baseline="0" dirty="0">
                          <a:solidFill>
                            <a:schemeClr val="tx1">
                              <a:lumMod val="65000"/>
                              <a:lumOff val="35000"/>
                            </a:schemeClr>
                          </a:solidFill>
                          <a:latin typeface="+mn-lt"/>
                          <a:ea typeface="+mn-ea"/>
                          <a:cs typeface="+mn-cs"/>
                        </a:rPr>
                        <a:t>None of these</a:t>
                      </a:r>
                    </a:p>
                  </a:txBody>
                  <a:tcPr marL="144000" marR="14400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23259195"/>
                  </a:ext>
                </a:extLst>
              </a:tr>
            </a:tbl>
          </a:graphicData>
        </a:graphic>
      </p:graphicFrame>
      <p:sp>
        <p:nvSpPr>
          <p:cNvPr id="3" name="Slide Number Placeholder 2">
            <a:extLst>
              <a:ext uri="{FF2B5EF4-FFF2-40B4-BE49-F238E27FC236}">
                <a16:creationId xmlns:a16="http://schemas.microsoft.com/office/drawing/2014/main" id="{EDDE263A-5173-4A7C-95EC-2257095E8F03}"/>
              </a:ext>
            </a:extLst>
          </p:cNvPr>
          <p:cNvSpPr>
            <a:spLocks noGrp="1"/>
          </p:cNvSpPr>
          <p:nvPr>
            <p:ph type="sldNum" sz="quarter" idx="10"/>
          </p:nvPr>
        </p:nvSpPr>
        <p:spPr/>
        <p:txBody>
          <a:bodyPr/>
          <a:lstStyle/>
          <a:p>
            <a:fld id="{4034BEE3-566C-4068-A777-C3A4762E861B}" type="slidenum">
              <a:rPr lang="en-GB" smtClean="0"/>
              <a:pPr/>
              <a:t>25</a:t>
            </a:fld>
            <a:endParaRPr lang="en-GB" dirty="0"/>
          </a:p>
        </p:txBody>
      </p:sp>
    </p:spTree>
    <p:extLst>
      <p:ext uri="{BB962C8B-B14F-4D97-AF65-F5344CB8AC3E}">
        <p14:creationId xmlns:p14="http://schemas.microsoft.com/office/powerpoint/2010/main" val="134502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EE596CA-D04F-468A-AF4E-C4D756B15C58}"/>
              </a:ext>
            </a:extLst>
          </p:cNvPr>
          <p:cNvSpPr>
            <a:spLocks noGrp="1"/>
          </p:cNvSpPr>
          <p:nvPr>
            <p:ph type="body" sz="quarter" idx="15"/>
          </p:nvPr>
        </p:nvSpPr>
        <p:spPr>
          <a:xfrm>
            <a:off x="2438403" y="3836600"/>
            <a:ext cx="5381259" cy="1980000"/>
          </a:xfrm>
        </p:spPr>
        <p:txBody>
          <a:bodyPr/>
          <a:lstStyle/>
          <a:p>
            <a:r>
              <a:rPr lang="en-NZ" dirty="0"/>
              <a:t>Vaccination</a:t>
            </a:r>
          </a:p>
        </p:txBody>
      </p:sp>
      <p:sp>
        <p:nvSpPr>
          <p:cNvPr id="5" name="Text Placeholder 2">
            <a:extLst>
              <a:ext uri="{FF2B5EF4-FFF2-40B4-BE49-F238E27FC236}">
                <a16:creationId xmlns:a16="http://schemas.microsoft.com/office/drawing/2014/main" id="{5B2CA36C-8246-444B-BC3C-EE93E9622235}"/>
              </a:ext>
            </a:extLst>
          </p:cNvPr>
          <p:cNvSpPr>
            <a:spLocks noGrp="1"/>
          </p:cNvSpPr>
          <p:nvPr>
            <p:ph type="body" sz="quarter" idx="16"/>
          </p:nvPr>
        </p:nvSpPr>
        <p:spPr>
          <a:xfrm>
            <a:off x="359998" y="4556600"/>
            <a:ext cx="1430701" cy="540000"/>
          </a:xfrm>
        </p:spPr>
        <p:txBody>
          <a:bodyPr/>
          <a:lstStyle/>
          <a:p>
            <a:r>
              <a:rPr lang="en-NZ" dirty="0"/>
              <a:t>5.</a:t>
            </a:r>
          </a:p>
        </p:txBody>
      </p:sp>
    </p:spTree>
    <p:extLst>
      <p:ext uri="{BB962C8B-B14F-4D97-AF65-F5344CB8AC3E}">
        <p14:creationId xmlns:p14="http://schemas.microsoft.com/office/powerpoint/2010/main" val="280478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9239" y="234733"/>
            <a:ext cx="10196711" cy="403200"/>
          </a:xfrm>
        </p:spPr>
        <p:txBody>
          <a:bodyPr/>
          <a:lstStyle/>
          <a:p>
            <a:r>
              <a:rPr lang="en-NZ" sz="2000" b="0" dirty="0"/>
              <a:t>Of those who are </a:t>
            </a:r>
            <a:r>
              <a:rPr lang="en-NZ" sz="2000" b="0" u="sng" dirty="0"/>
              <a:t>not yet vaccinated</a:t>
            </a:r>
            <a:r>
              <a:rPr lang="en-NZ" sz="2000" b="0" dirty="0"/>
              <a:t>, nearly half say they are likely to do so. One in five are unsure what they will do. When deciding whether or not to be vaccinated around half say they plan to make the decision autonomously, while more than a quarter will decide as a family unit.</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338554"/>
          </a:xfrm>
          <a:prstGeom prst="rect">
            <a:avLst/>
          </a:prstGeom>
          <a:noFill/>
        </p:spPr>
        <p:txBody>
          <a:bodyPr wrap="square">
            <a:spAutoFit/>
          </a:bodyPr>
          <a:lstStyle/>
          <a:p>
            <a:r>
              <a:rPr lang="en-US" sz="800" dirty="0"/>
              <a:t>Q. </a:t>
            </a:r>
            <a:r>
              <a:rPr lang="en-NZ" sz="800" dirty="0"/>
              <a:t>Will you get the COVID-19 vaccine? How will you and your family decide to get vaccinated or not? </a:t>
            </a:r>
            <a:endParaRPr lang="en-US" sz="800" dirty="0"/>
          </a:p>
          <a:p>
            <a:r>
              <a:rPr lang="en-US" sz="800" dirty="0"/>
              <a:t>Base: Those who are unvaccinated (n=50)</a:t>
            </a:r>
            <a:endParaRPr lang="en-NZ" sz="800" dirty="0"/>
          </a:p>
        </p:txBody>
      </p:sp>
      <p:sp>
        <p:nvSpPr>
          <p:cNvPr id="57" name="Rectangle 56">
            <a:extLst>
              <a:ext uri="{FF2B5EF4-FFF2-40B4-BE49-F238E27FC236}">
                <a16:creationId xmlns:a16="http://schemas.microsoft.com/office/drawing/2014/main" id="{D3424215-3220-4D0E-A187-F2A8383295DD}"/>
              </a:ext>
            </a:extLst>
          </p:cNvPr>
          <p:cNvSpPr/>
          <p:nvPr/>
        </p:nvSpPr>
        <p:spPr bwMode="ltGray">
          <a:xfrm>
            <a:off x="359985" y="3680551"/>
            <a:ext cx="11461750" cy="2350933"/>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58" name="Chart 57">
            <a:extLst>
              <a:ext uri="{FF2B5EF4-FFF2-40B4-BE49-F238E27FC236}">
                <a16:creationId xmlns:a16="http://schemas.microsoft.com/office/drawing/2014/main" id="{ABB94985-E202-4C9A-8E97-CBA4D9E2EC8B}"/>
              </a:ext>
            </a:extLst>
          </p:cNvPr>
          <p:cNvGraphicFramePr/>
          <p:nvPr>
            <p:extLst>
              <p:ext uri="{D42A27DB-BD31-4B8C-83A1-F6EECF244321}">
                <p14:modId xmlns:p14="http://schemas.microsoft.com/office/powerpoint/2010/main" val="423492524"/>
              </p:ext>
            </p:extLst>
          </p:nvPr>
        </p:nvGraphicFramePr>
        <p:xfrm>
          <a:off x="745214" y="1748241"/>
          <a:ext cx="10398174" cy="2076450"/>
        </p:xfrm>
        <a:graphic>
          <a:graphicData uri="http://schemas.openxmlformats.org/drawingml/2006/chart">
            <c:chart xmlns:c="http://schemas.openxmlformats.org/drawingml/2006/chart" xmlns:r="http://schemas.openxmlformats.org/officeDocument/2006/relationships" r:id="rId3"/>
          </a:graphicData>
        </a:graphic>
      </p:graphicFrame>
      <p:sp>
        <p:nvSpPr>
          <p:cNvPr id="59" name="Rectangle 58">
            <a:extLst>
              <a:ext uri="{FF2B5EF4-FFF2-40B4-BE49-F238E27FC236}">
                <a16:creationId xmlns:a16="http://schemas.microsoft.com/office/drawing/2014/main" id="{FE3DF3C3-CB36-4068-B73D-92C942BD9363}"/>
              </a:ext>
            </a:extLst>
          </p:cNvPr>
          <p:cNvSpPr/>
          <p:nvPr/>
        </p:nvSpPr>
        <p:spPr bwMode="ltGray">
          <a:xfrm>
            <a:off x="514351" y="1735332"/>
            <a:ext cx="11196586"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t" anchorCtr="0" forceAA="0" compatLnSpc="1">
            <a:prstTxWarp prst="textNoShape">
              <a:avLst/>
            </a:prstTxWarp>
            <a:noAutofit/>
          </a:bodyPr>
          <a:lstStyle/>
          <a:p>
            <a:pPr algn="l"/>
            <a:r>
              <a:rPr lang="en-NZ" sz="1400" b="1" dirty="0">
                <a:solidFill>
                  <a:schemeClr val="tx1"/>
                </a:solidFill>
              </a:rPr>
              <a:t>Likelihood of getting vaccinated (among unvaccinated)</a:t>
            </a:r>
          </a:p>
        </p:txBody>
      </p:sp>
      <p:sp>
        <p:nvSpPr>
          <p:cNvPr id="60" name="Rectangle 59">
            <a:extLst>
              <a:ext uri="{FF2B5EF4-FFF2-40B4-BE49-F238E27FC236}">
                <a16:creationId xmlns:a16="http://schemas.microsoft.com/office/drawing/2014/main" id="{E92FBADF-2133-4EAE-AFD7-AB8E1E711C57}"/>
              </a:ext>
            </a:extLst>
          </p:cNvPr>
          <p:cNvSpPr/>
          <p:nvPr/>
        </p:nvSpPr>
        <p:spPr bwMode="ltGray">
          <a:xfrm>
            <a:off x="359985" y="1591918"/>
            <a:ext cx="11461750" cy="203957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61" name="Left Brace 60">
            <a:extLst>
              <a:ext uri="{FF2B5EF4-FFF2-40B4-BE49-F238E27FC236}">
                <a16:creationId xmlns:a16="http://schemas.microsoft.com/office/drawing/2014/main" id="{30B09159-11B5-439A-946B-357FA87DE63A}"/>
              </a:ext>
            </a:extLst>
          </p:cNvPr>
          <p:cNvSpPr/>
          <p:nvPr/>
        </p:nvSpPr>
        <p:spPr>
          <a:xfrm rot="5400000">
            <a:off x="3241088" y="417602"/>
            <a:ext cx="163659" cy="4314264"/>
          </a:xfrm>
          <a:prstGeom prst="leftBrace">
            <a:avLst>
              <a:gd name="adj1" fmla="val 101838"/>
              <a:gd name="adj2" fmla="val 50000"/>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62" name="TextBox 61">
            <a:extLst>
              <a:ext uri="{FF2B5EF4-FFF2-40B4-BE49-F238E27FC236}">
                <a16:creationId xmlns:a16="http://schemas.microsoft.com/office/drawing/2014/main" id="{EAA32DD8-895B-418B-8E38-34C67359608F}"/>
              </a:ext>
            </a:extLst>
          </p:cNvPr>
          <p:cNvSpPr txBox="1"/>
          <p:nvPr/>
        </p:nvSpPr>
        <p:spPr>
          <a:xfrm>
            <a:off x="2862053" y="2197202"/>
            <a:ext cx="1425070" cy="246221"/>
          </a:xfrm>
          <a:prstGeom prst="rect">
            <a:avLst/>
          </a:prstGeom>
          <a:noFill/>
        </p:spPr>
        <p:txBody>
          <a:bodyPr wrap="none" lIns="0" tIns="0" rIns="0" bIns="0" rtlCol="0">
            <a:spAutoFit/>
          </a:bodyPr>
          <a:lstStyle/>
          <a:p>
            <a:r>
              <a:rPr lang="en-NZ" sz="1600" dirty="0"/>
              <a:t>44% Nett Likely</a:t>
            </a:r>
          </a:p>
        </p:txBody>
      </p:sp>
      <p:grpSp>
        <p:nvGrpSpPr>
          <p:cNvPr id="63" name="Group 62">
            <a:extLst>
              <a:ext uri="{FF2B5EF4-FFF2-40B4-BE49-F238E27FC236}">
                <a16:creationId xmlns:a16="http://schemas.microsoft.com/office/drawing/2014/main" id="{AFA58C89-E59A-4FAE-834B-D7DF8409EB69}"/>
              </a:ext>
            </a:extLst>
          </p:cNvPr>
          <p:cNvGrpSpPr/>
          <p:nvPr/>
        </p:nvGrpSpPr>
        <p:grpSpPr>
          <a:xfrm>
            <a:off x="1325505" y="4345258"/>
            <a:ext cx="1671636" cy="1371903"/>
            <a:chOff x="931864" y="4240918"/>
            <a:chExt cx="1671636" cy="1371903"/>
          </a:xfrm>
        </p:grpSpPr>
        <p:sp>
          <p:nvSpPr>
            <p:cNvPr id="64" name="TextBox 63">
              <a:extLst>
                <a:ext uri="{FF2B5EF4-FFF2-40B4-BE49-F238E27FC236}">
                  <a16:creationId xmlns:a16="http://schemas.microsoft.com/office/drawing/2014/main" id="{475E9BFA-AD07-4115-99C3-1E33C9319247}"/>
                </a:ext>
              </a:extLst>
            </p:cNvPr>
            <p:cNvSpPr txBox="1"/>
            <p:nvPr/>
          </p:nvSpPr>
          <p:spPr>
            <a:xfrm>
              <a:off x="931864" y="5335822"/>
              <a:ext cx="1671636" cy="276999"/>
            </a:xfrm>
            <a:prstGeom prst="rect">
              <a:avLst/>
            </a:prstGeom>
            <a:noFill/>
          </p:spPr>
          <p:txBody>
            <a:bodyPr wrap="square">
              <a:spAutoFit/>
            </a:bodyPr>
            <a:lstStyle/>
            <a:p>
              <a:pPr algn="ctr" fontAlgn="ctr"/>
              <a:r>
                <a:rPr lang="en-NZ" sz="1200" dirty="0"/>
                <a:t>De</a:t>
              </a:r>
              <a:r>
                <a:rPr lang="en-NZ" sz="1200" u="none" strike="noStrike" dirty="0">
                  <a:effectLst/>
                </a:rPr>
                <a:t>cide individually</a:t>
              </a:r>
              <a:endParaRPr lang="en-NZ" sz="1200" i="0" u="none" strike="noStrike" dirty="0">
                <a:solidFill>
                  <a:srgbClr val="000000"/>
                </a:solidFill>
                <a:effectLst/>
                <a:latin typeface="Arial" panose="020B0604020202020204" pitchFamily="34" charset="0"/>
              </a:endParaRPr>
            </a:p>
          </p:txBody>
        </p:sp>
        <p:sp>
          <p:nvSpPr>
            <p:cNvPr id="65" name="Freeform: Shape 64">
              <a:extLst>
                <a:ext uri="{FF2B5EF4-FFF2-40B4-BE49-F238E27FC236}">
                  <a16:creationId xmlns:a16="http://schemas.microsoft.com/office/drawing/2014/main" id="{ABD461C0-5963-44DC-8BE6-6A8D468AE046}"/>
                </a:ext>
              </a:extLst>
            </p:cNvPr>
            <p:cNvSpPr/>
            <p:nvPr/>
          </p:nvSpPr>
          <p:spPr>
            <a:xfrm>
              <a:off x="1547813" y="4918074"/>
              <a:ext cx="439739" cy="276910"/>
            </a:xfrm>
            <a:custGeom>
              <a:avLst/>
              <a:gdLst>
                <a:gd name="connsiteX0" fmla="*/ 219921 w 439739"/>
                <a:gd name="connsiteY0" fmla="*/ -952 h 276910"/>
                <a:gd name="connsiteX1" fmla="*/ 0 w 439739"/>
                <a:gd name="connsiteY1" fmla="*/ 217351 h 276910"/>
                <a:gd name="connsiteX2" fmla="*/ 6025 w 439739"/>
                <a:gd name="connsiteY2" fmla="*/ 268024 h 276910"/>
                <a:gd name="connsiteX3" fmla="*/ 18252 w 439739"/>
                <a:gd name="connsiteY3" fmla="*/ 275739 h 276910"/>
                <a:gd name="connsiteX4" fmla="*/ 26010 w 439739"/>
                <a:gd name="connsiteY4" fmla="*/ 263548 h 276910"/>
                <a:gd name="connsiteX5" fmla="*/ 25918 w 439739"/>
                <a:gd name="connsiteY5" fmla="*/ 263166 h 276910"/>
                <a:gd name="connsiteX6" fmla="*/ 20477 w 439739"/>
                <a:gd name="connsiteY6" fmla="*/ 217351 h 276910"/>
                <a:gd name="connsiteX7" fmla="*/ 219921 w 439739"/>
                <a:gd name="connsiteY7" fmla="*/ 19326 h 276910"/>
                <a:gd name="connsiteX8" fmla="*/ 419263 w 439739"/>
                <a:gd name="connsiteY8" fmla="*/ 217351 h 276910"/>
                <a:gd name="connsiteX9" fmla="*/ 413906 w 439739"/>
                <a:gd name="connsiteY9" fmla="*/ 263262 h 276910"/>
                <a:gd name="connsiteX10" fmla="*/ 421333 w 439739"/>
                <a:gd name="connsiteY10" fmla="*/ 275644 h 276910"/>
                <a:gd name="connsiteX11" fmla="*/ 433764 w 439739"/>
                <a:gd name="connsiteY11" fmla="*/ 268215 h 276910"/>
                <a:gd name="connsiteX12" fmla="*/ 433832 w 439739"/>
                <a:gd name="connsiteY12" fmla="*/ 267929 h 276910"/>
                <a:gd name="connsiteX13" fmla="*/ 439740 w 439739"/>
                <a:gd name="connsiteY13" fmla="*/ 217351 h 276910"/>
                <a:gd name="connsiteX14" fmla="*/ 219921 w 439739"/>
                <a:gd name="connsiteY14" fmla="*/ -952 h 27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739" h="276910">
                  <a:moveTo>
                    <a:pt x="219921" y="-952"/>
                  </a:moveTo>
                  <a:cubicBezTo>
                    <a:pt x="98589" y="-952"/>
                    <a:pt x="0" y="96860"/>
                    <a:pt x="0" y="217351"/>
                  </a:cubicBezTo>
                  <a:cubicBezTo>
                    <a:pt x="0" y="234782"/>
                    <a:pt x="2038" y="251736"/>
                    <a:pt x="6025" y="268024"/>
                  </a:cubicBezTo>
                  <a:cubicBezTo>
                    <a:pt x="7259" y="273453"/>
                    <a:pt x="12733" y="276882"/>
                    <a:pt x="18252" y="275739"/>
                  </a:cubicBezTo>
                  <a:cubicBezTo>
                    <a:pt x="23771" y="274501"/>
                    <a:pt x="27244" y="269072"/>
                    <a:pt x="26010" y="263548"/>
                  </a:cubicBezTo>
                  <a:cubicBezTo>
                    <a:pt x="25981" y="263452"/>
                    <a:pt x="25951" y="263357"/>
                    <a:pt x="25918" y="263166"/>
                  </a:cubicBezTo>
                  <a:cubicBezTo>
                    <a:pt x="22328" y="248593"/>
                    <a:pt x="20477" y="233258"/>
                    <a:pt x="20477" y="217351"/>
                  </a:cubicBezTo>
                  <a:cubicBezTo>
                    <a:pt x="20477" y="107908"/>
                    <a:pt x="109658" y="19326"/>
                    <a:pt x="219921" y="19326"/>
                  </a:cubicBezTo>
                  <a:cubicBezTo>
                    <a:pt x="330076" y="19326"/>
                    <a:pt x="419263" y="107908"/>
                    <a:pt x="419263" y="217351"/>
                  </a:cubicBezTo>
                  <a:cubicBezTo>
                    <a:pt x="419263" y="233258"/>
                    <a:pt x="417409" y="248593"/>
                    <a:pt x="413906" y="263262"/>
                  </a:cubicBezTo>
                  <a:cubicBezTo>
                    <a:pt x="412524" y="268690"/>
                    <a:pt x="415849" y="274216"/>
                    <a:pt x="421333" y="275644"/>
                  </a:cubicBezTo>
                  <a:cubicBezTo>
                    <a:pt x="426816" y="276977"/>
                    <a:pt x="432382" y="273644"/>
                    <a:pt x="433764" y="268215"/>
                  </a:cubicBezTo>
                  <a:cubicBezTo>
                    <a:pt x="433789" y="268120"/>
                    <a:pt x="433811" y="268024"/>
                    <a:pt x="433832" y="267929"/>
                  </a:cubicBezTo>
                  <a:cubicBezTo>
                    <a:pt x="437700" y="251736"/>
                    <a:pt x="439740" y="234782"/>
                    <a:pt x="439740" y="217351"/>
                  </a:cubicBezTo>
                  <a:cubicBezTo>
                    <a:pt x="439740" y="96860"/>
                    <a:pt x="341154" y="-952"/>
                    <a:pt x="219921" y="-952"/>
                  </a:cubicBezTo>
                  <a:close/>
                </a:path>
              </a:pathLst>
            </a:custGeom>
            <a:solidFill>
              <a:srgbClr val="0072BC"/>
            </a:solidFill>
            <a:ln w="9525" cap="flat">
              <a:noFill/>
              <a:prstDash val="solid"/>
              <a:miter/>
            </a:ln>
          </p:spPr>
          <p:txBody>
            <a:bodyPr rtlCol="0" anchor="ctr"/>
            <a:lstStyle/>
            <a:p>
              <a:endParaRPr lang="en-NZ"/>
            </a:p>
          </p:txBody>
        </p:sp>
        <p:sp>
          <p:nvSpPr>
            <p:cNvPr id="66" name="Freeform: Shape 65">
              <a:extLst>
                <a:ext uri="{FF2B5EF4-FFF2-40B4-BE49-F238E27FC236}">
                  <a16:creationId xmlns:a16="http://schemas.microsoft.com/office/drawing/2014/main" id="{D0978337-748C-4B42-9B32-62362767209A}"/>
                </a:ext>
              </a:extLst>
            </p:cNvPr>
            <p:cNvSpPr/>
            <p:nvPr/>
          </p:nvSpPr>
          <p:spPr>
            <a:xfrm>
              <a:off x="1668933" y="4699675"/>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solidFill>
              <a:srgbClr val="0072BC"/>
            </a:solidFill>
            <a:ln w="9525" cap="flat">
              <a:noFill/>
              <a:prstDash val="solid"/>
              <a:miter/>
            </a:ln>
          </p:spPr>
          <p:txBody>
            <a:bodyPr rtlCol="0" anchor="ctr"/>
            <a:lstStyle/>
            <a:p>
              <a:endParaRPr lang="en-NZ"/>
            </a:p>
          </p:txBody>
        </p:sp>
        <p:sp>
          <p:nvSpPr>
            <p:cNvPr id="67" name="TextBox 66">
              <a:extLst>
                <a:ext uri="{FF2B5EF4-FFF2-40B4-BE49-F238E27FC236}">
                  <a16:creationId xmlns:a16="http://schemas.microsoft.com/office/drawing/2014/main" id="{E0A0FAD0-3032-4044-BDB0-D8DEBD102CBD}"/>
                </a:ext>
              </a:extLst>
            </p:cNvPr>
            <p:cNvSpPr txBox="1"/>
            <p:nvPr/>
          </p:nvSpPr>
          <p:spPr>
            <a:xfrm>
              <a:off x="931864" y="4240918"/>
              <a:ext cx="1671636" cy="369332"/>
            </a:xfrm>
            <a:prstGeom prst="rect">
              <a:avLst/>
            </a:prstGeom>
            <a:noFill/>
          </p:spPr>
          <p:txBody>
            <a:bodyPr wrap="square">
              <a:spAutoFit/>
            </a:bodyPr>
            <a:lstStyle/>
            <a:p>
              <a:pPr algn="ctr" fontAlgn="ctr"/>
              <a:r>
                <a:rPr lang="en-NZ" b="1" u="none" strike="noStrike" dirty="0">
                  <a:solidFill>
                    <a:srgbClr val="0072BC"/>
                  </a:solidFill>
                  <a:effectLst/>
                </a:rPr>
                <a:t>52%</a:t>
              </a:r>
              <a:endParaRPr lang="en-NZ" b="1" i="0" u="none" strike="noStrike" dirty="0">
                <a:solidFill>
                  <a:srgbClr val="0072BC"/>
                </a:solidFill>
                <a:effectLst/>
                <a:latin typeface="Arial" panose="020B0604020202020204" pitchFamily="34" charset="0"/>
              </a:endParaRPr>
            </a:p>
          </p:txBody>
        </p:sp>
      </p:grpSp>
      <p:sp>
        <p:nvSpPr>
          <p:cNvPr id="68" name="TextBox 67">
            <a:extLst>
              <a:ext uri="{FF2B5EF4-FFF2-40B4-BE49-F238E27FC236}">
                <a16:creationId xmlns:a16="http://schemas.microsoft.com/office/drawing/2014/main" id="{01F61B7B-07DB-41B1-90A4-BA0DCB313EE5}"/>
              </a:ext>
            </a:extLst>
          </p:cNvPr>
          <p:cNvSpPr txBox="1"/>
          <p:nvPr/>
        </p:nvSpPr>
        <p:spPr>
          <a:xfrm>
            <a:off x="3397164" y="5440162"/>
            <a:ext cx="1510468" cy="461665"/>
          </a:xfrm>
          <a:prstGeom prst="rect">
            <a:avLst/>
          </a:prstGeom>
          <a:noFill/>
        </p:spPr>
        <p:txBody>
          <a:bodyPr wrap="square">
            <a:spAutoFit/>
          </a:bodyPr>
          <a:lstStyle/>
          <a:p>
            <a:pPr algn="ctr" fontAlgn="ctr"/>
            <a:r>
              <a:rPr lang="en-NZ" sz="1200" u="none" strike="noStrike" dirty="0">
                <a:effectLst/>
              </a:rPr>
              <a:t>Decide together as a family</a:t>
            </a:r>
            <a:endParaRPr lang="en-NZ" sz="1200" i="0" u="none" strike="noStrike" dirty="0">
              <a:solidFill>
                <a:srgbClr val="000000"/>
              </a:solidFill>
              <a:effectLst/>
              <a:latin typeface="Arial" panose="020B0604020202020204" pitchFamily="34" charset="0"/>
            </a:endParaRPr>
          </a:p>
        </p:txBody>
      </p:sp>
      <p:grpSp>
        <p:nvGrpSpPr>
          <p:cNvPr id="69" name="Graphic 25">
            <a:extLst>
              <a:ext uri="{FF2B5EF4-FFF2-40B4-BE49-F238E27FC236}">
                <a16:creationId xmlns:a16="http://schemas.microsoft.com/office/drawing/2014/main" id="{AA3C1B91-C98C-4782-A765-C013452399D8}"/>
              </a:ext>
            </a:extLst>
          </p:cNvPr>
          <p:cNvGrpSpPr/>
          <p:nvPr/>
        </p:nvGrpSpPr>
        <p:grpSpPr>
          <a:xfrm>
            <a:off x="3742823" y="4804015"/>
            <a:ext cx="819150" cy="495309"/>
            <a:chOff x="5686425" y="3062286"/>
            <a:chExt cx="819150" cy="495309"/>
          </a:xfrm>
          <a:solidFill>
            <a:srgbClr val="0072BC"/>
          </a:solidFill>
        </p:grpSpPr>
        <p:sp>
          <p:nvSpPr>
            <p:cNvPr id="70" name="Freeform: Shape 69">
              <a:extLst>
                <a:ext uri="{FF2B5EF4-FFF2-40B4-BE49-F238E27FC236}">
                  <a16:creationId xmlns:a16="http://schemas.microsoft.com/office/drawing/2014/main" id="{D44ACB45-0A3B-4AC7-8EEC-EEEEBDC77AD3}"/>
                </a:ext>
              </a:extLst>
            </p:cNvPr>
            <p:cNvSpPr/>
            <p:nvPr/>
          </p:nvSpPr>
          <p:spPr>
            <a:xfrm>
              <a:off x="5876079" y="3280685"/>
              <a:ext cx="439739" cy="276910"/>
            </a:xfrm>
            <a:custGeom>
              <a:avLst/>
              <a:gdLst>
                <a:gd name="connsiteX0" fmla="*/ 219921 w 439739"/>
                <a:gd name="connsiteY0" fmla="*/ -952 h 276910"/>
                <a:gd name="connsiteX1" fmla="*/ 0 w 439739"/>
                <a:gd name="connsiteY1" fmla="*/ 217351 h 276910"/>
                <a:gd name="connsiteX2" fmla="*/ 6025 w 439739"/>
                <a:gd name="connsiteY2" fmla="*/ 268024 h 276910"/>
                <a:gd name="connsiteX3" fmla="*/ 18252 w 439739"/>
                <a:gd name="connsiteY3" fmla="*/ 275739 h 276910"/>
                <a:gd name="connsiteX4" fmla="*/ 26010 w 439739"/>
                <a:gd name="connsiteY4" fmla="*/ 263548 h 276910"/>
                <a:gd name="connsiteX5" fmla="*/ 25918 w 439739"/>
                <a:gd name="connsiteY5" fmla="*/ 263166 h 276910"/>
                <a:gd name="connsiteX6" fmla="*/ 20477 w 439739"/>
                <a:gd name="connsiteY6" fmla="*/ 217351 h 276910"/>
                <a:gd name="connsiteX7" fmla="*/ 219921 w 439739"/>
                <a:gd name="connsiteY7" fmla="*/ 19326 h 276910"/>
                <a:gd name="connsiteX8" fmla="*/ 419263 w 439739"/>
                <a:gd name="connsiteY8" fmla="*/ 217351 h 276910"/>
                <a:gd name="connsiteX9" fmla="*/ 413906 w 439739"/>
                <a:gd name="connsiteY9" fmla="*/ 263262 h 276910"/>
                <a:gd name="connsiteX10" fmla="*/ 421333 w 439739"/>
                <a:gd name="connsiteY10" fmla="*/ 275644 h 276910"/>
                <a:gd name="connsiteX11" fmla="*/ 433764 w 439739"/>
                <a:gd name="connsiteY11" fmla="*/ 268215 h 276910"/>
                <a:gd name="connsiteX12" fmla="*/ 433832 w 439739"/>
                <a:gd name="connsiteY12" fmla="*/ 267929 h 276910"/>
                <a:gd name="connsiteX13" fmla="*/ 439740 w 439739"/>
                <a:gd name="connsiteY13" fmla="*/ 217351 h 276910"/>
                <a:gd name="connsiteX14" fmla="*/ 219921 w 439739"/>
                <a:gd name="connsiteY14" fmla="*/ -952 h 27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739" h="276910">
                  <a:moveTo>
                    <a:pt x="219921" y="-952"/>
                  </a:moveTo>
                  <a:cubicBezTo>
                    <a:pt x="98589" y="-952"/>
                    <a:pt x="0" y="96860"/>
                    <a:pt x="0" y="217351"/>
                  </a:cubicBezTo>
                  <a:cubicBezTo>
                    <a:pt x="0" y="234782"/>
                    <a:pt x="2038" y="251736"/>
                    <a:pt x="6025" y="268024"/>
                  </a:cubicBezTo>
                  <a:cubicBezTo>
                    <a:pt x="7259" y="273453"/>
                    <a:pt x="12733" y="276882"/>
                    <a:pt x="18252" y="275739"/>
                  </a:cubicBezTo>
                  <a:cubicBezTo>
                    <a:pt x="23771" y="274501"/>
                    <a:pt x="27244" y="269072"/>
                    <a:pt x="26010" y="263548"/>
                  </a:cubicBezTo>
                  <a:cubicBezTo>
                    <a:pt x="25981" y="263452"/>
                    <a:pt x="25951" y="263357"/>
                    <a:pt x="25918" y="263166"/>
                  </a:cubicBezTo>
                  <a:cubicBezTo>
                    <a:pt x="22328" y="248593"/>
                    <a:pt x="20477" y="233258"/>
                    <a:pt x="20477" y="217351"/>
                  </a:cubicBezTo>
                  <a:cubicBezTo>
                    <a:pt x="20477" y="107908"/>
                    <a:pt x="109658" y="19326"/>
                    <a:pt x="219921" y="19326"/>
                  </a:cubicBezTo>
                  <a:cubicBezTo>
                    <a:pt x="330076" y="19326"/>
                    <a:pt x="419263" y="107908"/>
                    <a:pt x="419263" y="217351"/>
                  </a:cubicBezTo>
                  <a:cubicBezTo>
                    <a:pt x="419263" y="233258"/>
                    <a:pt x="417409" y="248593"/>
                    <a:pt x="413906" y="263262"/>
                  </a:cubicBezTo>
                  <a:cubicBezTo>
                    <a:pt x="412524" y="268690"/>
                    <a:pt x="415849" y="274216"/>
                    <a:pt x="421333" y="275644"/>
                  </a:cubicBezTo>
                  <a:cubicBezTo>
                    <a:pt x="426816" y="276977"/>
                    <a:pt x="432382" y="273644"/>
                    <a:pt x="433764" y="268215"/>
                  </a:cubicBezTo>
                  <a:cubicBezTo>
                    <a:pt x="433789" y="268120"/>
                    <a:pt x="433811" y="268024"/>
                    <a:pt x="433832" y="267929"/>
                  </a:cubicBezTo>
                  <a:cubicBezTo>
                    <a:pt x="437700" y="251736"/>
                    <a:pt x="439740" y="234782"/>
                    <a:pt x="439740" y="217351"/>
                  </a:cubicBezTo>
                  <a:cubicBezTo>
                    <a:pt x="439740" y="96860"/>
                    <a:pt x="341154" y="-952"/>
                    <a:pt x="219921" y="-952"/>
                  </a:cubicBezTo>
                  <a:close/>
                </a:path>
              </a:pathLst>
            </a:custGeom>
            <a:grpFill/>
            <a:ln w="9525" cap="flat">
              <a:noFill/>
              <a:prstDash val="solid"/>
              <a:miter/>
            </a:ln>
          </p:spPr>
          <p:txBody>
            <a:bodyPr rtlCol="0" anchor="ctr"/>
            <a:lstStyle/>
            <a:p>
              <a:endParaRPr lang="en-NZ"/>
            </a:p>
          </p:txBody>
        </p:sp>
        <p:sp>
          <p:nvSpPr>
            <p:cNvPr id="71" name="Freeform: Shape 70">
              <a:extLst>
                <a:ext uri="{FF2B5EF4-FFF2-40B4-BE49-F238E27FC236}">
                  <a16:creationId xmlns:a16="http://schemas.microsoft.com/office/drawing/2014/main" id="{7E1D7791-E364-41FC-87DC-45A16D66DAC4}"/>
                </a:ext>
              </a:extLst>
            </p:cNvPr>
            <p:cNvSpPr/>
            <p:nvPr/>
          </p:nvSpPr>
          <p:spPr>
            <a:xfrm>
              <a:off x="5997199" y="3062286"/>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grpFill/>
            <a:ln w="9525" cap="flat">
              <a:noFill/>
              <a:prstDash val="solid"/>
              <a:miter/>
            </a:ln>
          </p:spPr>
          <p:txBody>
            <a:bodyPr rtlCol="0" anchor="ctr"/>
            <a:lstStyle/>
            <a:p>
              <a:endParaRPr lang="en-NZ"/>
            </a:p>
          </p:txBody>
        </p:sp>
        <p:sp>
          <p:nvSpPr>
            <p:cNvPr id="72" name="Freeform: Shape 71">
              <a:extLst>
                <a:ext uri="{FF2B5EF4-FFF2-40B4-BE49-F238E27FC236}">
                  <a16:creationId xmlns:a16="http://schemas.microsoft.com/office/drawing/2014/main" id="{F5B9E7BC-BC3C-4A10-8B0F-BA2A8F24633F}"/>
                </a:ext>
              </a:extLst>
            </p:cNvPr>
            <p:cNvSpPr/>
            <p:nvPr/>
          </p:nvSpPr>
          <p:spPr>
            <a:xfrm>
              <a:off x="5686425" y="3284143"/>
              <a:ext cx="264582" cy="228686"/>
            </a:xfrm>
            <a:custGeom>
              <a:avLst/>
              <a:gdLst>
                <a:gd name="connsiteX0" fmla="*/ 180401 w 264582"/>
                <a:gd name="connsiteY0" fmla="*/ -952 h 228686"/>
                <a:gd name="connsiteX1" fmla="*/ 0 w 264582"/>
                <a:gd name="connsiteY1" fmla="*/ 178080 h 228686"/>
                <a:gd name="connsiteX2" fmla="*/ 4895 w 264582"/>
                <a:gd name="connsiteY2" fmla="*/ 219704 h 228686"/>
                <a:gd name="connsiteX3" fmla="*/ 17087 w 264582"/>
                <a:gd name="connsiteY3" fmla="*/ 227515 h 228686"/>
                <a:gd name="connsiteX4" fmla="*/ 24900 w 264582"/>
                <a:gd name="connsiteY4" fmla="*/ 215418 h 228686"/>
                <a:gd name="connsiteX5" fmla="*/ 24795 w 264582"/>
                <a:gd name="connsiteY5" fmla="*/ 214941 h 228686"/>
                <a:gd name="connsiteX6" fmla="*/ 20477 w 264582"/>
                <a:gd name="connsiteY6" fmla="*/ 178080 h 228686"/>
                <a:gd name="connsiteX7" fmla="*/ 180401 w 264582"/>
                <a:gd name="connsiteY7" fmla="*/ 19393 h 228686"/>
                <a:gd name="connsiteX8" fmla="*/ 249775 w 264582"/>
                <a:gd name="connsiteY8" fmla="*/ 35014 h 228686"/>
                <a:gd name="connsiteX9" fmla="*/ 263505 w 264582"/>
                <a:gd name="connsiteY9" fmla="*/ 30442 h 228686"/>
                <a:gd name="connsiteX10" fmla="*/ 258906 w 264582"/>
                <a:gd name="connsiteY10" fmla="*/ 16822 h 228686"/>
                <a:gd name="connsiteX11" fmla="*/ 258660 w 264582"/>
                <a:gd name="connsiteY11" fmla="*/ 16726 h 228686"/>
                <a:gd name="connsiteX12" fmla="*/ 180401 w 264582"/>
                <a:gd name="connsiteY12" fmla="*/ -952 h 22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582" h="228686">
                  <a:moveTo>
                    <a:pt x="180401" y="-952"/>
                  </a:moveTo>
                  <a:cubicBezTo>
                    <a:pt x="80881" y="-952"/>
                    <a:pt x="0" y="79306"/>
                    <a:pt x="0" y="178080"/>
                  </a:cubicBezTo>
                  <a:cubicBezTo>
                    <a:pt x="0" y="192367"/>
                    <a:pt x="1625" y="206273"/>
                    <a:pt x="4895" y="219704"/>
                  </a:cubicBezTo>
                  <a:cubicBezTo>
                    <a:pt x="6104" y="225229"/>
                    <a:pt x="11562" y="228657"/>
                    <a:pt x="17087" y="227515"/>
                  </a:cubicBezTo>
                  <a:cubicBezTo>
                    <a:pt x="22611" y="226276"/>
                    <a:pt x="26109" y="220847"/>
                    <a:pt x="24900" y="215418"/>
                  </a:cubicBezTo>
                  <a:cubicBezTo>
                    <a:pt x="24868" y="215227"/>
                    <a:pt x="24833" y="215037"/>
                    <a:pt x="24795" y="214941"/>
                  </a:cubicBezTo>
                  <a:cubicBezTo>
                    <a:pt x="21923" y="203131"/>
                    <a:pt x="20477" y="190843"/>
                    <a:pt x="20477" y="178080"/>
                  </a:cubicBezTo>
                  <a:cubicBezTo>
                    <a:pt x="20477" y="90259"/>
                    <a:pt x="91944" y="19393"/>
                    <a:pt x="180401" y="19393"/>
                  </a:cubicBezTo>
                  <a:cubicBezTo>
                    <a:pt x="205254" y="19393"/>
                    <a:pt x="228807" y="25013"/>
                    <a:pt x="249775" y="35014"/>
                  </a:cubicBezTo>
                  <a:cubicBezTo>
                    <a:pt x="254837" y="37491"/>
                    <a:pt x="260984" y="35490"/>
                    <a:pt x="263505" y="30442"/>
                  </a:cubicBezTo>
                  <a:cubicBezTo>
                    <a:pt x="266028" y="25394"/>
                    <a:pt x="263968" y="19298"/>
                    <a:pt x="258906" y="16822"/>
                  </a:cubicBezTo>
                  <a:cubicBezTo>
                    <a:pt x="258825" y="16822"/>
                    <a:pt x="258743" y="16726"/>
                    <a:pt x="258660" y="16726"/>
                  </a:cubicBezTo>
                  <a:cubicBezTo>
                    <a:pt x="234989" y="5391"/>
                    <a:pt x="208377" y="-952"/>
                    <a:pt x="180401" y="-952"/>
                  </a:cubicBezTo>
                  <a:close/>
                </a:path>
              </a:pathLst>
            </a:custGeom>
            <a:grpFill/>
            <a:ln w="9525" cap="flat">
              <a:noFill/>
              <a:prstDash val="solid"/>
              <a:miter/>
            </a:ln>
          </p:spPr>
          <p:txBody>
            <a:bodyPr rtlCol="0" anchor="ctr"/>
            <a:lstStyle/>
            <a:p>
              <a:endParaRPr lang="en-NZ"/>
            </a:p>
          </p:txBody>
        </p:sp>
        <p:sp>
          <p:nvSpPr>
            <p:cNvPr id="73" name="Freeform: Shape 72">
              <a:extLst>
                <a:ext uri="{FF2B5EF4-FFF2-40B4-BE49-F238E27FC236}">
                  <a16:creationId xmlns:a16="http://schemas.microsoft.com/office/drawing/2014/main" id="{5D67516C-3AB8-42A2-9DE5-33A89C5C999F}"/>
                </a:ext>
              </a:extLst>
            </p:cNvPr>
            <p:cNvSpPr/>
            <p:nvPr/>
          </p:nvSpPr>
          <p:spPr>
            <a:xfrm>
              <a:off x="5791368" y="3104673"/>
              <a:ext cx="150811" cy="149790"/>
            </a:xfrm>
            <a:custGeom>
              <a:avLst/>
              <a:gdLst>
                <a:gd name="connsiteX0" fmla="*/ 75457 w 150811"/>
                <a:gd name="connsiteY0" fmla="*/ -952 h 149790"/>
                <a:gd name="connsiteX1" fmla="*/ 0 w 150811"/>
                <a:gd name="connsiteY1" fmla="*/ 73942 h 149790"/>
                <a:gd name="connsiteX2" fmla="*/ 75457 w 150811"/>
                <a:gd name="connsiteY2" fmla="*/ 148838 h 149790"/>
                <a:gd name="connsiteX3" fmla="*/ 150811 w 150811"/>
                <a:gd name="connsiteY3" fmla="*/ 73942 h 149790"/>
                <a:gd name="connsiteX4" fmla="*/ 75457 w 150811"/>
                <a:gd name="connsiteY4" fmla="*/ -952 h 149790"/>
                <a:gd name="connsiteX5" fmla="*/ 75457 w 150811"/>
                <a:gd name="connsiteY5" fmla="*/ 19374 h 149790"/>
                <a:gd name="connsiteX6" fmla="*/ 130335 w 150811"/>
                <a:gd name="connsiteY6" fmla="*/ 73942 h 149790"/>
                <a:gd name="connsiteX7" fmla="*/ 75457 w 150811"/>
                <a:gd name="connsiteY7" fmla="*/ 128511 h 149790"/>
                <a:gd name="connsiteX8" fmla="*/ 20477 w 150811"/>
                <a:gd name="connsiteY8" fmla="*/ 73942 h 149790"/>
                <a:gd name="connsiteX9" fmla="*/ 75457 w 150811"/>
                <a:gd name="connsiteY9" fmla="*/ 19374 h 1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149790">
                  <a:moveTo>
                    <a:pt x="75457" y="-952"/>
                  </a:moveTo>
                  <a:cubicBezTo>
                    <a:pt x="33891" y="-952"/>
                    <a:pt x="0" y="32690"/>
                    <a:pt x="0" y="73942"/>
                  </a:cubicBezTo>
                  <a:cubicBezTo>
                    <a:pt x="0" y="115195"/>
                    <a:pt x="33891" y="148838"/>
                    <a:pt x="75457" y="148838"/>
                  </a:cubicBezTo>
                  <a:cubicBezTo>
                    <a:pt x="116936" y="148838"/>
                    <a:pt x="150811" y="115195"/>
                    <a:pt x="150811" y="73942"/>
                  </a:cubicBezTo>
                  <a:cubicBezTo>
                    <a:pt x="150811" y="32690"/>
                    <a:pt x="116936" y="-952"/>
                    <a:pt x="75457" y="-952"/>
                  </a:cubicBezTo>
                  <a:close/>
                  <a:moveTo>
                    <a:pt x="75457" y="19374"/>
                  </a:moveTo>
                  <a:cubicBezTo>
                    <a:pt x="105852" y="19374"/>
                    <a:pt x="130335" y="43653"/>
                    <a:pt x="130335" y="73942"/>
                  </a:cubicBezTo>
                  <a:cubicBezTo>
                    <a:pt x="130335" y="104232"/>
                    <a:pt x="105852" y="128511"/>
                    <a:pt x="75457" y="128511"/>
                  </a:cubicBezTo>
                  <a:cubicBezTo>
                    <a:pt x="44944" y="128511"/>
                    <a:pt x="20477" y="104232"/>
                    <a:pt x="20477" y="73942"/>
                  </a:cubicBezTo>
                  <a:cubicBezTo>
                    <a:pt x="20477" y="43653"/>
                    <a:pt x="44944" y="19374"/>
                    <a:pt x="75457" y="19374"/>
                  </a:cubicBezTo>
                  <a:close/>
                </a:path>
              </a:pathLst>
            </a:custGeom>
            <a:grpFill/>
            <a:ln w="9525" cap="flat">
              <a:noFill/>
              <a:prstDash val="solid"/>
              <a:miter/>
            </a:ln>
          </p:spPr>
          <p:txBody>
            <a:bodyPr rtlCol="0" anchor="ctr"/>
            <a:lstStyle/>
            <a:p>
              <a:endParaRPr lang="en-NZ"/>
            </a:p>
          </p:txBody>
        </p:sp>
        <p:sp>
          <p:nvSpPr>
            <p:cNvPr id="74" name="Freeform: Shape 73">
              <a:extLst>
                <a:ext uri="{FF2B5EF4-FFF2-40B4-BE49-F238E27FC236}">
                  <a16:creationId xmlns:a16="http://schemas.microsoft.com/office/drawing/2014/main" id="{761716D2-1355-461B-94EE-6E90E760AD4B}"/>
                </a:ext>
              </a:extLst>
            </p:cNvPr>
            <p:cNvSpPr/>
            <p:nvPr/>
          </p:nvSpPr>
          <p:spPr>
            <a:xfrm>
              <a:off x="6240886" y="3284143"/>
              <a:ext cx="264688" cy="228709"/>
            </a:xfrm>
            <a:custGeom>
              <a:avLst/>
              <a:gdLst>
                <a:gd name="connsiteX0" fmla="*/ 84186 w 264688"/>
                <a:gd name="connsiteY0" fmla="*/ -952 h 228709"/>
                <a:gd name="connsiteX1" fmla="*/ 5922 w 264688"/>
                <a:gd name="connsiteY1" fmla="*/ 16726 h 228709"/>
                <a:gd name="connsiteX2" fmla="*/ 958 w 264688"/>
                <a:gd name="connsiteY2" fmla="*/ 30252 h 228709"/>
                <a:gd name="connsiteX3" fmla="*/ 14561 w 264688"/>
                <a:gd name="connsiteY3" fmla="*/ 35109 h 228709"/>
                <a:gd name="connsiteX4" fmla="*/ 14807 w 264688"/>
                <a:gd name="connsiteY4" fmla="*/ 35014 h 228709"/>
                <a:gd name="connsiteX5" fmla="*/ 84186 w 264688"/>
                <a:gd name="connsiteY5" fmla="*/ 19393 h 228709"/>
                <a:gd name="connsiteX6" fmla="*/ 244212 w 264688"/>
                <a:gd name="connsiteY6" fmla="*/ 178080 h 228709"/>
                <a:gd name="connsiteX7" fmla="*/ 239791 w 264688"/>
                <a:gd name="connsiteY7" fmla="*/ 214941 h 228709"/>
                <a:gd name="connsiteX8" fmla="*/ 247041 w 264688"/>
                <a:gd name="connsiteY8" fmla="*/ 227419 h 228709"/>
                <a:gd name="connsiteX9" fmla="*/ 259576 w 264688"/>
                <a:gd name="connsiteY9" fmla="*/ 220180 h 228709"/>
                <a:gd name="connsiteX10" fmla="*/ 259690 w 264688"/>
                <a:gd name="connsiteY10" fmla="*/ 219704 h 228709"/>
                <a:gd name="connsiteX11" fmla="*/ 264689 w 264688"/>
                <a:gd name="connsiteY11" fmla="*/ 178080 h 228709"/>
                <a:gd name="connsiteX12" fmla="*/ 84186 w 264688"/>
                <a:gd name="connsiteY12" fmla="*/ -952 h 22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88" h="228709">
                  <a:moveTo>
                    <a:pt x="84186" y="-952"/>
                  </a:moveTo>
                  <a:cubicBezTo>
                    <a:pt x="56210" y="-952"/>
                    <a:pt x="29594" y="5391"/>
                    <a:pt x="5922" y="16726"/>
                  </a:cubicBezTo>
                  <a:cubicBezTo>
                    <a:pt x="795" y="19107"/>
                    <a:pt x="-1427" y="25108"/>
                    <a:pt x="958" y="30252"/>
                  </a:cubicBezTo>
                  <a:cubicBezTo>
                    <a:pt x="3343" y="35300"/>
                    <a:pt x="9434" y="37491"/>
                    <a:pt x="14561" y="35109"/>
                  </a:cubicBezTo>
                  <a:cubicBezTo>
                    <a:pt x="14643" y="35109"/>
                    <a:pt x="14725" y="35109"/>
                    <a:pt x="14807" y="35014"/>
                  </a:cubicBezTo>
                  <a:cubicBezTo>
                    <a:pt x="35777" y="25013"/>
                    <a:pt x="59331" y="19393"/>
                    <a:pt x="84186" y="19393"/>
                  </a:cubicBezTo>
                  <a:cubicBezTo>
                    <a:pt x="172642" y="19393"/>
                    <a:pt x="244212" y="90354"/>
                    <a:pt x="244212" y="178080"/>
                  </a:cubicBezTo>
                  <a:cubicBezTo>
                    <a:pt x="244212" y="190843"/>
                    <a:pt x="242676" y="203131"/>
                    <a:pt x="239791" y="214941"/>
                  </a:cubicBezTo>
                  <a:cubicBezTo>
                    <a:pt x="238331" y="220371"/>
                    <a:pt x="241577" y="225895"/>
                    <a:pt x="247041" y="227419"/>
                  </a:cubicBezTo>
                  <a:cubicBezTo>
                    <a:pt x="252505" y="228848"/>
                    <a:pt x="258117" y="225609"/>
                    <a:pt x="259576" y="220180"/>
                  </a:cubicBezTo>
                  <a:cubicBezTo>
                    <a:pt x="259618" y="219989"/>
                    <a:pt x="259656" y="219895"/>
                    <a:pt x="259690" y="219704"/>
                  </a:cubicBezTo>
                  <a:cubicBezTo>
                    <a:pt x="262949" y="206369"/>
                    <a:pt x="264689" y="192463"/>
                    <a:pt x="264689" y="178080"/>
                  </a:cubicBezTo>
                  <a:cubicBezTo>
                    <a:pt x="264689" y="79306"/>
                    <a:pt x="183706" y="-952"/>
                    <a:pt x="84186" y="-952"/>
                  </a:cubicBezTo>
                  <a:close/>
                </a:path>
              </a:pathLst>
            </a:custGeom>
            <a:grpFill/>
            <a:ln w="9525" cap="flat">
              <a:noFill/>
              <a:prstDash val="solid"/>
              <a:miter/>
            </a:ln>
          </p:spPr>
          <p:txBody>
            <a:bodyPr rtlCol="0" anchor="ctr"/>
            <a:lstStyle/>
            <a:p>
              <a:endParaRPr lang="en-NZ"/>
            </a:p>
          </p:txBody>
        </p:sp>
        <p:sp>
          <p:nvSpPr>
            <p:cNvPr id="75" name="Freeform: Shape 74">
              <a:extLst>
                <a:ext uri="{FF2B5EF4-FFF2-40B4-BE49-F238E27FC236}">
                  <a16:creationId xmlns:a16="http://schemas.microsoft.com/office/drawing/2014/main" id="{DCB78274-6B9B-4511-8B8C-4D06A6CFA126}"/>
                </a:ext>
              </a:extLst>
            </p:cNvPr>
            <p:cNvSpPr/>
            <p:nvPr/>
          </p:nvSpPr>
          <p:spPr>
            <a:xfrm>
              <a:off x="6249717" y="3104673"/>
              <a:ext cx="150811" cy="149790"/>
            </a:xfrm>
            <a:custGeom>
              <a:avLst/>
              <a:gdLst>
                <a:gd name="connsiteX0" fmla="*/ 75355 w 150811"/>
                <a:gd name="connsiteY0" fmla="*/ -952 h 149790"/>
                <a:gd name="connsiteX1" fmla="*/ 0 w 150811"/>
                <a:gd name="connsiteY1" fmla="*/ 73942 h 149790"/>
                <a:gd name="connsiteX2" fmla="*/ 75355 w 150811"/>
                <a:gd name="connsiteY2" fmla="*/ 148838 h 149790"/>
                <a:gd name="connsiteX3" fmla="*/ 150811 w 150811"/>
                <a:gd name="connsiteY3" fmla="*/ 73942 h 149790"/>
                <a:gd name="connsiteX4" fmla="*/ 75355 w 150811"/>
                <a:gd name="connsiteY4" fmla="*/ -952 h 149790"/>
                <a:gd name="connsiteX5" fmla="*/ 75355 w 150811"/>
                <a:gd name="connsiteY5" fmla="*/ 19374 h 149790"/>
                <a:gd name="connsiteX6" fmla="*/ 130335 w 150811"/>
                <a:gd name="connsiteY6" fmla="*/ 73942 h 149790"/>
                <a:gd name="connsiteX7" fmla="*/ 75355 w 150811"/>
                <a:gd name="connsiteY7" fmla="*/ 128511 h 149790"/>
                <a:gd name="connsiteX8" fmla="*/ 20477 w 150811"/>
                <a:gd name="connsiteY8" fmla="*/ 73942 h 149790"/>
                <a:gd name="connsiteX9" fmla="*/ 75355 w 150811"/>
                <a:gd name="connsiteY9" fmla="*/ 19374 h 1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149790">
                  <a:moveTo>
                    <a:pt x="75355" y="-952"/>
                  </a:moveTo>
                  <a:cubicBezTo>
                    <a:pt x="33876" y="-952"/>
                    <a:pt x="0" y="32690"/>
                    <a:pt x="0" y="73942"/>
                  </a:cubicBezTo>
                  <a:cubicBezTo>
                    <a:pt x="0" y="115195"/>
                    <a:pt x="33876" y="148838"/>
                    <a:pt x="75355" y="148838"/>
                  </a:cubicBezTo>
                  <a:cubicBezTo>
                    <a:pt x="116919" y="148838"/>
                    <a:pt x="150811" y="115195"/>
                    <a:pt x="150811" y="73942"/>
                  </a:cubicBezTo>
                  <a:cubicBezTo>
                    <a:pt x="150811" y="32690"/>
                    <a:pt x="116919" y="-952"/>
                    <a:pt x="75355" y="-952"/>
                  </a:cubicBezTo>
                  <a:close/>
                  <a:moveTo>
                    <a:pt x="75355" y="19374"/>
                  </a:moveTo>
                  <a:cubicBezTo>
                    <a:pt x="105868" y="19374"/>
                    <a:pt x="130335" y="43653"/>
                    <a:pt x="130335" y="73942"/>
                  </a:cubicBezTo>
                  <a:cubicBezTo>
                    <a:pt x="130335" y="104232"/>
                    <a:pt x="105868" y="128511"/>
                    <a:pt x="75355" y="128511"/>
                  </a:cubicBezTo>
                  <a:cubicBezTo>
                    <a:pt x="44960" y="128511"/>
                    <a:pt x="20477" y="104232"/>
                    <a:pt x="20477" y="73942"/>
                  </a:cubicBezTo>
                  <a:cubicBezTo>
                    <a:pt x="20477" y="43653"/>
                    <a:pt x="44960" y="19374"/>
                    <a:pt x="75355" y="19374"/>
                  </a:cubicBezTo>
                  <a:close/>
                </a:path>
              </a:pathLst>
            </a:custGeom>
            <a:grpFill/>
            <a:ln w="9525" cap="flat">
              <a:noFill/>
              <a:prstDash val="solid"/>
              <a:miter/>
            </a:ln>
          </p:spPr>
          <p:txBody>
            <a:bodyPr rtlCol="0" anchor="ctr"/>
            <a:lstStyle/>
            <a:p>
              <a:endParaRPr lang="en-NZ"/>
            </a:p>
          </p:txBody>
        </p:sp>
      </p:grpSp>
      <p:sp>
        <p:nvSpPr>
          <p:cNvPr id="76" name="TextBox 75">
            <a:extLst>
              <a:ext uri="{FF2B5EF4-FFF2-40B4-BE49-F238E27FC236}">
                <a16:creationId xmlns:a16="http://schemas.microsoft.com/office/drawing/2014/main" id="{682D9AE5-586B-4403-B248-D1179163974C}"/>
              </a:ext>
            </a:extLst>
          </p:cNvPr>
          <p:cNvSpPr txBox="1"/>
          <p:nvPr/>
        </p:nvSpPr>
        <p:spPr>
          <a:xfrm>
            <a:off x="3397164" y="4345258"/>
            <a:ext cx="1510468" cy="369332"/>
          </a:xfrm>
          <a:prstGeom prst="rect">
            <a:avLst/>
          </a:prstGeom>
          <a:noFill/>
        </p:spPr>
        <p:txBody>
          <a:bodyPr wrap="square">
            <a:spAutoFit/>
          </a:bodyPr>
          <a:lstStyle/>
          <a:p>
            <a:pPr algn="ctr" fontAlgn="ctr"/>
            <a:r>
              <a:rPr lang="en-NZ" b="1" u="none" strike="noStrike" dirty="0">
                <a:solidFill>
                  <a:srgbClr val="0072BC"/>
                </a:solidFill>
                <a:effectLst/>
              </a:rPr>
              <a:t>28%</a:t>
            </a:r>
            <a:endParaRPr lang="en-NZ" b="1" i="0" u="none" strike="noStrike" dirty="0">
              <a:solidFill>
                <a:srgbClr val="0072BC"/>
              </a:solidFill>
              <a:effectLst/>
              <a:latin typeface="Arial" panose="020B0604020202020204" pitchFamily="34" charset="0"/>
            </a:endParaRPr>
          </a:p>
        </p:txBody>
      </p:sp>
      <p:sp>
        <p:nvSpPr>
          <p:cNvPr id="77" name="TextBox 76">
            <a:extLst>
              <a:ext uri="{FF2B5EF4-FFF2-40B4-BE49-F238E27FC236}">
                <a16:creationId xmlns:a16="http://schemas.microsoft.com/office/drawing/2014/main" id="{5A219034-719D-4780-B2A2-4729748F3DD3}"/>
              </a:ext>
            </a:extLst>
          </p:cNvPr>
          <p:cNvSpPr txBox="1"/>
          <p:nvPr/>
        </p:nvSpPr>
        <p:spPr>
          <a:xfrm>
            <a:off x="5388239" y="5440162"/>
            <a:ext cx="1510468" cy="276999"/>
          </a:xfrm>
          <a:prstGeom prst="rect">
            <a:avLst/>
          </a:prstGeom>
          <a:noFill/>
        </p:spPr>
        <p:txBody>
          <a:bodyPr wrap="square">
            <a:spAutoFit/>
          </a:bodyPr>
          <a:lstStyle/>
          <a:p>
            <a:pPr algn="ctr" fontAlgn="ctr"/>
            <a:r>
              <a:rPr lang="en-NZ" sz="1200" u="none" strike="noStrike" dirty="0">
                <a:effectLst/>
              </a:rPr>
              <a:t>Other</a:t>
            </a:r>
            <a:endParaRPr lang="en-NZ" sz="1200" i="0" u="none" strike="noStrike" dirty="0">
              <a:solidFill>
                <a:srgbClr val="000000"/>
              </a:solidFill>
              <a:effectLst/>
              <a:latin typeface="Arial" panose="020B0604020202020204" pitchFamily="34" charset="0"/>
            </a:endParaRPr>
          </a:p>
        </p:txBody>
      </p:sp>
      <p:grpSp>
        <p:nvGrpSpPr>
          <p:cNvPr id="78" name="Group 77">
            <a:extLst>
              <a:ext uri="{FF2B5EF4-FFF2-40B4-BE49-F238E27FC236}">
                <a16:creationId xmlns:a16="http://schemas.microsoft.com/office/drawing/2014/main" id="{E90940D2-0FB0-4CB7-BBD7-593AADA0E145}"/>
              </a:ext>
            </a:extLst>
          </p:cNvPr>
          <p:cNvGrpSpPr/>
          <p:nvPr/>
        </p:nvGrpSpPr>
        <p:grpSpPr>
          <a:xfrm>
            <a:off x="5934121" y="4804015"/>
            <a:ext cx="418705" cy="406296"/>
            <a:chOff x="5898502" y="4699675"/>
            <a:chExt cx="418705" cy="406296"/>
          </a:xfrm>
        </p:grpSpPr>
        <p:sp>
          <p:nvSpPr>
            <p:cNvPr id="79" name="Freeform: Shape 78">
              <a:extLst>
                <a:ext uri="{FF2B5EF4-FFF2-40B4-BE49-F238E27FC236}">
                  <a16:creationId xmlns:a16="http://schemas.microsoft.com/office/drawing/2014/main" id="{A2876936-8AE2-489E-B282-E743C09B91B0}"/>
                </a:ext>
              </a:extLst>
            </p:cNvPr>
            <p:cNvSpPr/>
            <p:nvPr/>
          </p:nvSpPr>
          <p:spPr>
            <a:xfrm>
              <a:off x="6013895" y="4699675"/>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solidFill>
              <a:srgbClr val="0072BC"/>
            </a:solidFill>
            <a:ln w="9525" cap="flat">
              <a:noFill/>
              <a:prstDash val="solid"/>
              <a:miter/>
            </a:ln>
          </p:spPr>
          <p:txBody>
            <a:bodyPr rtlCol="0" anchor="ctr"/>
            <a:lstStyle/>
            <a:p>
              <a:endParaRPr lang="en-NZ"/>
            </a:p>
          </p:txBody>
        </p:sp>
        <p:sp>
          <p:nvSpPr>
            <p:cNvPr id="80" name="Freeform: Shape 79">
              <a:extLst>
                <a:ext uri="{FF2B5EF4-FFF2-40B4-BE49-F238E27FC236}">
                  <a16:creationId xmlns:a16="http://schemas.microsoft.com/office/drawing/2014/main" id="{D5D1F19D-E726-4D9A-A0ED-8DB66EFE4A27}"/>
                </a:ext>
              </a:extLst>
            </p:cNvPr>
            <p:cNvSpPr/>
            <p:nvPr/>
          </p:nvSpPr>
          <p:spPr>
            <a:xfrm>
              <a:off x="5898502" y="4909938"/>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solidFill>
              <a:srgbClr val="0072BC"/>
            </a:solidFill>
            <a:ln w="9525" cap="flat">
              <a:noFill/>
              <a:prstDash val="solid"/>
              <a:miter/>
            </a:ln>
          </p:spPr>
          <p:txBody>
            <a:bodyPr rtlCol="0" anchor="ctr"/>
            <a:lstStyle/>
            <a:p>
              <a:endParaRPr lang="en-NZ"/>
            </a:p>
          </p:txBody>
        </p:sp>
        <p:sp>
          <p:nvSpPr>
            <p:cNvPr id="81" name="Freeform: Shape 80">
              <a:extLst>
                <a:ext uri="{FF2B5EF4-FFF2-40B4-BE49-F238E27FC236}">
                  <a16:creationId xmlns:a16="http://schemas.microsoft.com/office/drawing/2014/main" id="{40EE5483-4720-4EAA-95E8-D11396C5BC56}"/>
                </a:ext>
              </a:extLst>
            </p:cNvPr>
            <p:cNvSpPr/>
            <p:nvPr/>
          </p:nvSpPr>
          <p:spPr>
            <a:xfrm>
              <a:off x="6119709" y="4909938"/>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solidFill>
              <a:srgbClr val="0072BC"/>
            </a:solidFill>
            <a:ln w="9525" cap="flat">
              <a:noFill/>
              <a:prstDash val="solid"/>
              <a:miter/>
            </a:ln>
          </p:spPr>
          <p:txBody>
            <a:bodyPr rtlCol="0" anchor="ctr"/>
            <a:lstStyle/>
            <a:p>
              <a:endParaRPr lang="en-NZ"/>
            </a:p>
          </p:txBody>
        </p:sp>
      </p:grpSp>
      <p:sp>
        <p:nvSpPr>
          <p:cNvPr id="82" name="TextBox 81">
            <a:extLst>
              <a:ext uri="{FF2B5EF4-FFF2-40B4-BE49-F238E27FC236}">
                <a16:creationId xmlns:a16="http://schemas.microsoft.com/office/drawing/2014/main" id="{7DC2CB7A-7BA4-46B4-A326-247DE80D3C02}"/>
              </a:ext>
            </a:extLst>
          </p:cNvPr>
          <p:cNvSpPr txBox="1"/>
          <p:nvPr/>
        </p:nvSpPr>
        <p:spPr>
          <a:xfrm>
            <a:off x="5388239" y="4345258"/>
            <a:ext cx="1510468" cy="369332"/>
          </a:xfrm>
          <a:prstGeom prst="rect">
            <a:avLst/>
          </a:prstGeom>
          <a:noFill/>
        </p:spPr>
        <p:txBody>
          <a:bodyPr wrap="square">
            <a:spAutoFit/>
          </a:bodyPr>
          <a:lstStyle/>
          <a:p>
            <a:pPr algn="ctr" fontAlgn="ctr"/>
            <a:r>
              <a:rPr lang="en-NZ" b="1" u="none" strike="noStrike" dirty="0">
                <a:solidFill>
                  <a:srgbClr val="0072BC"/>
                </a:solidFill>
                <a:effectLst/>
              </a:rPr>
              <a:t>6%</a:t>
            </a:r>
            <a:endParaRPr lang="en-NZ" b="1" i="0" u="none" strike="noStrike" dirty="0">
              <a:solidFill>
                <a:srgbClr val="0072BC"/>
              </a:solidFill>
              <a:effectLst/>
              <a:latin typeface="Arial" panose="020B0604020202020204" pitchFamily="34" charset="0"/>
            </a:endParaRPr>
          </a:p>
        </p:txBody>
      </p:sp>
      <p:grpSp>
        <p:nvGrpSpPr>
          <p:cNvPr id="83" name="Group 82">
            <a:extLst>
              <a:ext uri="{FF2B5EF4-FFF2-40B4-BE49-F238E27FC236}">
                <a16:creationId xmlns:a16="http://schemas.microsoft.com/office/drawing/2014/main" id="{11A4FE18-5C2F-4842-A130-F7BFAB8CD7DF}"/>
              </a:ext>
            </a:extLst>
          </p:cNvPr>
          <p:cNvGrpSpPr/>
          <p:nvPr/>
        </p:nvGrpSpPr>
        <p:grpSpPr>
          <a:xfrm>
            <a:off x="7379313" y="4345258"/>
            <a:ext cx="1510468" cy="1556569"/>
            <a:chOff x="7504925" y="4240918"/>
            <a:chExt cx="1510468" cy="1556569"/>
          </a:xfrm>
        </p:grpSpPr>
        <p:sp>
          <p:nvSpPr>
            <p:cNvPr id="84" name="TextBox 83">
              <a:extLst>
                <a:ext uri="{FF2B5EF4-FFF2-40B4-BE49-F238E27FC236}">
                  <a16:creationId xmlns:a16="http://schemas.microsoft.com/office/drawing/2014/main" id="{F7FC8F7E-F423-4893-817B-2066114367E0}"/>
                </a:ext>
              </a:extLst>
            </p:cNvPr>
            <p:cNvSpPr txBox="1"/>
            <p:nvPr/>
          </p:nvSpPr>
          <p:spPr>
            <a:xfrm>
              <a:off x="7504925" y="5335822"/>
              <a:ext cx="1510468" cy="461665"/>
            </a:xfrm>
            <a:prstGeom prst="rect">
              <a:avLst/>
            </a:prstGeom>
            <a:noFill/>
          </p:spPr>
          <p:txBody>
            <a:bodyPr wrap="square">
              <a:spAutoFit/>
            </a:bodyPr>
            <a:lstStyle/>
            <a:p>
              <a:pPr algn="ctr" fontAlgn="ctr"/>
              <a:r>
                <a:rPr lang="en-NZ" sz="1200" u="none" strike="noStrike" dirty="0">
                  <a:effectLst/>
                </a:rPr>
                <a:t>Don’t </a:t>
              </a:r>
            </a:p>
            <a:p>
              <a:pPr algn="ctr" fontAlgn="ctr"/>
              <a:r>
                <a:rPr lang="en-NZ" sz="1200" u="none" strike="noStrike" dirty="0">
                  <a:effectLst/>
                </a:rPr>
                <a:t>know</a:t>
              </a:r>
              <a:endParaRPr lang="en-NZ" sz="1200" i="0" u="none" strike="noStrike" dirty="0">
                <a:solidFill>
                  <a:srgbClr val="000000"/>
                </a:solidFill>
                <a:effectLst/>
                <a:latin typeface="Arial" panose="020B0604020202020204" pitchFamily="34" charset="0"/>
              </a:endParaRPr>
            </a:p>
          </p:txBody>
        </p:sp>
        <p:grpSp>
          <p:nvGrpSpPr>
            <p:cNvPr id="85" name="Graphic 46">
              <a:extLst>
                <a:ext uri="{FF2B5EF4-FFF2-40B4-BE49-F238E27FC236}">
                  <a16:creationId xmlns:a16="http://schemas.microsoft.com/office/drawing/2014/main" id="{4CE9ABCB-DFEF-4AC5-B209-BC50D57BD736}"/>
                </a:ext>
              </a:extLst>
            </p:cNvPr>
            <p:cNvGrpSpPr/>
            <p:nvPr/>
          </p:nvGrpSpPr>
          <p:grpSpPr>
            <a:xfrm>
              <a:off x="8111997" y="4685444"/>
              <a:ext cx="296324" cy="446149"/>
              <a:chOff x="4609327" y="581049"/>
              <a:chExt cx="2973351" cy="4476716"/>
            </a:xfrm>
            <a:solidFill>
              <a:srgbClr val="0072BC"/>
            </a:solidFill>
          </p:grpSpPr>
          <p:sp>
            <p:nvSpPr>
              <p:cNvPr id="87" name="Freeform: Shape 86">
                <a:extLst>
                  <a:ext uri="{FF2B5EF4-FFF2-40B4-BE49-F238E27FC236}">
                    <a16:creationId xmlns:a16="http://schemas.microsoft.com/office/drawing/2014/main" id="{05EFBD77-9BC1-4440-8E93-70DC5E1CDA35}"/>
                  </a:ext>
                </a:extLst>
              </p:cNvPr>
              <p:cNvSpPr/>
              <p:nvPr/>
            </p:nvSpPr>
            <p:spPr>
              <a:xfrm>
                <a:off x="4609327" y="581049"/>
                <a:ext cx="2973351" cy="3690637"/>
              </a:xfrm>
              <a:custGeom>
                <a:avLst/>
                <a:gdLst>
                  <a:gd name="connsiteX0" fmla="*/ 1368820 w 2973351"/>
                  <a:gd name="connsiteY0" fmla="*/ 3690637 h 3690637"/>
                  <a:gd name="connsiteX1" fmla="*/ 1091167 w 2973351"/>
                  <a:gd name="connsiteY1" fmla="*/ 3412984 h 3690637"/>
                  <a:gd name="connsiteX2" fmla="*/ 1091167 w 2973351"/>
                  <a:gd name="connsiteY2" fmla="*/ 2722888 h 3690637"/>
                  <a:gd name="connsiteX3" fmla="*/ 1368820 w 2973351"/>
                  <a:gd name="connsiteY3" fmla="*/ 2445234 h 3690637"/>
                  <a:gd name="connsiteX4" fmla="*/ 1433933 w 2973351"/>
                  <a:gd name="connsiteY4" fmla="*/ 2452930 h 3690637"/>
                  <a:gd name="connsiteX5" fmla="*/ 1434924 w 2973351"/>
                  <a:gd name="connsiteY5" fmla="*/ 2452987 h 3690637"/>
                  <a:gd name="connsiteX6" fmla="*/ 1441601 w 2973351"/>
                  <a:gd name="connsiteY6" fmla="*/ 2453292 h 3690637"/>
                  <a:gd name="connsiteX7" fmla="*/ 1469376 w 2973351"/>
                  <a:gd name="connsiteY7" fmla="*/ 2453692 h 3690637"/>
                  <a:gd name="connsiteX8" fmla="*/ 2417351 w 2973351"/>
                  <a:gd name="connsiteY8" fmla="*/ 1540159 h 3690637"/>
                  <a:gd name="connsiteX9" fmla="*/ 2160138 w 2973351"/>
                  <a:gd name="connsiteY9" fmla="*/ 857264 h 3690637"/>
                  <a:gd name="connsiteX10" fmla="*/ 1495960 w 2973351"/>
                  <a:gd name="connsiteY10" fmla="*/ 555703 h 3690637"/>
                  <a:gd name="connsiteX11" fmla="*/ 547679 w 2973351"/>
                  <a:gd name="connsiteY11" fmla="*/ 1274821 h 3690637"/>
                  <a:gd name="connsiteX12" fmla="*/ 269864 w 2973351"/>
                  <a:gd name="connsiteY12" fmla="*/ 1487162 h 3690637"/>
                  <a:gd name="connsiteX13" fmla="*/ 56789 w 2973351"/>
                  <a:gd name="connsiteY13" fmla="*/ 1377691 h 3690637"/>
                  <a:gd name="connsiteX14" fmla="*/ 8164 w 2973351"/>
                  <a:gd name="connsiteY14" fmla="*/ 1142957 h 3690637"/>
                  <a:gd name="connsiteX15" fmla="*/ 535764 w 2973351"/>
                  <a:gd name="connsiteY15" fmla="*/ 324255 h 3690637"/>
                  <a:gd name="connsiteX16" fmla="*/ 1521068 w 2973351"/>
                  <a:gd name="connsiteY16" fmla="*/ 890 h 3690637"/>
                  <a:gd name="connsiteX17" fmla="*/ 2566722 w 2973351"/>
                  <a:gd name="connsiteY17" fmla="*/ 473969 h 3690637"/>
                  <a:gd name="connsiteX18" fmla="*/ 2972716 w 2973351"/>
                  <a:gd name="connsiteY18" fmla="*/ 1547512 h 3690637"/>
                  <a:gd name="connsiteX19" fmla="*/ 1646484 w 2973351"/>
                  <a:gd name="connsiteY19" fmla="*/ 2998560 h 3690637"/>
                  <a:gd name="connsiteX20" fmla="*/ 1646484 w 2973351"/>
                  <a:gd name="connsiteY20" fmla="*/ 3412984 h 3690637"/>
                  <a:gd name="connsiteX21" fmla="*/ 1368820 w 2973351"/>
                  <a:gd name="connsiteY21" fmla="*/ 3690637 h 3690637"/>
                  <a:gd name="connsiteX22" fmla="*/ 1368820 w 2973351"/>
                  <a:gd name="connsiteY22" fmla="*/ 2540475 h 3690637"/>
                  <a:gd name="connsiteX23" fmla="*/ 1186417 w 2973351"/>
                  <a:gd name="connsiteY23" fmla="*/ 2722878 h 3690637"/>
                  <a:gd name="connsiteX24" fmla="*/ 1186417 w 2973351"/>
                  <a:gd name="connsiteY24" fmla="*/ 3412974 h 3690637"/>
                  <a:gd name="connsiteX25" fmla="*/ 1368820 w 2973351"/>
                  <a:gd name="connsiteY25" fmla="*/ 3595378 h 3690637"/>
                  <a:gd name="connsiteX26" fmla="*/ 1551224 w 2973351"/>
                  <a:gd name="connsiteY26" fmla="*/ 3412974 h 3690637"/>
                  <a:gd name="connsiteX27" fmla="*/ 1551224 w 2973351"/>
                  <a:gd name="connsiteY27" fmla="*/ 2955583 h 3690637"/>
                  <a:gd name="connsiteX28" fmla="*/ 1594658 w 2973351"/>
                  <a:gd name="connsiteY28" fmla="*/ 2908149 h 3690637"/>
                  <a:gd name="connsiteX29" fmla="*/ 2877504 w 2973351"/>
                  <a:gd name="connsiteY29" fmla="*/ 1544788 h 3690637"/>
                  <a:gd name="connsiteX30" fmla="*/ 1517772 w 2973351"/>
                  <a:gd name="connsiteY30" fmla="*/ 96083 h 3690637"/>
                  <a:gd name="connsiteX31" fmla="*/ 1468042 w 2973351"/>
                  <a:gd name="connsiteY31" fmla="*/ 95226 h 3690637"/>
                  <a:gd name="connsiteX32" fmla="*/ 100643 w 2973351"/>
                  <a:gd name="connsiteY32" fmla="*/ 1165750 h 3690637"/>
                  <a:gd name="connsiteX33" fmla="*/ 132599 w 2973351"/>
                  <a:gd name="connsiteY33" fmla="*/ 1320017 h 3690637"/>
                  <a:gd name="connsiteX34" fmla="*/ 272588 w 2973351"/>
                  <a:gd name="connsiteY34" fmla="*/ 1391940 h 3690637"/>
                  <a:gd name="connsiteX35" fmla="*/ 455230 w 2973351"/>
                  <a:gd name="connsiteY35" fmla="*/ 1251866 h 3690637"/>
                  <a:gd name="connsiteX36" fmla="*/ 1498665 w 2973351"/>
                  <a:gd name="connsiteY36" fmla="*/ 460481 h 3690637"/>
                  <a:gd name="connsiteX37" fmla="*/ 2229661 w 2973351"/>
                  <a:gd name="connsiteY37" fmla="*/ 792161 h 3690637"/>
                  <a:gd name="connsiteX38" fmla="*/ 2512506 w 2973351"/>
                  <a:gd name="connsiteY38" fmla="*/ 1543712 h 3690637"/>
                  <a:gd name="connsiteX39" fmla="*/ 2193009 w 2973351"/>
                  <a:gd name="connsiteY39" fmla="*/ 2257068 h 3690637"/>
                  <a:gd name="connsiteX40" fmla="*/ 1469357 w 2973351"/>
                  <a:gd name="connsiteY40" fmla="*/ 2548942 h 3690637"/>
                  <a:gd name="connsiteX41" fmla="*/ 1438943 w 2973351"/>
                  <a:gd name="connsiteY41" fmla="*/ 2548504 h 3690637"/>
                  <a:gd name="connsiteX42" fmla="*/ 1429742 w 2973351"/>
                  <a:gd name="connsiteY42" fmla="*/ 2548095 h 3690637"/>
                  <a:gd name="connsiteX43" fmla="*/ 1424913 w 2973351"/>
                  <a:gd name="connsiteY43" fmla="*/ 2547856 h 3690637"/>
                  <a:gd name="connsiteX44" fmla="*/ 1414902 w 2973351"/>
                  <a:gd name="connsiteY44" fmla="*/ 2546361 h 3690637"/>
                  <a:gd name="connsiteX45" fmla="*/ 1368820 w 2973351"/>
                  <a:gd name="connsiteY45" fmla="*/ 2540475 h 36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3351" h="3690637">
                    <a:moveTo>
                      <a:pt x="1368820" y="3690637"/>
                    </a:moveTo>
                    <a:cubicBezTo>
                      <a:pt x="1215715" y="3690637"/>
                      <a:pt x="1091167" y="3566079"/>
                      <a:pt x="1091167" y="3412984"/>
                    </a:cubicBezTo>
                    <a:lnTo>
                      <a:pt x="1091167" y="2722888"/>
                    </a:lnTo>
                    <a:cubicBezTo>
                      <a:pt x="1091167" y="2569792"/>
                      <a:pt x="1215725" y="2445234"/>
                      <a:pt x="1368820" y="2445234"/>
                    </a:cubicBezTo>
                    <a:cubicBezTo>
                      <a:pt x="1390804" y="2445234"/>
                      <a:pt x="1412673" y="2447815"/>
                      <a:pt x="1433933" y="2452930"/>
                    </a:cubicBezTo>
                    <a:lnTo>
                      <a:pt x="1434924" y="2452987"/>
                    </a:lnTo>
                    <a:cubicBezTo>
                      <a:pt x="1437143" y="2453111"/>
                      <a:pt x="1439362" y="2453225"/>
                      <a:pt x="1441601" y="2453292"/>
                    </a:cubicBezTo>
                    <a:cubicBezTo>
                      <a:pt x="1450945" y="2453559"/>
                      <a:pt x="1460165" y="2453692"/>
                      <a:pt x="1469376" y="2453692"/>
                    </a:cubicBezTo>
                    <a:cubicBezTo>
                      <a:pt x="1981783" y="2453673"/>
                      <a:pt x="2398187" y="2052404"/>
                      <a:pt x="2417351" y="1540159"/>
                    </a:cubicBezTo>
                    <a:cubicBezTo>
                      <a:pt x="2426810" y="1287080"/>
                      <a:pt x="2335465" y="1044554"/>
                      <a:pt x="2160138" y="857264"/>
                    </a:cubicBezTo>
                    <a:cubicBezTo>
                      <a:pt x="1984878" y="670031"/>
                      <a:pt x="1748992" y="562932"/>
                      <a:pt x="1495960" y="555703"/>
                    </a:cubicBezTo>
                    <a:cubicBezTo>
                      <a:pt x="1047266" y="542872"/>
                      <a:pt x="655074" y="842253"/>
                      <a:pt x="547679" y="1274821"/>
                    </a:cubicBezTo>
                    <a:cubicBezTo>
                      <a:pt x="515980" y="1402504"/>
                      <a:pt x="400852" y="1490610"/>
                      <a:pt x="269864" y="1487162"/>
                    </a:cubicBezTo>
                    <a:cubicBezTo>
                      <a:pt x="185529" y="1484752"/>
                      <a:pt x="107872" y="1444852"/>
                      <a:pt x="56789" y="1377691"/>
                    </a:cubicBezTo>
                    <a:cubicBezTo>
                      <a:pt x="5678" y="1310492"/>
                      <a:pt x="-12048" y="1224939"/>
                      <a:pt x="8164" y="1142957"/>
                    </a:cubicBezTo>
                    <a:cubicBezTo>
                      <a:pt x="87374" y="821593"/>
                      <a:pt x="274750" y="530842"/>
                      <a:pt x="535764" y="324255"/>
                    </a:cubicBezTo>
                    <a:cubicBezTo>
                      <a:pt x="813751" y="104227"/>
                      <a:pt x="1165823" y="-11416"/>
                      <a:pt x="1521068" y="890"/>
                    </a:cubicBezTo>
                    <a:cubicBezTo>
                      <a:pt x="1922080" y="14778"/>
                      <a:pt x="2293431" y="182780"/>
                      <a:pt x="2566722" y="473969"/>
                    </a:cubicBezTo>
                    <a:cubicBezTo>
                      <a:pt x="2840004" y="765148"/>
                      <a:pt x="2984184" y="1146405"/>
                      <a:pt x="2972716" y="1547512"/>
                    </a:cubicBezTo>
                    <a:cubicBezTo>
                      <a:pt x="2951304" y="2295615"/>
                      <a:pt x="2384404" y="2911931"/>
                      <a:pt x="1646484" y="2998560"/>
                    </a:cubicBezTo>
                    <a:lnTo>
                      <a:pt x="1646484" y="3412984"/>
                    </a:lnTo>
                    <a:cubicBezTo>
                      <a:pt x="1646474" y="3566079"/>
                      <a:pt x="1521916" y="3690637"/>
                      <a:pt x="1368820" y="3690637"/>
                    </a:cubicBezTo>
                    <a:close/>
                    <a:moveTo>
                      <a:pt x="1368820" y="2540475"/>
                    </a:moveTo>
                    <a:cubicBezTo>
                      <a:pt x="1268236" y="2540475"/>
                      <a:pt x="1186417" y="2622304"/>
                      <a:pt x="1186417" y="2722878"/>
                    </a:cubicBezTo>
                    <a:lnTo>
                      <a:pt x="1186417" y="3412974"/>
                    </a:lnTo>
                    <a:cubicBezTo>
                      <a:pt x="1186417" y="3513558"/>
                      <a:pt x="1268246" y="3595378"/>
                      <a:pt x="1368820" y="3595378"/>
                    </a:cubicBezTo>
                    <a:cubicBezTo>
                      <a:pt x="1469395" y="3595378"/>
                      <a:pt x="1551224" y="3513549"/>
                      <a:pt x="1551224" y="3412974"/>
                    </a:cubicBezTo>
                    <a:lnTo>
                      <a:pt x="1551224" y="2955583"/>
                    </a:lnTo>
                    <a:cubicBezTo>
                      <a:pt x="1551224" y="2930904"/>
                      <a:pt x="1570074" y="2910311"/>
                      <a:pt x="1594658" y="2908149"/>
                    </a:cubicBezTo>
                    <a:cubicBezTo>
                      <a:pt x="2305556" y="2845332"/>
                      <a:pt x="2857054" y="2259211"/>
                      <a:pt x="2877504" y="1544788"/>
                    </a:cubicBezTo>
                    <a:cubicBezTo>
                      <a:pt x="2899593" y="772682"/>
                      <a:pt x="2289621" y="122791"/>
                      <a:pt x="1517772" y="96083"/>
                    </a:cubicBezTo>
                    <a:cubicBezTo>
                      <a:pt x="1501265" y="95512"/>
                      <a:pt x="1484530" y="95226"/>
                      <a:pt x="1468042" y="95226"/>
                    </a:cubicBezTo>
                    <a:cubicBezTo>
                      <a:pt x="818313" y="95226"/>
                      <a:pt x="256014" y="535443"/>
                      <a:pt x="100643" y="1165750"/>
                    </a:cubicBezTo>
                    <a:cubicBezTo>
                      <a:pt x="87365" y="1219624"/>
                      <a:pt x="99014" y="1275859"/>
                      <a:pt x="132599" y="1320017"/>
                    </a:cubicBezTo>
                    <a:cubicBezTo>
                      <a:pt x="166156" y="1364147"/>
                      <a:pt x="217181" y="1390359"/>
                      <a:pt x="272588" y="1391940"/>
                    </a:cubicBezTo>
                    <a:cubicBezTo>
                      <a:pt x="358713" y="1394455"/>
                      <a:pt x="434313" y="1336095"/>
                      <a:pt x="455230" y="1251866"/>
                    </a:cubicBezTo>
                    <a:cubicBezTo>
                      <a:pt x="573397" y="775835"/>
                      <a:pt x="1005022" y="446327"/>
                      <a:pt x="1498665" y="460481"/>
                    </a:cubicBezTo>
                    <a:cubicBezTo>
                      <a:pt x="1777290" y="468444"/>
                      <a:pt x="2036904" y="586240"/>
                      <a:pt x="2229661" y="792161"/>
                    </a:cubicBezTo>
                    <a:cubicBezTo>
                      <a:pt x="2422485" y="998139"/>
                      <a:pt x="2522936" y="1265048"/>
                      <a:pt x="2512506" y="1543712"/>
                    </a:cubicBezTo>
                    <a:cubicBezTo>
                      <a:pt x="2502352" y="1815251"/>
                      <a:pt x="2388881" y="2068587"/>
                      <a:pt x="2193009" y="2257068"/>
                    </a:cubicBezTo>
                    <a:cubicBezTo>
                      <a:pt x="1997404" y="2445282"/>
                      <a:pt x="1740400" y="2548933"/>
                      <a:pt x="1469357" y="2548942"/>
                    </a:cubicBezTo>
                    <a:cubicBezTo>
                      <a:pt x="1459241" y="2548942"/>
                      <a:pt x="1449116" y="2548790"/>
                      <a:pt x="1438943" y="2548504"/>
                    </a:cubicBezTo>
                    <a:cubicBezTo>
                      <a:pt x="1435914" y="2548418"/>
                      <a:pt x="1432828" y="2548266"/>
                      <a:pt x="1429742" y="2548095"/>
                    </a:cubicBezTo>
                    <a:lnTo>
                      <a:pt x="1424913" y="2547856"/>
                    </a:lnTo>
                    <a:cubicBezTo>
                      <a:pt x="1421532" y="2547704"/>
                      <a:pt x="1418169" y="2547218"/>
                      <a:pt x="1414902" y="2546361"/>
                    </a:cubicBezTo>
                    <a:cubicBezTo>
                      <a:pt x="1399938" y="2542446"/>
                      <a:pt x="1384432" y="2540475"/>
                      <a:pt x="1368820" y="2540475"/>
                    </a:cubicBezTo>
                    <a:close/>
                  </a:path>
                </a:pathLst>
              </a:custGeom>
              <a:grpFill/>
              <a:ln w="6350" cap="flat">
                <a:solidFill>
                  <a:srgbClr val="0072BC"/>
                </a:solidFill>
                <a:prstDash val="solid"/>
                <a:miter/>
              </a:ln>
            </p:spPr>
            <p:txBody>
              <a:bodyPr rtlCol="0" anchor="ctr"/>
              <a:lstStyle/>
              <a:p>
                <a:endParaRPr lang="en-NZ"/>
              </a:p>
            </p:txBody>
          </p:sp>
          <p:sp>
            <p:nvSpPr>
              <p:cNvPr id="88" name="Freeform: Shape 87">
                <a:extLst>
                  <a:ext uri="{FF2B5EF4-FFF2-40B4-BE49-F238E27FC236}">
                    <a16:creationId xmlns:a16="http://schemas.microsoft.com/office/drawing/2014/main" id="{EF1FC9F1-E684-4AAD-9CD8-10A6EE33B33C}"/>
                  </a:ext>
                </a:extLst>
              </p:cNvPr>
              <p:cNvSpPr/>
              <p:nvPr/>
            </p:nvSpPr>
            <p:spPr>
              <a:xfrm>
                <a:off x="5719762" y="4506106"/>
                <a:ext cx="551649" cy="551659"/>
              </a:xfrm>
              <a:custGeom>
                <a:avLst/>
                <a:gdLst>
                  <a:gd name="connsiteX0" fmla="*/ 275825 w 551649"/>
                  <a:gd name="connsiteY0" fmla="*/ 551659 h 551659"/>
                  <a:gd name="connsiteX1" fmla="*/ 0 w 551649"/>
                  <a:gd name="connsiteY1" fmla="*/ 275834 h 551659"/>
                  <a:gd name="connsiteX2" fmla="*/ 275825 w 551649"/>
                  <a:gd name="connsiteY2" fmla="*/ 0 h 551659"/>
                  <a:gd name="connsiteX3" fmla="*/ 551650 w 551649"/>
                  <a:gd name="connsiteY3" fmla="*/ 275834 h 551659"/>
                  <a:gd name="connsiteX4" fmla="*/ 275825 w 551649"/>
                  <a:gd name="connsiteY4" fmla="*/ 551659 h 551659"/>
                  <a:gd name="connsiteX5" fmla="*/ 275825 w 551649"/>
                  <a:gd name="connsiteY5" fmla="*/ 95250 h 551659"/>
                  <a:gd name="connsiteX6" fmla="*/ 95250 w 551649"/>
                  <a:gd name="connsiteY6" fmla="*/ 275834 h 551659"/>
                  <a:gd name="connsiteX7" fmla="*/ 275825 w 551649"/>
                  <a:gd name="connsiteY7" fmla="*/ 456409 h 551659"/>
                  <a:gd name="connsiteX8" fmla="*/ 456400 w 551649"/>
                  <a:gd name="connsiteY8" fmla="*/ 275834 h 551659"/>
                  <a:gd name="connsiteX9" fmla="*/ 275825 w 551649"/>
                  <a:gd name="connsiteY9" fmla="*/ 95250 h 5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649" h="551659">
                    <a:moveTo>
                      <a:pt x="275825" y="551659"/>
                    </a:moveTo>
                    <a:cubicBezTo>
                      <a:pt x="123730" y="551659"/>
                      <a:pt x="0" y="427930"/>
                      <a:pt x="0" y="275834"/>
                    </a:cubicBezTo>
                    <a:cubicBezTo>
                      <a:pt x="0" y="123739"/>
                      <a:pt x="123739" y="0"/>
                      <a:pt x="275825" y="0"/>
                    </a:cubicBezTo>
                    <a:cubicBezTo>
                      <a:pt x="427911" y="0"/>
                      <a:pt x="551650" y="123739"/>
                      <a:pt x="551650" y="275834"/>
                    </a:cubicBezTo>
                    <a:cubicBezTo>
                      <a:pt x="551650" y="427930"/>
                      <a:pt x="427911" y="551659"/>
                      <a:pt x="275825" y="551659"/>
                    </a:cubicBezTo>
                    <a:close/>
                    <a:moveTo>
                      <a:pt x="275825" y="95250"/>
                    </a:moveTo>
                    <a:cubicBezTo>
                      <a:pt x="176251" y="95250"/>
                      <a:pt x="95250" y="176260"/>
                      <a:pt x="95250" y="275834"/>
                    </a:cubicBezTo>
                    <a:cubicBezTo>
                      <a:pt x="95250" y="375399"/>
                      <a:pt x="176260" y="456409"/>
                      <a:pt x="275825" y="456409"/>
                    </a:cubicBezTo>
                    <a:cubicBezTo>
                      <a:pt x="375390" y="456409"/>
                      <a:pt x="456400" y="375399"/>
                      <a:pt x="456400" y="275834"/>
                    </a:cubicBezTo>
                    <a:cubicBezTo>
                      <a:pt x="456400" y="176260"/>
                      <a:pt x="375390" y="95250"/>
                      <a:pt x="275825" y="95250"/>
                    </a:cubicBezTo>
                    <a:close/>
                  </a:path>
                </a:pathLst>
              </a:custGeom>
              <a:grpFill/>
              <a:ln w="6350" cap="flat">
                <a:solidFill>
                  <a:srgbClr val="0072BC"/>
                </a:solidFill>
                <a:prstDash val="solid"/>
                <a:miter/>
              </a:ln>
            </p:spPr>
            <p:txBody>
              <a:bodyPr rtlCol="0" anchor="ctr"/>
              <a:lstStyle/>
              <a:p>
                <a:endParaRPr lang="en-NZ"/>
              </a:p>
            </p:txBody>
          </p:sp>
        </p:grpSp>
        <p:sp>
          <p:nvSpPr>
            <p:cNvPr id="86" name="TextBox 85">
              <a:extLst>
                <a:ext uri="{FF2B5EF4-FFF2-40B4-BE49-F238E27FC236}">
                  <a16:creationId xmlns:a16="http://schemas.microsoft.com/office/drawing/2014/main" id="{49551769-D811-41AC-AC1F-8AAD550AD231}"/>
                </a:ext>
              </a:extLst>
            </p:cNvPr>
            <p:cNvSpPr txBox="1"/>
            <p:nvPr/>
          </p:nvSpPr>
          <p:spPr>
            <a:xfrm>
              <a:off x="7504925" y="4240918"/>
              <a:ext cx="1510468" cy="369332"/>
            </a:xfrm>
            <a:prstGeom prst="rect">
              <a:avLst/>
            </a:prstGeom>
            <a:noFill/>
          </p:spPr>
          <p:txBody>
            <a:bodyPr wrap="square">
              <a:spAutoFit/>
            </a:bodyPr>
            <a:lstStyle/>
            <a:p>
              <a:pPr algn="ctr" fontAlgn="ctr"/>
              <a:r>
                <a:rPr lang="en-NZ" b="1" u="none" strike="noStrike" dirty="0">
                  <a:solidFill>
                    <a:srgbClr val="0072BC"/>
                  </a:solidFill>
                  <a:effectLst/>
                </a:rPr>
                <a:t>14%</a:t>
              </a:r>
              <a:endParaRPr lang="en-NZ" b="1" i="0" u="none" strike="noStrike" dirty="0">
                <a:solidFill>
                  <a:srgbClr val="0072BC"/>
                </a:solidFill>
                <a:effectLst/>
                <a:latin typeface="Arial" panose="020B0604020202020204" pitchFamily="34" charset="0"/>
              </a:endParaRPr>
            </a:p>
          </p:txBody>
        </p:sp>
      </p:grpSp>
      <p:sp>
        <p:nvSpPr>
          <p:cNvPr id="89" name="TextBox 88">
            <a:extLst>
              <a:ext uri="{FF2B5EF4-FFF2-40B4-BE49-F238E27FC236}">
                <a16:creationId xmlns:a16="http://schemas.microsoft.com/office/drawing/2014/main" id="{BDDB4B34-716D-46FF-B59B-1C06EEC5DEEF}"/>
              </a:ext>
            </a:extLst>
          </p:cNvPr>
          <p:cNvSpPr txBox="1"/>
          <p:nvPr/>
        </p:nvSpPr>
        <p:spPr>
          <a:xfrm>
            <a:off x="9370389" y="5440162"/>
            <a:ext cx="1510468" cy="461665"/>
          </a:xfrm>
          <a:prstGeom prst="rect">
            <a:avLst/>
          </a:prstGeom>
          <a:noFill/>
        </p:spPr>
        <p:txBody>
          <a:bodyPr wrap="square">
            <a:spAutoFit/>
          </a:bodyPr>
          <a:lstStyle/>
          <a:p>
            <a:pPr algn="ctr" fontAlgn="ctr"/>
            <a:r>
              <a:rPr lang="en-NZ" sz="1200" u="none" strike="noStrike" dirty="0">
                <a:effectLst/>
              </a:rPr>
              <a:t>Not </a:t>
            </a:r>
          </a:p>
          <a:p>
            <a:pPr algn="ctr" fontAlgn="ctr"/>
            <a:r>
              <a:rPr lang="en-NZ" sz="1200" u="none" strike="noStrike" dirty="0">
                <a:effectLst/>
              </a:rPr>
              <a:t>applicable</a:t>
            </a:r>
            <a:endParaRPr lang="en-NZ" sz="1200" i="0" u="none" strike="noStrike" dirty="0">
              <a:solidFill>
                <a:srgbClr val="000000"/>
              </a:solidFill>
              <a:effectLst/>
              <a:latin typeface="Arial" panose="020B0604020202020204" pitchFamily="34" charset="0"/>
            </a:endParaRPr>
          </a:p>
        </p:txBody>
      </p:sp>
      <p:grpSp>
        <p:nvGrpSpPr>
          <p:cNvPr id="90" name="Graphic 53">
            <a:extLst>
              <a:ext uri="{FF2B5EF4-FFF2-40B4-BE49-F238E27FC236}">
                <a16:creationId xmlns:a16="http://schemas.microsoft.com/office/drawing/2014/main" id="{35474E54-47DB-4A09-B2DC-4AD794F7D9C7}"/>
              </a:ext>
            </a:extLst>
          </p:cNvPr>
          <p:cNvGrpSpPr/>
          <p:nvPr/>
        </p:nvGrpSpPr>
        <p:grpSpPr>
          <a:xfrm>
            <a:off x="9888833" y="4805899"/>
            <a:ext cx="473580" cy="473580"/>
            <a:chOff x="3810000" y="533400"/>
            <a:chExt cx="4572000" cy="4572000"/>
          </a:xfrm>
          <a:solidFill>
            <a:srgbClr val="0072BC"/>
          </a:solidFill>
        </p:grpSpPr>
        <p:sp>
          <p:nvSpPr>
            <p:cNvPr id="91" name="Freeform: Shape 90">
              <a:extLst>
                <a:ext uri="{FF2B5EF4-FFF2-40B4-BE49-F238E27FC236}">
                  <a16:creationId xmlns:a16="http://schemas.microsoft.com/office/drawing/2014/main" id="{3ED88786-ADCB-4149-B8FA-7A6276D12D9C}"/>
                </a:ext>
              </a:extLst>
            </p:cNvPr>
            <p:cNvSpPr/>
            <p:nvPr/>
          </p:nvSpPr>
          <p:spPr>
            <a:xfrm>
              <a:off x="4451651" y="533400"/>
              <a:ext cx="3930348" cy="3930348"/>
            </a:xfrm>
            <a:custGeom>
              <a:avLst/>
              <a:gdLst>
                <a:gd name="connsiteX0" fmla="*/ 3193447 w 3930348"/>
                <a:gd name="connsiteY0" fmla="*/ 3930349 h 3930348"/>
                <a:gd name="connsiteX1" fmla="*/ 3126096 w 3930348"/>
                <a:gd name="connsiteY1" fmla="*/ 3902450 h 3930348"/>
                <a:gd name="connsiteX2" fmla="*/ 27899 w 3930348"/>
                <a:gd name="connsiteY2" fmla="*/ 804253 h 3930348"/>
                <a:gd name="connsiteX3" fmla="*/ 0 w 3930348"/>
                <a:gd name="connsiteY3" fmla="*/ 736902 h 3930348"/>
                <a:gd name="connsiteX4" fmla="*/ 27899 w 3930348"/>
                <a:gd name="connsiteY4" fmla="*/ 669550 h 3930348"/>
                <a:gd name="connsiteX5" fmla="*/ 1644348 w 3930348"/>
                <a:gd name="connsiteY5" fmla="*/ 0 h 3930348"/>
                <a:gd name="connsiteX6" fmla="*/ 3260789 w 3930348"/>
                <a:gd name="connsiteY6" fmla="*/ 669550 h 3930348"/>
                <a:gd name="connsiteX7" fmla="*/ 3930349 w 3930348"/>
                <a:gd name="connsiteY7" fmla="*/ 2286000 h 3930348"/>
                <a:gd name="connsiteX8" fmla="*/ 3260798 w 3930348"/>
                <a:gd name="connsiteY8" fmla="*/ 3902450 h 3930348"/>
                <a:gd name="connsiteX9" fmla="*/ 3193447 w 3930348"/>
                <a:gd name="connsiteY9" fmla="*/ 3930349 h 3930348"/>
                <a:gd name="connsiteX10" fmla="*/ 231448 w 3930348"/>
                <a:gd name="connsiteY10" fmla="*/ 738397 h 3930348"/>
                <a:gd name="connsiteX11" fmla="*/ 3191942 w 3930348"/>
                <a:gd name="connsiteY11" fmla="*/ 3698901 h 3930348"/>
                <a:gd name="connsiteX12" fmla="*/ 3739849 w 3930348"/>
                <a:gd name="connsiteY12" fmla="*/ 2286000 h 3930348"/>
                <a:gd name="connsiteX13" fmla="*/ 1644348 w 3930348"/>
                <a:gd name="connsiteY13" fmla="*/ 190500 h 3930348"/>
                <a:gd name="connsiteX14" fmla="*/ 231448 w 3930348"/>
                <a:gd name="connsiteY14" fmla="*/ 738397 h 39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0348" h="3930348">
                  <a:moveTo>
                    <a:pt x="3193447" y="3930349"/>
                  </a:moveTo>
                  <a:cubicBezTo>
                    <a:pt x="3168187" y="3930349"/>
                    <a:pt x="3143965" y="3920309"/>
                    <a:pt x="3126096" y="3902450"/>
                  </a:cubicBezTo>
                  <a:lnTo>
                    <a:pt x="27899" y="804253"/>
                  </a:lnTo>
                  <a:cubicBezTo>
                    <a:pt x="10039" y="786394"/>
                    <a:pt x="0" y="762162"/>
                    <a:pt x="0" y="736902"/>
                  </a:cubicBezTo>
                  <a:cubicBezTo>
                    <a:pt x="0" y="711641"/>
                    <a:pt x="10039" y="687410"/>
                    <a:pt x="27899" y="669550"/>
                  </a:cubicBezTo>
                  <a:cubicBezTo>
                    <a:pt x="459677" y="237782"/>
                    <a:pt x="1033739" y="0"/>
                    <a:pt x="1644348" y="0"/>
                  </a:cubicBezTo>
                  <a:cubicBezTo>
                    <a:pt x="2254958" y="0"/>
                    <a:pt x="2829030" y="237782"/>
                    <a:pt x="3260789" y="669550"/>
                  </a:cubicBezTo>
                  <a:cubicBezTo>
                    <a:pt x="3692557" y="1101328"/>
                    <a:pt x="3930349" y="1675390"/>
                    <a:pt x="3930349" y="2286000"/>
                  </a:cubicBezTo>
                  <a:cubicBezTo>
                    <a:pt x="3930349" y="2896600"/>
                    <a:pt x="3692567" y="3470672"/>
                    <a:pt x="3260798" y="3902450"/>
                  </a:cubicBezTo>
                  <a:cubicBezTo>
                    <a:pt x="3242929" y="3920309"/>
                    <a:pt x="3218707" y="3930349"/>
                    <a:pt x="3193447" y="3930349"/>
                  </a:cubicBezTo>
                  <a:close/>
                  <a:moveTo>
                    <a:pt x="231448" y="738397"/>
                  </a:moveTo>
                  <a:lnTo>
                    <a:pt x="3191942" y="3698901"/>
                  </a:lnTo>
                  <a:cubicBezTo>
                    <a:pt x="3545977" y="3311928"/>
                    <a:pt x="3739849" y="2813847"/>
                    <a:pt x="3739849" y="2286000"/>
                  </a:cubicBezTo>
                  <a:cubicBezTo>
                    <a:pt x="3739849" y="1130532"/>
                    <a:pt x="2799817" y="190500"/>
                    <a:pt x="1644348" y="190500"/>
                  </a:cubicBezTo>
                  <a:cubicBezTo>
                    <a:pt x="1116501" y="190500"/>
                    <a:pt x="618420" y="384372"/>
                    <a:pt x="231448" y="738397"/>
                  </a:cubicBezTo>
                  <a:close/>
                </a:path>
              </a:pathLst>
            </a:custGeom>
            <a:grpFill/>
            <a:ln w="9525" cap="flat">
              <a:noFill/>
              <a:prstDash val="solid"/>
              <a:miter/>
            </a:ln>
          </p:spPr>
          <p:txBody>
            <a:bodyPr rtlCol="0" anchor="ctr"/>
            <a:lstStyle/>
            <a:p>
              <a:endParaRPr lang="en-NZ"/>
            </a:p>
          </p:txBody>
        </p:sp>
        <p:sp>
          <p:nvSpPr>
            <p:cNvPr id="92" name="Freeform: Shape 91">
              <a:extLst>
                <a:ext uri="{FF2B5EF4-FFF2-40B4-BE49-F238E27FC236}">
                  <a16:creationId xmlns:a16="http://schemas.microsoft.com/office/drawing/2014/main" id="{7F9A37A5-6242-4985-A231-EF5C0A7C0052}"/>
                </a:ext>
              </a:extLst>
            </p:cNvPr>
            <p:cNvSpPr/>
            <p:nvPr/>
          </p:nvSpPr>
          <p:spPr>
            <a:xfrm>
              <a:off x="3810000" y="1175061"/>
              <a:ext cx="3930357" cy="3930338"/>
            </a:xfrm>
            <a:custGeom>
              <a:avLst/>
              <a:gdLst>
                <a:gd name="connsiteX0" fmla="*/ 2286000 w 3930357"/>
                <a:gd name="connsiteY0" fmla="*/ 3930339 h 3930338"/>
                <a:gd name="connsiteX1" fmla="*/ 669550 w 3930357"/>
                <a:gd name="connsiteY1" fmla="*/ 3260779 h 3930338"/>
                <a:gd name="connsiteX2" fmla="*/ 0 w 3930357"/>
                <a:gd name="connsiteY2" fmla="*/ 1644339 h 3930338"/>
                <a:gd name="connsiteX3" fmla="*/ 669550 w 3930357"/>
                <a:gd name="connsiteY3" fmla="*/ 27889 h 3930338"/>
                <a:gd name="connsiteX4" fmla="*/ 804262 w 3930357"/>
                <a:gd name="connsiteY4" fmla="*/ 27889 h 3930338"/>
                <a:gd name="connsiteX5" fmla="*/ 3902459 w 3930357"/>
                <a:gd name="connsiteY5" fmla="*/ 3126086 h 3930338"/>
                <a:gd name="connsiteX6" fmla="*/ 3930358 w 3930357"/>
                <a:gd name="connsiteY6" fmla="*/ 3193437 h 3930338"/>
                <a:gd name="connsiteX7" fmla="*/ 3902459 w 3930357"/>
                <a:gd name="connsiteY7" fmla="*/ 3260789 h 3930338"/>
                <a:gd name="connsiteX8" fmla="*/ 2286000 w 3930357"/>
                <a:gd name="connsiteY8" fmla="*/ 3930339 h 3930338"/>
                <a:gd name="connsiteX9" fmla="*/ 738397 w 3930357"/>
                <a:gd name="connsiteY9" fmla="*/ 231438 h 3930338"/>
                <a:gd name="connsiteX10" fmla="*/ 190500 w 3930357"/>
                <a:gd name="connsiteY10" fmla="*/ 1644339 h 3930338"/>
                <a:gd name="connsiteX11" fmla="*/ 2286000 w 3930357"/>
                <a:gd name="connsiteY11" fmla="*/ 3739839 h 3930338"/>
                <a:gd name="connsiteX12" fmla="*/ 3698901 w 3930357"/>
                <a:gd name="connsiteY12" fmla="*/ 3191942 h 3930338"/>
                <a:gd name="connsiteX13" fmla="*/ 738397 w 3930357"/>
                <a:gd name="connsiteY13" fmla="*/ 231438 h 393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0357" h="3930338">
                  <a:moveTo>
                    <a:pt x="2286000" y="3930339"/>
                  </a:moveTo>
                  <a:cubicBezTo>
                    <a:pt x="1675390" y="3930339"/>
                    <a:pt x="1101328" y="3692547"/>
                    <a:pt x="669550" y="3260779"/>
                  </a:cubicBezTo>
                  <a:cubicBezTo>
                    <a:pt x="237782" y="2829020"/>
                    <a:pt x="0" y="2254949"/>
                    <a:pt x="0" y="1644339"/>
                  </a:cubicBezTo>
                  <a:cubicBezTo>
                    <a:pt x="0" y="1033729"/>
                    <a:pt x="237782" y="459657"/>
                    <a:pt x="669550" y="27889"/>
                  </a:cubicBezTo>
                  <a:cubicBezTo>
                    <a:pt x="706745" y="-9296"/>
                    <a:pt x="767058" y="-9296"/>
                    <a:pt x="804262" y="27889"/>
                  </a:cubicBezTo>
                  <a:lnTo>
                    <a:pt x="3902459" y="3126086"/>
                  </a:lnTo>
                  <a:cubicBezTo>
                    <a:pt x="3920319" y="3143955"/>
                    <a:pt x="3930358" y="3168177"/>
                    <a:pt x="3930358" y="3193437"/>
                  </a:cubicBezTo>
                  <a:cubicBezTo>
                    <a:pt x="3930358" y="3218698"/>
                    <a:pt x="3920319" y="3242920"/>
                    <a:pt x="3902459" y="3260789"/>
                  </a:cubicBezTo>
                  <a:cubicBezTo>
                    <a:pt x="3470672" y="3692557"/>
                    <a:pt x="2896600" y="3930339"/>
                    <a:pt x="2286000" y="3930339"/>
                  </a:cubicBezTo>
                  <a:close/>
                  <a:moveTo>
                    <a:pt x="738397" y="231438"/>
                  </a:moveTo>
                  <a:cubicBezTo>
                    <a:pt x="384372" y="618401"/>
                    <a:pt x="190500" y="1116482"/>
                    <a:pt x="190500" y="1644339"/>
                  </a:cubicBezTo>
                  <a:cubicBezTo>
                    <a:pt x="190500" y="2799807"/>
                    <a:pt x="1130532" y="3739839"/>
                    <a:pt x="2286000" y="3739839"/>
                  </a:cubicBezTo>
                  <a:cubicBezTo>
                    <a:pt x="2813847" y="3739839"/>
                    <a:pt x="3311928" y="3545967"/>
                    <a:pt x="3698901" y="3191942"/>
                  </a:cubicBezTo>
                  <a:lnTo>
                    <a:pt x="738397" y="231438"/>
                  </a:lnTo>
                  <a:close/>
                </a:path>
              </a:pathLst>
            </a:custGeom>
            <a:grpFill/>
            <a:ln w="9525" cap="flat">
              <a:noFill/>
              <a:prstDash val="solid"/>
              <a:miter/>
            </a:ln>
          </p:spPr>
          <p:txBody>
            <a:bodyPr rtlCol="0" anchor="ctr"/>
            <a:lstStyle/>
            <a:p>
              <a:endParaRPr lang="en-NZ" dirty="0"/>
            </a:p>
          </p:txBody>
        </p:sp>
      </p:grpSp>
      <p:sp>
        <p:nvSpPr>
          <p:cNvPr id="93" name="TextBox 92">
            <a:extLst>
              <a:ext uri="{FF2B5EF4-FFF2-40B4-BE49-F238E27FC236}">
                <a16:creationId xmlns:a16="http://schemas.microsoft.com/office/drawing/2014/main" id="{D511429D-DC6C-4BCC-A1E7-F7206A13578D}"/>
              </a:ext>
            </a:extLst>
          </p:cNvPr>
          <p:cNvSpPr txBox="1"/>
          <p:nvPr/>
        </p:nvSpPr>
        <p:spPr>
          <a:xfrm>
            <a:off x="9370389" y="4345258"/>
            <a:ext cx="1510468" cy="369332"/>
          </a:xfrm>
          <a:prstGeom prst="rect">
            <a:avLst/>
          </a:prstGeom>
          <a:noFill/>
        </p:spPr>
        <p:txBody>
          <a:bodyPr wrap="square">
            <a:spAutoFit/>
          </a:bodyPr>
          <a:lstStyle/>
          <a:p>
            <a:pPr algn="ctr" fontAlgn="ctr"/>
            <a:r>
              <a:rPr lang="en-NZ" b="1" u="none" strike="noStrike" dirty="0">
                <a:solidFill>
                  <a:srgbClr val="0072BC"/>
                </a:solidFill>
                <a:effectLst/>
              </a:rPr>
              <a:t>1%</a:t>
            </a:r>
            <a:endParaRPr lang="en-NZ" b="1" i="0" u="none" strike="noStrike" dirty="0">
              <a:solidFill>
                <a:srgbClr val="0072BC"/>
              </a:solidFill>
              <a:effectLst/>
              <a:latin typeface="Arial" panose="020B0604020202020204" pitchFamily="34" charset="0"/>
            </a:endParaRPr>
          </a:p>
        </p:txBody>
      </p:sp>
      <p:grpSp>
        <p:nvGrpSpPr>
          <p:cNvPr id="94" name="Group 93">
            <a:extLst>
              <a:ext uri="{FF2B5EF4-FFF2-40B4-BE49-F238E27FC236}">
                <a16:creationId xmlns:a16="http://schemas.microsoft.com/office/drawing/2014/main" id="{A5B2FFE4-024B-4AFD-8DA0-B8EFF3780D96}"/>
              </a:ext>
            </a:extLst>
          </p:cNvPr>
          <p:cNvGrpSpPr/>
          <p:nvPr/>
        </p:nvGrpSpPr>
        <p:grpSpPr>
          <a:xfrm>
            <a:off x="3156860" y="4367863"/>
            <a:ext cx="5973225" cy="1510774"/>
            <a:chOff x="3156860" y="3295650"/>
            <a:chExt cx="5973225" cy="2501837"/>
          </a:xfrm>
        </p:grpSpPr>
        <p:cxnSp>
          <p:nvCxnSpPr>
            <p:cNvPr id="95" name="Straight Connector 94">
              <a:extLst>
                <a:ext uri="{FF2B5EF4-FFF2-40B4-BE49-F238E27FC236}">
                  <a16:creationId xmlns:a16="http://schemas.microsoft.com/office/drawing/2014/main" id="{917E31E8-339C-4EBE-AF37-505002C24A8B}"/>
                </a:ext>
              </a:extLst>
            </p:cNvPr>
            <p:cNvCxnSpPr/>
            <p:nvPr/>
          </p:nvCxnSpPr>
          <p:spPr>
            <a:xfrm>
              <a:off x="3156860" y="3295650"/>
              <a:ext cx="0" cy="2501837"/>
            </a:xfrm>
            <a:prstGeom prst="line">
              <a:avLst/>
            </a:prstGeom>
            <a:ln w="12700">
              <a:solidFill>
                <a:srgbClr val="0072BC">
                  <a:alpha val="50000"/>
                </a:srgb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E9A4015-7BCE-4851-BA97-B638BF58902E}"/>
                </a:ext>
              </a:extLst>
            </p:cNvPr>
            <p:cNvCxnSpPr/>
            <p:nvPr/>
          </p:nvCxnSpPr>
          <p:spPr>
            <a:xfrm>
              <a:off x="5147935" y="3295650"/>
              <a:ext cx="0" cy="2501837"/>
            </a:xfrm>
            <a:prstGeom prst="line">
              <a:avLst/>
            </a:prstGeom>
            <a:ln w="12700">
              <a:solidFill>
                <a:srgbClr val="0072BC">
                  <a:alpha val="50000"/>
                </a:srgb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99139B2-98CA-4884-808F-B2A7321CA565}"/>
                </a:ext>
              </a:extLst>
            </p:cNvPr>
            <p:cNvCxnSpPr/>
            <p:nvPr/>
          </p:nvCxnSpPr>
          <p:spPr>
            <a:xfrm>
              <a:off x="7139010" y="3295650"/>
              <a:ext cx="0" cy="2501837"/>
            </a:xfrm>
            <a:prstGeom prst="line">
              <a:avLst/>
            </a:prstGeom>
            <a:ln w="12700">
              <a:solidFill>
                <a:srgbClr val="0072BC">
                  <a:alpha val="50000"/>
                </a:srgb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2AA6A60-EFF8-4263-8207-57763975C299}"/>
                </a:ext>
              </a:extLst>
            </p:cNvPr>
            <p:cNvCxnSpPr/>
            <p:nvPr/>
          </p:nvCxnSpPr>
          <p:spPr>
            <a:xfrm>
              <a:off x="9130085" y="3295650"/>
              <a:ext cx="0" cy="2501837"/>
            </a:xfrm>
            <a:prstGeom prst="line">
              <a:avLst/>
            </a:prstGeom>
            <a:ln w="12700">
              <a:solidFill>
                <a:srgbClr val="0072BC">
                  <a:alpha val="50000"/>
                </a:srgbClr>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B31DB52B-6C01-4AE6-A686-333589771263}"/>
              </a:ext>
            </a:extLst>
          </p:cNvPr>
          <p:cNvSpPr/>
          <p:nvPr/>
        </p:nvSpPr>
        <p:spPr bwMode="ltGray">
          <a:xfrm>
            <a:off x="514351" y="3837097"/>
            <a:ext cx="11196586"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t" anchorCtr="0" forceAA="0" compatLnSpc="1">
            <a:prstTxWarp prst="textNoShape">
              <a:avLst/>
            </a:prstTxWarp>
            <a:noAutofit/>
          </a:bodyPr>
          <a:lstStyle/>
          <a:p>
            <a:pPr algn="l"/>
            <a:r>
              <a:rPr lang="en-NZ" sz="1400" b="1" dirty="0">
                <a:solidFill>
                  <a:schemeClr val="tx1"/>
                </a:solidFill>
              </a:rPr>
              <a:t>Vaccination decision makers</a:t>
            </a:r>
          </a:p>
        </p:txBody>
      </p:sp>
      <p:sp>
        <p:nvSpPr>
          <p:cNvPr id="100" name="Oval 99">
            <a:extLst>
              <a:ext uri="{FF2B5EF4-FFF2-40B4-BE49-F238E27FC236}">
                <a16:creationId xmlns:a16="http://schemas.microsoft.com/office/drawing/2014/main" id="{1DCD1912-7478-4253-96B8-EEB91D6C3EC1}"/>
              </a:ext>
            </a:extLst>
          </p:cNvPr>
          <p:cNvSpPr/>
          <p:nvPr/>
        </p:nvSpPr>
        <p:spPr bwMode="ltGray">
          <a:xfrm>
            <a:off x="436250" y="1669849"/>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01" name="Oval 100">
            <a:extLst>
              <a:ext uri="{FF2B5EF4-FFF2-40B4-BE49-F238E27FC236}">
                <a16:creationId xmlns:a16="http://schemas.microsoft.com/office/drawing/2014/main" id="{F46D5FAF-CD0B-4B4F-9C8A-2D5651331754}"/>
              </a:ext>
            </a:extLst>
          </p:cNvPr>
          <p:cNvSpPr/>
          <p:nvPr/>
        </p:nvSpPr>
        <p:spPr bwMode="ltGray">
          <a:xfrm>
            <a:off x="436250" y="3757599"/>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02" name="Freeform: Shape 101">
            <a:extLst>
              <a:ext uri="{FF2B5EF4-FFF2-40B4-BE49-F238E27FC236}">
                <a16:creationId xmlns:a16="http://schemas.microsoft.com/office/drawing/2014/main" id="{F1CEA8CF-F93B-4C2E-B132-959DC51589DA}"/>
              </a:ext>
            </a:extLst>
          </p:cNvPr>
          <p:cNvSpPr/>
          <p:nvPr/>
        </p:nvSpPr>
        <p:spPr>
          <a:xfrm>
            <a:off x="536634" y="3857983"/>
            <a:ext cx="268286" cy="268286"/>
          </a:xfrm>
          <a:custGeom>
            <a:avLst/>
            <a:gdLst>
              <a:gd name="connsiteX0" fmla="*/ 399754 w 647700"/>
              <a:gd name="connsiteY0" fmla="*/ 247234 h 647700"/>
              <a:gd name="connsiteX1" fmla="*/ 590254 w 647700"/>
              <a:gd name="connsiteY1" fmla="*/ 247234 h 647700"/>
              <a:gd name="connsiteX2" fmla="*/ 647404 w 647700"/>
              <a:gd name="connsiteY2" fmla="*/ 304384 h 647700"/>
              <a:gd name="connsiteX3" fmla="*/ 647404 w 647700"/>
              <a:gd name="connsiteY3" fmla="*/ 590134 h 647700"/>
              <a:gd name="connsiteX4" fmla="*/ 590254 w 647700"/>
              <a:gd name="connsiteY4" fmla="*/ 647284 h 647700"/>
              <a:gd name="connsiteX5" fmla="*/ 304504 w 647700"/>
              <a:gd name="connsiteY5" fmla="*/ 647284 h 647700"/>
              <a:gd name="connsiteX6" fmla="*/ 247354 w 647700"/>
              <a:gd name="connsiteY6" fmla="*/ 590134 h 647700"/>
              <a:gd name="connsiteX7" fmla="*/ 247354 w 647700"/>
              <a:gd name="connsiteY7" fmla="*/ 399634 h 647700"/>
              <a:gd name="connsiteX8" fmla="*/ 56854 w 647700"/>
              <a:gd name="connsiteY8" fmla="*/ 399634 h 647700"/>
              <a:gd name="connsiteX9" fmla="*/ -296 w 647700"/>
              <a:gd name="connsiteY9" fmla="*/ 342484 h 647700"/>
              <a:gd name="connsiteX10" fmla="*/ -296 w 647700"/>
              <a:gd name="connsiteY10" fmla="*/ 56734 h 647700"/>
              <a:gd name="connsiteX11" fmla="*/ 56854 w 647700"/>
              <a:gd name="connsiteY11" fmla="*/ -416 h 647700"/>
              <a:gd name="connsiteX12" fmla="*/ 342604 w 647700"/>
              <a:gd name="connsiteY12" fmla="*/ -416 h 647700"/>
              <a:gd name="connsiteX13" fmla="*/ 399754 w 647700"/>
              <a:gd name="connsiteY13" fmla="*/ 56734 h 647700"/>
              <a:gd name="connsiteX14" fmla="*/ 399754 w 647700"/>
              <a:gd name="connsiteY14" fmla="*/ 247234 h 647700"/>
              <a:gd name="connsiteX15" fmla="*/ 56854 w 647700"/>
              <a:gd name="connsiteY15" fmla="*/ 37684 h 647700"/>
              <a:gd name="connsiteX16" fmla="*/ 37804 w 647700"/>
              <a:gd name="connsiteY16" fmla="*/ 56734 h 647700"/>
              <a:gd name="connsiteX17" fmla="*/ 37804 w 647700"/>
              <a:gd name="connsiteY17" fmla="*/ 342484 h 647700"/>
              <a:gd name="connsiteX18" fmla="*/ 56854 w 647700"/>
              <a:gd name="connsiteY18" fmla="*/ 361534 h 647700"/>
              <a:gd name="connsiteX19" fmla="*/ 342604 w 647700"/>
              <a:gd name="connsiteY19" fmla="*/ 361534 h 647700"/>
              <a:gd name="connsiteX20" fmla="*/ 361654 w 647700"/>
              <a:gd name="connsiteY20" fmla="*/ 342484 h 647700"/>
              <a:gd name="connsiteX21" fmla="*/ 361654 w 647700"/>
              <a:gd name="connsiteY21" fmla="*/ 56734 h 647700"/>
              <a:gd name="connsiteX22" fmla="*/ 342604 w 647700"/>
              <a:gd name="connsiteY22" fmla="*/ 37684 h 647700"/>
              <a:gd name="connsiteX23" fmla="*/ 56854 w 647700"/>
              <a:gd name="connsiteY23" fmla="*/ 37684 h 647700"/>
              <a:gd name="connsiteX24" fmla="*/ 399754 w 647700"/>
              <a:gd name="connsiteY24" fmla="*/ 285334 h 647700"/>
              <a:gd name="connsiteX25" fmla="*/ 399754 w 647700"/>
              <a:gd name="connsiteY25" fmla="*/ 342484 h 647700"/>
              <a:gd name="connsiteX26" fmla="*/ 342604 w 647700"/>
              <a:gd name="connsiteY26" fmla="*/ 399634 h 647700"/>
              <a:gd name="connsiteX27" fmla="*/ 285454 w 647700"/>
              <a:gd name="connsiteY27" fmla="*/ 399634 h 647700"/>
              <a:gd name="connsiteX28" fmla="*/ 285454 w 647700"/>
              <a:gd name="connsiteY28" fmla="*/ 590134 h 647700"/>
              <a:gd name="connsiteX29" fmla="*/ 304504 w 647700"/>
              <a:gd name="connsiteY29" fmla="*/ 609184 h 647700"/>
              <a:gd name="connsiteX30" fmla="*/ 590254 w 647700"/>
              <a:gd name="connsiteY30" fmla="*/ 609184 h 647700"/>
              <a:gd name="connsiteX31" fmla="*/ 609304 w 647700"/>
              <a:gd name="connsiteY31" fmla="*/ 590134 h 647700"/>
              <a:gd name="connsiteX32" fmla="*/ 609304 w 647700"/>
              <a:gd name="connsiteY32" fmla="*/ 304384 h 647700"/>
              <a:gd name="connsiteX33" fmla="*/ 590254 w 647700"/>
              <a:gd name="connsiteY33" fmla="*/ 285334 h 647700"/>
              <a:gd name="connsiteX34" fmla="*/ 399754 w 647700"/>
              <a:gd name="connsiteY34" fmla="*/ 285334 h 647700"/>
              <a:gd name="connsiteX35" fmla="*/ 172792 w 647700"/>
              <a:gd name="connsiteY35" fmla="*/ 199609 h 647700"/>
              <a:gd name="connsiteX36" fmla="*/ 138636 w 647700"/>
              <a:gd name="connsiteY36" fmla="*/ 165452 h 647700"/>
              <a:gd name="connsiteX37" fmla="*/ 138636 w 647700"/>
              <a:gd name="connsiteY37" fmla="*/ 138516 h 647700"/>
              <a:gd name="connsiteX38" fmla="*/ 165572 w 647700"/>
              <a:gd name="connsiteY38" fmla="*/ 138516 h 647700"/>
              <a:gd name="connsiteX39" fmla="*/ 199729 w 647700"/>
              <a:gd name="connsiteY39" fmla="*/ 172672 h 647700"/>
              <a:gd name="connsiteX40" fmla="*/ 233886 w 647700"/>
              <a:gd name="connsiteY40" fmla="*/ 138516 h 647700"/>
              <a:gd name="connsiteX41" fmla="*/ 260822 w 647700"/>
              <a:gd name="connsiteY41" fmla="*/ 138516 h 647700"/>
              <a:gd name="connsiteX42" fmla="*/ 260822 w 647700"/>
              <a:gd name="connsiteY42" fmla="*/ 165452 h 647700"/>
              <a:gd name="connsiteX43" fmla="*/ 226666 w 647700"/>
              <a:gd name="connsiteY43" fmla="*/ 199609 h 647700"/>
              <a:gd name="connsiteX44" fmla="*/ 260822 w 647700"/>
              <a:gd name="connsiteY44" fmla="*/ 233766 h 647700"/>
              <a:gd name="connsiteX45" fmla="*/ 260822 w 647700"/>
              <a:gd name="connsiteY45" fmla="*/ 260702 h 647700"/>
              <a:gd name="connsiteX46" fmla="*/ 233886 w 647700"/>
              <a:gd name="connsiteY46" fmla="*/ 260702 h 647700"/>
              <a:gd name="connsiteX47" fmla="*/ 199729 w 647700"/>
              <a:gd name="connsiteY47" fmla="*/ 226546 h 647700"/>
              <a:gd name="connsiteX48" fmla="*/ 165572 w 647700"/>
              <a:gd name="connsiteY48" fmla="*/ 260702 h 647700"/>
              <a:gd name="connsiteX49" fmla="*/ 138636 w 647700"/>
              <a:gd name="connsiteY49" fmla="*/ 260702 h 647700"/>
              <a:gd name="connsiteX50" fmla="*/ 138636 w 647700"/>
              <a:gd name="connsiteY50" fmla="*/ 233766 h 647700"/>
              <a:gd name="connsiteX51" fmla="*/ 172792 w 647700"/>
              <a:gd name="connsiteY51" fmla="*/ 199609 h 647700"/>
              <a:gd name="connsiteX52" fmla="*/ 394172 w 647700"/>
              <a:gd name="connsiteY52" fmla="*/ 433791 h 647700"/>
              <a:gd name="connsiteX53" fmla="*/ 428329 w 647700"/>
              <a:gd name="connsiteY53" fmla="*/ 467947 h 647700"/>
              <a:gd name="connsiteX54" fmla="*/ 510111 w 647700"/>
              <a:gd name="connsiteY54" fmla="*/ 386166 h 647700"/>
              <a:gd name="connsiteX55" fmla="*/ 537047 w 647700"/>
              <a:gd name="connsiteY55" fmla="*/ 386166 h 647700"/>
              <a:gd name="connsiteX56" fmla="*/ 537047 w 647700"/>
              <a:gd name="connsiteY56" fmla="*/ 413102 h 647700"/>
              <a:gd name="connsiteX57" fmla="*/ 441797 w 647700"/>
              <a:gd name="connsiteY57" fmla="*/ 508352 h 647700"/>
              <a:gd name="connsiteX58" fmla="*/ 414861 w 647700"/>
              <a:gd name="connsiteY58" fmla="*/ 508352 h 647700"/>
              <a:gd name="connsiteX59" fmla="*/ 367236 w 647700"/>
              <a:gd name="connsiteY59" fmla="*/ 460727 h 647700"/>
              <a:gd name="connsiteX60" fmla="*/ 367236 w 647700"/>
              <a:gd name="connsiteY60" fmla="*/ 433791 h 647700"/>
              <a:gd name="connsiteX61" fmla="*/ 394172 w 647700"/>
              <a:gd name="connsiteY61" fmla="*/ 433791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47700" h="647700">
                <a:moveTo>
                  <a:pt x="399754" y="247234"/>
                </a:moveTo>
                <a:lnTo>
                  <a:pt x="590254" y="247234"/>
                </a:lnTo>
                <a:cubicBezTo>
                  <a:pt x="621820" y="247234"/>
                  <a:pt x="647404" y="272818"/>
                  <a:pt x="647404" y="304384"/>
                </a:cubicBezTo>
                <a:lnTo>
                  <a:pt x="647404" y="590134"/>
                </a:lnTo>
                <a:cubicBezTo>
                  <a:pt x="647404" y="621700"/>
                  <a:pt x="621820" y="647284"/>
                  <a:pt x="590254" y="647284"/>
                </a:cubicBezTo>
                <a:lnTo>
                  <a:pt x="304504" y="647284"/>
                </a:lnTo>
                <a:cubicBezTo>
                  <a:pt x="272938" y="647284"/>
                  <a:pt x="247354" y="621700"/>
                  <a:pt x="247354" y="590134"/>
                </a:cubicBezTo>
                <a:lnTo>
                  <a:pt x="247354" y="399634"/>
                </a:lnTo>
                <a:lnTo>
                  <a:pt x="56854" y="399634"/>
                </a:lnTo>
                <a:cubicBezTo>
                  <a:pt x="25288" y="399634"/>
                  <a:pt x="-296" y="374050"/>
                  <a:pt x="-296" y="342484"/>
                </a:cubicBezTo>
                <a:lnTo>
                  <a:pt x="-296" y="56734"/>
                </a:lnTo>
                <a:cubicBezTo>
                  <a:pt x="-296" y="25168"/>
                  <a:pt x="25288" y="-416"/>
                  <a:pt x="56854" y="-416"/>
                </a:cubicBezTo>
                <a:lnTo>
                  <a:pt x="342604" y="-416"/>
                </a:lnTo>
                <a:cubicBezTo>
                  <a:pt x="374170" y="-416"/>
                  <a:pt x="399754" y="25168"/>
                  <a:pt x="399754" y="56734"/>
                </a:cubicBezTo>
                <a:lnTo>
                  <a:pt x="399754" y="247234"/>
                </a:lnTo>
                <a:close/>
                <a:moveTo>
                  <a:pt x="56854" y="37684"/>
                </a:moveTo>
                <a:cubicBezTo>
                  <a:pt x="46329" y="37684"/>
                  <a:pt x="37804" y="46209"/>
                  <a:pt x="37804" y="56734"/>
                </a:cubicBezTo>
                <a:lnTo>
                  <a:pt x="37804" y="342484"/>
                </a:lnTo>
                <a:cubicBezTo>
                  <a:pt x="37804" y="353009"/>
                  <a:pt x="46329" y="361534"/>
                  <a:pt x="56854" y="361534"/>
                </a:cubicBezTo>
                <a:lnTo>
                  <a:pt x="342604" y="361534"/>
                </a:lnTo>
                <a:cubicBezTo>
                  <a:pt x="353129" y="361534"/>
                  <a:pt x="361654" y="353009"/>
                  <a:pt x="361654" y="342484"/>
                </a:cubicBezTo>
                <a:lnTo>
                  <a:pt x="361654" y="56734"/>
                </a:lnTo>
                <a:cubicBezTo>
                  <a:pt x="361654" y="46209"/>
                  <a:pt x="353129" y="37684"/>
                  <a:pt x="342604" y="37684"/>
                </a:cubicBezTo>
                <a:lnTo>
                  <a:pt x="56854" y="37684"/>
                </a:lnTo>
                <a:close/>
                <a:moveTo>
                  <a:pt x="399754" y="285334"/>
                </a:moveTo>
                <a:lnTo>
                  <a:pt x="399754" y="342484"/>
                </a:lnTo>
                <a:cubicBezTo>
                  <a:pt x="399754" y="374050"/>
                  <a:pt x="374170" y="399634"/>
                  <a:pt x="342604" y="399634"/>
                </a:cubicBezTo>
                <a:lnTo>
                  <a:pt x="285454" y="399634"/>
                </a:lnTo>
                <a:lnTo>
                  <a:pt x="285454" y="590134"/>
                </a:lnTo>
                <a:cubicBezTo>
                  <a:pt x="285454" y="600659"/>
                  <a:pt x="293979" y="609184"/>
                  <a:pt x="304504" y="609184"/>
                </a:cubicBezTo>
                <a:lnTo>
                  <a:pt x="590254" y="609184"/>
                </a:lnTo>
                <a:cubicBezTo>
                  <a:pt x="600779" y="609184"/>
                  <a:pt x="609304" y="600659"/>
                  <a:pt x="609304" y="590134"/>
                </a:cubicBezTo>
                <a:lnTo>
                  <a:pt x="609304" y="304384"/>
                </a:lnTo>
                <a:cubicBezTo>
                  <a:pt x="609304" y="293859"/>
                  <a:pt x="600779" y="285334"/>
                  <a:pt x="590254" y="285334"/>
                </a:cubicBezTo>
                <a:lnTo>
                  <a:pt x="399754" y="285334"/>
                </a:lnTo>
                <a:close/>
                <a:moveTo>
                  <a:pt x="172792" y="199609"/>
                </a:moveTo>
                <a:lnTo>
                  <a:pt x="138636" y="165452"/>
                </a:lnTo>
                <a:cubicBezTo>
                  <a:pt x="131197" y="158013"/>
                  <a:pt x="131197" y="145955"/>
                  <a:pt x="138636" y="138516"/>
                </a:cubicBezTo>
                <a:cubicBezTo>
                  <a:pt x="146075" y="131077"/>
                  <a:pt x="158133" y="131077"/>
                  <a:pt x="165572" y="138516"/>
                </a:cubicBezTo>
                <a:lnTo>
                  <a:pt x="199729" y="172672"/>
                </a:lnTo>
                <a:lnTo>
                  <a:pt x="233886" y="138516"/>
                </a:lnTo>
                <a:cubicBezTo>
                  <a:pt x="241325" y="131077"/>
                  <a:pt x="253383" y="131077"/>
                  <a:pt x="260822" y="138516"/>
                </a:cubicBezTo>
                <a:cubicBezTo>
                  <a:pt x="268261" y="145955"/>
                  <a:pt x="268261" y="158013"/>
                  <a:pt x="260822" y="165452"/>
                </a:cubicBezTo>
                <a:lnTo>
                  <a:pt x="226666" y="199609"/>
                </a:lnTo>
                <a:lnTo>
                  <a:pt x="260822" y="233766"/>
                </a:lnTo>
                <a:cubicBezTo>
                  <a:pt x="268261" y="241205"/>
                  <a:pt x="268261" y="253263"/>
                  <a:pt x="260822" y="260702"/>
                </a:cubicBezTo>
                <a:cubicBezTo>
                  <a:pt x="253383" y="268141"/>
                  <a:pt x="241325" y="268141"/>
                  <a:pt x="233886" y="260702"/>
                </a:cubicBezTo>
                <a:lnTo>
                  <a:pt x="199729" y="226546"/>
                </a:lnTo>
                <a:lnTo>
                  <a:pt x="165572" y="260702"/>
                </a:lnTo>
                <a:cubicBezTo>
                  <a:pt x="158133" y="268141"/>
                  <a:pt x="146075" y="268141"/>
                  <a:pt x="138636" y="260702"/>
                </a:cubicBezTo>
                <a:cubicBezTo>
                  <a:pt x="131197" y="253263"/>
                  <a:pt x="131197" y="241205"/>
                  <a:pt x="138636" y="233766"/>
                </a:cubicBezTo>
                <a:lnTo>
                  <a:pt x="172792" y="199609"/>
                </a:lnTo>
                <a:close/>
                <a:moveTo>
                  <a:pt x="394172" y="433791"/>
                </a:moveTo>
                <a:lnTo>
                  <a:pt x="428329" y="467947"/>
                </a:lnTo>
                <a:lnTo>
                  <a:pt x="510111" y="386166"/>
                </a:lnTo>
                <a:cubicBezTo>
                  <a:pt x="517550" y="378727"/>
                  <a:pt x="529608" y="378727"/>
                  <a:pt x="537047" y="386166"/>
                </a:cubicBezTo>
                <a:cubicBezTo>
                  <a:pt x="544486" y="393605"/>
                  <a:pt x="544486" y="405663"/>
                  <a:pt x="537047" y="413102"/>
                </a:cubicBezTo>
                <a:lnTo>
                  <a:pt x="441797" y="508352"/>
                </a:lnTo>
                <a:cubicBezTo>
                  <a:pt x="434358" y="515791"/>
                  <a:pt x="422300" y="515791"/>
                  <a:pt x="414861" y="508352"/>
                </a:cubicBezTo>
                <a:lnTo>
                  <a:pt x="367236" y="460727"/>
                </a:lnTo>
                <a:cubicBezTo>
                  <a:pt x="359797" y="453288"/>
                  <a:pt x="359797" y="441230"/>
                  <a:pt x="367236" y="433791"/>
                </a:cubicBezTo>
                <a:cubicBezTo>
                  <a:pt x="374675" y="426352"/>
                  <a:pt x="386733" y="426352"/>
                  <a:pt x="394172" y="433791"/>
                </a:cubicBezTo>
                <a:close/>
              </a:path>
            </a:pathLst>
          </a:custGeom>
          <a:solidFill>
            <a:schemeClr val="bg1"/>
          </a:solidFill>
          <a:ln w="9525" cap="flat">
            <a:noFill/>
            <a:prstDash val="solid"/>
            <a:miter/>
          </a:ln>
        </p:spPr>
        <p:txBody>
          <a:bodyPr rtlCol="0" anchor="ctr"/>
          <a:lstStyle/>
          <a:p>
            <a:endParaRPr lang="en-NZ"/>
          </a:p>
        </p:txBody>
      </p:sp>
      <p:sp>
        <p:nvSpPr>
          <p:cNvPr id="103" name="Freeform: Shape 102">
            <a:extLst>
              <a:ext uri="{FF2B5EF4-FFF2-40B4-BE49-F238E27FC236}">
                <a16:creationId xmlns:a16="http://schemas.microsoft.com/office/drawing/2014/main" id="{08CC1090-2C88-4782-ABB3-B6DD0B68D023}"/>
              </a:ext>
            </a:extLst>
          </p:cNvPr>
          <p:cNvSpPr/>
          <p:nvPr/>
        </p:nvSpPr>
        <p:spPr>
          <a:xfrm>
            <a:off x="551900" y="1784394"/>
            <a:ext cx="245140" cy="245132"/>
          </a:xfrm>
          <a:custGeom>
            <a:avLst/>
            <a:gdLst>
              <a:gd name="connsiteX0" fmla="*/ 507363 w 681325"/>
              <a:gd name="connsiteY0" fmla="*/ 69 h 681304"/>
              <a:gd name="connsiteX1" fmla="*/ 488037 w 681325"/>
              <a:gd name="connsiteY1" fmla="*/ 15357 h 681304"/>
              <a:gd name="connsiteX2" fmla="*/ 493676 w 681325"/>
              <a:gd name="connsiteY2" fmla="*/ 39226 h 681304"/>
              <a:gd name="connsiteX3" fmla="*/ 552198 w 681325"/>
              <a:gd name="connsiteY3" fmla="*/ 97424 h 681304"/>
              <a:gd name="connsiteX4" fmla="*/ 481598 w 681325"/>
              <a:gd name="connsiteY4" fmla="*/ 167957 h 681304"/>
              <a:gd name="connsiteX5" fmla="*/ 416638 w 681325"/>
              <a:gd name="connsiteY5" fmla="*/ 103053 h 681304"/>
              <a:gd name="connsiteX6" fmla="*/ 362679 w 681325"/>
              <a:gd name="connsiteY6" fmla="*/ 49142 h 681304"/>
              <a:gd name="connsiteX7" fmla="*/ 344162 w 681325"/>
              <a:gd name="connsiteY7" fmla="*/ 42170 h 681304"/>
              <a:gd name="connsiteX8" fmla="*/ 324836 w 681325"/>
              <a:gd name="connsiteY8" fmla="*/ 57457 h 681304"/>
              <a:gd name="connsiteX9" fmla="*/ 330475 w 681325"/>
              <a:gd name="connsiteY9" fmla="*/ 81327 h 681304"/>
              <a:gd name="connsiteX10" fmla="*/ 368584 w 681325"/>
              <a:gd name="connsiteY10" fmla="*/ 119141 h 681304"/>
              <a:gd name="connsiteX11" fmla="*/ 114629 w 681325"/>
              <a:gd name="connsiteY11" fmla="*/ 372868 h 681304"/>
              <a:gd name="connsiteX12" fmla="*/ 99865 w 681325"/>
              <a:gd name="connsiteY12" fmla="*/ 549614 h 681304"/>
              <a:gd name="connsiteX13" fmla="*/ 6444 w 681325"/>
              <a:gd name="connsiteY13" fmla="*/ 642949 h 681304"/>
              <a:gd name="connsiteX14" fmla="*/ 6444 w 681325"/>
              <a:gd name="connsiteY14" fmla="*/ 674868 h 681304"/>
              <a:gd name="connsiteX15" fmla="*/ 38391 w 681325"/>
              <a:gd name="connsiteY15" fmla="*/ 674868 h 681304"/>
              <a:gd name="connsiteX16" fmla="*/ 131812 w 681325"/>
              <a:gd name="connsiteY16" fmla="*/ 581532 h 681304"/>
              <a:gd name="connsiteX17" fmla="*/ 308720 w 681325"/>
              <a:gd name="connsiteY17" fmla="*/ 566778 h 681304"/>
              <a:gd name="connsiteX18" fmla="*/ 562666 w 681325"/>
              <a:gd name="connsiteY18" fmla="*/ 313061 h 681304"/>
              <a:gd name="connsiteX19" fmla="*/ 600518 w 681325"/>
              <a:gd name="connsiteY19" fmla="*/ 351142 h 681304"/>
              <a:gd name="connsiteX20" fmla="*/ 632741 w 681325"/>
              <a:gd name="connsiteY20" fmla="*/ 351142 h 681304"/>
              <a:gd name="connsiteX21" fmla="*/ 632741 w 681325"/>
              <a:gd name="connsiteY21" fmla="*/ 318966 h 681304"/>
              <a:gd name="connsiteX22" fmla="*/ 578782 w 681325"/>
              <a:gd name="connsiteY22" fmla="*/ 265055 h 681304"/>
              <a:gd name="connsiteX23" fmla="*/ 513812 w 681325"/>
              <a:gd name="connsiteY23" fmla="*/ 200151 h 681304"/>
              <a:gd name="connsiteX24" fmla="*/ 584421 w 681325"/>
              <a:gd name="connsiteY24" fmla="*/ 129619 h 681304"/>
              <a:gd name="connsiteX25" fmla="*/ 642666 w 681325"/>
              <a:gd name="connsiteY25" fmla="*/ 188083 h 681304"/>
              <a:gd name="connsiteX26" fmla="*/ 674889 w 681325"/>
              <a:gd name="connsiteY26" fmla="*/ 188083 h 681304"/>
              <a:gd name="connsiteX27" fmla="*/ 674889 w 681325"/>
              <a:gd name="connsiteY27" fmla="*/ 155898 h 681304"/>
              <a:gd name="connsiteX28" fmla="*/ 525880 w 681325"/>
              <a:gd name="connsiteY28" fmla="*/ 7041 h 681304"/>
              <a:gd name="connsiteX29" fmla="*/ 507363 w 681325"/>
              <a:gd name="connsiteY29" fmla="*/ 69 h 681304"/>
              <a:gd name="connsiteX30" fmla="*/ 507363 w 681325"/>
              <a:gd name="connsiteY30" fmla="*/ 69 h 681304"/>
              <a:gd name="connsiteX31" fmla="*/ 400788 w 681325"/>
              <a:gd name="connsiteY31" fmla="*/ 151336 h 681304"/>
              <a:gd name="connsiteX32" fmla="*/ 530452 w 681325"/>
              <a:gd name="connsiteY32" fmla="*/ 280876 h 681304"/>
              <a:gd name="connsiteX33" fmla="*/ 276496 w 681325"/>
              <a:gd name="connsiteY33" fmla="*/ 534860 h 681304"/>
              <a:gd name="connsiteX34" fmla="*/ 148442 w 681325"/>
              <a:gd name="connsiteY34" fmla="*/ 536736 h 681304"/>
              <a:gd name="connsiteX35" fmla="*/ 147909 w 681325"/>
              <a:gd name="connsiteY35" fmla="*/ 536193 h 681304"/>
              <a:gd name="connsiteX36" fmla="*/ 144147 w 681325"/>
              <a:gd name="connsiteY36" fmla="*/ 532440 h 681304"/>
              <a:gd name="connsiteX37" fmla="*/ 146556 w 681325"/>
              <a:gd name="connsiteY37" fmla="*/ 405044 h 681304"/>
              <a:gd name="connsiteX38" fmla="*/ 152195 w 681325"/>
              <a:gd name="connsiteY38" fmla="*/ 399405 h 681304"/>
              <a:gd name="connsiteX39" fmla="*/ 190048 w 681325"/>
              <a:gd name="connsiteY39" fmla="*/ 437495 h 681304"/>
              <a:gd name="connsiteX40" fmla="*/ 222261 w 681325"/>
              <a:gd name="connsiteY40" fmla="*/ 437495 h 681304"/>
              <a:gd name="connsiteX41" fmla="*/ 222261 w 681325"/>
              <a:gd name="connsiteY41" fmla="*/ 405310 h 681304"/>
              <a:gd name="connsiteX42" fmla="*/ 184409 w 681325"/>
              <a:gd name="connsiteY42" fmla="*/ 367486 h 681304"/>
              <a:gd name="connsiteX43" fmla="*/ 216889 w 681325"/>
              <a:gd name="connsiteY43" fmla="*/ 334768 h 681304"/>
              <a:gd name="connsiteX44" fmla="*/ 281859 w 681325"/>
              <a:gd name="connsiteY44" fmla="*/ 399671 h 681304"/>
              <a:gd name="connsiteX45" fmla="*/ 314073 w 681325"/>
              <a:gd name="connsiteY45" fmla="*/ 399671 h 681304"/>
              <a:gd name="connsiteX46" fmla="*/ 314073 w 681325"/>
              <a:gd name="connsiteY46" fmla="*/ 367486 h 681304"/>
              <a:gd name="connsiteX47" fmla="*/ 249112 w 681325"/>
              <a:gd name="connsiteY47" fmla="*/ 302583 h 681304"/>
              <a:gd name="connsiteX48" fmla="*/ 276496 w 681325"/>
              <a:gd name="connsiteY48" fmla="*/ 275494 h 681304"/>
              <a:gd name="connsiteX49" fmla="*/ 314349 w 681325"/>
              <a:gd name="connsiteY49" fmla="*/ 313318 h 681304"/>
              <a:gd name="connsiteX50" fmla="*/ 346562 w 681325"/>
              <a:gd name="connsiteY50" fmla="*/ 313318 h 681304"/>
              <a:gd name="connsiteX51" fmla="*/ 346562 w 681325"/>
              <a:gd name="connsiteY51" fmla="*/ 281133 h 681304"/>
              <a:gd name="connsiteX52" fmla="*/ 308710 w 681325"/>
              <a:gd name="connsiteY52" fmla="*/ 243319 h 681304"/>
              <a:gd name="connsiteX53" fmla="*/ 335818 w 681325"/>
              <a:gd name="connsiteY53" fmla="*/ 215963 h 681304"/>
              <a:gd name="connsiteX54" fmla="*/ 400779 w 681325"/>
              <a:gd name="connsiteY54" fmla="*/ 280866 h 681304"/>
              <a:gd name="connsiteX55" fmla="*/ 433002 w 681325"/>
              <a:gd name="connsiteY55" fmla="*/ 280866 h 681304"/>
              <a:gd name="connsiteX56" fmla="*/ 433002 w 681325"/>
              <a:gd name="connsiteY56" fmla="*/ 248681 h 681304"/>
              <a:gd name="connsiteX57" fmla="*/ 368032 w 681325"/>
              <a:gd name="connsiteY57" fmla="*/ 184044 h 681304"/>
              <a:gd name="connsiteX58" fmla="*/ 400788 w 681325"/>
              <a:gd name="connsiteY58" fmla="*/ 151336 h 6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25" h="681304">
                <a:moveTo>
                  <a:pt x="507363" y="69"/>
                </a:moveTo>
                <a:cubicBezTo>
                  <a:pt x="498772" y="869"/>
                  <a:pt x="490723" y="7041"/>
                  <a:pt x="488037" y="15357"/>
                </a:cubicBezTo>
                <a:cubicBezTo>
                  <a:pt x="485075" y="23405"/>
                  <a:pt x="487494" y="33321"/>
                  <a:pt x="493676" y="39226"/>
                </a:cubicBezTo>
                <a:lnTo>
                  <a:pt x="552198" y="97424"/>
                </a:lnTo>
                <a:lnTo>
                  <a:pt x="481598" y="167957"/>
                </a:lnTo>
                <a:lnTo>
                  <a:pt x="416638" y="103053"/>
                </a:lnTo>
                <a:lnTo>
                  <a:pt x="362679" y="49142"/>
                </a:lnTo>
                <a:cubicBezTo>
                  <a:pt x="357850" y="44313"/>
                  <a:pt x="350868" y="41627"/>
                  <a:pt x="344162" y="42170"/>
                </a:cubicBezTo>
                <a:cubicBezTo>
                  <a:pt x="335571" y="42970"/>
                  <a:pt x="327512" y="49142"/>
                  <a:pt x="324836" y="57457"/>
                </a:cubicBezTo>
                <a:cubicBezTo>
                  <a:pt x="321883" y="65506"/>
                  <a:pt x="324293" y="75155"/>
                  <a:pt x="330475" y="81327"/>
                </a:cubicBezTo>
                <a:lnTo>
                  <a:pt x="368584" y="119141"/>
                </a:lnTo>
                <a:lnTo>
                  <a:pt x="114629" y="372868"/>
                </a:lnTo>
                <a:cubicBezTo>
                  <a:pt x="66575" y="420874"/>
                  <a:pt x="61746" y="495969"/>
                  <a:pt x="99865" y="549614"/>
                </a:cubicBezTo>
                <a:lnTo>
                  <a:pt x="6444" y="642949"/>
                </a:lnTo>
                <a:cubicBezTo>
                  <a:pt x="-2148" y="651265"/>
                  <a:pt x="-2148" y="666552"/>
                  <a:pt x="6444" y="674868"/>
                </a:cubicBezTo>
                <a:cubicBezTo>
                  <a:pt x="14769" y="683450"/>
                  <a:pt x="30066" y="683450"/>
                  <a:pt x="38391" y="674868"/>
                </a:cubicBezTo>
                <a:lnTo>
                  <a:pt x="131812" y="581532"/>
                </a:lnTo>
                <a:cubicBezTo>
                  <a:pt x="185504" y="619880"/>
                  <a:pt x="260666" y="615060"/>
                  <a:pt x="308720" y="566778"/>
                </a:cubicBezTo>
                <a:lnTo>
                  <a:pt x="562666" y="313061"/>
                </a:lnTo>
                <a:lnTo>
                  <a:pt x="600518" y="351142"/>
                </a:lnTo>
                <a:cubicBezTo>
                  <a:pt x="609109" y="359457"/>
                  <a:pt x="624416" y="359457"/>
                  <a:pt x="632741" y="351142"/>
                </a:cubicBezTo>
                <a:cubicBezTo>
                  <a:pt x="641323" y="342826"/>
                  <a:pt x="641323" y="327539"/>
                  <a:pt x="632741" y="318966"/>
                </a:cubicBezTo>
                <a:lnTo>
                  <a:pt x="578782" y="265055"/>
                </a:lnTo>
                <a:lnTo>
                  <a:pt x="513812" y="200151"/>
                </a:lnTo>
                <a:lnTo>
                  <a:pt x="584421" y="129619"/>
                </a:lnTo>
                <a:lnTo>
                  <a:pt x="642666" y="188083"/>
                </a:lnTo>
                <a:cubicBezTo>
                  <a:pt x="651258" y="196398"/>
                  <a:pt x="666564" y="196398"/>
                  <a:pt x="674889" y="188083"/>
                </a:cubicBezTo>
                <a:cubicBezTo>
                  <a:pt x="683471" y="179501"/>
                  <a:pt x="683471" y="164213"/>
                  <a:pt x="674889" y="155898"/>
                </a:cubicBezTo>
                <a:lnTo>
                  <a:pt x="525880" y="7041"/>
                </a:lnTo>
                <a:cubicBezTo>
                  <a:pt x="521051" y="2212"/>
                  <a:pt x="514069" y="-474"/>
                  <a:pt x="507363" y="69"/>
                </a:cubicBezTo>
                <a:lnTo>
                  <a:pt x="507363" y="69"/>
                </a:lnTo>
                <a:close/>
                <a:moveTo>
                  <a:pt x="400788" y="151336"/>
                </a:moveTo>
                <a:lnTo>
                  <a:pt x="530452" y="280876"/>
                </a:lnTo>
                <a:lnTo>
                  <a:pt x="276496" y="534860"/>
                </a:lnTo>
                <a:cubicBezTo>
                  <a:pt x="240787" y="570531"/>
                  <a:pt x="184685" y="571074"/>
                  <a:pt x="148442" y="536736"/>
                </a:cubicBezTo>
                <a:cubicBezTo>
                  <a:pt x="148176" y="536470"/>
                  <a:pt x="148176" y="536193"/>
                  <a:pt x="147909" y="536193"/>
                </a:cubicBezTo>
                <a:cubicBezTo>
                  <a:pt x="146833" y="534850"/>
                  <a:pt x="145499" y="533517"/>
                  <a:pt x="144147" y="532440"/>
                </a:cubicBezTo>
                <a:cubicBezTo>
                  <a:pt x="110323" y="495960"/>
                  <a:pt x="111123" y="440448"/>
                  <a:pt x="146556" y="405044"/>
                </a:cubicBezTo>
                <a:lnTo>
                  <a:pt x="152195" y="399405"/>
                </a:lnTo>
                <a:lnTo>
                  <a:pt x="190048" y="437495"/>
                </a:lnTo>
                <a:cubicBezTo>
                  <a:pt x="198372" y="445801"/>
                  <a:pt x="213670" y="445801"/>
                  <a:pt x="222261" y="437495"/>
                </a:cubicBezTo>
                <a:cubicBezTo>
                  <a:pt x="230586" y="429180"/>
                  <a:pt x="230586" y="413616"/>
                  <a:pt x="222261" y="405310"/>
                </a:cubicBezTo>
                <a:lnTo>
                  <a:pt x="184409" y="367486"/>
                </a:lnTo>
                <a:lnTo>
                  <a:pt x="216889" y="334768"/>
                </a:lnTo>
                <a:lnTo>
                  <a:pt x="281859" y="399671"/>
                </a:lnTo>
                <a:cubicBezTo>
                  <a:pt x="290451" y="407987"/>
                  <a:pt x="305748" y="407987"/>
                  <a:pt x="314073" y="399671"/>
                </a:cubicBezTo>
                <a:cubicBezTo>
                  <a:pt x="322397" y="391089"/>
                  <a:pt x="322397" y="375802"/>
                  <a:pt x="314073" y="367486"/>
                </a:cubicBezTo>
                <a:lnTo>
                  <a:pt x="249112" y="302583"/>
                </a:lnTo>
                <a:lnTo>
                  <a:pt x="276496" y="275494"/>
                </a:lnTo>
                <a:lnTo>
                  <a:pt x="314349" y="313318"/>
                </a:lnTo>
                <a:cubicBezTo>
                  <a:pt x="322674" y="321633"/>
                  <a:pt x="338238" y="321633"/>
                  <a:pt x="346562" y="313318"/>
                </a:cubicBezTo>
                <a:cubicBezTo>
                  <a:pt x="354878" y="305002"/>
                  <a:pt x="354878" y="289448"/>
                  <a:pt x="346562" y="281133"/>
                </a:cubicBezTo>
                <a:lnTo>
                  <a:pt x="308710" y="243319"/>
                </a:lnTo>
                <a:lnTo>
                  <a:pt x="335818" y="215963"/>
                </a:lnTo>
                <a:lnTo>
                  <a:pt x="400779" y="280866"/>
                </a:lnTo>
                <a:cubicBezTo>
                  <a:pt x="409104" y="289448"/>
                  <a:pt x="424401" y="289448"/>
                  <a:pt x="433002" y="280866"/>
                </a:cubicBezTo>
                <a:cubicBezTo>
                  <a:pt x="441317" y="272551"/>
                  <a:pt x="441317" y="257263"/>
                  <a:pt x="433002" y="248681"/>
                </a:cubicBezTo>
                <a:lnTo>
                  <a:pt x="368032" y="184044"/>
                </a:lnTo>
                <a:lnTo>
                  <a:pt x="400788" y="151336"/>
                </a:lnTo>
                <a:close/>
              </a:path>
            </a:pathLst>
          </a:custGeom>
          <a:solidFill>
            <a:schemeClr val="bg1"/>
          </a:solidFill>
          <a:ln w="9525" cap="flat">
            <a:noFill/>
            <a:prstDash val="solid"/>
            <a:miter/>
          </a:ln>
        </p:spPr>
        <p:txBody>
          <a:bodyPr rtlCol="0" anchor="ctr"/>
          <a:lstStyle/>
          <a:p>
            <a:endParaRPr lang="en-NZ"/>
          </a:p>
        </p:txBody>
      </p:sp>
      <p:sp>
        <p:nvSpPr>
          <p:cNvPr id="3" name="Slide Number Placeholder 2">
            <a:extLst>
              <a:ext uri="{FF2B5EF4-FFF2-40B4-BE49-F238E27FC236}">
                <a16:creationId xmlns:a16="http://schemas.microsoft.com/office/drawing/2014/main" id="{D77F26D0-64FA-444B-8A7A-55E206C249B0}"/>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Tree>
    <p:extLst>
      <p:ext uri="{BB962C8B-B14F-4D97-AF65-F5344CB8AC3E}">
        <p14:creationId xmlns:p14="http://schemas.microsoft.com/office/powerpoint/2010/main" val="39671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50201"/>
            <a:ext cx="10196711" cy="403200"/>
          </a:xfrm>
        </p:spPr>
        <p:txBody>
          <a:bodyPr/>
          <a:lstStyle/>
          <a:p>
            <a:r>
              <a:rPr lang="en-NZ" sz="2000" b="0" dirty="0"/>
              <a:t>Protecting those closest to them is the biggest vaccination motivator for both all Pacific peoples and the unvaccinated. For the unvaccinated, getting back to normal is a much more important motivator than for all people.</a:t>
            </a:r>
            <a:br>
              <a:rPr lang="en-NZ" sz="2000" b="0" dirty="0"/>
            </a:br>
            <a:endParaRPr lang="en-NZ" sz="2000" b="0" dirty="0"/>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81048"/>
            <a:ext cx="6840908" cy="461665"/>
          </a:xfrm>
          <a:prstGeom prst="rect">
            <a:avLst/>
          </a:prstGeom>
          <a:noFill/>
        </p:spPr>
        <p:txBody>
          <a:bodyPr wrap="square">
            <a:spAutoFit/>
          </a:bodyPr>
          <a:lstStyle/>
          <a:p>
            <a:r>
              <a:rPr lang="en-US" sz="800" dirty="0"/>
              <a:t>Q. </a:t>
            </a:r>
            <a:r>
              <a:rPr lang="en-NZ" sz="800" dirty="0"/>
              <a:t>Which of these, if any, would motivate you to behave in ways which protect you or others from COVID-19?</a:t>
            </a:r>
            <a:endParaRPr lang="en-US" sz="800" dirty="0"/>
          </a:p>
          <a:p>
            <a:r>
              <a:rPr lang="en-US" sz="800" dirty="0"/>
              <a:t>Base: All Pacific peoples (n=301), unvaccinated (n=50).</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sp>
        <p:nvSpPr>
          <p:cNvPr id="39" name="Rectangle 38">
            <a:extLst>
              <a:ext uri="{FF2B5EF4-FFF2-40B4-BE49-F238E27FC236}">
                <a16:creationId xmlns:a16="http://schemas.microsoft.com/office/drawing/2014/main" id="{048567B1-335F-449F-87B1-EA3B3D02281E}"/>
              </a:ext>
            </a:extLst>
          </p:cNvPr>
          <p:cNvSpPr/>
          <p:nvPr/>
        </p:nvSpPr>
        <p:spPr bwMode="ltGray">
          <a:xfrm>
            <a:off x="7958546" y="1296643"/>
            <a:ext cx="3868328" cy="4723157"/>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0" name="Rectangle 39">
            <a:extLst>
              <a:ext uri="{FF2B5EF4-FFF2-40B4-BE49-F238E27FC236}">
                <a16:creationId xmlns:a16="http://schemas.microsoft.com/office/drawing/2014/main" id="{F9A3DC23-7FA2-4E69-8E28-FC19672B0728}"/>
              </a:ext>
            </a:extLst>
          </p:cNvPr>
          <p:cNvSpPr/>
          <p:nvPr/>
        </p:nvSpPr>
        <p:spPr bwMode="ltGray">
          <a:xfrm>
            <a:off x="8186299" y="1449499"/>
            <a:ext cx="3506405"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t" anchorCtr="0" forceAA="0" compatLnSpc="1">
            <a:prstTxWarp prst="textNoShape">
              <a:avLst/>
            </a:prstTxWarp>
            <a:noAutofit/>
          </a:bodyPr>
          <a:lstStyle/>
          <a:p>
            <a:pPr algn="l"/>
            <a:endParaRPr lang="en-NZ" sz="1400" b="1" dirty="0">
              <a:solidFill>
                <a:schemeClr val="tx1"/>
              </a:solidFill>
            </a:endParaRPr>
          </a:p>
        </p:txBody>
      </p:sp>
      <p:sp>
        <p:nvSpPr>
          <p:cNvPr id="41" name="Rectangle 40">
            <a:extLst>
              <a:ext uri="{FF2B5EF4-FFF2-40B4-BE49-F238E27FC236}">
                <a16:creationId xmlns:a16="http://schemas.microsoft.com/office/drawing/2014/main" id="{0A1B2CE2-D130-411E-8368-99BFC3F1D39B}"/>
              </a:ext>
            </a:extLst>
          </p:cNvPr>
          <p:cNvSpPr/>
          <p:nvPr/>
        </p:nvSpPr>
        <p:spPr bwMode="ltGray">
          <a:xfrm>
            <a:off x="4816252" y="1449499"/>
            <a:ext cx="2866489"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t" anchorCtr="0" forceAA="0" compatLnSpc="1">
            <a:prstTxWarp prst="textNoShape">
              <a:avLst/>
            </a:prstTxWarp>
            <a:noAutofit/>
          </a:bodyPr>
          <a:lstStyle/>
          <a:p>
            <a:pPr algn="l"/>
            <a:endParaRPr lang="en-NZ" sz="1400" b="1" dirty="0">
              <a:solidFill>
                <a:schemeClr val="tx1"/>
              </a:solidFill>
            </a:endParaRPr>
          </a:p>
        </p:txBody>
      </p:sp>
      <p:sp>
        <p:nvSpPr>
          <p:cNvPr id="42" name="Oval 41">
            <a:extLst>
              <a:ext uri="{FF2B5EF4-FFF2-40B4-BE49-F238E27FC236}">
                <a16:creationId xmlns:a16="http://schemas.microsoft.com/office/drawing/2014/main" id="{97B29E48-DF2E-44FA-A61F-40D554DB887B}"/>
              </a:ext>
            </a:extLst>
          </p:cNvPr>
          <p:cNvSpPr/>
          <p:nvPr/>
        </p:nvSpPr>
        <p:spPr bwMode="ltGray">
          <a:xfrm>
            <a:off x="4655010" y="1373176"/>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3" name="Oval 42">
            <a:extLst>
              <a:ext uri="{FF2B5EF4-FFF2-40B4-BE49-F238E27FC236}">
                <a16:creationId xmlns:a16="http://schemas.microsoft.com/office/drawing/2014/main" id="{12DF050F-1CD0-4A41-A94C-862588D31DCA}"/>
              </a:ext>
            </a:extLst>
          </p:cNvPr>
          <p:cNvSpPr/>
          <p:nvPr/>
        </p:nvSpPr>
        <p:spPr bwMode="ltGray">
          <a:xfrm>
            <a:off x="8082183" y="1373176"/>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44" name="Chart 43">
            <a:extLst>
              <a:ext uri="{FF2B5EF4-FFF2-40B4-BE49-F238E27FC236}">
                <a16:creationId xmlns:a16="http://schemas.microsoft.com/office/drawing/2014/main" id="{519E03CA-730F-4A30-B969-D7F30C1206EB}"/>
              </a:ext>
            </a:extLst>
          </p:cNvPr>
          <p:cNvGraphicFramePr/>
          <p:nvPr>
            <p:extLst>
              <p:ext uri="{D42A27DB-BD31-4B8C-83A1-F6EECF244321}">
                <p14:modId xmlns:p14="http://schemas.microsoft.com/office/powerpoint/2010/main" val="309750880"/>
              </p:ext>
            </p:extLst>
          </p:nvPr>
        </p:nvGraphicFramePr>
        <p:xfrm>
          <a:off x="154681" y="1677418"/>
          <a:ext cx="9629775" cy="4517829"/>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F94F0464-4975-424C-9B80-B7F7F0175B5C}"/>
              </a:ext>
            </a:extLst>
          </p:cNvPr>
          <p:cNvSpPr/>
          <p:nvPr/>
        </p:nvSpPr>
        <p:spPr bwMode="ltGray">
          <a:xfrm>
            <a:off x="365126" y="1296643"/>
            <a:ext cx="7490922" cy="472315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46" name="Table 45">
            <a:extLst>
              <a:ext uri="{FF2B5EF4-FFF2-40B4-BE49-F238E27FC236}">
                <a16:creationId xmlns:a16="http://schemas.microsoft.com/office/drawing/2014/main" id="{D1714866-595A-462A-8EEF-AB067F25E06A}"/>
              </a:ext>
            </a:extLst>
          </p:cNvPr>
          <p:cNvGraphicFramePr>
            <a:graphicFrameLocks noGrp="1"/>
          </p:cNvGraphicFramePr>
          <p:nvPr>
            <p:extLst>
              <p:ext uri="{D42A27DB-BD31-4B8C-83A1-F6EECF244321}">
                <p14:modId xmlns:p14="http://schemas.microsoft.com/office/powerpoint/2010/main" val="2833159477"/>
              </p:ext>
            </p:extLst>
          </p:nvPr>
        </p:nvGraphicFramePr>
        <p:xfrm>
          <a:off x="495300" y="1848866"/>
          <a:ext cx="4091322" cy="4092790"/>
        </p:xfrm>
        <a:graphic>
          <a:graphicData uri="http://schemas.openxmlformats.org/drawingml/2006/table">
            <a:tbl>
              <a:tblPr>
                <a:tableStyleId>{5C22544A-7EE6-4342-B048-85BDC9FD1C3A}</a:tableStyleId>
              </a:tblPr>
              <a:tblGrid>
                <a:gridCol w="4091322">
                  <a:extLst>
                    <a:ext uri="{9D8B030D-6E8A-4147-A177-3AD203B41FA5}">
                      <a16:colId xmlns:a16="http://schemas.microsoft.com/office/drawing/2014/main" val="2212199884"/>
                    </a:ext>
                  </a:extLst>
                </a:gridCol>
              </a:tblGrid>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Taking care of my family / whānau and those closest to 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6413275"/>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Doing the best thing for my own health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0728094"/>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Helping to protect all New Zealanders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2578745"/>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Helping to end the COVID-19 pandemic more quickly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8776281"/>
                  </a:ext>
                </a:extLst>
              </a:tr>
              <a:tr h="337634">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Helping reduce the risk of COVID-19 infection / further lockdowns and economic harm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9055888"/>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Getting 'back to normal'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521979"/>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Slowing the spread of COVID-19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370217"/>
                  </a:ext>
                </a:extLst>
              </a:tr>
              <a:tr h="337634">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a:solidFill>
                            <a:schemeClr val="tx1"/>
                          </a:solidFill>
                          <a:latin typeface="+mn-lt"/>
                          <a:ea typeface="+mn-ea"/>
                          <a:cs typeface="+mn-cs"/>
                        </a:rPr>
                        <a:t>If there were consequences for not practicing protective behaviours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859123"/>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Helping me to travel internationally again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207881"/>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Taking care of my local community / church community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371137"/>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a:solidFill>
                            <a:schemeClr val="tx1"/>
                          </a:solidFill>
                          <a:latin typeface="+mn-lt"/>
                          <a:ea typeface="+mn-ea"/>
                          <a:cs typeface="+mn-cs"/>
                        </a:rPr>
                        <a:t>Taking care of my hapū / iwi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161077"/>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Something else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5326777"/>
                  </a:ext>
                </a:extLst>
              </a:tr>
              <a:tr h="309380">
                <a:tc>
                  <a:txBody>
                    <a:bodyPr/>
                    <a:lstStyle/>
                    <a:p>
                      <a:pPr algn="r" fontAlgn="ctr">
                        <a:defRPr sz="1100" b="0" i="0" u="none" strike="noStrike" kern="1200" baseline="0">
                          <a:solidFill>
                            <a:schemeClr val="tx1">
                              <a:lumMod val="65000"/>
                              <a:lumOff val="35000"/>
                            </a:schemeClr>
                          </a:solidFill>
                          <a:latin typeface="+mn-lt"/>
                          <a:ea typeface="+mn-ea"/>
                          <a:cs typeface="+mn-cs"/>
                        </a:defRPr>
                      </a:pPr>
                      <a:r>
                        <a:rPr lang="en-NZ" sz="1100" b="0" i="0" u="none" strike="noStrike" kern="1200" baseline="0" dirty="0">
                          <a:solidFill>
                            <a:schemeClr val="tx1"/>
                          </a:solidFill>
                          <a:latin typeface="+mn-lt"/>
                          <a:ea typeface="+mn-ea"/>
                          <a:cs typeface="+mn-cs"/>
                        </a:rPr>
                        <a:t>None of these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3942045"/>
                  </a:ext>
                </a:extLst>
              </a:tr>
            </a:tbl>
          </a:graphicData>
        </a:graphic>
      </p:graphicFrame>
      <p:graphicFrame>
        <p:nvGraphicFramePr>
          <p:cNvPr id="47" name="Chart 46">
            <a:extLst>
              <a:ext uri="{FF2B5EF4-FFF2-40B4-BE49-F238E27FC236}">
                <a16:creationId xmlns:a16="http://schemas.microsoft.com/office/drawing/2014/main" id="{EE4E99C8-8449-40EF-A8C5-89538AB0C971}"/>
              </a:ext>
            </a:extLst>
          </p:cNvPr>
          <p:cNvGraphicFramePr/>
          <p:nvPr>
            <p:extLst>
              <p:ext uri="{D42A27DB-BD31-4B8C-83A1-F6EECF244321}">
                <p14:modId xmlns:p14="http://schemas.microsoft.com/office/powerpoint/2010/main" val="2812927813"/>
              </p:ext>
            </p:extLst>
          </p:nvPr>
        </p:nvGraphicFramePr>
        <p:xfrm>
          <a:off x="3601443" y="1670746"/>
          <a:ext cx="9629775" cy="4517829"/>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a:extLst>
              <a:ext uri="{FF2B5EF4-FFF2-40B4-BE49-F238E27FC236}">
                <a16:creationId xmlns:a16="http://schemas.microsoft.com/office/drawing/2014/main" id="{24798008-68E4-4E6E-B825-BA0FC74F843E}"/>
              </a:ext>
            </a:extLst>
          </p:cNvPr>
          <p:cNvSpPr txBox="1"/>
          <p:nvPr/>
        </p:nvSpPr>
        <p:spPr>
          <a:xfrm>
            <a:off x="5212439" y="1503125"/>
            <a:ext cx="1580561" cy="215444"/>
          </a:xfrm>
          <a:prstGeom prst="rect">
            <a:avLst/>
          </a:prstGeom>
          <a:noFill/>
        </p:spPr>
        <p:txBody>
          <a:bodyPr wrap="none" lIns="0" tIns="0" rIns="0" bIns="0" rtlCol="0">
            <a:spAutoFit/>
          </a:bodyPr>
          <a:lstStyle/>
          <a:p>
            <a:r>
              <a:rPr lang="en-NZ" sz="1400" b="1" dirty="0"/>
              <a:t>All Pacific peoples</a:t>
            </a:r>
          </a:p>
        </p:txBody>
      </p:sp>
      <p:sp>
        <p:nvSpPr>
          <p:cNvPr id="49" name="TextBox 48">
            <a:extLst>
              <a:ext uri="{FF2B5EF4-FFF2-40B4-BE49-F238E27FC236}">
                <a16:creationId xmlns:a16="http://schemas.microsoft.com/office/drawing/2014/main" id="{40618B73-3E01-4006-947A-F8056EB979FE}"/>
              </a:ext>
            </a:extLst>
          </p:cNvPr>
          <p:cNvSpPr txBox="1"/>
          <p:nvPr/>
        </p:nvSpPr>
        <p:spPr>
          <a:xfrm>
            <a:off x="8635326" y="1503125"/>
            <a:ext cx="1162178" cy="215444"/>
          </a:xfrm>
          <a:prstGeom prst="rect">
            <a:avLst/>
          </a:prstGeom>
          <a:noFill/>
        </p:spPr>
        <p:txBody>
          <a:bodyPr wrap="none" lIns="0" tIns="0" rIns="0" bIns="0" rtlCol="0">
            <a:spAutoFit/>
          </a:bodyPr>
          <a:lstStyle/>
          <a:p>
            <a:r>
              <a:rPr lang="en-NZ" sz="1400" b="1" dirty="0"/>
              <a:t>Unvaccinated</a:t>
            </a:r>
          </a:p>
        </p:txBody>
      </p:sp>
      <p:grpSp>
        <p:nvGrpSpPr>
          <p:cNvPr id="50" name="Group 49">
            <a:extLst>
              <a:ext uri="{FF2B5EF4-FFF2-40B4-BE49-F238E27FC236}">
                <a16:creationId xmlns:a16="http://schemas.microsoft.com/office/drawing/2014/main" id="{80CD2573-805E-4BDA-BB09-95C4F1E06A17}"/>
              </a:ext>
            </a:extLst>
          </p:cNvPr>
          <p:cNvGrpSpPr/>
          <p:nvPr/>
        </p:nvGrpSpPr>
        <p:grpSpPr>
          <a:xfrm>
            <a:off x="8135095" y="1425248"/>
            <a:ext cx="364847" cy="364847"/>
            <a:chOff x="7724162" y="1394392"/>
            <a:chExt cx="473580" cy="473580"/>
          </a:xfrm>
          <a:solidFill>
            <a:schemeClr val="bg1"/>
          </a:solidFill>
        </p:grpSpPr>
        <p:grpSp>
          <p:nvGrpSpPr>
            <p:cNvPr id="51" name="Graphic 53">
              <a:extLst>
                <a:ext uri="{FF2B5EF4-FFF2-40B4-BE49-F238E27FC236}">
                  <a16:creationId xmlns:a16="http://schemas.microsoft.com/office/drawing/2014/main" id="{1BF8B62A-79E6-47C8-88C8-28ED9A51AB09}"/>
                </a:ext>
              </a:extLst>
            </p:cNvPr>
            <p:cNvGrpSpPr/>
            <p:nvPr/>
          </p:nvGrpSpPr>
          <p:grpSpPr>
            <a:xfrm>
              <a:off x="7724162" y="1394392"/>
              <a:ext cx="473580" cy="473580"/>
              <a:chOff x="3810000" y="533400"/>
              <a:chExt cx="4572000" cy="4572000"/>
            </a:xfrm>
            <a:grpFill/>
          </p:grpSpPr>
          <p:sp>
            <p:nvSpPr>
              <p:cNvPr id="53" name="Freeform: Shape 52">
                <a:extLst>
                  <a:ext uri="{FF2B5EF4-FFF2-40B4-BE49-F238E27FC236}">
                    <a16:creationId xmlns:a16="http://schemas.microsoft.com/office/drawing/2014/main" id="{57CD6CD4-AA9C-4120-BDAB-24250ACAF072}"/>
                  </a:ext>
                </a:extLst>
              </p:cNvPr>
              <p:cNvSpPr/>
              <p:nvPr/>
            </p:nvSpPr>
            <p:spPr>
              <a:xfrm>
                <a:off x="4451651" y="533400"/>
                <a:ext cx="3930348" cy="3930348"/>
              </a:xfrm>
              <a:custGeom>
                <a:avLst/>
                <a:gdLst>
                  <a:gd name="connsiteX0" fmla="*/ 3193447 w 3930348"/>
                  <a:gd name="connsiteY0" fmla="*/ 3930349 h 3930348"/>
                  <a:gd name="connsiteX1" fmla="*/ 3126096 w 3930348"/>
                  <a:gd name="connsiteY1" fmla="*/ 3902450 h 3930348"/>
                  <a:gd name="connsiteX2" fmla="*/ 27899 w 3930348"/>
                  <a:gd name="connsiteY2" fmla="*/ 804253 h 3930348"/>
                  <a:gd name="connsiteX3" fmla="*/ 0 w 3930348"/>
                  <a:gd name="connsiteY3" fmla="*/ 736902 h 3930348"/>
                  <a:gd name="connsiteX4" fmla="*/ 27899 w 3930348"/>
                  <a:gd name="connsiteY4" fmla="*/ 669550 h 3930348"/>
                  <a:gd name="connsiteX5" fmla="*/ 1644348 w 3930348"/>
                  <a:gd name="connsiteY5" fmla="*/ 0 h 3930348"/>
                  <a:gd name="connsiteX6" fmla="*/ 3260789 w 3930348"/>
                  <a:gd name="connsiteY6" fmla="*/ 669550 h 3930348"/>
                  <a:gd name="connsiteX7" fmla="*/ 3930349 w 3930348"/>
                  <a:gd name="connsiteY7" fmla="*/ 2286000 h 3930348"/>
                  <a:gd name="connsiteX8" fmla="*/ 3260798 w 3930348"/>
                  <a:gd name="connsiteY8" fmla="*/ 3902450 h 3930348"/>
                  <a:gd name="connsiteX9" fmla="*/ 3193447 w 3930348"/>
                  <a:gd name="connsiteY9" fmla="*/ 3930349 h 3930348"/>
                  <a:gd name="connsiteX10" fmla="*/ 231448 w 3930348"/>
                  <a:gd name="connsiteY10" fmla="*/ 738397 h 3930348"/>
                  <a:gd name="connsiteX11" fmla="*/ 3191942 w 3930348"/>
                  <a:gd name="connsiteY11" fmla="*/ 3698901 h 3930348"/>
                  <a:gd name="connsiteX12" fmla="*/ 3739849 w 3930348"/>
                  <a:gd name="connsiteY12" fmla="*/ 2286000 h 3930348"/>
                  <a:gd name="connsiteX13" fmla="*/ 1644348 w 3930348"/>
                  <a:gd name="connsiteY13" fmla="*/ 190500 h 3930348"/>
                  <a:gd name="connsiteX14" fmla="*/ 231448 w 3930348"/>
                  <a:gd name="connsiteY14" fmla="*/ 738397 h 39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0348" h="3930348">
                    <a:moveTo>
                      <a:pt x="3193447" y="3930349"/>
                    </a:moveTo>
                    <a:cubicBezTo>
                      <a:pt x="3168187" y="3930349"/>
                      <a:pt x="3143965" y="3920309"/>
                      <a:pt x="3126096" y="3902450"/>
                    </a:cubicBezTo>
                    <a:lnTo>
                      <a:pt x="27899" y="804253"/>
                    </a:lnTo>
                    <a:cubicBezTo>
                      <a:pt x="10039" y="786394"/>
                      <a:pt x="0" y="762162"/>
                      <a:pt x="0" y="736902"/>
                    </a:cubicBezTo>
                    <a:cubicBezTo>
                      <a:pt x="0" y="711641"/>
                      <a:pt x="10039" y="687410"/>
                      <a:pt x="27899" y="669550"/>
                    </a:cubicBezTo>
                    <a:cubicBezTo>
                      <a:pt x="459677" y="237782"/>
                      <a:pt x="1033739" y="0"/>
                      <a:pt x="1644348" y="0"/>
                    </a:cubicBezTo>
                    <a:cubicBezTo>
                      <a:pt x="2254958" y="0"/>
                      <a:pt x="2829030" y="237782"/>
                      <a:pt x="3260789" y="669550"/>
                    </a:cubicBezTo>
                    <a:cubicBezTo>
                      <a:pt x="3692557" y="1101328"/>
                      <a:pt x="3930349" y="1675390"/>
                      <a:pt x="3930349" y="2286000"/>
                    </a:cubicBezTo>
                    <a:cubicBezTo>
                      <a:pt x="3930349" y="2896600"/>
                      <a:pt x="3692567" y="3470672"/>
                      <a:pt x="3260798" y="3902450"/>
                    </a:cubicBezTo>
                    <a:cubicBezTo>
                      <a:pt x="3242929" y="3920309"/>
                      <a:pt x="3218707" y="3930349"/>
                      <a:pt x="3193447" y="3930349"/>
                    </a:cubicBezTo>
                    <a:close/>
                    <a:moveTo>
                      <a:pt x="231448" y="738397"/>
                    </a:moveTo>
                    <a:lnTo>
                      <a:pt x="3191942" y="3698901"/>
                    </a:lnTo>
                    <a:cubicBezTo>
                      <a:pt x="3545977" y="3311928"/>
                      <a:pt x="3739849" y="2813847"/>
                      <a:pt x="3739849" y="2286000"/>
                    </a:cubicBezTo>
                    <a:cubicBezTo>
                      <a:pt x="3739849" y="1130532"/>
                      <a:pt x="2799817" y="190500"/>
                      <a:pt x="1644348" y="190500"/>
                    </a:cubicBezTo>
                    <a:cubicBezTo>
                      <a:pt x="1116501" y="190500"/>
                      <a:pt x="618420" y="384372"/>
                      <a:pt x="231448" y="738397"/>
                    </a:cubicBezTo>
                    <a:close/>
                  </a:path>
                </a:pathLst>
              </a:custGeom>
              <a:grpFill/>
              <a:ln w="9525" cap="flat">
                <a:noFill/>
                <a:prstDash val="solid"/>
                <a:miter/>
              </a:ln>
            </p:spPr>
            <p:txBody>
              <a:bodyPr rtlCol="0" anchor="ctr"/>
              <a:lstStyle/>
              <a:p>
                <a:endParaRPr lang="en-NZ"/>
              </a:p>
            </p:txBody>
          </p:sp>
          <p:sp>
            <p:nvSpPr>
              <p:cNvPr id="54" name="Freeform: Shape 53">
                <a:extLst>
                  <a:ext uri="{FF2B5EF4-FFF2-40B4-BE49-F238E27FC236}">
                    <a16:creationId xmlns:a16="http://schemas.microsoft.com/office/drawing/2014/main" id="{2C261E3D-7EE8-44EE-8629-087273D31E22}"/>
                  </a:ext>
                </a:extLst>
              </p:cNvPr>
              <p:cNvSpPr/>
              <p:nvPr/>
            </p:nvSpPr>
            <p:spPr>
              <a:xfrm>
                <a:off x="3810000" y="1175061"/>
                <a:ext cx="3930357" cy="3930338"/>
              </a:xfrm>
              <a:custGeom>
                <a:avLst/>
                <a:gdLst>
                  <a:gd name="connsiteX0" fmla="*/ 2286000 w 3930357"/>
                  <a:gd name="connsiteY0" fmla="*/ 3930339 h 3930338"/>
                  <a:gd name="connsiteX1" fmla="*/ 669550 w 3930357"/>
                  <a:gd name="connsiteY1" fmla="*/ 3260779 h 3930338"/>
                  <a:gd name="connsiteX2" fmla="*/ 0 w 3930357"/>
                  <a:gd name="connsiteY2" fmla="*/ 1644339 h 3930338"/>
                  <a:gd name="connsiteX3" fmla="*/ 669550 w 3930357"/>
                  <a:gd name="connsiteY3" fmla="*/ 27889 h 3930338"/>
                  <a:gd name="connsiteX4" fmla="*/ 804262 w 3930357"/>
                  <a:gd name="connsiteY4" fmla="*/ 27889 h 3930338"/>
                  <a:gd name="connsiteX5" fmla="*/ 3902459 w 3930357"/>
                  <a:gd name="connsiteY5" fmla="*/ 3126086 h 3930338"/>
                  <a:gd name="connsiteX6" fmla="*/ 3930358 w 3930357"/>
                  <a:gd name="connsiteY6" fmla="*/ 3193437 h 3930338"/>
                  <a:gd name="connsiteX7" fmla="*/ 3902459 w 3930357"/>
                  <a:gd name="connsiteY7" fmla="*/ 3260789 h 3930338"/>
                  <a:gd name="connsiteX8" fmla="*/ 2286000 w 3930357"/>
                  <a:gd name="connsiteY8" fmla="*/ 3930339 h 3930338"/>
                  <a:gd name="connsiteX9" fmla="*/ 738397 w 3930357"/>
                  <a:gd name="connsiteY9" fmla="*/ 231438 h 3930338"/>
                  <a:gd name="connsiteX10" fmla="*/ 190500 w 3930357"/>
                  <a:gd name="connsiteY10" fmla="*/ 1644339 h 3930338"/>
                  <a:gd name="connsiteX11" fmla="*/ 2286000 w 3930357"/>
                  <a:gd name="connsiteY11" fmla="*/ 3739839 h 3930338"/>
                  <a:gd name="connsiteX12" fmla="*/ 3698901 w 3930357"/>
                  <a:gd name="connsiteY12" fmla="*/ 3191942 h 3930338"/>
                  <a:gd name="connsiteX13" fmla="*/ 738397 w 3930357"/>
                  <a:gd name="connsiteY13" fmla="*/ 231438 h 393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0357" h="3930338">
                    <a:moveTo>
                      <a:pt x="2286000" y="3930339"/>
                    </a:moveTo>
                    <a:cubicBezTo>
                      <a:pt x="1675390" y="3930339"/>
                      <a:pt x="1101328" y="3692547"/>
                      <a:pt x="669550" y="3260779"/>
                    </a:cubicBezTo>
                    <a:cubicBezTo>
                      <a:pt x="237782" y="2829020"/>
                      <a:pt x="0" y="2254949"/>
                      <a:pt x="0" y="1644339"/>
                    </a:cubicBezTo>
                    <a:cubicBezTo>
                      <a:pt x="0" y="1033729"/>
                      <a:pt x="237782" y="459657"/>
                      <a:pt x="669550" y="27889"/>
                    </a:cubicBezTo>
                    <a:cubicBezTo>
                      <a:pt x="706745" y="-9296"/>
                      <a:pt x="767058" y="-9296"/>
                      <a:pt x="804262" y="27889"/>
                    </a:cubicBezTo>
                    <a:lnTo>
                      <a:pt x="3902459" y="3126086"/>
                    </a:lnTo>
                    <a:cubicBezTo>
                      <a:pt x="3920319" y="3143955"/>
                      <a:pt x="3930358" y="3168177"/>
                      <a:pt x="3930358" y="3193437"/>
                    </a:cubicBezTo>
                    <a:cubicBezTo>
                      <a:pt x="3930358" y="3218698"/>
                      <a:pt x="3920319" y="3242920"/>
                      <a:pt x="3902459" y="3260789"/>
                    </a:cubicBezTo>
                    <a:cubicBezTo>
                      <a:pt x="3470672" y="3692557"/>
                      <a:pt x="2896600" y="3930339"/>
                      <a:pt x="2286000" y="3930339"/>
                    </a:cubicBezTo>
                    <a:close/>
                    <a:moveTo>
                      <a:pt x="738397" y="231438"/>
                    </a:moveTo>
                    <a:cubicBezTo>
                      <a:pt x="384372" y="618401"/>
                      <a:pt x="190500" y="1116482"/>
                      <a:pt x="190500" y="1644339"/>
                    </a:cubicBezTo>
                    <a:cubicBezTo>
                      <a:pt x="190500" y="2799807"/>
                      <a:pt x="1130532" y="3739839"/>
                      <a:pt x="2286000" y="3739839"/>
                    </a:cubicBezTo>
                    <a:cubicBezTo>
                      <a:pt x="2813847" y="3739839"/>
                      <a:pt x="3311928" y="3545967"/>
                      <a:pt x="3698901" y="3191942"/>
                    </a:cubicBezTo>
                    <a:lnTo>
                      <a:pt x="738397" y="231438"/>
                    </a:lnTo>
                    <a:close/>
                  </a:path>
                </a:pathLst>
              </a:custGeom>
              <a:grpFill/>
              <a:ln w="9525" cap="flat">
                <a:noFill/>
                <a:prstDash val="solid"/>
                <a:miter/>
              </a:ln>
            </p:spPr>
            <p:txBody>
              <a:bodyPr rtlCol="0" anchor="ctr"/>
              <a:lstStyle/>
              <a:p>
                <a:endParaRPr lang="en-NZ" dirty="0"/>
              </a:p>
            </p:txBody>
          </p:sp>
        </p:grpSp>
        <p:sp>
          <p:nvSpPr>
            <p:cNvPr id="52" name="Freeform: Shape 51">
              <a:extLst>
                <a:ext uri="{FF2B5EF4-FFF2-40B4-BE49-F238E27FC236}">
                  <a16:creationId xmlns:a16="http://schemas.microsoft.com/office/drawing/2014/main" id="{FEF8A7FB-A381-4709-AC84-DA10813E02E2}"/>
                </a:ext>
              </a:extLst>
            </p:cNvPr>
            <p:cNvSpPr/>
            <p:nvPr/>
          </p:nvSpPr>
          <p:spPr>
            <a:xfrm>
              <a:off x="7838382" y="1508616"/>
              <a:ext cx="245140" cy="245132"/>
            </a:xfrm>
            <a:custGeom>
              <a:avLst/>
              <a:gdLst>
                <a:gd name="connsiteX0" fmla="*/ 507363 w 681325"/>
                <a:gd name="connsiteY0" fmla="*/ 69 h 681304"/>
                <a:gd name="connsiteX1" fmla="*/ 488037 w 681325"/>
                <a:gd name="connsiteY1" fmla="*/ 15357 h 681304"/>
                <a:gd name="connsiteX2" fmla="*/ 493676 w 681325"/>
                <a:gd name="connsiteY2" fmla="*/ 39226 h 681304"/>
                <a:gd name="connsiteX3" fmla="*/ 552198 w 681325"/>
                <a:gd name="connsiteY3" fmla="*/ 97424 h 681304"/>
                <a:gd name="connsiteX4" fmla="*/ 481598 w 681325"/>
                <a:gd name="connsiteY4" fmla="*/ 167957 h 681304"/>
                <a:gd name="connsiteX5" fmla="*/ 416638 w 681325"/>
                <a:gd name="connsiteY5" fmla="*/ 103053 h 681304"/>
                <a:gd name="connsiteX6" fmla="*/ 362679 w 681325"/>
                <a:gd name="connsiteY6" fmla="*/ 49142 h 681304"/>
                <a:gd name="connsiteX7" fmla="*/ 344162 w 681325"/>
                <a:gd name="connsiteY7" fmla="*/ 42170 h 681304"/>
                <a:gd name="connsiteX8" fmla="*/ 324836 w 681325"/>
                <a:gd name="connsiteY8" fmla="*/ 57457 h 681304"/>
                <a:gd name="connsiteX9" fmla="*/ 330475 w 681325"/>
                <a:gd name="connsiteY9" fmla="*/ 81327 h 681304"/>
                <a:gd name="connsiteX10" fmla="*/ 368584 w 681325"/>
                <a:gd name="connsiteY10" fmla="*/ 119141 h 681304"/>
                <a:gd name="connsiteX11" fmla="*/ 114629 w 681325"/>
                <a:gd name="connsiteY11" fmla="*/ 372868 h 681304"/>
                <a:gd name="connsiteX12" fmla="*/ 99865 w 681325"/>
                <a:gd name="connsiteY12" fmla="*/ 549614 h 681304"/>
                <a:gd name="connsiteX13" fmla="*/ 6444 w 681325"/>
                <a:gd name="connsiteY13" fmla="*/ 642949 h 681304"/>
                <a:gd name="connsiteX14" fmla="*/ 6444 w 681325"/>
                <a:gd name="connsiteY14" fmla="*/ 674868 h 681304"/>
                <a:gd name="connsiteX15" fmla="*/ 38391 w 681325"/>
                <a:gd name="connsiteY15" fmla="*/ 674868 h 681304"/>
                <a:gd name="connsiteX16" fmla="*/ 131812 w 681325"/>
                <a:gd name="connsiteY16" fmla="*/ 581532 h 681304"/>
                <a:gd name="connsiteX17" fmla="*/ 308720 w 681325"/>
                <a:gd name="connsiteY17" fmla="*/ 566778 h 681304"/>
                <a:gd name="connsiteX18" fmla="*/ 562666 w 681325"/>
                <a:gd name="connsiteY18" fmla="*/ 313061 h 681304"/>
                <a:gd name="connsiteX19" fmla="*/ 600518 w 681325"/>
                <a:gd name="connsiteY19" fmla="*/ 351142 h 681304"/>
                <a:gd name="connsiteX20" fmla="*/ 632741 w 681325"/>
                <a:gd name="connsiteY20" fmla="*/ 351142 h 681304"/>
                <a:gd name="connsiteX21" fmla="*/ 632741 w 681325"/>
                <a:gd name="connsiteY21" fmla="*/ 318966 h 681304"/>
                <a:gd name="connsiteX22" fmla="*/ 578782 w 681325"/>
                <a:gd name="connsiteY22" fmla="*/ 265055 h 681304"/>
                <a:gd name="connsiteX23" fmla="*/ 513812 w 681325"/>
                <a:gd name="connsiteY23" fmla="*/ 200151 h 681304"/>
                <a:gd name="connsiteX24" fmla="*/ 584421 w 681325"/>
                <a:gd name="connsiteY24" fmla="*/ 129619 h 681304"/>
                <a:gd name="connsiteX25" fmla="*/ 642666 w 681325"/>
                <a:gd name="connsiteY25" fmla="*/ 188083 h 681304"/>
                <a:gd name="connsiteX26" fmla="*/ 674889 w 681325"/>
                <a:gd name="connsiteY26" fmla="*/ 188083 h 681304"/>
                <a:gd name="connsiteX27" fmla="*/ 674889 w 681325"/>
                <a:gd name="connsiteY27" fmla="*/ 155898 h 681304"/>
                <a:gd name="connsiteX28" fmla="*/ 525880 w 681325"/>
                <a:gd name="connsiteY28" fmla="*/ 7041 h 681304"/>
                <a:gd name="connsiteX29" fmla="*/ 507363 w 681325"/>
                <a:gd name="connsiteY29" fmla="*/ 69 h 681304"/>
                <a:gd name="connsiteX30" fmla="*/ 507363 w 681325"/>
                <a:gd name="connsiteY30" fmla="*/ 69 h 681304"/>
                <a:gd name="connsiteX31" fmla="*/ 400788 w 681325"/>
                <a:gd name="connsiteY31" fmla="*/ 151336 h 681304"/>
                <a:gd name="connsiteX32" fmla="*/ 530452 w 681325"/>
                <a:gd name="connsiteY32" fmla="*/ 280876 h 681304"/>
                <a:gd name="connsiteX33" fmla="*/ 276496 w 681325"/>
                <a:gd name="connsiteY33" fmla="*/ 534860 h 681304"/>
                <a:gd name="connsiteX34" fmla="*/ 148442 w 681325"/>
                <a:gd name="connsiteY34" fmla="*/ 536736 h 681304"/>
                <a:gd name="connsiteX35" fmla="*/ 147909 w 681325"/>
                <a:gd name="connsiteY35" fmla="*/ 536193 h 681304"/>
                <a:gd name="connsiteX36" fmla="*/ 144147 w 681325"/>
                <a:gd name="connsiteY36" fmla="*/ 532440 h 681304"/>
                <a:gd name="connsiteX37" fmla="*/ 146556 w 681325"/>
                <a:gd name="connsiteY37" fmla="*/ 405044 h 681304"/>
                <a:gd name="connsiteX38" fmla="*/ 152195 w 681325"/>
                <a:gd name="connsiteY38" fmla="*/ 399405 h 681304"/>
                <a:gd name="connsiteX39" fmla="*/ 190048 w 681325"/>
                <a:gd name="connsiteY39" fmla="*/ 437495 h 681304"/>
                <a:gd name="connsiteX40" fmla="*/ 222261 w 681325"/>
                <a:gd name="connsiteY40" fmla="*/ 437495 h 681304"/>
                <a:gd name="connsiteX41" fmla="*/ 222261 w 681325"/>
                <a:gd name="connsiteY41" fmla="*/ 405310 h 681304"/>
                <a:gd name="connsiteX42" fmla="*/ 184409 w 681325"/>
                <a:gd name="connsiteY42" fmla="*/ 367486 h 681304"/>
                <a:gd name="connsiteX43" fmla="*/ 216889 w 681325"/>
                <a:gd name="connsiteY43" fmla="*/ 334768 h 681304"/>
                <a:gd name="connsiteX44" fmla="*/ 281859 w 681325"/>
                <a:gd name="connsiteY44" fmla="*/ 399671 h 681304"/>
                <a:gd name="connsiteX45" fmla="*/ 314073 w 681325"/>
                <a:gd name="connsiteY45" fmla="*/ 399671 h 681304"/>
                <a:gd name="connsiteX46" fmla="*/ 314073 w 681325"/>
                <a:gd name="connsiteY46" fmla="*/ 367486 h 681304"/>
                <a:gd name="connsiteX47" fmla="*/ 249112 w 681325"/>
                <a:gd name="connsiteY47" fmla="*/ 302583 h 681304"/>
                <a:gd name="connsiteX48" fmla="*/ 276496 w 681325"/>
                <a:gd name="connsiteY48" fmla="*/ 275494 h 681304"/>
                <a:gd name="connsiteX49" fmla="*/ 314349 w 681325"/>
                <a:gd name="connsiteY49" fmla="*/ 313318 h 681304"/>
                <a:gd name="connsiteX50" fmla="*/ 346562 w 681325"/>
                <a:gd name="connsiteY50" fmla="*/ 313318 h 681304"/>
                <a:gd name="connsiteX51" fmla="*/ 346562 w 681325"/>
                <a:gd name="connsiteY51" fmla="*/ 281133 h 681304"/>
                <a:gd name="connsiteX52" fmla="*/ 308710 w 681325"/>
                <a:gd name="connsiteY52" fmla="*/ 243319 h 681304"/>
                <a:gd name="connsiteX53" fmla="*/ 335818 w 681325"/>
                <a:gd name="connsiteY53" fmla="*/ 215963 h 681304"/>
                <a:gd name="connsiteX54" fmla="*/ 400779 w 681325"/>
                <a:gd name="connsiteY54" fmla="*/ 280866 h 681304"/>
                <a:gd name="connsiteX55" fmla="*/ 433002 w 681325"/>
                <a:gd name="connsiteY55" fmla="*/ 280866 h 681304"/>
                <a:gd name="connsiteX56" fmla="*/ 433002 w 681325"/>
                <a:gd name="connsiteY56" fmla="*/ 248681 h 681304"/>
                <a:gd name="connsiteX57" fmla="*/ 368032 w 681325"/>
                <a:gd name="connsiteY57" fmla="*/ 184044 h 681304"/>
                <a:gd name="connsiteX58" fmla="*/ 400788 w 681325"/>
                <a:gd name="connsiteY58" fmla="*/ 151336 h 6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25" h="681304">
                  <a:moveTo>
                    <a:pt x="507363" y="69"/>
                  </a:moveTo>
                  <a:cubicBezTo>
                    <a:pt x="498772" y="869"/>
                    <a:pt x="490723" y="7041"/>
                    <a:pt x="488037" y="15357"/>
                  </a:cubicBezTo>
                  <a:cubicBezTo>
                    <a:pt x="485075" y="23405"/>
                    <a:pt x="487494" y="33321"/>
                    <a:pt x="493676" y="39226"/>
                  </a:cubicBezTo>
                  <a:lnTo>
                    <a:pt x="552198" y="97424"/>
                  </a:lnTo>
                  <a:lnTo>
                    <a:pt x="481598" y="167957"/>
                  </a:lnTo>
                  <a:lnTo>
                    <a:pt x="416638" y="103053"/>
                  </a:lnTo>
                  <a:lnTo>
                    <a:pt x="362679" y="49142"/>
                  </a:lnTo>
                  <a:cubicBezTo>
                    <a:pt x="357850" y="44313"/>
                    <a:pt x="350868" y="41627"/>
                    <a:pt x="344162" y="42170"/>
                  </a:cubicBezTo>
                  <a:cubicBezTo>
                    <a:pt x="335571" y="42970"/>
                    <a:pt x="327512" y="49142"/>
                    <a:pt x="324836" y="57457"/>
                  </a:cubicBezTo>
                  <a:cubicBezTo>
                    <a:pt x="321883" y="65506"/>
                    <a:pt x="324293" y="75155"/>
                    <a:pt x="330475" y="81327"/>
                  </a:cubicBezTo>
                  <a:lnTo>
                    <a:pt x="368584" y="119141"/>
                  </a:lnTo>
                  <a:lnTo>
                    <a:pt x="114629" y="372868"/>
                  </a:lnTo>
                  <a:cubicBezTo>
                    <a:pt x="66575" y="420874"/>
                    <a:pt x="61746" y="495969"/>
                    <a:pt x="99865" y="549614"/>
                  </a:cubicBezTo>
                  <a:lnTo>
                    <a:pt x="6444" y="642949"/>
                  </a:lnTo>
                  <a:cubicBezTo>
                    <a:pt x="-2148" y="651265"/>
                    <a:pt x="-2148" y="666552"/>
                    <a:pt x="6444" y="674868"/>
                  </a:cubicBezTo>
                  <a:cubicBezTo>
                    <a:pt x="14769" y="683450"/>
                    <a:pt x="30066" y="683450"/>
                    <a:pt x="38391" y="674868"/>
                  </a:cubicBezTo>
                  <a:lnTo>
                    <a:pt x="131812" y="581532"/>
                  </a:lnTo>
                  <a:cubicBezTo>
                    <a:pt x="185504" y="619880"/>
                    <a:pt x="260666" y="615060"/>
                    <a:pt x="308720" y="566778"/>
                  </a:cubicBezTo>
                  <a:lnTo>
                    <a:pt x="562666" y="313061"/>
                  </a:lnTo>
                  <a:lnTo>
                    <a:pt x="600518" y="351142"/>
                  </a:lnTo>
                  <a:cubicBezTo>
                    <a:pt x="609109" y="359457"/>
                    <a:pt x="624416" y="359457"/>
                    <a:pt x="632741" y="351142"/>
                  </a:cubicBezTo>
                  <a:cubicBezTo>
                    <a:pt x="641323" y="342826"/>
                    <a:pt x="641323" y="327539"/>
                    <a:pt x="632741" y="318966"/>
                  </a:cubicBezTo>
                  <a:lnTo>
                    <a:pt x="578782" y="265055"/>
                  </a:lnTo>
                  <a:lnTo>
                    <a:pt x="513812" y="200151"/>
                  </a:lnTo>
                  <a:lnTo>
                    <a:pt x="584421" y="129619"/>
                  </a:lnTo>
                  <a:lnTo>
                    <a:pt x="642666" y="188083"/>
                  </a:lnTo>
                  <a:cubicBezTo>
                    <a:pt x="651258" y="196398"/>
                    <a:pt x="666564" y="196398"/>
                    <a:pt x="674889" y="188083"/>
                  </a:cubicBezTo>
                  <a:cubicBezTo>
                    <a:pt x="683471" y="179501"/>
                    <a:pt x="683471" y="164213"/>
                    <a:pt x="674889" y="155898"/>
                  </a:cubicBezTo>
                  <a:lnTo>
                    <a:pt x="525880" y="7041"/>
                  </a:lnTo>
                  <a:cubicBezTo>
                    <a:pt x="521051" y="2212"/>
                    <a:pt x="514069" y="-474"/>
                    <a:pt x="507363" y="69"/>
                  </a:cubicBezTo>
                  <a:lnTo>
                    <a:pt x="507363" y="69"/>
                  </a:lnTo>
                  <a:close/>
                  <a:moveTo>
                    <a:pt x="400788" y="151336"/>
                  </a:moveTo>
                  <a:lnTo>
                    <a:pt x="530452" y="280876"/>
                  </a:lnTo>
                  <a:lnTo>
                    <a:pt x="276496" y="534860"/>
                  </a:lnTo>
                  <a:cubicBezTo>
                    <a:pt x="240787" y="570531"/>
                    <a:pt x="184685" y="571074"/>
                    <a:pt x="148442" y="536736"/>
                  </a:cubicBezTo>
                  <a:cubicBezTo>
                    <a:pt x="148176" y="536470"/>
                    <a:pt x="148176" y="536193"/>
                    <a:pt x="147909" y="536193"/>
                  </a:cubicBezTo>
                  <a:cubicBezTo>
                    <a:pt x="146833" y="534850"/>
                    <a:pt x="145499" y="533517"/>
                    <a:pt x="144147" y="532440"/>
                  </a:cubicBezTo>
                  <a:cubicBezTo>
                    <a:pt x="110323" y="495960"/>
                    <a:pt x="111123" y="440448"/>
                    <a:pt x="146556" y="405044"/>
                  </a:cubicBezTo>
                  <a:lnTo>
                    <a:pt x="152195" y="399405"/>
                  </a:lnTo>
                  <a:lnTo>
                    <a:pt x="190048" y="437495"/>
                  </a:lnTo>
                  <a:cubicBezTo>
                    <a:pt x="198372" y="445801"/>
                    <a:pt x="213670" y="445801"/>
                    <a:pt x="222261" y="437495"/>
                  </a:cubicBezTo>
                  <a:cubicBezTo>
                    <a:pt x="230586" y="429180"/>
                    <a:pt x="230586" y="413616"/>
                    <a:pt x="222261" y="405310"/>
                  </a:cubicBezTo>
                  <a:lnTo>
                    <a:pt x="184409" y="367486"/>
                  </a:lnTo>
                  <a:lnTo>
                    <a:pt x="216889" y="334768"/>
                  </a:lnTo>
                  <a:lnTo>
                    <a:pt x="281859" y="399671"/>
                  </a:lnTo>
                  <a:cubicBezTo>
                    <a:pt x="290451" y="407987"/>
                    <a:pt x="305748" y="407987"/>
                    <a:pt x="314073" y="399671"/>
                  </a:cubicBezTo>
                  <a:cubicBezTo>
                    <a:pt x="322397" y="391089"/>
                    <a:pt x="322397" y="375802"/>
                    <a:pt x="314073" y="367486"/>
                  </a:cubicBezTo>
                  <a:lnTo>
                    <a:pt x="249112" y="302583"/>
                  </a:lnTo>
                  <a:lnTo>
                    <a:pt x="276496" y="275494"/>
                  </a:lnTo>
                  <a:lnTo>
                    <a:pt x="314349" y="313318"/>
                  </a:lnTo>
                  <a:cubicBezTo>
                    <a:pt x="322674" y="321633"/>
                    <a:pt x="338238" y="321633"/>
                    <a:pt x="346562" y="313318"/>
                  </a:cubicBezTo>
                  <a:cubicBezTo>
                    <a:pt x="354878" y="305002"/>
                    <a:pt x="354878" y="289448"/>
                    <a:pt x="346562" y="281133"/>
                  </a:cubicBezTo>
                  <a:lnTo>
                    <a:pt x="308710" y="243319"/>
                  </a:lnTo>
                  <a:lnTo>
                    <a:pt x="335818" y="215963"/>
                  </a:lnTo>
                  <a:lnTo>
                    <a:pt x="400779" y="280866"/>
                  </a:lnTo>
                  <a:cubicBezTo>
                    <a:pt x="409104" y="289448"/>
                    <a:pt x="424401" y="289448"/>
                    <a:pt x="433002" y="280866"/>
                  </a:cubicBezTo>
                  <a:cubicBezTo>
                    <a:pt x="441317" y="272551"/>
                    <a:pt x="441317" y="257263"/>
                    <a:pt x="433002" y="248681"/>
                  </a:cubicBezTo>
                  <a:lnTo>
                    <a:pt x="368032" y="184044"/>
                  </a:lnTo>
                  <a:lnTo>
                    <a:pt x="400788" y="151336"/>
                  </a:lnTo>
                  <a:close/>
                </a:path>
              </a:pathLst>
            </a:custGeom>
            <a:grpFill/>
            <a:ln w="9525" cap="flat">
              <a:noFill/>
              <a:prstDash val="solid"/>
              <a:miter/>
            </a:ln>
          </p:spPr>
          <p:txBody>
            <a:bodyPr rtlCol="0" anchor="ctr"/>
            <a:lstStyle/>
            <a:p>
              <a:endParaRPr lang="en-NZ"/>
            </a:p>
          </p:txBody>
        </p:sp>
      </p:grpSp>
      <p:grpSp>
        <p:nvGrpSpPr>
          <p:cNvPr id="55" name="Graphic 25">
            <a:extLst>
              <a:ext uri="{FF2B5EF4-FFF2-40B4-BE49-F238E27FC236}">
                <a16:creationId xmlns:a16="http://schemas.microsoft.com/office/drawing/2014/main" id="{AC88F30A-25F3-4496-8613-98EDEF01B435}"/>
              </a:ext>
            </a:extLst>
          </p:cNvPr>
          <p:cNvGrpSpPr/>
          <p:nvPr/>
        </p:nvGrpSpPr>
        <p:grpSpPr>
          <a:xfrm>
            <a:off x="4739537" y="1515939"/>
            <a:ext cx="291656" cy="176353"/>
            <a:chOff x="5686425" y="3062286"/>
            <a:chExt cx="819150" cy="495309"/>
          </a:xfrm>
          <a:solidFill>
            <a:schemeClr val="bg1"/>
          </a:solidFill>
        </p:grpSpPr>
        <p:sp>
          <p:nvSpPr>
            <p:cNvPr id="56" name="Freeform: Shape 55">
              <a:extLst>
                <a:ext uri="{FF2B5EF4-FFF2-40B4-BE49-F238E27FC236}">
                  <a16:creationId xmlns:a16="http://schemas.microsoft.com/office/drawing/2014/main" id="{9BB18A4C-0232-4E1D-A78C-C746BE363FAB}"/>
                </a:ext>
              </a:extLst>
            </p:cNvPr>
            <p:cNvSpPr/>
            <p:nvPr/>
          </p:nvSpPr>
          <p:spPr>
            <a:xfrm>
              <a:off x="5876079" y="3280685"/>
              <a:ext cx="439739" cy="276910"/>
            </a:xfrm>
            <a:custGeom>
              <a:avLst/>
              <a:gdLst>
                <a:gd name="connsiteX0" fmla="*/ 219921 w 439739"/>
                <a:gd name="connsiteY0" fmla="*/ -952 h 276910"/>
                <a:gd name="connsiteX1" fmla="*/ 0 w 439739"/>
                <a:gd name="connsiteY1" fmla="*/ 217351 h 276910"/>
                <a:gd name="connsiteX2" fmla="*/ 6025 w 439739"/>
                <a:gd name="connsiteY2" fmla="*/ 268024 h 276910"/>
                <a:gd name="connsiteX3" fmla="*/ 18252 w 439739"/>
                <a:gd name="connsiteY3" fmla="*/ 275739 h 276910"/>
                <a:gd name="connsiteX4" fmla="*/ 26010 w 439739"/>
                <a:gd name="connsiteY4" fmla="*/ 263548 h 276910"/>
                <a:gd name="connsiteX5" fmla="*/ 25918 w 439739"/>
                <a:gd name="connsiteY5" fmla="*/ 263166 h 276910"/>
                <a:gd name="connsiteX6" fmla="*/ 20477 w 439739"/>
                <a:gd name="connsiteY6" fmla="*/ 217351 h 276910"/>
                <a:gd name="connsiteX7" fmla="*/ 219921 w 439739"/>
                <a:gd name="connsiteY7" fmla="*/ 19326 h 276910"/>
                <a:gd name="connsiteX8" fmla="*/ 419263 w 439739"/>
                <a:gd name="connsiteY8" fmla="*/ 217351 h 276910"/>
                <a:gd name="connsiteX9" fmla="*/ 413906 w 439739"/>
                <a:gd name="connsiteY9" fmla="*/ 263262 h 276910"/>
                <a:gd name="connsiteX10" fmla="*/ 421333 w 439739"/>
                <a:gd name="connsiteY10" fmla="*/ 275644 h 276910"/>
                <a:gd name="connsiteX11" fmla="*/ 433764 w 439739"/>
                <a:gd name="connsiteY11" fmla="*/ 268215 h 276910"/>
                <a:gd name="connsiteX12" fmla="*/ 433832 w 439739"/>
                <a:gd name="connsiteY12" fmla="*/ 267929 h 276910"/>
                <a:gd name="connsiteX13" fmla="*/ 439740 w 439739"/>
                <a:gd name="connsiteY13" fmla="*/ 217351 h 276910"/>
                <a:gd name="connsiteX14" fmla="*/ 219921 w 439739"/>
                <a:gd name="connsiteY14" fmla="*/ -952 h 27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739" h="276910">
                  <a:moveTo>
                    <a:pt x="219921" y="-952"/>
                  </a:moveTo>
                  <a:cubicBezTo>
                    <a:pt x="98589" y="-952"/>
                    <a:pt x="0" y="96860"/>
                    <a:pt x="0" y="217351"/>
                  </a:cubicBezTo>
                  <a:cubicBezTo>
                    <a:pt x="0" y="234782"/>
                    <a:pt x="2038" y="251736"/>
                    <a:pt x="6025" y="268024"/>
                  </a:cubicBezTo>
                  <a:cubicBezTo>
                    <a:pt x="7259" y="273453"/>
                    <a:pt x="12733" y="276882"/>
                    <a:pt x="18252" y="275739"/>
                  </a:cubicBezTo>
                  <a:cubicBezTo>
                    <a:pt x="23771" y="274501"/>
                    <a:pt x="27244" y="269072"/>
                    <a:pt x="26010" y="263548"/>
                  </a:cubicBezTo>
                  <a:cubicBezTo>
                    <a:pt x="25981" y="263452"/>
                    <a:pt x="25951" y="263357"/>
                    <a:pt x="25918" y="263166"/>
                  </a:cubicBezTo>
                  <a:cubicBezTo>
                    <a:pt x="22328" y="248593"/>
                    <a:pt x="20477" y="233258"/>
                    <a:pt x="20477" y="217351"/>
                  </a:cubicBezTo>
                  <a:cubicBezTo>
                    <a:pt x="20477" y="107908"/>
                    <a:pt x="109658" y="19326"/>
                    <a:pt x="219921" y="19326"/>
                  </a:cubicBezTo>
                  <a:cubicBezTo>
                    <a:pt x="330076" y="19326"/>
                    <a:pt x="419263" y="107908"/>
                    <a:pt x="419263" y="217351"/>
                  </a:cubicBezTo>
                  <a:cubicBezTo>
                    <a:pt x="419263" y="233258"/>
                    <a:pt x="417409" y="248593"/>
                    <a:pt x="413906" y="263262"/>
                  </a:cubicBezTo>
                  <a:cubicBezTo>
                    <a:pt x="412524" y="268690"/>
                    <a:pt x="415849" y="274216"/>
                    <a:pt x="421333" y="275644"/>
                  </a:cubicBezTo>
                  <a:cubicBezTo>
                    <a:pt x="426816" y="276977"/>
                    <a:pt x="432382" y="273644"/>
                    <a:pt x="433764" y="268215"/>
                  </a:cubicBezTo>
                  <a:cubicBezTo>
                    <a:pt x="433789" y="268120"/>
                    <a:pt x="433811" y="268024"/>
                    <a:pt x="433832" y="267929"/>
                  </a:cubicBezTo>
                  <a:cubicBezTo>
                    <a:pt x="437700" y="251736"/>
                    <a:pt x="439740" y="234782"/>
                    <a:pt x="439740" y="217351"/>
                  </a:cubicBezTo>
                  <a:cubicBezTo>
                    <a:pt x="439740" y="96860"/>
                    <a:pt x="341154" y="-952"/>
                    <a:pt x="219921" y="-952"/>
                  </a:cubicBezTo>
                  <a:close/>
                </a:path>
              </a:pathLst>
            </a:custGeom>
            <a:grpFill/>
            <a:ln w="3175" cap="flat">
              <a:solidFill>
                <a:schemeClr val="bg1"/>
              </a:solidFill>
              <a:prstDash val="solid"/>
              <a:miter/>
            </a:ln>
          </p:spPr>
          <p:txBody>
            <a:bodyPr rtlCol="0" anchor="ctr"/>
            <a:lstStyle/>
            <a:p>
              <a:endParaRPr lang="en-NZ"/>
            </a:p>
          </p:txBody>
        </p:sp>
        <p:sp>
          <p:nvSpPr>
            <p:cNvPr id="57" name="Freeform: Shape 56">
              <a:extLst>
                <a:ext uri="{FF2B5EF4-FFF2-40B4-BE49-F238E27FC236}">
                  <a16:creationId xmlns:a16="http://schemas.microsoft.com/office/drawing/2014/main" id="{D7826DF2-75D8-4CE2-B826-A95D4BA1933A}"/>
                </a:ext>
              </a:extLst>
            </p:cNvPr>
            <p:cNvSpPr/>
            <p:nvPr/>
          </p:nvSpPr>
          <p:spPr>
            <a:xfrm>
              <a:off x="5997199" y="3062286"/>
              <a:ext cx="197498" cy="196033"/>
            </a:xfrm>
            <a:custGeom>
              <a:avLst/>
              <a:gdLst>
                <a:gd name="connsiteX0" fmla="*/ 98801 w 197498"/>
                <a:gd name="connsiteY0" fmla="*/ -952 h 196033"/>
                <a:gd name="connsiteX1" fmla="*/ 0 w 197498"/>
                <a:gd name="connsiteY1" fmla="*/ 97012 h 196033"/>
                <a:gd name="connsiteX2" fmla="*/ 98801 w 197498"/>
                <a:gd name="connsiteY2" fmla="*/ 195082 h 196033"/>
                <a:gd name="connsiteX3" fmla="*/ 197499 w 197498"/>
                <a:gd name="connsiteY3" fmla="*/ 97012 h 196033"/>
                <a:gd name="connsiteX4" fmla="*/ 98801 w 197498"/>
                <a:gd name="connsiteY4" fmla="*/ -952 h 196033"/>
                <a:gd name="connsiteX5" fmla="*/ 98801 w 197498"/>
                <a:gd name="connsiteY5" fmla="*/ 19374 h 196033"/>
                <a:gd name="connsiteX6" fmla="*/ 177022 w 197498"/>
                <a:gd name="connsiteY6" fmla="*/ 97012 h 196033"/>
                <a:gd name="connsiteX7" fmla="*/ 98801 w 197498"/>
                <a:gd name="connsiteY7" fmla="*/ 174756 h 196033"/>
                <a:gd name="connsiteX8" fmla="*/ 20477 w 197498"/>
                <a:gd name="connsiteY8" fmla="*/ 97012 h 196033"/>
                <a:gd name="connsiteX9" fmla="*/ 98801 w 197498"/>
                <a:gd name="connsiteY9" fmla="*/ 19374 h 1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98" h="196033">
                  <a:moveTo>
                    <a:pt x="98801" y="-952"/>
                  </a:moveTo>
                  <a:cubicBezTo>
                    <a:pt x="44335" y="-952"/>
                    <a:pt x="0" y="43044"/>
                    <a:pt x="0" y="97012"/>
                  </a:cubicBezTo>
                  <a:cubicBezTo>
                    <a:pt x="0" y="151076"/>
                    <a:pt x="44335" y="195082"/>
                    <a:pt x="98801" y="195082"/>
                  </a:cubicBezTo>
                  <a:cubicBezTo>
                    <a:pt x="153175" y="195082"/>
                    <a:pt x="197499" y="151076"/>
                    <a:pt x="197499" y="97012"/>
                  </a:cubicBezTo>
                  <a:cubicBezTo>
                    <a:pt x="197499" y="43044"/>
                    <a:pt x="153175" y="-952"/>
                    <a:pt x="98801" y="-952"/>
                  </a:cubicBezTo>
                  <a:close/>
                  <a:moveTo>
                    <a:pt x="98801" y="19374"/>
                  </a:moveTo>
                  <a:cubicBezTo>
                    <a:pt x="142101" y="19374"/>
                    <a:pt x="177022" y="54036"/>
                    <a:pt x="177022" y="97012"/>
                  </a:cubicBezTo>
                  <a:cubicBezTo>
                    <a:pt x="177022" y="140104"/>
                    <a:pt x="142101" y="174756"/>
                    <a:pt x="98801" y="174756"/>
                  </a:cubicBezTo>
                  <a:cubicBezTo>
                    <a:pt x="55387" y="174756"/>
                    <a:pt x="20477" y="140104"/>
                    <a:pt x="20477" y="97012"/>
                  </a:cubicBezTo>
                  <a:cubicBezTo>
                    <a:pt x="20477" y="54036"/>
                    <a:pt x="55387" y="19374"/>
                    <a:pt x="98801" y="19374"/>
                  </a:cubicBezTo>
                  <a:close/>
                </a:path>
              </a:pathLst>
            </a:custGeom>
            <a:grpFill/>
            <a:ln w="3175" cap="flat">
              <a:solidFill>
                <a:schemeClr val="bg1"/>
              </a:solidFill>
              <a:prstDash val="solid"/>
              <a:miter/>
            </a:ln>
          </p:spPr>
          <p:txBody>
            <a:bodyPr rtlCol="0" anchor="ctr"/>
            <a:lstStyle/>
            <a:p>
              <a:endParaRPr lang="en-NZ"/>
            </a:p>
          </p:txBody>
        </p:sp>
        <p:sp>
          <p:nvSpPr>
            <p:cNvPr id="58" name="Freeform: Shape 57">
              <a:extLst>
                <a:ext uri="{FF2B5EF4-FFF2-40B4-BE49-F238E27FC236}">
                  <a16:creationId xmlns:a16="http://schemas.microsoft.com/office/drawing/2014/main" id="{D5AD17ED-25EF-486A-B3CB-31F4D0894A0F}"/>
                </a:ext>
              </a:extLst>
            </p:cNvPr>
            <p:cNvSpPr/>
            <p:nvPr/>
          </p:nvSpPr>
          <p:spPr>
            <a:xfrm>
              <a:off x="5686425" y="3284143"/>
              <a:ext cx="264582" cy="228686"/>
            </a:xfrm>
            <a:custGeom>
              <a:avLst/>
              <a:gdLst>
                <a:gd name="connsiteX0" fmla="*/ 180401 w 264582"/>
                <a:gd name="connsiteY0" fmla="*/ -952 h 228686"/>
                <a:gd name="connsiteX1" fmla="*/ 0 w 264582"/>
                <a:gd name="connsiteY1" fmla="*/ 178080 h 228686"/>
                <a:gd name="connsiteX2" fmla="*/ 4895 w 264582"/>
                <a:gd name="connsiteY2" fmla="*/ 219704 h 228686"/>
                <a:gd name="connsiteX3" fmla="*/ 17087 w 264582"/>
                <a:gd name="connsiteY3" fmla="*/ 227515 h 228686"/>
                <a:gd name="connsiteX4" fmla="*/ 24900 w 264582"/>
                <a:gd name="connsiteY4" fmla="*/ 215418 h 228686"/>
                <a:gd name="connsiteX5" fmla="*/ 24795 w 264582"/>
                <a:gd name="connsiteY5" fmla="*/ 214941 h 228686"/>
                <a:gd name="connsiteX6" fmla="*/ 20477 w 264582"/>
                <a:gd name="connsiteY6" fmla="*/ 178080 h 228686"/>
                <a:gd name="connsiteX7" fmla="*/ 180401 w 264582"/>
                <a:gd name="connsiteY7" fmla="*/ 19393 h 228686"/>
                <a:gd name="connsiteX8" fmla="*/ 249775 w 264582"/>
                <a:gd name="connsiteY8" fmla="*/ 35014 h 228686"/>
                <a:gd name="connsiteX9" fmla="*/ 263505 w 264582"/>
                <a:gd name="connsiteY9" fmla="*/ 30442 h 228686"/>
                <a:gd name="connsiteX10" fmla="*/ 258906 w 264582"/>
                <a:gd name="connsiteY10" fmla="*/ 16822 h 228686"/>
                <a:gd name="connsiteX11" fmla="*/ 258660 w 264582"/>
                <a:gd name="connsiteY11" fmla="*/ 16726 h 228686"/>
                <a:gd name="connsiteX12" fmla="*/ 180401 w 264582"/>
                <a:gd name="connsiteY12" fmla="*/ -952 h 22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582" h="228686">
                  <a:moveTo>
                    <a:pt x="180401" y="-952"/>
                  </a:moveTo>
                  <a:cubicBezTo>
                    <a:pt x="80881" y="-952"/>
                    <a:pt x="0" y="79306"/>
                    <a:pt x="0" y="178080"/>
                  </a:cubicBezTo>
                  <a:cubicBezTo>
                    <a:pt x="0" y="192367"/>
                    <a:pt x="1625" y="206273"/>
                    <a:pt x="4895" y="219704"/>
                  </a:cubicBezTo>
                  <a:cubicBezTo>
                    <a:pt x="6104" y="225229"/>
                    <a:pt x="11562" y="228657"/>
                    <a:pt x="17087" y="227515"/>
                  </a:cubicBezTo>
                  <a:cubicBezTo>
                    <a:pt x="22611" y="226276"/>
                    <a:pt x="26109" y="220847"/>
                    <a:pt x="24900" y="215418"/>
                  </a:cubicBezTo>
                  <a:cubicBezTo>
                    <a:pt x="24868" y="215227"/>
                    <a:pt x="24833" y="215037"/>
                    <a:pt x="24795" y="214941"/>
                  </a:cubicBezTo>
                  <a:cubicBezTo>
                    <a:pt x="21923" y="203131"/>
                    <a:pt x="20477" y="190843"/>
                    <a:pt x="20477" y="178080"/>
                  </a:cubicBezTo>
                  <a:cubicBezTo>
                    <a:pt x="20477" y="90259"/>
                    <a:pt x="91944" y="19393"/>
                    <a:pt x="180401" y="19393"/>
                  </a:cubicBezTo>
                  <a:cubicBezTo>
                    <a:pt x="205254" y="19393"/>
                    <a:pt x="228807" y="25013"/>
                    <a:pt x="249775" y="35014"/>
                  </a:cubicBezTo>
                  <a:cubicBezTo>
                    <a:pt x="254837" y="37491"/>
                    <a:pt x="260984" y="35490"/>
                    <a:pt x="263505" y="30442"/>
                  </a:cubicBezTo>
                  <a:cubicBezTo>
                    <a:pt x="266028" y="25394"/>
                    <a:pt x="263968" y="19298"/>
                    <a:pt x="258906" y="16822"/>
                  </a:cubicBezTo>
                  <a:cubicBezTo>
                    <a:pt x="258825" y="16822"/>
                    <a:pt x="258743" y="16726"/>
                    <a:pt x="258660" y="16726"/>
                  </a:cubicBezTo>
                  <a:cubicBezTo>
                    <a:pt x="234989" y="5391"/>
                    <a:pt x="208377" y="-952"/>
                    <a:pt x="180401" y="-952"/>
                  </a:cubicBezTo>
                  <a:close/>
                </a:path>
              </a:pathLst>
            </a:custGeom>
            <a:grpFill/>
            <a:ln w="3175" cap="flat">
              <a:solidFill>
                <a:schemeClr val="bg1"/>
              </a:solidFill>
              <a:prstDash val="solid"/>
              <a:miter/>
            </a:ln>
          </p:spPr>
          <p:txBody>
            <a:bodyPr rtlCol="0" anchor="ctr"/>
            <a:lstStyle/>
            <a:p>
              <a:endParaRPr lang="en-NZ"/>
            </a:p>
          </p:txBody>
        </p:sp>
        <p:sp>
          <p:nvSpPr>
            <p:cNvPr id="59" name="Freeform: Shape 58">
              <a:extLst>
                <a:ext uri="{FF2B5EF4-FFF2-40B4-BE49-F238E27FC236}">
                  <a16:creationId xmlns:a16="http://schemas.microsoft.com/office/drawing/2014/main" id="{8D9B2954-8F11-4F62-A2EE-C7D934E47D40}"/>
                </a:ext>
              </a:extLst>
            </p:cNvPr>
            <p:cNvSpPr/>
            <p:nvPr/>
          </p:nvSpPr>
          <p:spPr>
            <a:xfrm>
              <a:off x="5791368" y="3104673"/>
              <a:ext cx="150811" cy="149790"/>
            </a:xfrm>
            <a:custGeom>
              <a:avLst/>
              <a:gdLst>
                <a:gd name="connsiteX0" fmla="*/ 75457 w 150811"/>
                <a:gd name="connsiteY0" fmla="*/ -952 h 149790"/>
                <a:gd name="connsiteX1" fmla="*/ 0 w 150811"/>
                <a:gd name="connsiteY1" fmla="*/ 73942 h 149790"/>
                <a:gd name="connsiteX2" fmla="*/ 75457 w 150811"/>
                <a:gd name="connsiteY2" fmla="*/ 148838 h 149790"/>
                <a:gd name="connsiteX3" fmla="*/ 150811 w 150811"/>
                <a:gd name="connsiteY3" fmla="*/ 73942 h 149790"/>
                <a:gd name="connsiteX4" fmla="*/ 75457 w 150811"/>
                <a:gd name="connsiteY4" fmla="*/ -952 h 149790"/>
                <a:gd name="connsiteX5" fmla="*/ 75457 w 150811"/>
                <a:gd name="connsiteY5" fmla="*/ 19374 h 149790"/>
                <a:gd name="connsiteX6" fmla="*/ 130335 w 150811"/>
                <a:gd name="connsiteY6" fmla="*/ 73942 h 149790"/>
                <a:gd name="connsiteX7" fmla="*/ 75457 w 150811"/>
                <a:gd name="connsiteY7" fmla="*/ 128511 h 149790"/>
                <a:gd name="connsiteX8" fmla="*/ 20477 w 150811"/>
                <a:gd name="connsiteY8" fmla="*/ 73942 h 149790"/>
                <a:gd name="connsiteX9" fmla="*/ 75457 w 150811"/>
                <a:gd name="connsiteY9" fmla="*/ 19374 h 1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149790">
                  <a:moveTo>
                    <a:pt x="75457" y="-952"/>
                  </a:moveTo>
                  <a:cubicBezTo>
                    <a:pt x="33891" y="-952"/>
                    <a:pt x="0" y="32690"/>
                    <a:pt x="0" y="73942"/>
                  </a:cubicBezTo>
                  <a:cubicBezTo>
                    <a:pt x="0" y="115195"/>
                    <a:pt x="33891" y="148838"/>
                    <a:pt x="75457" y="148838"/>
                  </a:cubicBezTo>
                  <a:cubicBezTo>
                    <a:pt x="116936" y="148838"/>
                    <a:pt x="150811" y="115195"/>
                    <a:pt x="150811" y="73942"/>
                  </a:cubicBezTo>
                  <a:cubicBezTo>
                    <a:pt x="150811" y="32690"/>
                    <a:pt x="116936" y="-952"/>
                    <a:pt x="75457" y="-952"/>
                  </a:cubicBezTo>
                  <a:close/>
                  <a:moveTo>
                    <a:pt x="75457" y="19374"/>
                  </a:moveTo>
                  <a:cubicBezTo>
                    <a:pt x="105852" y="19374"/>
                    <a:pt x="130335" y="43653"/>
                    <a:pt x="130335" y="73942"/>
                  </a:cubicBezTo>
                  <a:cubicBezTo>
                    <a:pt x="130335" y="104232"/>
                    <a:pt x="105852" y="128511"/>
                    <a:pt x="75457" y="128511"/>
                  </a:cubicBezTo>
                  <a:cubicBezTo>
                    <a:pt x="44944" y="128511"/>
                    <a:pt x="20477" y="104232"/>
                    <a:pt x="20477" y="73942"/>
                  </a:cubicBezTo>
                  <a:cubicBezTo>
                    <a:pt x="20477" y="43653"/>
                    <a:pt x="44944" y="19374"/>
                    <a:pt x="75457" y="19374"/>
                  </a:cubicBezTo>
                  <a:close/>
                </a:path>
              </a:pathLst>
            </a:custGeom>
            <a:grpFill/>
            <a:ln w="3175" cap="flat">
              <a:solidFill>
                <a:schemeClr val="bg1"/>
              </a:solidFill>
              <a:prstDash val="solid"/>
              <a:miter/>
            </a:ln>
          </p:spPr>
          <p:txBody>
            <a:bodyPr rtlCol="0" anchor="ctr"/>
            <a:lstStyle/>
            <a:p>
              <a:endParaRPr lang="en-NZ"/>
            </a:p>
          </p:txBody>
        </p:sp>
        <p:sp>
          <p:nvSpPr>
            <p:cNvPr id="60" name="Freeform: Shape 59">
              <a:extLst>
                <a:ext uri="{FF2B5EF4-FFF2-40B4-BE49-F238E27FC236}">
                  <a16:creationId xmlns:a16="http://schemas.microsoft.com/office/drawing/2014/main" id="{DF80D033-CE8B-480B-A166-0D0E3A2731E0}"/>
                </a:ext>
              </a:extLst>
            </p:cNvPr>
            <p:cNvSpPr/>
            <p:nvPr/>
          </p:nvSpPr>
          <p:spPr>
            <a:xfrm>
              <a:off x="6240886" y="3284143"/>
              <a:ext cx="264688" cy="228709"/>
            </a:xfrm>
            <a:custGeom>
              <a:avLst/>
              <a:gdLst>
                <a:gd name="connsiteX0" fmla="*/ 84186 w 264688"/>
                <a:gd name="connsiteY0" fmla="*/ -952 h 228709"/>
                <a:gd name="connsiteX1" fmla="*/ 5922 w 264688"/>
                <a:gd name="connsiteY1" fmla="*/ 16726 h 228709"/>
                <a:gd name="connsiteX2" fmla="*/ 958 w 264688"/>
                <a:gd name="connsiteY2" fmla="*/ 30252 h 228709"/>
                <a:gd name="connsiteX3" fmla="*/ 14561 w 264688"/>
                <a:gd name="connsiteY3" fmla="*/ 35109 h 228709"/>
                <a:gd name="connsiteX4" fmla="*/ 14807 w 264688"/>
                <a:gd name="connsiteY4" fmla="*/ 35014 h 228709"/>
                <a:gd name="connsiteX5" fmla="*/ 84186 w 264688"/>
                <a:gd name="connsiteY5" fmla="*/ 19393 h 228709"/>
                <a:gd name="connsiteX6" fmla="*/ 244212 w 264688"/>
                <a:gd name="connsiteY6" fmla="*/ 178080 h 228709"/>
                <a:gd name="connsiteX7" fmla="*/ 239791 w 264688"/>
                <a:gd name="connsiteY7" fmla="*/ 214941 h 228709"/>
                <a:gd name="connsiteX8" fmla="*/ 247041 w 264688"/>
                <a:gd name="connsiteY8" fmla="*/ 227419 h 228709"/>
                <a:gd name="connsiteX9" fmla="*/ 259576 w 264688"/>
                <a:gd name="connsiteY9" fmla="*/ 220180 h 228709"/>
                <a:gd name="connsiteX10" fmla="*/ 259690 w 264688"/>
                <a:gd name="connsiteY10" fmla="*/ 219704 h 228709"/>
                <a:gd name="connsiteX11" fmla="*/ 264689 w 264688"/>
                <a:gd name="connsiteY11" fmla="*/ 178080 h 228709"/>
                <a:gd name="connsiteX12" fmla="*/ 84186 w 264688"/>
                <a:gd name="connsiteY12" fmla="*/ -952 h 22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88" h="228709">
                  <a:moveTo>
                    <a:pt x="84186" y="-952"/>
                  </a:moveTo>
                  <a:cubicBezTo>
                    <a:pt x="56210" y="-952"/>
                    <a:pt x="29594" y="5391"/>
                    <a:pt x="5922" y="16726"/>
                  </a:cubicBezTo>
                  <a:cubicBezTo>
                    <a:pt x="795" y="19107"/>
                    <a:pt x="-1427" y="25108"/>
                    <a:pt x="958" y="30252"/>
                  </a:cubicBezTo>
                  <a:cubicBezTo>
                    <a:pt x="3343" y="35300"/>
                    <a:pt x="9434" y="37491"/>
                    <a:pt x="14561" y="35109"/>
                  </a:cubicBezTo>
                  <a:cubicBezTo>
                    <a:pt x="14643" y="35109"/>
                    <a:pt x="14725" y="35109"/>
                    <a:pt x="14807" y="35014"/>
                  </a:cubicBezTo>
                  <a:cubicBezTo>
                    <a:pt x="35777" y="25013"/>
                    <a:pt x="59331" y="19393"/>
                    <a:pt x="84186" y="19393"/>
                  </a:cubicBezTo>
                  <a:cubicBezTo>
                    <a:pt x="172642" y="19393"/>
                    <a:pt x="244212" y="90354"/>
                    <a:pt x="244212" y="178080"/>
                  </a:cubicBezTo>
                  <a:cubicBezTo>
                    <a:pt x="244212" y="190843"/>
                    <a:pt x="242676" y="203131"/>
                    <a:pt x="239791" y="214941"/>
                  </a:cubicBezTo>
                  <a:cubicBezTo>
                    <a:pt x="238331" y="220371"/>
                    <a:pt x="241577" y="225895"/>
                    <a:pt x="247041" y="227419"/>
                  </a:cubicBezTo>
                  <a:cubicBezTo>
                    <a:pt x="252505" y="228848"/>
                    <a:pt x="258117" y="225609"/>
                    <a:pt x="259576" y="220180"/>
                  </a:cubicBezTo>
                  <a:cubicBezTo>
                    <a:pt x="259618" y="219989"/>
                    <a:pt x="259656" y="219895"/>
                    <a:pt x="259690" y="219704"/>
                  </a:cubicBezTo>
                  <a:cubicBezTo>
                    <a:pt x="262949" y="206369"/>
                    <a:pt x="264689" y="192463"/>
                    <a:pt x="264689" y="178080"/>
                  </a:cubicBezTo>
                  <a:cubicBezTo>
                    <a:pt x="264689" y="79306"/>
                    <a:pt x="183706" y="-952"/>
                    <a:pt x="84186" y="-952"/>
                  </a:cubicBezTo>
                  <a:close/>
                </a:path>
              </a:pathLst>
            </a:custGeom>
            <a:grpFill/>
            <a:ln w="3175" cap="flat">
              <a:solidFill>
                <a:schemeClr val="bg1"/>
              </a:solidFill>
              <a:prstDash val="solid"/>
              <a:miter/>
            </a:ln>
          </p:spPr>
          <p:txBody>
            <a:bodyPr rtlCol="0" anchor="ctr"/>
            <a:lstStyle/>
            <a:p>
              <a:endParaRPr lang="en-NZ"/>
            </a:p>
          </p:txBody>
        </p:sp>
        <p:sp>
          <p:nvSpPr>
            <p:cNvPr id="61" name="Freeform: Shape 60">
              <a:extLst>
                <a:ext uri="{FF2B5EF4-FFF2-40B4-BE49-F238E27FC236}">
                  <a16:creationId xmlns:a16="http://schemas.microsoft.com/office/drawing/2014/main" id="{D954AC4D-B1B9-4CD5-8497-A23B5959CA89}"/>
                </a:ext>
              </a:extLst>
            </p:cNvPr>
            <p:cNvSpPr/>
            <p:nvPr/>
          </p:nvSpPr>
          <p:spPr>
            <a:xfrm>
              <a:off x="6249717" y="3104673"/>
              <a:ext cx="150811" cy="149790"/>
            </a:xfrm>
            <a:custGeom>
              <a:avLst/>
              <a:gdLst>
                <a:gd name="connsiteX0" fmla="*/ 75355 w 150811"/>
                <a:gd name="connsiteY0" fmla="*/ -952 h 149790"/>
                <a:gd name="connsiteX1" fmla="*/ 0 w 150811"/>
                <a:gd name="connsiteY1" fmla="*/ 73942 h 149790"/>
                <a:gd name="connsiteX2" fmla="*/ 75355 w 150811"/>
                <a:gd name="connsiteY2" fmla="*/ 148838 h 149790"/>
                <a:gd name="connsiteX3" fmla="*/ 150811 w 150811"/>
                <a:gd name="connsiteY3" fmla="*/ 73942 h 149790"/>
                <a:gd name="connsiteX4" fmla="*/ 75355 w 150811"/>
                <a:gd name="connsiteY4" fmla="*/ -952 h 149790"/>
                <a:gd name="connsiteX5" fmla="*/ 75355 w 150811"/>
                <a:gd name="connsiteY5" fmla="*/ 19374 h 149790"/>
                <a:gd name="connsiteX6" fmla="*/ 130335 w 150811"/>
                <a:gd name="connsiteY6" fmla="*/ 73942 h 149790"/>
                <a:gd name="connsiteX7" fmla="*/ 75355 w 150811"/>
                <a:gd name="connsiteY7" fmla="*/ 128511 h 149790"/>
                <a:gd name="connsiteX8" fmla="*/ 20477 w 150811"/>
                <a:gd name="connsiteY8" fmla="*/ 73942 h 149790"/>
                <a:gd name="connsiteX9" fmla="*/ 75355 w 150811"/>
                <a:gd name="connsiteY9" fmla="*/ 19374 h 1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149790">
                  <a:moveTo>
                    <a:pt x="75355" y="-952"/>
                  </a:moveTo>
                  <a:cubicBezTo>
                    <a:pt x="33876" y="-952"/>
                    <a:pt x="0" y="32690"/>
                    <a:pt x="0" y="73942"/>
                  </a:cubicBezTo>
                  <a:cubicBezTo>
                    <a:pt x="0" y="115195"/>
                    <a:pt x="33876" y="148838"/>
                    <a:pt x="75355" y="148838"/>
                  </a:cubicBezTo>
                  <a:cubicBezTo>
                    <a:pt x="116919" y="148838"/>
                    <a:pt x="150811" y="115195"/>
                    <a:pt x="150811" y="73942"/>
                  </a:cubicBezTo>
                  <a:cubicBezTo>
                    <a:pt x="150811" y="32690"/>
                    <a:pt x="116919" y="-952"/>
                    <a:pt x="75355" y="-952"/>
                  </a:cubicBezTo>
                  <a:close/>
                  <a:moveTo>
                    <a:pt x="75355" y="19374"/>
                  </a:moveTo>
                  <a:cubicBezTo>
                    <a:pt x="105868" y="19374"/>
                    <a:pt x="130335" y="43653"/>
                    <a:pt x="130335" y="73942"/>
                  </a:cubicBezTo>
                  <a:cubicBezTo>
                    <a:pt x="130335" y="104232"/>
                    <a:pt x="105868" y="128511"/>
                    <a:pt x="75355" y="128511"/>
                  </a:cubicBezTo>
                  <a:cubicBezTo>
                    <a:pt x="44960" y="128511"/>
                    <a:pt x="20477" y="104232"/>
                    <a:pt x="20477" y="73942"/>
                  </a:cubicBezTo>
                  <a:cubicBezTo>
                    <a:pt x="20477" y="43653"/>
                    <a:pt x="44960" y="19374"/>
                    <a:pt x="75355" y="19374"/>
                  </a:cubicBezTo>
                  <a:close/>
                </a:path>
              </a:pathLst>
            </a:custGeom>
            <a:grpFill/>
            <a:ln w="3175" cap="flat">
              <a:solidFill>
                <a:schemeClr val="bg1"/>
              </a:solidFill>
              <a:prstDash val="solid"/>
              <a:miter/>
            </a:ln>
          </p:spPr>
          <p:txBody>
            <a:bodyPr rtlCol="0" anchor="ctr"/>
            <a:lstStyle/>
            <a:p>
              <a:endParaRPr lang="en-NZ"/>
            </a:p>
          </p:txBody>
        </p:sp>
      </p:grpSp>
      <p:sp>
        <p:nvSpPr>
          <p:cNvPr id="3" name="Slide Number Placeholder 2">
            <a:extLst>
              <a:ext uri="{FF2B5EF4-FFF2-40B4-BE49-F238E27FC236}">
                <a16:creationId xmlns:a16="http://schemas.microsoft.com/office/drawing/2014/main" id="{3E99C398-77AE-4945-B09E-F0DE2BB2FCF8}"/>
              </a:ext>
            </a:extLst>
          </p:cNvPr>
          <p:cNvSpPr>
            <a:spLocks noGrp="1"/>
          </p:cNvSpPr>
          <p:nvPr>
            <p:ph type="sldNum" sz="quarter" idx="10"/>
          </p:nvPr>
        </p:nvSpPr>
        <p:spPr/>
        <p:txBody>
          <a:bodyPr/>
          <a:lstStyle/>
          <a:p>
            <a:fld id="{4034BEE3-566C-4068-A777-C3A4762E861B}" type="slidenum">
              <a:rPr lang="en-GB" smtClean="0"/>
              <a:pPr/>
              <a:t>28</a:t>
            </a:fld>
            <a:endParaRPr lang="en-GB" dirty="0"/>
          </a:p>
        </p:txBody>
      </p:sp>
    </p:spTree>
    <p:extLst>
      <p:ext uri="{BB962C8B-B14F-4D97-AF65-F5344CB8AC3E}">
        <p14:creationId xmlns:p14="http://schemas.microsoft.com/office/powerpoint/2010/main" val="409521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16821"/>
            <a:ext cx="10196711" cy="403200"/>
          </a:xfrm>
        </p:spPr>
        <p:txBody>
          <a:bodyPr/>
          <a:lstStyle/>
          <a:p>
            <a:r>
              <a:rPr lang="en-NZ" sz="2000" b="0" dirty="0"/>
              <a:t>Three quarters of people say they are likely to participate in annual booster vaccinations. Those under 40, those who are unemployed, and those who are currently unvaccinated are least likely to get annual boosters.</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79" y="6319148"/>
            <a:ext cx="7150947" cy="584775"/>
          </a:xfrm>
          <a:prstGeom prst="rect">
            <a:avLst/>
          </a:prstGeom>
          <a:noFill/>
        </p:spPr>
        <p:txBody>
          <a:bodyPr wrap="square">
            <a:spAutoFit/>
          </a:bodyPr>
          <a:lstStyle/>
          <a:p>
            <a:r>
              <a:rPr lang="en-US" sz="800" dirty="0"/>
              <a:t>Q. </a:t>
            </a:r>
            <a:r>
              <a:rPr lang="en-NZ" sz="800" dirty="0"/>
              <a:t>If annual 'booster shots' of a COVID-19 vaccine were recommended to continue protection in the future, how likely would you be to get one each year?</a:t>
            </a:r>
            <a:endParaRPr lang="en-US" sz="800" dirty="0"/>
          </a:p>
          <a:p>
            <a:r>
              <a:rPr lang="en-US" sz="800" dirty="0"/>
              <a:t>Base: All Pacific peoples (n=301)</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p>
          <a:p>
            <a:endParaRPr lang="en-NZ" sz="800" dirty="0"/>
          </a:p>
        </p:txBody>
      </p:sp>
      <p:sp>
        <p:nvSpPr>
          <p:cNvPr id="33" name="Rectangle 32">
            <a:extLst>
              <a:ext uri="{FF2B5EF4-FFF2-40B4-BE49-F238E27FC236}">
                <a16:creationId xmlns:a16="http://schemas.microsoft.com/office/drawing/2014/main" id="{DA4F87BB-FD77-450F-8395-169627E810D2}"/>
              </a:ext>
            </a:extLst>
          </p:cNvPr>
          <p:cNvSpPr/>
          <p:nvPr/>
        </p:nvSpPr>
        <p:spPr bwMode="ltGray">
          <a:xfrm>
            <a:off x="4999932" y="1591917"/>
            <a:ext cx="6818146" cy="4418357"/>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4" name="Rectangle 33">
            <a:extLst>
              <a:ext uri="{FF2B5EF4-FFF2-40B4-BE49-F238E27FC236}">
                <a16:creationId xmlns:a16="http://schemas.microsoft.com/office/drawing/2014/main" id="{3EC41104-8FB8-46D4-BAF3-E38634280470}"/>
              </a:ext>
            </a:extLst>
          </p:cNvPr>
          <p:cNvSpPr/>
          <p:nvPr/>
        </p:nvSpPr>
        <p:spPr bwMode="ltGray">
          <a:xfrm>
            <a:off x="5097581" y="2721516"/>
            <a:ext cx="6631639" cy="40709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DE5DF901-E0CF-4489-ABD2-74E8E97AC097}"/>
              </a:ext>
            </a:extLst>
          </p:cNvPr>
          <p:cNvSpPr/>
          <p:nvPr/>
        </p:nvSpPr>
        <p:spPr bwMode="ltGray">
          <a:xfrm>
            <a:off x="5566635" y="2216043"/>
            <a:ext cx="1341167" cy="3327507"/>
          </a:xfrm>
          <a:prstGeom prst="rect">
            <a:avLst/>
          </a:prstGeom>
          <a:solidFill>
            <a:srgbClr val="0072BC">
              <a:alpha val="15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36" name="Chart 35">
            <a:extLst>
              <a:ext uri="{FF2B5EF4-FFF2-40B4-BE49-F238E27FC236}">
                <a16:creationId xmlns:a16="http://schemas.microsoft.com/office/drawing/2014/main" id="{365451BB-7B94-4E50-A28B-25E0FCB99E78}"/>
              </a:ext>
            </a:extLst>
          </p:cNvPr>
          <p:cNvGraphicFramePr/>
          <p:nvPr>
            <p:extLst>
              <p:ext uri="{D42A27DB-BD31-4B8C-83A1-F6EECF244321}">
                <p14:modId xmlns:p14="http://schemas.microsoft.com/office/powerpoint/2010/main" val="2596628511"/>
              </p:ext>
            </p:extLst>
          </p:nvPr>
        </p:nvGraphicFramePr>
        <p:xfrm>
          <a:off x="4758694" y="2350132"/>
          <a:ext cx="6652722" cy="3523618"/>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id="{4F240ED4-366F-4066-8F23-743973F7DC73}"/>
              </a:ext>
            </a:extLst>
          </p:cNvPr>
          <p:cNvSpPr/>
          <p:nvPr/>
        </p:nvSpPr>
        <p:spPr bwMode="ltGray">
          <a:xfrm>
            <a:off x="359985" y="1591917"/>
            <a:ext cx="4506086" cy="441835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pSp>
        <p:nvGrpSpPr>
          <p:cNvPr id="38" name="Group 37">
            <a:extLst>
              <a:ext uri="{FF2B5EF4-FFF2-40B4-BE49-F238E27FC236}">
                <a16:creationId xmlns:a16="http://schemas.microsoft.com/office/drawing/2014/main" id="{9F72D915-7959-4ABA-A120-91D872116F2A}"/>
              </a:ext>
            </a:extLst>
          </p:cNvPr>
          <p:cNvGrpSpPr/>
          <p:nvPr/>
        </p:nvGrpSpPr>
        <p:grpSpPr>
          <a:xfrm>
            <a:off x="696714" y="1845849"/>
            <a:ext cx="3950950" cy="3996151"/>
            <a:chOff x="652800" y="1649840"/>
            <a:chExt cx="4261536" cy="3796653"/>
          </a:xfrm>
        </p:grpSpPr>
        <p:graphicFrame>
          <p:nvGraphicFramePr>
            <p:cNvPr id="39" name="Content Placeholder 13">
              <a:extLst>
                <a:ext uri="{FF2B5EF4-FFF2-40B4-BE49-F238E27FC236}">
                  <a16:creationId xmlns:a16="http://schemas.microsoft.com/office/drawing/2014/main" id="{8E9FAE8D-8607-4B12-AEB2-A4F51962BBE0}"/>
                </a:ext>
              </a:extLst>
            </p:cNvPr>
            <p:cNvGraphicFramePr>
              <a:graphicFrameLocks/>
            </p:cNvGraphicFramePr>
            <p:nvPr>
              <p:extLst>
                <p:ext uri="{D42A27DB-BD31-4B8C-83A1-F6EECF244321}">
                  <p14:modId xmlns:p14="http://schemas.microsoft.com/office/powerpoint/2010/main" val="145621175"/>
                </p:ext>
              </p:extLst>
            </p:nvPr>
          </p:nvGraphicFramePr>
          <p:xfrm>
            <a:off x="780427" y="1649840"/>
            <a:ext cx="4133909" cy="3651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13">
              <a:extLst>
                <a:ext uri="{FF2B5EF4-FFF2-40B4-BE49-F238E27FC236}">
                  <a16:creationId xmlns:a16="http://schemas.microsoft.com/office/drawing/2014/main" id="{A8B0092E-3A21-4144-BC93-946704415CA6}"/>
                </a:ext>
              </a:extLst>
            </p:cNvPr>
            <p:cNvGraphicFramePr>
              <a:graphicFrameLocks/>
            </p:cNvGraphicFramePr>
            <p:nvPr>
              <p:extLst>
                <p:ext uri="{D42A27DB-BD31-4B8C-83A1-F6EECF244321}">
                  <p14:modId xmlns:p14="http://schemas.microsoft.com/office/powerpoint/2010/main" val="292975860"/>
                </p:ext>
              </p:extLst>
            </p:nvPr>
          </p:nvGraphicFramePr>
          <p:xfrm>
            <a:off x="652800" y="1794619"/>
            <a:ext cx="4133909" cy="3651874"/>
          </p:xfrm>
          <a:graphic>
            <a:graphicData uri="http://schemas.openxmlformats.org/drawingml/2006/chart">
              <c:chart xmlns:c="http://schemas.openxmlformats.org/drawingml/2006/chart" xmlns:r="http://schemas.openxmlformats.org/officeDocument/2006/relationships" r:id="rId5"/>
            </a:graphicData>
          </a:graphic>
        </p:graphicFrame>
      </p:grpSp>
      <p:sp>
        <p:nvSpPr>
          <p:cNvPr id="41" name="TextBox 40">
            <a:extLst>
              <a:ext uri="{FF2B5EF4-FFF2-40B4-BE49-F238E27FC236}">
                <a16:creationId xmlns:a16="http://schemas.microsoft.com/office/drawing/2014/main" id="{31BB9A10-828E-473C-BF22-647928865F7B}"/>
              </a:ext>
            </a:extLst>
          </p:cNvPr>
          <p:cNvSpPr txBox="1"/>
          <p:nvPr/>
        </p:nvSpPr>
        <p:spPr>
          <a:xfrm>
            <a:off x="3640081" y="2258879"/>
            <a:ext cx="1110369" cy="430887"/>
          </a:xfrm>
          <a:prstGeom prst="rect">
            <a:avLst/>
          </a:prstGeom>
          <a:noFill/>
        </p:spPr>
        <p:txBody>
          <a:bodyPr wrap="square" lIns="0" tIns="0" rIns="0" bIns="0" rtlCol="0">
            <a:spAutoFit/>
          </a:bodyPr>
          <a:lstStyle/>
          <a:p>
            <a:r>
              <a:rPr lang="en-NZ" sz="1400" b="1" dirty="0"/>
              <a:t>75% </a:t>
            </a:r>
          </a:p>
          <a:p>
            <a:r>
              <a:rPr lang="en-NZ" sz="1400" dirty="0"/>
              <a:t>Nett Likely</a:t>
            </a:r>
          </a:p>
        </p:txBody>
      </p:sp>
      <p:graphicFrame>
        <p:nvGraphicFramePr>
          <p:cNvPr id="42" name="Table 41">
            <a:extLst>
              <a:ext uri="{FF2B5EF4-FFF2-40B4-BE49-F238E27FC236}">
                <a16:creationId xmlns:a16="http://schemas.microsoft.com/office/drawing/2014/main" id="{EC70DB67-834F-4FFE-AA83-9F0DD9C41DA0}"/>
              </a:ext>
            </a:extLst>
          </p:cNvPr>
          <p:cNvGraphicFramePr>
            <a:graphicFrameLocks noGrp="1"/>
          </p:cNvGraphicFramePr>
          <p:nvPr>
            <p:extLst>
              <p:ext uri="{D42A27DB-BD31-4B8C-83A1-F6EECF244321}">
                <p14:modId xmlns:p14="http://schemas.microsoft.com/office/powerpoint/2010/main" val="2780918528"/>
              </p:ext>
            </p:extLst>
          </p:nvPr>
        </p:nvGraphicFramePr>
        <p:xfrm>
          <a:off x="5510674" y="2216043"/>
          <a:ext cx="5874520" cy="505473"/>
        </p:xfrm>
        <a:graphic>
          <a:graphicData uri="http://schemas.openxmlformats.org/drawingml/2006/table">
            <a:tbl>
              <a:tblPr/>
              <a:tblGrid>
                <a:gridCol w="1468630">
                  <a:extLst>
                    <a:ext uri="{9D8B030D-6E8A-4147-A177-3AD203B41FA5}">
                      <a16:colId xmlns:a16="http://schemas.microsoft.com/office/drawing/2014/main" val="1672845567"/>
                    </a:ext>
                  </a:extLst>
                </a:gridCol>
                <a:gridCol w="1468630">
                  <a:extLst>
                    <a:ext uri="{9D8B030D-6E8A-4147-A177-3AD203B41FA5}">
                      <a16:colId xmlns:a16="http://schemas.microsoft.com/office/drawing/2014/main" val="494473179"/>
                    </a:ext>
                  </a:extLst>
                </a:gridCol>
                <a:gridCol w="1468630">
                  <a:extLst>
                    <a:ext uri="{9D8B030D-6E8A-4147-A177-3AD203B41FA5}">
                      <a16:colId xmlns:a16="http://schemas.microsoft.com/office/drawing/2014/main" val="525143324"/>
                    </a:ext>
                  </a:extLst>
                </a:gridCol>
                <a:gridCol w="1468630">
                  <a:extLst>
                    <a:ext uri="{9D8B030D-6E8A-4147-A177-3AD203B41FA5}">
                      <a16:colId xmlns:a16="http://schemas.microsoft.com/office/drawing/2014/main" val="2676699280"/>
                    </a:ext>
                  </a:extLst>
                </a:gridCol>
              </a:tblGrid>
              <a:tr h="505473">
                <a:tc>
                  <a:txBody>
                    <a:bodyPr/>
                    <a:lstStyle/>
                    <a:p>
                      <a:pPr algn="ctr" fontAlgn="ctr"/>
                      <a:r>
                        <a:rPr lang="en-NZ" sz="1000" b="1" i="0" u="none" strike="noStrike" dirty="0">
                          <a:solidFill>
                            <a:schemeClr val="tx1"/>
                          </a:solidFill>
                          <a:effectLst/>
                          <a:latin typeface="Arial" panose="020B0604020202020204" pitchFamily="34" charset="0"/>
                        </a:rPr>
                        <a:t>All Pacific peoples</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18-39</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Unemployed</a:t>
                      </a:r>
                    </a:p>
                  </a:txBody>
                  <a:tcPr marL="0" marR="0" marT="9525" marB="72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rgbClr val="000000"/>
                          </a:solidFill>
                          <a:effectLst/>
                          <a:latin typeface="Arial" panose="020B0604020202020204" pitchFamily="34" charset="0"/>
                        </a:rPr>
                        <a:t>Unvaccinated</a:t>
                      </a:r>
                    </a:p>
                  </a:txBody>
                  <a:tcPr marL="0" marR="0" marT="9525" marB="7200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graphicFrame>
        <p:nvGraphicFramePr>
          <p:cNvPr id="43" name="Table 42">
            <a:extLst>
              <a:ext uri="{FF2B5EF4-FFF2-40B4-BE49-F238E27FC236}">
                <a16:creationId xmlns:a16="http://schemas.microsoft.com/office/drawing/2014/main" id="{E72ACCC0-01F6-4479-BE79-3490C446E919}"/>
              </a:ext>
            </a:extLst>
          </p:cNvPr>
          <p:cNvGraphicFramePr>
            <a:graphicFrameLocks noGrp="1"/>
          </p:cNvGraphicFramePr>
          <p:nvPr>
            <p:extLst>
              <p:ext uri="{D42A27DB-BD31-4B8C-83A1-F6EECF244321}">
                <p14:modId xmlns:p14="http://schemas.microsoft.com/office/powerpoint/2010/main" val="838022748"/>
              </p:ext>
            </p:extLst>
          </p:nvPr>
        </p:nvGraphicFramePr>
        <p:xfrm>
          <a:off x="5510674" y="2672324"/>
          <a:ext cx="5874520" cy="505473"/>
        </p:xfrm>
        <a:graphic>
          <a:graphicData uri="http://schemas.openxmlformats.org/drawingml/2006/table">
            <a:tbl>
              <a:tblPr/>
              <a:tblGrid>
                <a:gridCol w="1468630">
                  <a:extLst>
                    <a:ext uri="{9D8B030D-6E8A-4147-A177-3AD203B41FA5}">
                      <a16:colId xmlns:a16="http://schemas.microsoft.com/office/drawing/2014/main" val="1672845567"/>
                    </a:ext>
                  </a:extLst>
                </a:gridCol>
                <a:gridCol w="1468630">
                  <a:extLst>
                    <a:ext uri="{9D8B030D-6E8A-4147-A177-3AD203B41FA5}">
                      <a16:colId xmlns:a16="http://schemas.microsoft.com/office/drawing/2014/main" val="494473179"/>
                    </a:ext>
                  </a:extLst>
                </a:gridCol>
                <a:gridCol w="1468630">
                  <a:extLst>
                    <a:ext uri="{9D8B030D-6E8A-4147-A177-3AD203B41FA5}">
                      <a16:colId xmlns:a16="http://schemas.microsoft.com/office/drawing/2014/main" val="525143324"/>
                    </a:ext>
                  </a:extLst>
                </a:gridCol>
                <a:gridCol w="1468630">
                  <a:extLst>
                    <a:ext uri="{9D8B030D-6E8A-4147-A177-3AD203B41FA5}">
                      <a16:colId xmlns:a16="http://schemas.microsoft.com/office/drawing/2014/main" val="2676699280"/>
                    </a:ext>
                  </a:extLst>
                </a:gridCol>
              </a:tblGrid>
              <a:tr h="505473">
                <a:tc>
                  <a:txBody>
                    <a:bodyPr/>
                    <a:lstStyle/>
                    <a:p>
                      <a:pPr algn="ctr" fontAlgn="b"/>
                      <a:r>
                        <a:rPr lang="en-NZ" sz="1000" b="0" i="0" u="none" strike="noStrike" dirty="0">
                          <a:solidFill>
                            <a:schemeClr val="tx1"/>
                          </a:solidFill>
                          <a:effectLst/>
                          <a:latin typeface="Arial" panose="020B0604020202020204" pitchFamily="34" charset="0"/>
                        </a:rPr>
                        <a:t>(n=301)</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(n=177)</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(n=69)</a:t>
                      </a:r>
                    </a:p>
                  </a:txBody>
                  <a:tcPr marL="0" marR="0"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(n=50)</a:t>
                      </a:r>
                    </a:p>
                  </a:txBody>
                  <a:tcPr marL="0" marR="0" marT="9525" marB="0" anchor="ctr">
                    <a:lnL w="12700" cap="flat" cmpd="sng" algn="ctr">
                      <a:no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96193"/>
                  </a:ext>
                </a:extLst>
              </a:tr>
            </a:tbl>
          </a:graphicData>
        </a:graphic>
      </p:graphicFrame>
      <p:sp>
        <p:nvSpPr>
          <p:cNvPr id="44" name="Rectangle 43">
            <a:extLst>
              <a:ext uri="{FF2B5EF4-FFF2-40B4-BE49-F238E27FC236}">
                <a16:creationId xmlns:a16="http://schemas.microsoft.com/office/drawing/2014/main" id="{46799D0A-E1CB-4392-B707-EB6B2757B7A6}"/>
              </a:ext>
            </a:extLst>
          </p:cNvPr>
          <p:cNvSpPr/>
          <p:nvPr/>
        </p:nvSpPr>
        <p:spPr bwMode="ltGray">
          <a:xfrm>
            <a:off x="5181444" y="1764826"/>
            <a:ext cx="6464506"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5" name="Oval 44">
            <a:extLst>
              <a:ext uri="{FF2B5EF4-FFF2-40B4-BE49-F238E27FC236}">
                <a16:creationId xmlns:a16="http://schemas.microsoft.com/office/drawing/2014/main" id="{77832774-3D07-4960-8ED9-F1FC348E26CA}"/>
              </a:ext>
            </a:extLst>
          </p:cNvPr>
          <p:cNvSpPr/>
          <p:nvPr/>
        </p:nvSpPr>
        <p:spPr bwMode="ltGray">
          <a:xfrm>
            <a:off x="5097581" y="1685328"/>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6" name="TextBox 45">
            <a:extLst>
              <a:ext uri="{FF2B5EF4-FFF2-40B4-BE49-F238E27FC236}">
                <a16:creationId xmlns:a16="http://schemas.microsoft.com/office/drawing/2014/main" id="{EB4D7BA8-97E5-43D1-834D-775139142806}"/>
              </a:ext>
            </a:extLst>
          </p:cNvPr>
          <p:cNvSpPr txBox="1"/>
          <p:nvPr/>
        </p:nvSpPr>
        <p:spPr>
          <a:xfrm>
            <a:off x="5650497" y="1835216"/>
            <a:ext cx="5485714" cy="169277"/>
          </a:xfrm>
          <a:prstGeom prst="rect">
            <a:avLst/>
          </a:prstGeom>
          <a:noFill/>
        </p:spPr>
        <p:txBody>
          <a:bodyPr wrap="square" lIns="0" tIns="0" rIns="0" bIns="0" rtlCol="0">
            <a:spAutoFit/>
          </a:bodyPr>
          <a:lstStyle/>
          <a:p>
            <a:r>
              <a:rPr lang="en-US" sz="1100" b="1" dirty="0"/>
              <a:t>Demographic differences</a:t>
            </a:r>
          </a:p>
        </p:txBody>
      </p:sp>
      <p:grpSp>
        <p:nvGrpSpPr>
          <p:cNvPr id="47" name="Graphic 8">
            <a:extLst>
              <a:ext uri="{FF2B5EF4-FFF2-40B4-BE49-F238E27FC236}">
                <a16:creationId xmlns:a16="http://schemas.microsoft.com/office/drawing/2014/main" id="{85B9E6D8-546B-4FDF-9297-30CFC325C0B2}"/>
              </a:ext>
            </a:extLst>
          </p:cNvPr>
          <p:cNvGrpSpPr/>
          <p:nvPr/>
        </p:nvGrpSpPr>
        <p:grpSpPr>
          <a:xfrm>
            <a:off x="5174593" y="1774552"/>
            <a:ext cx="293064" cy="280762"/>
            <a:chOff x="5654039" y="2884169"/>
            <a:chExt cx="884872" cy="847725"/>
          </a:xfrm>
          <a:solidFill>
            <a:schemeClr val="bg1"/>
          </a:solidFill>
        </p:grpSpPr>
        <p:sp>
          <p:nvSpPr>
            <p:cNvPr id="48" name="Freeform: Shape 47">
              <a:extLst>
                <a:ext uri="{FF2B5EF4-FFF2-40B4-BE49-F238E27FC236}">
                  <a16:creationId xmlns:a16="http://schemas.microsoft.com/office/drawing/2014/main" id="{8C66A1AB-5842-466B-93D7-890B8BFE0143}"/>
                </a:ext>
              </a:extLst>
            </p:cNvPr>
            <p:cNvSpPr/>
            <p:nvPr/>
          </p:nvSpPr>
          <p:spPr>
            <a:xfrm>
              <a:off x="5831205" y="2967989"/>
              <a:ext cx="112394" cy="112394"/>
            </a:xfrm>
            <a:custGeom>
              <a:avLst/>
              <a:gdLst>
                <a:gd name="connsiteX0" fmla="*/ 112395 w 112394"/>
                <a:gd name="connsiteY0" fmla="*/ 56197 h 112394"/>
                <a:gd name="connsiteX1" fmla="*/ 56197 w 112394"/>
                <a:gd name="connsiteY1" fmla="*/ 0 h 112394"/>
                <a:gd name="connsiteX2" fmla="*/ 0 w 112394"/>
                <a:gd name="connsiteY2" fmla="*/ 56197 h 112394"/>
                <a:gd name="connsiteX3" fmla="*/ 56197 w 112394"/>
                <a:gd name="connsiteY3" fmla="*/ 112395 h 112394"/>
                <a:gd name="connsiteX4" fmla="*/ 112395 w 112394"/>
                <a:gd name="connsiteY4" fmla="*/ 56197 h 112394"/>
                <a:gd name="connsiteX5" fmla="*/ 28575 w 112394"/>
                <a:gd name="connsiteY5" fmla="*/ 56197 h 112394"/>
                <a:gd name="connsiteX6" fmla="*/ 56197 w 112394"/>
                <a:gd name="connsiteY6" fmla="*/ 28575 h 112394"/>
                <a:gd name="connsiteX7" fmla="*/ 83820 w 112394"/>
                <a:gd name="connsiteY7" fmla="*/ 56197 h 112394"/>
                <a:gd name="connsiteX8" fmla="*/ 56197 w 112394"/>
                <a:gd name="connsiteY8" fmla="*/ 83820 h 112394"/>
                <a:gd name="connsiteX9" fmla="*/ 28575 w 112394"/>
                <a:gd name="connsiteY9" fmla="*/ 56197 h 11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4" h="112394">
                  <a:moveTo>
                    <a:pt x="112395" y="56197"/>
                  </a:moveTo>
                  <a:cubicBezTo>
                    <a:pt x="112395" y="25717"/>
                    <a:pt x="87630" y="0"/>
                    <a:pt x="56197" y="0"/>
                  </a:cubicBezTo>
                  <a:cubicBezTo>
                    <a:pt x="24765" y="0"/>
                    <a:pt x="0" y="24765"/>
                    <a:pt x="0" y="56197"/>
                  </a:cubicBezTo>
                  <a:cubicBezTo>
                    <a:pt x="0" y="86678"/>
                    <a:pt x="24765" y="112395"/>
                    <a:pt x="56197" y="112395"/>
                  </a:cubicBezTo>
                  <a:cubicBezTo>
                    <a:pt x="87630" y="112395"/>
                    <a:pt x="112395" y="87630"/>
                    <a:pt x="112395" y="56197"/>
                  </a:cubicBezTo>
                  <a:close/>
                  <a:moveTo>
                    <a:pt x="28575" y="56197"/>
                  </a:moveTo>
                  <a:cubicBezTo>
                    <a:pt x="28575" y="40957"/>
                    <a:pt x="40957" y="28575"/>
                    <a:pt x="56197" y="28575"/>
                  </a:cubicBezTo>
                  <a:cubicBezTo>
                    <a:pt x="71438" y="28575"/>
                    <a:pt x="83820" y="40957"/>
                    <a:pt x="83820" y="56197"/>
                  </a:cubicBezTo>
                  <a:cubicBezTo>
                    <a:pt x="83820" y="71438"/>
                    <a:pt x="71438" y="83820"/>
                    <a:pt x="56197" y="83820"/>
                  </a:cubicBezTo>
                  <a:cubicBezTo>
                    <a:pt x="40957" y="83820"/>
                    <a:pt x="28575" y="71438"/>
                    <a:pt x="28575" y="56197"/>
                  </a:cubicBezTo>
                  <a:close/>
                </a:path>
              </a:pathLst>
            </a:custGeom>
            <a:grpFill/>
            <a:ln w="9525" cap="flat">
              <a:noFill/>
              <a:prstDash val="solid"/>
              <a:miter/>
            </a:ln>
          </p:spPr>
          <p:txBody>
            <a:bodyPr rtlCol="0" anchor="ctr"/>
            <a:lstStyle/>
            <a:p>
              <a:endParaRPr lang="en-NZ"/>
            </a:p>
          </p:txBody>
        </p:sp>
        <p:sp>
          <p:nvSpPr>
            <p:cNvPr id="49" name="Freeform: Shape 48">
              <a:extLst>
                <a:ext uri="{FF2B5EF4-FFF2-40B4-BE49-F238E27FC236}">
                  <a16:creationId xmlns:a16="http://schemas.microsoft.com/office/drawing/2014/main" id="{5DEF6490-5D3C-4FBA-A039-1EC7D18A03E0}"/>
                </a:ext>
              </a:extLst>
            </p:cNvPr>
            <p:cNvSpPr/>
            <p:nvPr/>
          </p:nvSpPr>
          <p:spPr>
            <a:xfrm>
              <a:off x="6282689" y="3129914"/>
              <a:ext cx="112395" cy="112395"/>
            </a:xfrm>
            <a:custGeom>
              <a:avLst/>
              <a:gdLst>
                <a:gd name="connsiteX0" fmla="*/ 0 w 112395"/>
                <a:gd name="connsiteY0" fmla="*/ 56197 h 112395"/>
                <a:gd name="connsiteX1" fmla="*/ 56198 w 112395"/>
                <a:gd name="connsiteY1" fmla="*/ 112395 h 112395"/>
                <a:gd name="connsiteX2" fmla="*/ 112395 w 112395"/>
                <a:gd name="connsiteY2" fmla="*/ 56197 h 112395"/>
                <a:gd name="connsiteX3" fmla="*/ 56198 w 112395"/>
                <a:gd name="connsiteY3" fmla="*/ 0 h 112395"/>
                <a:gd name="connsiteX4" fmla="*/ 0 w 112395"/>
                <a:gd name="connsiteY4" fmla="*/ 56197 h 112395"/>
                <a:gd name="connsiteX5" fmla="*/ 83820 w 112395"/>
                <a:gd name="connsiteY5" fmla="*/ 56197 h 112395"/>
                <a:gd name="connsiteX6" fmla="*/ 56198 w 112395"/>
                <a:gd name="connsiteY6" fmla="*/ 83820 h 112395"/>
                <a:gd name="connsiteX7" fmla="*/ 28575 w 112395"/>
                <a:gd name="connsiteY7" fmla="*/ 56197 h 112395"/>
                <a:gd name="connsiteX8" fmla="*/ 56198 w 112395"/>
                <a:gd name="connsiteY8" fmla="*/ 28575 h 112395"/>
                <a:gd name="connsiteX9" fmla="*/ 83820 w 112395"/>
                <a:gd name="connsiteY9" fmla="*/ 56197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5" h="112395">
                  <a:moveTo>
                    <a:pt x="0" y="56197"/>
                  </a:moveTo>
                  <a:cubicBezTo>
                    <a:pt x="0" y="86678"/>
                    <a:pt x="24765" y="112395"/>
                    <a:pt x="56198" y="112395"/>
                  </a:cubicBezTo>
                  <a:cubicBezTo>
                    <a:pt x="87630" y="112395"/>
                    <a:pt x="112395" y="87630"/>
                    <a:pt x="112395" y="56197"/>
                  </a:cubicBezTo>
                  <a:cubicBezTo>
                    <a:pt x="112395" y="24765"/>
                    <a:pt x="87630" y="0"/>
                    <a:pt x="56198" y="0"/>
                  </a:cubicBezTo>
                  <a:cubicBezTo>
                    <a:pt x="24765" y="0"/>
                    <a:pt x="0" y="25717"/>
                    <a:pt x="0" y="56197"/>
                  </a:cubicBezTo>
                  <a:close/>
                  <a:moveTo>
                    <a:pt x="83820" y="56197"/>
                  </a:moveTo>
                  <a:cubicBezTo>
                    <a:pt x="83820" y="71437"/>
                    <a:pt x="71438" y="83820"/>
                    <a:pt x="56198" y="83820"/>
                  </a:cubicBezTo>
                  <a:cubicBezTo>
                    <a:pt x="40958" y="83820"/>
                    <a:pt x="28575" y="71437"/>
                    <a:pt x="28575" y="56197"/>
                  </a:cubicBezTo>
                  <a:cubicBezTo>
                    <a:pt x="28575" y="40958"/>
                    <a:pt x="40958" y="28575"/>
                    <a:pt x="56198" y="28575"/>
                  </a:cubicBezTo>
                  <a:cubicBezTo>
                    <a:pt x="71438" y="28575"/>
                    <a:pt x="83820" y="40958"/>
                    <a:pt x="83820" y="56197"/>
                  </a:cubicBezTo>
                  <a:close/>
                </a:path>
              </a:pathLst>
            </a:custGeom>
            <a:grpFill/>
            <a:ln w="9525" cap="flat">
              <a:noFill/>
              <a:prstDash val="solid"/>
              <a:miter/>
            </a:ln>
          </p:spPr>
          <p:txBody>
            <a:bodyPr rtlCol="0" anchor="ctr"/>
            <a:lstStyle/>
            <a:p>
              <a:endParaRPr lang="en-NZ"/>
            </a:p>
          </p:txBody>
        </p:sp>
        <p:sp>
          <p:nvSpPr>
            <p:cNvPr id="50" name="Freeform: Shape 49">
              <a:extLst>
                <a:ext uri="{FF2B5EF4-FFF2-40B4-BE49-F238E27FC236}">
                  <a16:creationId xmlns:a16="http://schemas.microsoft.com/office/drawing/2014/main" id="{492A7018-D028-4B73-9CB0-7B376A6D630D}"/>
                </a:ext>
              </a:extLst>
            </p:cNvPr>
            <p:cNvSpPr/>
            <p:nvPr/>
          </p:nvSpPr>
          <p:spPr>
            <a:xfrm>
              <a:off x="5654039" y="2884169"/>
              <a:ext cx="884872" cy="847725"/>
            </a:xfrm>
            <a:custGeom>
              <a:avLst/>
              <a:gdLst>
                <a:gd name="connsiteX0" fmla="*/ 805815 w 884872"/>
                <a:gd name="connsiteY0" fmla="*/ 159068 h 847725"/>
                <a:gd name="connsiteX1" fmla="*/ 836295 w 884872"/>
                <a:gd name="connsiteY1" fmla="*/ 152400 h 847725"/>
                <a:gd name="connsiteX2" fmla="*/ 884873 w 884872"/>
                <a:gd name="connsiteY2" fmla="*/ 79058 h 847725"/>
                <a:gd name="connsiteX3" fmla="*/ 805815 w 884872"/>
                <a:gd name="connsiteY3" fmla="*/ 0 h 847725"/>
                <a:gd name="connsiteX4" fmla="*/ 726758 w 884872"/>
                <a:gd name="connsiteY4" fmla="*/ 79058 h 847725"/>
                <a:gd name="connsiteX5" fmla="*/ 762953 w 884872"/>
                <a:gd name="connsiteY5" fmla="*/ 144780 h 847725"/>
                <a:gd name="connsiteX6" fmla="*/ 732473 w 884872"/>
                <a:gd name="connsiteY6" fmla="*/ 206693 h 847725"/>
                <a:gd name="connsiteX7" fmla="*/ 685800 w 884872"/>
                <a:gd name="connsiteY7" fmla="*/ 200025 h 847725"/>
                <a:gd name="connsiteX8" fmla="*/ 549593 w 884872"/>
                <a:gd name="connsiteY8" fmla="*/ 279082 h 847725"/>
                <a:gd name="connsiteX9" fmla="*/ 387668 w 884872"/>
                <a:gd name="connsiteY9" fmla="*/ 220980 h 847725"/>
                <a:gd name="connsiteX10" fmla="*/ 389573 w 884872"/>
                <a:gd name="connsiteY10" fmla="*/ 194310 h 847725"/>
                <a:gd name="connsiteX11" fmla="*/ 233363 w 884872"/>
                <a:gd name="connsiteY11" fmla="*/ 38100 h 847725"/>
                <a:gd name="connsiteX12" fmla="*/ 77153 w 884872"/>
                <a:gd name="connsiteY12" fmla="*/ 194310 h 847725"/>
                <a:gd name="connsiteX13" fmla="*/ 137160 w 884872"/>
                <a:gd name="connsiteY13" fmla="*/ 317182 h 847725"/>
                <a:gd name="connsiteX14" fmla="*/ 101918 w 884872"/>
                <a:gd name="connsiteY14" fmla="*/ 378143 h 847725"/>
                <a:gd name="connsiteX15" fmla="*/ 79058 w 884872"/>
                <a:gd name="connsiteY15" fmla="*/ 374332 h 847725"/>
                <a:gd name="connsiteX16" fmla="*/ 0 w 884872"/>
                <a:gd name="connsiteY16" fmla="*/ 453390 h 847725"/>
                <a:gd name="connsiteX17" fmla="*/ 49530 w 884872"/>
                <a:gd name="connsiteY17" fmla="*/ 526733 h 847725"/>
                <a:gd name="connsiteX18" fmla="*/ 80010 w 884872"/>
                <a:gd name="connsiteY18" fmla="*/ 532448 h 847725"/>
                <a:gd name="connsiteX19" fmla="*/ 110490 w 884872"/>
                <a:gd name="connsiteY19" fmla="*/ 525780 h 847725"/>
                <a:gd name="connsiteX20" fmla="*/ 159068 w 884872"/>
                <a:gd name="connsiteY20" fmla="*/ 452438 h 847725"/>
                <a:gd name="connsiteX21" fmla="*/ 127635 w 884872"/>
                <a:gd name="connsiteY21" fmla="*/ 389573 h 847725"/>
                <a:gd name="connsiteX22" fmla="*/ 161925 w 884872"/>
                <a:gd name="connsiteY22" fmla="*/ 331470 h 847725"/>
                <a:gd name="connsiteX23" fmla="*/ 174308 w 884872"/>
                <a:gd name="connsiteY23" fmla="*/ 337185 h 847725"/>
                <a:gd name="connsiteX24" fmla="*/ 234315 w 884872"/>
                <a:gd name="connsiteY24" fmla="*/ 348615 h 847725"/>
                <a:gd name="connsiteX25" fmla="*/ 256223 w 884872"/>
                <a:gd name="connsiteY25" fmla="*/ 346710 h 847725"/>
                <a:gd name="connsiteX26" fmla="*/ 299085 w 884872"/>
                <a:gd name="connsiteY26" fmla="*/ 541973 h 847725"/>
                <a:gd name="connsiteX27" fmla="*/ 187643 w 884872"/>
                <a:gd name="connsiteY27" fmla="*/ 691515 h 847725"/>
                <a:gd name="connsiteX28" fmla="*/ 284798 w 884872"/>
                <a:gd name="connsiteY28" fmla="*/ 836295 h 847725"/>
                <a:gd name="connsiteX29" fmla="*/ 344805 w 884872"/>
                <a:gd name="connsiteY29" fmla="*/ 847725 h 847725"/>
                <a:gd name="connsiteX30" fmla="*/ 405765 w 884872"/>
                <a:gd name="connsiteY30" fmla="*/ 835343 h 847725"/>
                <a:gd name="connsiteX31" fmla="*/ 500063 w 884872"/>
                <a:gd name="connsiteY31" fmla="*/ 706755 h 847725"/>
                <a:gd name="connsiteX32" fmla="*/ 594360 w 884872"/>
                <a:gd name="connsiteY32" fmla="*/ 714375 h 847725"/>
                <a:gd name="connsiteX33" fmla="*/ 595313 w 884872"/>
                <a:gd name="connsiteY33" fmla="*/ 714375 h 847725"/>
                <a:gd name="connsiteX34" fmla="*/ 598170 w 884872"/>
                <a:gd name="connsiteY34" fmla="*/ 714375 h 847725"/>
                <a:gd name="connsiteX35" fmla="*/ 646748 w 884872"/>
                <a:gd name="connsiteY35" fmla="*/ 781050 h 847725"/>
                <a:gd name="connsiteX36" fmla="*/ 677228 w 884872"/>
                <a:gd name="connsiteY36" fmla="*/ 786765 h 847725"/>
                <a:gd name="connsiteX37" fmla="*/ 707708 w 884872"/>
                <a:gd name="connsiteY37" fmla="*/ 780098 h 847725"/>
                <a:gd name="connsiteX38" fmla="*/ 756285 w 884872"/>
                <a:gd name="connsiteY38" fmla="*/ 706755 h 847725"/>
                <a:gd name="connsiteX39" fmla="*/ 677228 w 884872"/>
                <a:gd name="connsiteY39" fmla="*/ 627698 h 847725"/>
                <a:gd name="connsiteX40" fmla="*/ 600075 w 884872"/>
                <a:gd name="connsiteY40" fmla="*/ 686753 h 847725"/>
                <a:gd name="connsiteX41" fmla="*/ 596265 w 884872"/>
                <a:gd name="connsiteY41" fmla="*/ 685800 h 847725"/>
                <a:gd name="connsiteX42" fmla="*/ 499110 w 884872"/>
                <a:gd name="connsiteY42" fmla="*/ 678180 h 847725"/>
                <a:gd name="connsiteX43" fmla="*/ 458153 w 884872"/>
                <a:gd name="connsiteY43" fmla="*/ 584835 h 847725"/>
                <a:gd name="connsiteX44" fmla="*/ 578168 w 884872"/>
                <a:gd name="connsiteY44" fmla="*/ 465773 h 847725"/>
                <a:gd name="connsiteX45" fmla="*/ 625793 w 884872"/>
                <a:gd name="connsiteY45" fmla="*/ 497205 h 847725"/>
                <a:gd name="connsiteX46" fmla="*/ 685800 w 884872"/>
                <a:gd name="connsiteY46" fmla="*/ 508635 h 847725"/>
                <a:gd name="connsiteX47" fmla="*/ 746760 w 884872"/>
                <a:gd name="connsiteY47" fmla="*/ 496253 h 847725"/>
                <a:gd name="connsiteX48" fmla="*/ 842010 w 884872"/>
                <a:gd name="connsiteY48" fmla="*/ 352425 h 847725"/>
                <a:gd name="connsiteX49" fmla="*/ 759143 w 884872"/>
                <a:gd name="connsiteY49" fmla="*/ 214312 h 847725"/>
                <a:gd name="connsiteX50" fmla="*/ 789623 w 884872"/>
                <a:gd name="connsiteY50" fmla="*/ 153353 h 847725"/>
                <a:gd name="connsiteX51" fmla="*/ 805815 w 884872"/>
                <a:gd name="connsiteY51" fmla="*/ 159068 h 847725"/>
                <a:gd name="connsiteX52" fmla="*/ 98108 w 884872"/>
                <a:gd name="connsiteY52" fmla="*/ 501968 h 847725"/>
                <a:gd name="connsiteX53" fmla="*/ 59055 w 884872"/>
                <a:gd name="connsiteY53" fmla="*/ 501968 h 847725"/>
                <a:gd name="connsiteX54" fmla="*/ 27623 w 884872"/>
                <a:gd name="connsiteY54" fmla="*/ 455295 h 847725"/>
                <a:gd name="connsiteX55" fmla="*/ 78105 w 884872"/>
                <a:gd name="connsiteY55" fmla="*/ 404813 h 847725"/>
                <a:gd name="connsiteX56" fmla="*/ 128588 w 884872"/>
                <a:gd name="connsiteY56" fmla="*/ 455295 h 847725"/>
                <a:gd name="connsiteX57" fmla="*/ 98108 w 884872"/>
                <a:gd name="connsiteY57" fmla="*/ 501968 h 847725"/>
                <a:gd name="connsiteX58" fmla="*/ 675323 w 884872"/>
                <a:gd name="connsiteY58" fmla="*/ 660083 h 847725"/>
                <a:gd name="connsiteX59" fmla="*/ 725805 w 884872"/>
                <a:gd name="connsiteY59" fmla="*/ 710565 h 847725"/>
                <a:gd name="connsiteX60" fmla="*/ 694373 w 884872"/>
                <a:gd name="connsiteY60" fmla="*/ 757238 h 847725"/>
                <a:gd name="connsiteX61" fmla="*/ 655320 w 884872"/>
                <a:gd name="connsiteY61" fmla="*/ 757238 h 847725"/>
                <a:gd name="connsiteX62" fmla="*/ 623888 w 884872"/>
                <a:gd name="connsiteY62" fmla="*/ 710565 h 847725"/>
                <a:gd name="connsiteX63" fmla="*/ 675323 w 884872"/>
                <a:gd name="connsiteY63" fmla="*/ 660083 h 847725"/>
                <a:gd name="connsiteX64" fmla="*/ 160020 w 884872"/>
                <a:gd name="connsiteY64" fmla="*/ 203835 h 847725"/>
                <a:gd name="connsiteX65" fmla="*/ 150495 w 884872"/>
                <a:gd name="connsiteY65" fmla="*/ 209550 h 847725"/>
                <a:gd name="connsiteX66" fmla="*/ 146685 w 884872"/>
                <a:gd name="connsiteY66" fmla="*/ 220028 h 847725"/>
                <a:gd name="connsiteX67" fmla="*/ 160020 w 884872"/>
                <a:gd name="connsiteY67" fmla="*/ 299085 h 847725"/>
                <a:gd name="connsiteX68" fmla="*/ 105728 w 884872"/>
                <a:gd name="connsiteY68" fmla="*/ 194310 h 847725"/>
                <a:gd name="connsiteX69" fmla="*/ 233363 w 884872"/>
                <a:gd name="connsiteY69" fmla="*/ 66675 h 847725"/>
                <a:gd name="connsiteX70" fmla="*/ 360998 w 884872"/>
                <a:gd name="connsiteY70" fmla="*/ 194310 h 847725"/>
                <a:gd name="connsiteX71" fmla="*/ 307658 w 884872"/>
                <a:gd name="connsiteY71" fmla="*/ 298132 h 847725"/>
                <a:gd name="connsiteX72" fmla="*/ 320040 w 884872"/>
                <a:gd name="connsiteY72" fmla="*/ 219075 h 847725"/>
                <a:gd name="connsiteX73" fmla="*/ 317183 w 884872"/>
                <a:gd name="connsiteY73" fmla="*/ 207645 h 847725"/>
                <a:gd name="connsiteX74" fmla="*/ 307658 w 884872"/>
                <a:gd name="connsiteY74" fmla="*/ 201930 h 847725"/>
                <a:gd name="connsiteX75" fmla="*/ 236220 w 884872"/>
                <a:gd name="connsiteY75" fmla="*/ 194310 h 847725"/>
                <a:gd name="connsiteX76" fmla="*/ 233363 w 884872"/>
                <a:gd name="connsiteY76" fmla="*/ 194310 h 847725"/>
                <a:gd name="connsiteX77" fmla="*/ 160020 w 884872"/>
                <a:gd name="connsiteY77" fmla="*/ 203835 h 847725"/>
                <a:gd name="connsiteX78" fmla="*/ 191453 w 884872"/>
                <a:gd name="connsiteY78" fmla="*/ 316230 h 847725"/>
                <a:gd name="connsiteX79" fmla="*/ 177165 w 884872"/>
                <a:gd name="connsiteY79" fmla="*/ 231458 h 847725"/>
                <a:gd name="connsiteX80" fmla="*/ 234315 w 884872"/>
                <a:gd name="connsiteY80" fmla="*/ 225743 h 847725"/>
                <a:gd name="connsiteX81" fmla="*/ 289560 w 884872"/>
                <a:gd name="connsiteY81" fmla="*/ 231458 h 847725"/>
                <a:gd name="connsiteX82" fmla="*/ 276225 w 884872"/>
                <a:gd name="connsiteY82" fmla="*/ 316230 h 847725"/>
                <a:gd name="connsiteX83" fmla="*/ 191453 w 884872"/>
                <a:gd name="connsiteY83" fmla="*/ 316230 h 847725"/>
                <a:gd name="connsiteX84" fmla="*/ 282893 w 884872"/>
                <a:gd name="connsiteY84" fmla="*/ 342900 h 847725"/>
                <a:gd name="connsiteX85" fmla="*/ 294323 w 884872"/>
                <a:gd name="connsiteY85" fmla="*/ 339090 h 847725"/>
                <a:gd name="connsiteX86" fmla="*/ 380048 w 884872"/>
                <a:gd name="connsiteY86" fmla="*/ 249555 h 847725"/>
                <a:gd name="connsiteX87" fmla="*/ 537210 w 884872"/>
                <a:gd name="connsiteY87" fmla="*/ 305753 h 847725"/>
                <a:gd name="connsiteX88" fmla="*/ 528638 w 884872"/>
                <a:gd name="connsiteY88" fmla="*/ 356235 h 847725"/>
                <a:gd name="connsiteX89" fmla="*/ 558165 w 884872"/>
                <a:gd name="connsiteY89" fmla="*/ 447675 h 847725"/>
                <a:gd name="connsiteX90" fmla="*/ 435293 w 884872"/>
                <a:gd name="connsiteY90" fmla="*/ 569595 h 847725"/>
                <a:gd name="connsiteX91" fmla="*/ 341948 w 884872"/>
                <a:gd name="connsiteY91" fmla="*/ 538163 h 847725"/>
                <a:gd name="connsiteX92" fmla="*/ 325755 w 884872"/>
                <a:gd name="connsiteY92" fmla="*/ 539115 h 847725"/>
                <a:gd name="connsiteX93" fmla="*/ 282893 w 884872"/>
                <a:gd name="connsiteY93" fmla="*/ 342900 h 847725"/>
                <a:gd name="connsiteX94" fmla="*/ 300990 w 884872"/>
                <a:gd name="connsiteY94" fmla="*/ 816293 h 847725"/>
                <a:gd name="connsiteX95" fmla="*/ 286703 w 884872"/>
                <a:gd name="connsiteY95" fmla="*/ 730568 h 847725"/>
                <a:gd name="connsiteX96" fmla="*/ 343853 w 884872"/>
                <a:gd name="connsiteY96" fmla="*/ 724853 h 847725"/>
                <a:gd name="connsiteX97" fmla="*/ 399098 w 884872"/>
                <a:gd name="connsiteY97" fmla="*/ 730568 h 847725"/>
                <a:gd name="connsiteX98" fmla="*/ 384810 w 884872"/>
                <a:gd name="connsiteY98" fmla="*/ 815340 h 847725"/>
                <a:gd name="connsiteX99" fmla="*/ 300990 w 884872"/>
                <a:gd name="connsiteY99" fmla="*/ 816293 h 847725"/>
                <a:gd name="connsiteX100" fmla="*/ 416243 w 884872"/>
                <a:gd name="connsiteY100" fmla="*/ 799148 h 847725"/>
                <a:gd name="connsiteX101" fmla="*/ 428625 w 884872"/>
                <a:gd name="connsiteY101" fmla="*/ 720090 h 847725"/>
                <a:gd name="connsiteX102" fmla="*/ 425768 w 884872"/>
                <a:gd name="connsiteY102" fmla="*/ 708660 h 847725"/>
                <a:gd name="connsiteX103" fmla="*/ 416243 w 884872"/>
                <a:gd name="connsiteY103" fmla="*/ 702945 h 847725"/>
                <a:gd name="connsiteX104" fmla="*/ 344805 w 884872"/>
                <a:gd name="connsiteY104" fmla="*/ 695325 h 847725"/>
                <a:gd name="connsiteX105" fmla="*/ 341948 w 884872"/>
                <a:gd name="connsiteY105" fmla="*/ 695325 h 847725"/>
                <a:gd name="connsiteX106" fmla="*/ 268605 w 884872"/>
                <a:gd name="connsiteY106" fmla="*/ 702945 h 847725"/>
                <a:gd name="connsiteX107" fmla="*/ 259080 w 884872"/>
                <a:gd name="connsiteY107" fmla="*/ 708660 h 847725"/>
                <a:gd name="connsiteX108" fmla="*/ 256223 w 884872"/>
                <a:gd name="connsiteY108" fmla="*/ 720090 h 847725"/>
                <a:gd name="connsiteX109" fmla="*/ 269558 w 884872"/>
                <a:gd name="connsiteY109" fmla="*/ 799148 h 847725"/>
                <a:gd name="connsiteX110" fmla="*/ 215265 w 884872"/>
                <a:gd name="connsiteY110" fmla="*/ 694373 h 847725"/>
                <a:gd name="connsiteX111" fmla="*/ 342900 w 884872"/>
                <a:gd name="connsiteY111" fmla="*/ 566738 h 847725"/>
                <a:gd name="connsiteX112" fmla="*/ 470535 w 884872"/>
                <a:gd name="connsiteY112" fmla="*/ 694373 h 847725"/>
                <a:gd name="connsiteX113" fmla="*/ 416243 w 884872"/>
                <a:gd name="connsiteY113" fmla="*/ 799148 h 847725"/>
                <a:gd name="connsiteX114" fmla="*/ 642938 w 884872"/>
                <a:gd name="connsiteY114" fmla="*/ 477203 h 847725"/>
                <a:gd name="connsiteX115" fmla="*/ 628650 w 884872"/>
                <a:gd name="connsiteY115" fmla="*/ 392430 h 847725"/>
                <a:gd name="connsiteX116" fmla="*/ 685800 w 884872"/>
                <a:gd name="connsiteY116" fmla="*/ 386715 h 847725"/>
                <a:gd name="connsiteX117" fmla="*/ 741045 w 884872"/>
                <a:gd name="connsiteY117" fmla="*/ 392430 h 847725"/>
                <a:gd name="connsiteX118" fmla="*/ 727710 w 884872"/>
                <a:gd name="connsiteY118" fmla="*/ 477203 h 847725"/>
                <a:gd name="connsiteX119" fmla="*/ 642938 w 884872"/>
                <a:gd name="connsiteY119" fmla="*/ 477203 h 847725"/>
                <a:gd name="connsiteX120" fmla="*/ 812483 w 884872"/>
                <a:gd name="connsiteY120" fmla="*/ 356235 h 847725"/>
                <a:gd name="connsiteX121" fmla="*/ 759143 w 884872"/>
                <a:gd name="connsiteY121" fmla="*/ 460057 h 847725"/>
                <a:gd name="connsiteX122" fmla="*/ 771525 w 884872"/>
                <a:gd name="connsiteY122" fmla="*/ 381000 h 847725"/>
                <a:gd name="connsiteX123" fmla="*/ 768668 w 884872"/>
                <a:gd name="connsiteY123" fmla="*/ 369570 h 847725"/>
                <a:gd name="connsiteX124" fmla="*/ 759143 w 884872"/>
                <a:gd name="connsiteY124" fmla="*/ 363855 h 847725"/>
                <a:gd name="connsiteX125" fmla="*/ 687705 w 884872"/>
                <a:gd name="connsiteY125" fmla="*/ 356235 h 847725"/>
                <a:gd name="connsiteX126" fmla="*/ 684848 w 884872"/>
                <a:gd name="connsiteY126" fmla="*/ 356235 h 847725"/>
                <a:gd name="connsiteX127" fmla="*/ 611505 w 884872"/>
                <a:gd name="connsiteY127" fmla="*/ 363855 h 847725"/>
                <a:gd name="connsiteX128" fmla="*/ 601980 w 884872"/>
                <a:gd name="connsiteY128" fmla="*/ 369570 h 847725"/>
                <a:gd name="connsiteX129" fmla="*/ 599123 w 884872"/>
                <a:gd name="connsiteY129" fmla="*/ 381000 h 847725"/>
                <a:gd name="connsiteX130" fmla="*/ 612458 w 884872"/>
                <a:gd name="connsiteY130" fmla="*/ 460057 h 847725"/>
                <a:gd name="connsiteX131" fmla="*/ 558165 w 884872"/>
                <a:gd name="connsiteY131" fmla="*/ 355282 h 847725"/>
                <a:gd name="connsiteX132" fmla="*/ 685800 w 884872"/>
                <a:gd name="connsiteY132" fmla="*/ 227648 h 847725"/>
                <a:gd name="connsiteX133" fmla="*/ 812483 w 884872"/>
                <a:gd name="connsiteY133" fmla="*/ 356235 h 847725"/>
                <a:gd name="connsiteX134" fmla="*/ 805815 w 884872"/>
                <a:gd name="connsiteY134" fmla="*/ 28575 h 847725"/>
                <a:gd name="connsiteX135" fmla="*/ 856298 w 884872"/>
                <a:gd name="connsiteY135" fmla="*/ 79058 h 847725"/>
                <a:gd name="connsiteX136" fmla="*/ 824865 w 884872"/>
                <a:gd name="connsiteY136" fmla="*/ 125730 h 847725"/>
                <a:gd name="connsiteX137" fmla="*/ 785813 w 884872"/>
                <a:gd name="connsiteY137" fmla="*/ 125730 h 847725"/>
                <a:gd name="connsiteX138" fmla="*/ 754380 w 884872"/>
                <a:gd name="connsiteY138" fmla="*/ 79058 h 847725"/>
                <a:gd name="connsiteX139" fmla="*/ 805815 w 884872"/>
                <a:gd name="connsiteY139" fmla="*/ 2857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84872" h="847725">
                  <a:moveTo>
                    <a:pt x="805815" y="159068"/>
                  </a:moveTo>
                  <a:cubicBezTo>
                    <a:pt x="816293" y="159068"/>
                    <a:pt x="826770" y="157162"/>
                    <a:pt x="836295" y="152400"/>
                  </a:cubicBezTo>
                  <a:cubicBezTo>
                    <a:pt x="865823" y="140018"/>
                    <a:pt x="884873" y="111443"/>
                    <a:pt x="884873" y="79058"/>
                  </a:cubicBezTo>
                  <a:cubicBezTo>
                    <a:pt x="884873" y="35243"/>
                    <a:pt x="849630" y="0"/>
                    <a:pt x="805815" y="0"/>
                  </a:cubicBezTo>
                  <a:cubicBezTo>
                    <a:pt x="762000" y="0"/>
                    <a:pt x="726758" y="35243"/>
                    <a:pt x="726758" y="79058"/>
                  </a:cubicBezTo>
                  <a:cubicBezTo>
                    <a:pt x="726758" y="105727"/>
                    <a:pt x="740093" y="130493"/>
                    <a:pt x="762953" y="144780"/>
                  </a:cubicBezTo>
                  <a:lnTo>
                    <a:pt x="732473" y="206693"/>
                  </a:lnTo>
                  <a:cubicBezTo>
                    <a:pt x="718185" y="201930"/>
                    <a:pt x="701993" y="200025"/>
                    <a:pt x="685800" y="200025"/>
                  </a:cubicBezTo>
                  <a:cubicBezTo>
                    <a:pt x="627698" y="200025"/>
                    <a:pt x="577215" y="232410"/>
                    <a:pt x="549593" y="279082"/>
                  </a:cubicBezTo>
                  <a:lnTo>
                    <a:pt x="387668" y="220980"/>
                  </a:lnTo>
                  <a:cubicBezTo>
                    <a:pt x="389573" y="212408"/>
                    <a:pt x="389573" y="202883"/>
                    <a:pt x="389573" y="194310"/>
                  </a:cubicBezTo>
                  <a:cubicBezTo>
                    <a:pt x="389573" y="108585"/>
                    <a:pt x="319088" y="38100"/>
                    <a:pt x="233363" y="38100"/>
                  </a:cubicBezTo>
                  <a:cubicBezTo>
                    <a:pt x="147638" y="38100"/>
                    <a:pt x="77153" y="108585"/>
                    <a:pt x="77153" y="194310"/>
                  </a:cubicBezTo>
                  <a:cubicBezTo>
                    <a:pt x="77153" y="242887"/>
                    <a:pt x="100013" y="288607"/>
                    <a:pt x="137160" y="317182"/>
                  </a:cubicBezTo>
                  <a:lnTo>
                    <a:pt x="101918" y="378143"/>
                  </a:lnTo>
                  <a:cubicBezTo>
                    <a:pt x="94298" y="376238"/>
                    <a:pt x="86678" y="374332"/>
                    <a:pt x="79058" y="374332"/>
                  </a:cubicBezTo>
                  <a:cubicBezTo>
                    <a:pt x="35243" y="374332"/>
                    <a:pt x="0" y="409575"/>
                    <a:pt x="0" y="453390"/>
                  </a:cubicBezTo>
                  <a:cubicBezTo>
                    <a:pt x="0" y="485775"/>
                    <a:pt x="19050" y="514350"/>
                    <a:pt x="49530" y="526733"/>
                  </a:cubicBezTo>
                  <a:cubicBezTo>
                    <a:pt x="59055" y="530543"/>
                    <a:pt x="69533" y="532448"/>
                    <a:pt x="80010" y="532448"/>
                  </a:cubicBezTo>
                  <a:cubicBezTo>
                    <a:pt x="90488" y="532448"/>
                    <a:pt x="100965" y="530543"/>
                    <a:pt x="110490" y="525780"/>
                  </a:cubicBezTo>
                  <a:cubicBezTo>
                    <a:pt x="140018" y="513398"/>
                    <a:pt x="159068" y="484823"/>
                    <a:pt x="159068" y="452438"/>
                  </a:cubicBezTo>
                  <a:cubicBezTo>
                    <a:pt x="159068" y="426720"/>
                    <a:pt x="146685" y="403860"/>
                    <a:pt x="127635" y="389573"/>
                  </a:cubicBezTo>
                  <a:lnTo>
                    <a:pt x="161925" y="331470"/>
                  </a:lnTo>
                  <a:cubicBezTo>
                    <a:pt x="165735" y="333375"/>
                    <a:pt x="170498" y="335280"/>
                    <a:pt x="174308" y="337185"/>
                  </a:cubicBezTo>
                  <a:cubicBezTo>
                    <a:pt x="193358" y="344805"/>
                    <a:pt x="213360" y="348615"/>
                    <a:pt x="234315" y="348615"/>
                  </a:cubicBezTo>
                  <a:cubicBezTo>
                    <a:pt x="241935" y="348615"/>
                    <a:pt x="249555" y="347663"/>
                    <a:pt x="256223" y="346710"/>
                  </a:cubicBezTo>
                  <a:lnTo>
                    <a:pt x="299085" y="541973"/>
                  </a:lnTo>
                  <a:cubicBezTo>
                    <a:pt x="234315" y="561023"/>
                    <a:pt x="187643" y="621030"/>
                    <a:pt x="187643" y="691515"/>
                  </a:cubicBezTo>
                  <a:cubicBezTo>
                    <a:pt x="187643" y="755333"/>
                    <a:pt x="225743" y="811530"/>
                    <a:pt x="284798" y="836295"/>
                  </a:cubicBezTo>
                  <a:cubicBezTo>
                    <a:pt x="303848" y="843915"/>
                    <a:pt x="323850" y="847725"/>
                    <a:pt x="344805" y="847725"/>
                  </a:cubicBezTo>
                  <a:cubicBezTo>
                    <a:pt x="365760" y="847725"/>
                    <a:pt x="386715" y="843915"/>
                    <a:pt x="405765" y="835343"/>
                  </a:cubicBezTo>
                  <a:cubicBezTo>
                    <a:pt x="459105" y="812483"/>
                    <a:pt x="494348" y="762953"/>
                    <a:pt x="500063" y="706755"/>
                  </a:cubicBezTo>
                  <a:lnTo>
                    <a:pt x="594360" y="714375"/>
                  </a:lnTo>
                  <a:cubicBezTo>
                    <a:pt x="594360" y="714375"/>
                    <a:pt x="595313" y="714375"/>
                    <a:pt x="595313" y="714375"/>
                  </a:cubicBezTo>
                  <a:cubicBezTo>
                    <a:pt x="596265" y="714375"/>
                    <a:pt x="597218" y="714375"/>
                    <a:pt x="598170" y="714375"/>
                  </a:cubicBezTo>
                  <a:cubicBezTo>
                    <a:pt x="601028" y="743903"/>
                    <a:pt x="619125" y="769620"/>
                    <a:pt x="646748" y="781050"/>
                  </a:cubicBezTo>
                  <a:cubicBezTo>
                    <a:pt x="656273" y="784860"/>
                    <a:pt x="666750" y="786765"/>
                    <a:pt x="677228" y="786765"/>
                  </a:cubicBezTo>
                  <a:cubicBezTo>
                    <a:pt x="687705" y="786765"/>
                    <a:pt x="698183" y="784860"/>
                    <a:pt x="707708" y="780098"/>
                  </a:cubicBezTo>
                  <a:cubicBezTo>
                    <a:pt x="737235" y="767715"/>
                    <a:pt x="756285" y="739140"/>
                    <a:pt x="756285" y="706755"/>
                  </a:cubicBezTo>
                  <a:cubicBezTo>
                    <a:pt x="756285" y="662940"/>
                    <a:pt x="721043" y="627698"/>
                    <a:pt x="677228" y="627698"/>
                  </a:cubicBezTo>
                  <a:cubicBezTo>
                    <a:pt x="640080" y="627698"/>
                    <a:pt x="609600" y="652463"/>
                    <a:pt x="600075" y="686753"/>
                  </a:cubicBezTo>
                  <a:cubicBezTo>
                    <a:pt x="599123" y="686753"/>
                    <a:pt x="598170" y="685800"/>
                    <a:pt x="596265" y="685800"/>
                  </a:cubicBezTo>
                  <a:lnTo>
                    <a:pt x="499110" y="678180"/>
                  </a:lnTo>
                  <a:cubicBezTo>
                    <a:pt x="496253" y="641985"/>
                    <a:pt x="481013" y="610553"/>
                    <a:pt x="458153" y="584835"/>
                  </a:cubicBezTo>
                  <a:lnTo>
                    <a:pt x="578168" y="465773"/>
                  </a:lnTo>
                  <a:cubicBezTo>
                    <a:pt x="591503" y="479107"/>
                    <a:pt x="607695" y="489585"/>
                    <a:pt x="625793" y="497205"/>
                  </a:cubicBezTo>
                  <a:cubicBezTo>
                    <a:pt x="644843" y="504825"/>
                    <a:pt x="664845" y="508635"/>
                    <a:pt x="685800" y="508635"/>
                  </a:cubicBezTo>
                  <a:cubicBezTo>
                    <a:pt x="706755" y="508635"/>
                    <a:pt x="727710" y="504825"/>
                    <a:pt x="746760" y="496253"/>
                  </a:cubicBezTo>
                  <a:cubicBezTo>
                    <a:pt x="804863" y="471488"/>
                    <a:pt x="842010" y="415290"/>
                    <a:pt x="842010" y="352425"/>
                  </a:cubicBezTo>
                  <a:cubicBezTo>
                    <a:pt x="842010" y="292418"/>
                    <a:pt x="807720" y="240983"/>
                    <a:pt x="759143" y="214312"/>
                  </a:cubicBezTo>
                  <a:lnTo>
                    <a:pt x="789623" y="153353"/>
                  </a:lnTo>
                  <a:cubicBezTo>
                    <a:pt x="793433" y="158115"/>
                    <a:pt x="799148" y="159068"/>
                    <a:pt x="805815" y="159068"/>
                  </a:cubicBezTo>
                  <a:close/>
                  <a:moveTo>
                    <a:pt x="98108" y="501968"/>
                  </a:moveTo>
                  <a:cubicBezTo>
                    <a:pt x="85725" y="507682"/>
                    <a:pt x="71438" y="507682"/>
                    <a:pt x="59055" y="501968"/>
                  </a:cubicBezTo>
                  <a:cubicBezTo>
                    <a:pt x="40005" y="494348"/>
                    <a:pt x="27623" y="475298"/>
                    <a:pt x="27623" y="455295"/>
                  </a:cubicBezTo>
                  <a:cubicBezTo>
                    <a:pt x="27623" y="427673"/>
                    <a:pt x="50482" y="404813"/>
                    <a:pt x="78105" y="404813"/>
                  </a:cubicBezTo>
                  <a:cubicBezTo>
                    <a:pt x="105728" y="404813"/>
                    <a:pt x="128588" y="427673"/>
                    <a:pt x="128588" y="455295"/>
                  </a:cubicBezTo>
                  <a:cubicBezTo>
                    <a:pt x="129540" y="475298"/>
                    <a:pt x="117158" y="493395"/>
                    <a:pt x="98108" y="501968"/>
                  </a:cubicBezTo>
                  <a:close/>
                  <a:moveTo>
                    <a:pt x="675323" y="660083"/>
                  </a:moveTo>
                  <a:cubicBezTo>
                    <a:pt x="702945" y="660083"/>
                    <a:pt x="725805" y="682943"/>
                    <a:pt x="725805" y="710565"/>
                  </a:cubicBezTo>
                  <a:cubicBezTo>
                    <a:pt x="725805" y="730568"/>
                    <a:pt x="713423" y="749618"/>
                    <a:pt x="694373" y="757238"/>
                  </a:cubicBezTo>
                  <a:cubicBezTo>
                    <a:pt x="681990" y="762953"/>
                    <a:pt x="667703" y="762953"/>
                    <a:pt x="655320" y="757238"/>
                  </a:cubicBezTo>
                  <a:cubicBezTo>
                    <a:pt x="636270" y="749618"/>
                    <a:pt x="623888" y="730568"/>
                    <a:pt x="623888" y="710565"/>
                  </a:cubicBezTo>
                  <a:cubicBezTo>
                    <a:pt x="624840" y="682943"/>
                    <a:pt x="646748" y="660083"/>
                    <a:pt x="675323" y="660083"/>
                  </a:cubicBezTo>
                  <a:close/>
                  <a:moveTo>
                    <a:pt x="160020" y="203835"/>
                  </a:moveTo>
                  <a:cubicBezTo>
                    <a:pt x="156210" y="203835"/>
                    <a:pt x="152400" y="206693"/>
                    <a:pt x="150495" y="209550"/>
                  </a:cubicBezTo>
                  <a:cubicBezTo>
                    <a:pt x="147638" y="212408"/>
                    <a:pt x="146685" y="216218"/>
                    <a:pt x="146685" y="220028"/>
                  </a:cubicBezTo>
                  <a:lnTo>
                    <a:pt x="160020" y="299085"/>
                  </a:lnTo>
                  <a:cubicBezTo>
                    <a:pt x="125730" y="275273"/>
                    <a:pt x="105728" y="237173"/>
                    <a:pt x="105728" y="194310"/>
                  </a:cubicBezTo>
                  <a:cubicBezTo>
                    <a:pt x="105728" y="123825"/>
                    <a:pt x="162878" y="66675"/>
                    <a:pt x="233363" y="66675"/>
                  </a:cubicBezTo>
                  <a:cubicBezTo>
                    <a:pt x="303848" y="66675"/>
                    <a:pt x="360998" y="123825"/>
                    <a:pt x="360998" y="194310"/>
                  </a:cubicBezTo>
                  <a:cubicBezTo>
                    <a:pt x="360998" y="236220"/>
                    <a:pt x="340995" y="274320"/>
                    <a:pt x="307658" y="298132"/>
                  </a:cubicBezTo>
                  <a:lnTo>
                    <a:pt x="320040" y="219075"/>
                  </a:lnTo>
                  <a:cubicBezTo>
                    <a:pt x="320993" y="215265"/>
                    <a:pt x="320040" y="211455"/>
                    <a:pt x="317183" y="207645"/>
                  </a:cubicBezTo>
                  <a:cubicBezTo>
                    <a:pt x="314325" y="204787"/>
                    <a:pt x="311468" y="202883"/>
                    <a:pt x="307658" y="201930"/>
                  </a:cubicBezTo>
                  <a:lnTo>
                    <a:pt x="236220" y="194310"/>
                  </a:lnTo>
                  <a:cubicBezTo>
                    <a:pt x="235268" y="194310"/>
                    <a:pt x="234315" y="194310"/>
                    <a:pt x="233363" y="194310"/>
                  </a:cubicBezTo>
                  <a:lnTo>
                    <a:pt x="160020" y="203835"/>
                  </a:lnTo>
                  <a:close/>
                  <a:moveTo>
                    <a:pt x="191453" y="316230"/>
                  </a:moveTo>
                  <a:lnTo>
                    <a:pt x="177165" y="231458"/>
                  </a:lnTo>
                  <a:lnTo>
                    <a:pt x="234315" y="225743"/>
                  </a:lnTo>
                  <a:lnTo>
                    <a:pt x="289560" y="231458"/>
                  </a:lnTo>
                  <a:lnTo>
                    <a:pt x="276225" y="316230"/>
                  </a:lnTo>
                  <a:cubicBezTo>
                    <a:pt x="248603" y="324803"/>
                    <a:pt x="219075" y="324803"/>
                    <a:pt x="191453" y="316230"/>
                  </a:cubicBezTo>
                  <a:close/>
                  <a:moveTo>
                    <a:pt x="282893" y="342900"/>
                  </a:moveTo>
                  <a:cubicBezTo>
                    <a:pt x="286703" y="341948"/>
                    <a:pt x="290513" y="340043"/>
                    <a:pt x="294323" y="339090"/>
                  </a:cubicBezTo>
                  <a:cubicBezTo>
                    <a:pt x="335280" y="321945"/>
                    <a:pt x="364808" y="289560"/>
                    <a:pt x="380048" y="249555"/>
                  </a:cubicBezTo>
                  <a:lnTo>
                    <a:pt x="537210" y="305753"/>
                  </a:lnTo>
                  <a:cubicBezTo>
                    <a:pt x="531495" y="321945"/>
                    <a:pt x="528638" y="339090"/>
                    <a:pt x="528638" y="356235"/>
                  </a:cubicBezTo>
                  <a:cubicBezTo>
                    <a:pt x="528638" y="390525"/>
                    <a:pt x="539115" y="421957"/>
                    <a:pt x="558165" y="447675"/>
                  </a:cubicBezTo>
                  <a:lnTo>
                    <a:pt x="435293" y="569595"/>
                  </a:lnTo>
                  <a:cubicBezTo>
                    <a:pt x="409575" y="550545"/>
                    <a:pt x="377190" y="538163"/>
                    <a:pt x="341948" y="538163"/>
                  </a:cubicBezTo>
                  <a:cubicBezTo>
                    <a:pt x="336233" y="538163"/>
                    <a:pt x="330518" y="538163"/>
                    <a:pt x="325755" y="539115"/>
                  </a:cubicBezTo>
                  <a:lnTo>
                    <a:pt x="282893" y="342900"/>
                  </a:lnTo>
                  <a:close/>
                  <a:moveTo>
                    <a:pt x="300990" y="816293"/>
                  </a:moveTo>
                  <a:lnTo>
                    <a:pt x="286703" y="730568"/>
                  </a:lnTo>
                  <a:lnTo>
                    <a:pt x="343853" y="724853"/>
                  </a:lnTo>
                  <a:lnTo>
                    <a:pt x="399098" y="730568"/>
                  </a:lnTo>
                  <a:lnTo>
                    <a:pt x="384810" y="815340"/>
                  </a:lnTo>
                  <a:cubicBezTo>
                    <a:pt x="358140" y="824865"/>
                    <a:pt x="328613" y="824865"/>
                    <a:pt x="300990" y="816293"/>
                  </a:cubicBezTo>
                  <a:close/>
                  <a:moveTo>
                    <a:pt x="416243" y="799148"/>
                  </a:moveTo>
                  <a:lnTo>
                    <a:pt x="428625" y="720090"/>
                  </a:lnTo>
                  <a:cubicBezTo>
                    <a:pt x="429578" y="716280"/>
                    <a:pt x="428625" y="712470"/>
                    <a:pt x="425768" y="708660"/>
                  </a:cubicBezTo>
                  <a:cubicBezTo>
                    <a:pt x="422910" y="705803"/>
                    <a:pt x="420053" y="703898"/>
                    <a:pt x="416243" y="702945"/>
                  </a:cubicBezTo>
                  <a:lnTo>
                    <a:pt x="344805" y="695325"/>
                  </a:lnTo>
                  <a:cubicBezTo>
                    <a:pt x="343853" y="695325"/>
                    <a:pt x="342900" y="695325"/>
                    <a:pt x="341948" y="695325"/>
                  </a:cubicBezTo>
                  <a:lnTo>
                    <a:pt x="268605" y="702945"/>
                  </a:lnTo>
                  <a:cubicBezTo>
                    <a:pt x="264795" y="702945"/>
                    <a:pt x="260985" y="705803"/>
                    <a:pt x="259080" y="708660"/>
                  </a:cubicBezTo>
                  <a:cubicBezTo>
                    <a:pt x="256223" y="711518"/>
                    <a:pt x="255270" y="715328"/>
                    <a:pt x="256223" y="720090"/>
                  </a:cubicBezTo>
                  <a:lnTo>
                    <a:pt x="269558" y="799148"/>
                  </a:lnTo>
                  <a:cubicBezTo>
                    <a:pt x="235268" y="775335"/>
                    <a:pt x="215265" y="737235"/>
                    <a:pt x="215265" y="694373"/>
                  </a:cubicBezTo>
                  <a:cubicBezTo>
                    <a:pt x="215265" y="623888"/>
                    <a:pt x="272415" y="566738"/>
                    <a:pt x="342900" y="566738"/>
                  </a:cubicBezTo>
                  <a:cubicBezTo>
                    <a:pt x="413385" y="566738"/>
                    <a:pt x="470535" y="623888"/>
                    <a:pt x="470535" y="694373"/>
                  </a:cubicBezTo>
                  <a:cubicBezTo>
                    <a:pt x="470535" y="737235"/>
                    <a:pt x="449580" y="775335"/>
                    <a:pt x="416243" y="799148"/>
                  </a:cubicBezTo>
                  <a:close/>
                  <a:moveTo>
                    <a:pt x="642938" y="477203"/>
                  </a:moveTo>
                  <a:lnTo>
                    <a:pt x="628650" y="392430"/>
                  </a:lnTo>
                  <a:lnTo>
                    <a:pt x="685800" y="386715"/>
                  </a:lnTo>
                  <a:lnTo>
                    <a:pt x="741045" y="392430"/>
                  </a:lnTo>
                  <a:lnTo>
                    <a:pt x="727710" y="477203"/>
                  </a:lnTo>
                  <a:cubicBezTo>
                    <a:pt x="700088" y="486728"/>
                    <a:pt x="670560" y="486728"/>
                    <a:pt x="642938" y="477203"/>
                  </a:cubicBezTo>
                  <a:close/>
                  <a:moveTo>
                    <a:pt x="812483" y="356235"/>
                  </a:moveTo>
                  <a:cubicBezTo>
                    <a:pt x="812483" y="398145"/>
                    <a:pt x="792480" y="436245"/>
                    <a:pt x="759143" y="460057"/>
                  </a:cubicBezTo>
                  <a:lnTo>
                    <a:pt x="771525" y="381000"/>
                  </a:lnTo>
                  <a:cubicBezTo>
                    <a:pt x="772478" y="377190"/>
                    <a:pt x="771525" y="373380"/>
                    <a:pt x="768668" y="369570"/>
                  </a:cubicBezTo>
                  <a:cubicBezTo>
                    <a:pt x="765810" y="366713"/>
                    <a:pt x="762953" y="364807"/>
                    <a:pt x="759143" y="363855"/>
                  </a:cubicBezTo>
                  <a:lnTo>
                    <a:pt x="687705" y="356235"/>
                  </a:lnTo>
                  <a:cubicBezTo>
                    <a:pt x="686753" y="356235"/>
                    <a:pt x="685800" y="356235"/>
                    <a:pt x="684848" y="356235"/>
                  </a:cubicBezTo>
                  <a:lnTo>
                    <a:pt x="611505" y="363855"/>
                  </a:lnTo>
                  <a:cubicBezTo>
                    <a:pt x="607695" y="363855"/>
                    <a:pt x="603885" y="366713"/>
                    <a:pt x="601980" y="369570"/>
                  </a:cubicBezTo>
                  <a:cubicBezTo>
                    <a:pt x="599123" y="372428"/>
                    <a:pt x="598170" y="376238"/>
                    <a:pt x="599123" y="381000"/>
                  </a:cubicBezTo>
                  <a:lnTo>
                    <a:pt x="612458" y="460057"/>
                  </a:lnTo>
                  <a:cubicBezTo>
                    <a:pt x="578168" y="436245"/>
                    <a:pt x="558165" y="398145"/>
                    <a:pt x="558165" y="355282"/>
                  </a:cubicBezTo>
                  <a:cubicBezTo>
                    <a:pt x="558165" y="284798"/>
                    <a:pt x="615315" y="227648"/>
                    <a:pt x="685800" y="227648"/>
                  </a:cubicBezTo>
                  <a:cubicBezTo>
                    <a:pt x="756285" y="227648"/>
                    <a:pt x="812483" y="285750"/>
                    <a:pt x="812483" y="356235"/>
                  </a:cubicBezTo>
                  <a:close/>
                  <a:moveTo>
                    <a:pt x="805815" y="28575"/>
                  </a:moveTo>
                  <a:cubicBezTo>
                    <a:pt x="833438" y="28575"/>
                    <a:pt x="856298" y="51435"/>
                    <a:pt x="856298" y="79058"/>
                  </a:cubicBezTo>
                  <a:cubicBezTo>
                    <a:pt x="856298" y="99060"/>
                    <a:pt x="843915" y="118110"/>
                    <a:pt x="824865" y="125730"/>
                  </a:cubicBezTo>
                  <a:cubicBezTo>
                    <a:pt x="812483" y="130493"/>
                    <a:pt x="798195" y="131445"/>
                    <a:pt x="785813" y="125730"/>
                  </a:cubicBezTo>
                  <a:cubicBezTo>
                    <a:pt x="766763" y="118110"/>
                    <a:pt x="754380" y="99060"/>
                    <a:pt x="754380" y="79058"/>
                  </a:cubicBezTo>
                  <a:cubicBezTo>
                    <a:pt x="754380" y="51435"/>
                    <a:pt x="777240" y="28575"/>
                    <a:pt x="805815" y="28575"/>
                  </a:cubicBezTo>
                  <a:close/>
                </a:path>
              </a:pathLst>
            </a:custGeom>
            <a:grpFill/>
            <a:ln w="9525" cap="flat">
              <a:noFill/>
              <a:prstDash val="solid"/>
              <a:miter/>
            </a:ln>
          </p:spPr>
          <p:txBody>
            <a:bodyPr rtlCol="0" anchor="ctr"/>
            <a:lstStyle/>
            <a:p>
              <a:endParaRPr lang="en-NZ"/>
            </a:p>
          </p:txBody>
        </p:sp>
        <p:sp>
          <p:nvSpPr>
            <p:cNvPr id="51" name="Freeform: Shape 50">
              <a:extLst>
                <a:ext uri="{FF2B5EF4-FFF2-40B4-BE49-F238E27FC236}">
                  <a16:creationId xmlns:a16="http://schemas.microsoft.com/office/drawing/2014/main" id="{A2F18238-160C-4960-BC52-039F44DC1F3B}"/>
                </a:ext>
              </a:extLst>
            </p:cNvPr>
            <p:cNvSpPr/>
            <p:nvPr/>
          </p:nvSpPr>
          <p:spPr>
            <a:xfrm>
              <a:off x="5940742" y="3469004"/>
              <a:ext cx="112394" cy="112395"/>
            </a:xfrm>
            <a:custGeom>
              <a:avLst/>
              <a:gdLst>
                <a:gd name="connsiteX0" fmla="*/ 56197 w 112394"/>
                <a:gd name="connsiteY0" fmla="*/ 0 h 112395"/>
                <a:gd name="connsiteX1" fmla="*/ 0 w 112394"/>
                <a:gd name="connsiteY1" fmla="*/ 56198 h 112395"/>
                <a:gd name="connsiteX2" fmla="*/ 56197 w 112394"/>
                <a:gd name="connsiteY2" fmla="*/ 112395 h 112395"/>
                <a:gd name="connsiteX3" fmla="*/ 112395 w 112394"/>
                <a:gd name="connsiteY3" fmla="*/ 56198 h 112395"/>
                <a:gd name="connsiteX4" fmla="*/ 56197 w 112394"/>
                <a:gd name="connsiteY4" fmla="*/ 0 h 112395"/>
                <a:gd name="connsiteX5" fmla="*/ 56197 w 112394"/>
                <a:gd name="connsiteY5" fmla="*/ 82868 h 112395"/>
                <a:gd name="connsiteX6" fmla="*/ 28575 w 112394"/>
                <a:gd name="connsiteY6" fmla="*/ 55245 h 112395"/>
                <a:gd name="connsiteX7" fmla="*/ 56197 w 112394"/>
                <a:gd name="connsiteY7" fmla="*/ 27623 h 112395"/>
                <a:gd name="connsiteX8" fmla="*/ 83820 w 112394"/>
                <a:gd name="connsiteY8" fmla="*/ 55245 h 112395"/>
                <a:gd name="connsiteX9" fmla="*/ 56197 w 112394"/>
                <a:gd name="connsiteY9" fmla="*/ 82868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4" h="112395">
                  <a:moveTo>
                    <a:pt x="56197" y="0"/>
                  </a:moveTo>
                  <a:cubicBezTo>
                    <a:pt x="25718" y="0"/>
                    <a:pt x="0" y="24765"/>
                    <a:pt x="0" y="56198"/>
                  </a:cubicBezTo>
                  <a:cubicBezTo>
                    <a:pt x="0" y="87630"/>
                    <a:pt x="24765" y="112395"/>
                    <a:pt x="56197" y="112395"/>
                  </a:cubicBezTo>
                  <a:cubicBezTo>
                    <a:pt x="87630" y="112395"/>
                    <a:pt x="112395" y="87630"/>
                    <a:pt x="112395" y="56198"/>
                  </a:cubicBezTo>
                  <a:cubicBezTo>
                    <a:pt x="112395" y="24765"/>
                    <a:pt x="86677" y="0"/>
                    <a:pt x="56197" y="0"/>
                  </a:cubicBezTo>
                  <a:close/>
                  <a:moveTo>
                    <a:pt x="56197" y="82868"/>
                  </a:moveTo>
                  <a:cubicBezTo>
                    <a:pt x="40957" y="82868"/>
                    <a:pt x="28575" y="70485"/>
                    <a:pt x="28575" y="55245"/>
                  </a:cubicBezTo>
                  <a:cubicBezTo>
                    <a:pt x="28575" y="40005"/>
                    <a:pt x="40957" y="27623"/>
                    <a:pt x="56197" y="27623"/>
                  </a:cubicBezTo>
                  <a:cubicBezTo>
                    <a:pt x="71438" y="27623"/>
                    <a:pt x="83820" y="40005"/>
                    <a:pt x="83820" y="55245"/>
                  </a:cubicBezTo>
                  <a:cubicBezTo>
                    <a:pt x="83820" y="70485"/>
                    <a:pt x="70485" y="82868"/>
                    <a:pt x="56197" y="82868"/>
                  </a:cubicBezTo>
                  <a:close/>
                </a:path>
              </a:pathLst>
            </a:custGeom>
            <a:grpFill/>
            <a:ln w="9525" cap="flat">
              <a:noFill/>
              <a:prstDash val="solid"/>
              <a:miter/>
            </a:ln>
          </p:spPr>
          <p:txBody>
            <a:bodyPr rtlCol="0" anchor="ctr"/>
            <a:lstStyle/>
            <a:p>
              <a:endParaRPr lang="en-NZ"/>
            </a:p>
          </p:txBody>
        </p:sp>
      </p:grpSp>
      <p:sp>
        <p:nvSpPr>
          <p:cNvPr id="52" name="Rectangle 51">
            <a:extLst>
              <a:ext uri="{FF2B5EF4-FFF2-40B4-BE49-F238E27FC236}">
                <a16:creationId xmlns:a16="http://schemas.microsoft.com/office/drawing/2014/main" id="{8B0929C4-19F5-4672-91FF-318BA5198B02}"/>
              </a:ext>
            </a:extLst>
          </p:cNvPr>
          <p:cNvSpPr/>
          <p:nvPr/>
        </p:nvSpPr>
        <p:spPr bwMode="ltGray">
          <a:xfrm>
            <a:off x="546050" y="1764826"/>
            <a:ext cx="4177480"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3" name="Oval 52">
            <a:extLst>
              <a:ext uri="{FF2B5EF4-FFF2-40B4-BE49-F238E27FC236}">
                <a16:creationId xmlns:a16="http://schemas.microsoft.com/office/drawing/2014/main" id="{4E48DAB1-50CA-4C0F-AD5A-87148993DC50}"/>
              </a:ext>
            </a:extLst>
          </p:cNvPr>
          <p:cNvSpPr/>
          <p:nvPr/>
        </p:nvSpPr>
        <p:spPr bwMode="ltGray">
          <a:xfrm>
            <a:off x="462187" y="1685328"/>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4" name="TextBox 53">
            <a:extLst>
              <a:ext uri="{FF2B5EF4-FFF2-40B4-BE49-F238E27FC236}">
                <a16:creationId xmlns:a16="http://schemas.microsoft.com/office/drawing/2014/main" id="{D107430C-325E-4DEB-A37C-25DBAE56899C}"/>
              </a:ext>
            </a:extLst>
          </p:cNvPr>
          <p:cNvSpPr txBox="1"/>
          <p:nvPr/>
        </p:nvSpPr>
        <p:spPr>
          <a:xfrm>
            <a:off x="1028890" y="1831537"/>
            <a:ext cx="3457248" cy="169277"/>
          </a:xfrm>
          <a:prstGeom prst="rect">
            <a:avLst/>
          </a:prstGeom>
          <a:noFill/>
        </p:spPr>
        <p:txBody>
          <a:bodyPr wrap="square" lIns="0" tIns="0" rIns="0" bIns="0" rtlCol="0">
            <a:spAutoFit/>
          </a:bodyPr>
          <a:lstStyle>
            <a:defPPr>
              <a:defRPr lang="en-US"/>
            </a:defPPr>
            <a:lvl1pPr>
              <a:defRPr sz="1100" b="1"/>
            </a:lvl1pPr>
          </a:lstStyle>
          <a:p>
            <a:r>
              <a:rPr lang="en-US" dirty="0"/>
              <a:t>Likelihood of getting booster vaccines</a:t>
            </a:r>
          </a:p>
        </p:txBody>
      </p:sp>
      <p:sp>
        <p:nvSpPr>
          <p:cNvPr id="55" name="Freeform: Shape 54">
            <a:extLst>
              <a:ext uri="{FF2B5EF4-FFF2-40B4-BE49-F238E27FC236}">
                <a16:creationId xmlns:a16="http://schemas.microsoft.com/office/drawing/2014/main" id="{5669CECB-B88C-42F6-9709-9CF7072CA103}"/>
              </a:ext>
            </a:extLst>
          </p:cNvPr>
          <p:cNvSpPr/>
          <p:nvPr/>
        </p:nvSpPr>
        <p:spPr>
          <a:xfrm>
            <a:off x="564600" y="1790744"/>
            <a:ext cx="245140" cy="245132"/>
          </a:xfrm>
          <a:custGeom>
            <a:avLst/>
            <a:gdLst>
              <a:gd name="connsiteX0" fmla="*/ 507363 w 681325"/>
              <a:gd name="connsiteY0" fmla="*/ 69 h 681304"/>
              <a:gd name="connsiteX1" fmla="*/ 488037 w 681325"/>
              <a:gd name="connsiteY1" fmla="*/ 15357 h 681304"/>
              <a:gd name="connsiteX2" fmla="*/ 493676 w 681325"/>
              <a:gd name="connsiteY2" fmla="*/ 39226 h 681304"/>
              <a:gd name="connsiteX3" fmla="*/ 552198 w 681325"/>
              <a:gd name="connsiteY3" fmla="*/ 97424 h 681304"/>
              <a:gd name="connsiteX4" fmla="*/ 481598 w 681325"/>
              <a:gd name="connsiteY4" fmla="*/ 167957 h 681304"/>
              <a:gd name="connsiteX5" fmla="*/ 416638 w 681325"/>
              <a:gd name="connsiteY5" fmla="*/ 103053 h 681304"/>
              <a:gd name="connsiteX6" fmla="*/ 362679 w 681325"/>
              <a:gd name="connsiteY6" fmla="*/ 49142 h 681304"/>
              <a:gd name="connsiteX7" fmla="*/ 344162 w 681325"/>
              <a:gd name="connsiteY7" fmla="*/ 42170 h 681304"/>
              <a:gd name="connsiteX8" fmla="*/ 324836 w 681325"/>
              <a:gd name="connsiteY8" fmla="*/ 57457 h 681304"/>
              <a:gd name="connsiteX9" fmla="*/ 330475 w 681325"/>
              <a:gd name="connsiteY9" fmla="*/ 81327 h 681304"/>
              <a:gd name="connsiteX10" fmla="*/ 368584 w 681325"/>
              <a:gd name="connsiteY10" fmla="*/ 119141 h 681304"/>
              <a:gd name="connsiteX11" fmla="*/ 114629 w 681325"/>
              <a:gd name="connsiteY11" fmla="*/ 372868 h 681304"/>
              <a:gd name="connsiteX12" fmla="*/ 99865 w 681325"/>
              <a:gd name="connsiteY12" fmla="*/ 549614 h 681304"/>
              <a:gd name="connsiteX13" fmla="*/ 6444 w 681325"/>
              <a:gd name="connsiteY13" fmla="*/ 642949 h 681304"/>
              <a:gd name="connsiteX14" fmla="*/ 6444 w 681325"/>
              <a:gd name="connsiteY14" fmla="*/ 674868 h 681304"/>
              <a:gd name="connsiteX15" fmla="*/ 38391 w 681325"/>
              <a:gd name="connsiteY15" fmla="*/ 674868 h 681304"/>
              <a:gd name="connsiteX16" fmla="*/ 131812 w 681325"/>
              <a:gd name="connsiteY16" fmla="*/ 581532 h 681304"/>
              <a:gd name="connsiteX17" fmla="*/ 308720 w 681325"/>
              <a:gd name="connsiteY17" fmla="*/ 566778 h 681304"/>
              <a:gd name="connsiteX18" fmla="*/ 562666 w 681325"/>
              <a:gd name="connsiteY18" fmla="*/ 313061 h 681304"/>
              <a:gd name="connsiteX19" fmla="*/ 600518 w 681325"/>
              <a:gd name="connsiteY19" fmla="*/ 351142 h 681304"/>
              <a:gd name="connsiteX20" fmla="*/ 632741 w 681325"/>
              <a:gd name="connsiteY20" fmla="*/ 351142 h 681304"/>
              <a:gd name="connsiteX21" fmla="*/ 632741 w 681325"/>
              <a:gd name="connsiteY21" fmla="*/ 318966 h 681304"/>
              <a:gd name="connsiteX22" fmla="*/ 578782 w 681325"/>
              <a:gd name="connsiteY22" fmla="*/ 265055 h 681304"/>
              <a:gd name="connsiteX23" fmla="*/ 513812 w 681325"/>
              <a:gd name="connsiteY23" fmla="*/ 200151 h 681304"/>
              <a:gd name="connsiteX24" fmla="*/ 584421 w 681325"/>
              <a:gd name="connsiteY24" fmla="*/ 129619 h 681304"/>
              <a:gd name="connsiteX25" fmla="*/ 642666 w 681325"/>
              <a:gd name="connsiteY25" fmla="*/ 188083 h 681304"/>
              <a:gd name="connsiteX26" fmla="*/ 674889 w 681325"/>
              <a:gd name="connsiteY26" fmla="*/ 188083 h 681304"/>
              <a:gd name="connsiteX27" fmla="*/ 674889 w 681325"/>
              <a:gd name="connsiteY27" fmla="*/ 155898 h 681304"/>
              <a:gd name="connsiteX28" fmla="*/ 525880 w 681325"/>
              <a:gd name="connsiteY28" fmla="*/ 7041 h 681304"/>
              <a:gd name="connsiteX29" fmla="*/ 507363 w 681325"/>
              <a:gd name="connsiteY29" fmla="*/ 69 h 681304"/>
              <a:gd name="connsiteX30" fmla="*/ 507363 w 681325"/>
              <a:gd name="connsiteY30" fmla="*/ 69 h 681304"/>
              <a:gd name="connsiteX31" fmla="*/ 400788 w 681325"/>
              <a:gd name="connsiteY31" fmla="*/ 151336 h 681304"/>
              <a:gd name="connsiteX32" fmla="*/ 530452 w 681325"/>
              <a:gd name="connsiteY32" fmla="*/ 280876 h 681304"/>
              <a:gd name="connsiteX33" fmla="*/ 276496 w 681325"/>
              <a:gd name="connsiteY33" fmla="*/ 534860 h 681304"/>
              <a:gd name="connsiteX34" fmla="*/ 148442 w 681325"/>
              <a:gd name="connsiteY34" fmla="*/ 536736 h 681304"/>
              <a:gd name="connsiteX35" fmla="*/ 147909 w 681325"/>
              <a:gd name="connsiteY35" fmla="*/ 536193 h 681304"/>
              <a:gd name="connsiteX36" fmla="*/ 144147 w 681325"/>
              <a:gd name="connsiteY36" fmla="*/ 532440 h 681304"/>
              <a:gd name="connsiteX37" fmla="*/ 146556 w 681325"/>
              <a:gd name="connsiteY37" fmla="*/ 405044 h 681304"/>
              <a:gd name="connsiteX38" fmla="*/ 152195 w 681325"/>
              <a:gd name="connsiteY38" fmla="*/ 399405 h 681304"/>
              <a:gd name="connsiteX39" fmla="*/ 190048 w 681325"/>
              <a:gd name="connsiteY39" fmla="*/ 437495 h 681304"/>
              <a:gd name="connsiteX40" fmla="*/ 222261 w 681325"/>
              <a:gd name="connsiteY40" fmla="*/ 437495 h 681304"/>
              <a:gd name="connsiteX41" fmla="*/ 222261 w 681325"/>
              <a:gd name="connsiteY41" fmla="*/ 405310 h 681304"/>
              <a:gd name="connsiteX42" fmla="*/ 184409 w 681325"/>
              <a:gd name="connsiteY42" fmla="*/ 367486 h 681304"/>
              <a:gd name="connsiteX43" fmla="*/ 216889 w 681325"/>
              <a:gd name="connsiteY43" fmla="*/ 334768 h 681304"/>
              <a:gd name="connsiteX44" fmla="*/ 281859 w 681325"/>
              <a:gd name="connsiteY44" fmla="*/ 399671 h 681304"/>
              <a:gd name="connsiteX45" fmla="*/ 314073 w 681325"/>
              <a:gd name="connsiteY45" fmla="*/ 399671 h 681304"/>
              <a:gd name="connsiteX46" fmla="*/ 314073 w 681325"/>
              <a:gd name="connsiteY46" fmla="*/ 367486 h 681304"/>
              <a:gd name="connsiteX47" fmla="*/ 249112 w 681325"/>
              <a:gd name="connsiteY47" fmla="*/ 302583 h 681304"/>
              <a:gd name="connsiteX48" fmla="*/ 276496 w 681325"/>
              <a:gd name="connsiteY48" fmla="*/ 275494 h 681304"/>
              <a:gd name="connsiteX49" fmla="*/ 314349 w 681325"/>
              <a:gd name="connsiteY49" fmla="*/ 313318 h 681304"/>
              <a:gd name="connsiteX50" fmla="*/ 346562 w 681325"/>
              <a:gd name="connsiteY50" fmla="*/ 313318 h 681304"/>
              <a:gd name="connsiteX51" fmla="*/ 346562 w 681325"/>
              <a:gd name="connsiteY51" fmla="*/ 281133 h 681304"/>
              <a:gd name="connsiteX52" fmla="*/ 308710 w 681325"/>
              <a:gd name="connsiteY52" fmla="*/ 243319 h 681304"/>
              <a:gd name="connsiteX53" fmla="*/ 335818 w 681325"/>
              <a:gd name="connsiteY53" fmla="*/ 215963 h 681304"/>
              <a:gd name="connsiteX54" fmla="*/ 400779 w 681325"/>
              <a:gd name="connsiteY54" fmla="*/ 280866 h 681304"/>
              <a:gd name="connsiteX55" fmla="*/ 433002 w 681325"/>
              <a:gd name="connsiteY55" fmla="*/ 280866 h 681304"/>
              <a:gd name="connsiteX56" fmla="*/ 433002 w 681325"/>
              <a:gd name="connsiteY56" fmla="*/ 248681 h 681304"/>
              <a:gd name="connsiteX57" fmla="*/ 368032 w 681325"/>
              <a:gd name="connsiteY57" fmla="*/ 184044 h 681304"/>
              <a:gd name="connsiteX58" fmla="*/ 400788 w 681325"/>
              <a:gd name="connsiteY58" fmla="*/ 151336 h 6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25" h="681304">
                <a:moveTo>
                  <a:pt x="507363" y="69"/>
                </a:moveTo>
                <a:cubicBezTo>
                  <a:pt x="498772" y="869"/>
                  <a:pt x="490723" y="7041"/>
                  <a:pt x="488037" y="15357"/>
                </a:cubicBezTo>
                <a:cubicBezTo>
                  <a:pt x="485075" y="23405"/>
                  <a:pt x="487494" y="33321"/>
                  <a:pt x="493676" y="39226"/>
                </a:cubicBezTo>
                <a:lnTo>
                  <a:pt x="552198" y="97424"/>
                </a:lnTo>
                <a:lnTo>
                  <a:pt x="481598" y="167957"/>
                </a:lnTo>
                <a:lnTo>
                  <a:pt x="416638" y="103053"/>
                </a:lnTo>
                <a:lnTo>
                  <a:pt x="362679" y="49142"/>
                </a:lnTo>
                <a:cubicBezTo>
                  <a:pt x="357850" y="44313"/>
                  <a:pt x="350868" y="41627"/>
                  <a:pt x="344162" y="42170"/>
                </a:cubicBezTo>
                <a:cubicBezTo>
                  <a:pt x="335571" y="42970"/>
                  <a:pt x="327512" y="49142"/>
                  <a:pt x="324836" y="57457"/>
                </a:cubicBezTo>
                <a:cubicBezTo>
                  <a:pt x="321883" y="65506"/>
                  <a:pt x="324293" y="75155"/>
                  <a:pt x="330475" y="81327"/>
                </a:cubicBezTo>
                <a:lnTo>
                  <a:pt x="368584" y="119141"/>
                </a:lnTo>
                <a:lnTo>
                  <a:pt x="114629" y="372868"/>
                </a:lnTo>
                <a:cubicBezTo>
                  <a:pt x="66575" y="420874"/>
                  <a:pt x="61746" y="495969"/>
                  <a:pt x="99865" y="549614"/>
                </a:cubicBezTo>
                <a:lnTo>
                  <a:pt x="6444" y="642949"/>
                </a:lnTo>
                <a:cubicBezTo>
                  <a:pt x="-2148" y="651265"/>
                  <a:pt x="-2148" y="666552"/>
                  <a:pt x="6444" y="674868"/>
                </a:cubicBezTo>
                <a:cubicBezTo>
                  <a:pt x="14769" y="683450"/>
                  <a:pt x="30066" y="683450"/>
                  <a:pt x="38391" y="674868"/>
                </a:cubicBezTo>
                <a:lnTo>
                  <a:pt x="131812" y="581532"/>
                </a:lnTo>
                <a:cubicBezTo>
                  <a:pt x="185504" y="619880"/>
                  <a:pt x="260666" y="615060"/>
                  <a:pt x="308720" y="566778"/>
                </a:cubicBezTo>
                <a:lnTo>
                  <a:pt x="562666" y="313061"/>
                </a:lnTo>
                <a:lnTo>
                  <a:pt x="600518" y="351142"/>
                </a:lnTo>
                <a:cubicBezTo>
                  <a:pt x="609109" y="359457"/>
                  <a:pt x="624416" y="359457"/>
                  <a:pt x="632741" y="351142"/>
                </a:cubicBezTo>
                <a:cubicBezTo>
                  <a:pt x="641323" y="342826"/>
                  <a:pt x="641323" y="327539"/>
                  <a:pt x="632741" y="318966"/>
                </a:cubicBezTo>
                <a:lnTo>
                  <a:pt x="578782" y="265055"/>
                </a:lnTo>
                <a:lnTo>
                  <a:pt x="513812" y="200151"/>
                </a:lnTo>
                <a:lnTo>
                  <a:pt x="584421" y="129619"/>
                </a:lnTo>
                <a:lnTo>
                  <a:pt x="642666" y="188083"/>
                </a:lnTo>
                <a:cubicBezTo>
                  <a:pt x="651258" y="196398"/>
                  <a:pt x="666564" y="196398"/>
                  <a:pt x="674889" y="188083"/>
                </a:cubicBezTo>
                <a:cubicBezTo>
                  <a:pt x="683471" y="179501"/>
                  <a:pt x="683471" y="164213"/>
                  <a:pt x="674889" y="155898"/>
                </a:cubicBezTo>
                <a:lnTo>
                  <a:pt x="525880" y="7041"/>
                </a:lnTo>
                <a:cubicBezTo>
                  <a:pt x="521051" y="2212"/>
                  <a:pt x="514069" y="-474"/>
                  <a:pt x="507363" y="69"/>
                </a:cubicBezTo>
                <a:lnTo>
                  <a:pt x="507363" y="69"/>
                </a:lnTo>
                <a:close/>
                <a:moveTo>
                  <a:pt x="400788" y="151336"/>
                </a:moveTo>
                <a:lnTo>
                  <a:pt x="530452" y="280876"/>
                </a:lnTo>
                <a:lnTo>
                  <a:pt x="276496" y="534860"/>
                </a:lnTo>
                <a:cubicBezTo>
                  <a:pt x="240787" y="570531"/>
                  <a:pt x="184685" y="571074"/>
                  <a:pt x="148442" y="536736"/>
                </a:cubicBezTo>
                <a:cubicBezTo>
                  <a:pt x="148176" y="536470"/>
                  <a:pt x="148176" y="536193"/>
                  <a:pt x="147909" y="536193"/>
                </a:cubicBezTo>
                <a:cubicBezTo>
                  <a:pt x="146833" y="534850"/>
                  <a:pt x="145499" y="533517"/>
                  <a:pt x="144147" y="532440"/>
                </a:cubicBezTo>
                <a:cubicBezTo>
                  <a:pt x="110323" y="495960"/>
                  <a:pt x="111123" y="440448"/>
                  <a:pt x="146556" y="405044"/>
                </a:cubicBezTo>
                <a:lnTo>
                  <a:pt x="152195" y="399405"/>
                </a:lnTo>
                <a:lnTo>
                  <a:pt x="190048" y="437495"/>
                </a:lnTo>
                <a:cubicBezTo>
                  <a:pt x="198372" y="445801"/>
                  <a:pt x="213670" y="445801"/>
                  <a:pt x="222261" y="437495"/>
                </a:cubicBezTo>
                <a:cubicBezTo>
                  <a:pt x="230586" y="429180"/>
                  <a:pt x="230586" y="413616"/>
                  <a:pt x="222261" y="405310"/>
                </a:cubicBezTo>
                <a:lnTo>
                  <a:pt x="184409" y="367486"/>
                </a:lnTo>
                <a:lnTo>
                  <a:pt x="216889" y="334768"/>
                </a:lnTo>
                <a:lnTo>
                  <a:pt x="281859" y="399671"/>
                </a:lnTo>
                <a:cubicBezTo>
                  <a:pt x="290451" y="407987"/>
                  <a:pt x="305748" y="407987"/>
                  <a:pt x="314073" y="399671"/>
                </a:cubicBezTo>
                <a:cubicBezTo>
                  <a:pt x="322397" y="391089"/>
                  <a:pt x="322397" y="375802"/>
                  <a:pt x="314073" y="367486"/>
                </a:cubicBezTo>
                <a:lnTo>
                  <a:pt x="249112" y="302583"/>
                </a:lnTo>
                <a:lnTo>
                  <a:pt x="276496" y="275494"/>
                </a:lnTo>
                <a:lnTo>
                  <a:pt x="314349" y="313318"/>
                </a:lnTo>
                <a:cubicBezTo>
                  <a:pt x="322674" y="321633"/>
                  <a:pt x="338238" y="321633"/>
                  <a:pt x="346562" y="313318"/>
                </a:cubicBezTo>
                <a:cubicBezTo>
                  <a:pt x="354878" y="305002"/>
                  <a:pt x="354878" y="289448"/>
                  <a:pt x="346562" y="281133"/>
                </a:cubicBezTo>
                <a:lnTo>
                  <a:pt x="308710" y="243319"/>
                </a:lnTo>
                <a:lnTo>
                  <a:pt x="335818" y="215963"/>
                </a:lnTo>
                <a:lnTo>
                  <a:pt x="400779" y="280866"/>
                </a:lnTo>
                <a:cubicBezTo>
                  <a:pt x="409104" y="289448"/>
                  <a:pt x="424401" y="289448"/>
                  <a:pt x="433002" y="280866"/>
                </a:cubicBezTo>
                <a:cubicBezTo>
                  <a:pt x="441317" y="272551"/>
                  <a:pt x="441317" y="257263"/>
                  <a:pt x="433002" y="248681"/>
                </a:cubicBezTo>
                <a:lnTo>
                  <a:pt x="368032" y="184044"/>
                </a:lnTo>
                <a:lnTo>
                  <a:pt x="400788" y="151336"/>
                </a:lnTo>
                <a:close/>
              </a:path>
            </a:pathLst>
          </a:custGeom>
          <a:solidFill>
            <a:schemeClr val="bg1"/>
          </a:solidFill>
          <a:ln w="9525" cap="flat">
            <a:noFill/>
            <a:prstDash val="solid"/>
            <a:miter/>
          </a:ln>
        </p:spPr>
        <p:txBody>
          <a:bodyPr rtlCol="0" anchor="ctr"/>
          <a:lstStyle/>
          <a:p>
            <a:endParaRPr lang="en-NZ"/>
          </a:p>
        </p:txBody>
      </p:sp>
      <p:sp>
        <p:nvSpPr>
          <p:cNvPr id="3" name="Slide Number Placeholder 2">
            <a:extLst>
              <a:ext uri="{FF2B5EF4-FFF2-40B4-BE49-F238E27FC236}">
                <a16:creationId xmlns:a16="http://schemas.microsoft.com/office/drawing/2014/main" id="{8D49E80D-9679-4B86-8194-8B2B7CFF97E4}"/>
              </a:ext>
            </a:extLst>
          </p:cNvPr>
          <p:cNvSpPr>
            <a:spLocks noGrp="1"/>
          </p:cNvSpPr>
          <p:nvPr>
            <p:ph type="sldNum" sz="quarter" idx="10"/>
          </p:nvPr>
        </p:nvSpPr>
        <p:spPr/>
        <p:txBody>
          <a:bodyPr/>
          <a:lstStyle/>
          <a:p>
            <a:fld id="{4034BEE3-566C-4068-A777-C3A4762E861B}" type="slidenum">
              <a:rPr lang="en-GB" smtClean="0"/>
              <a:pPr/>
              <a:t>29</a:t>
            </a:fld>
            <a:endParaRPr lang="en-GB" dirty="0"/>
          </a:p>
        </p:txBody>
      </p:sp>
    </p:spTree>
    <p:extLst>
      <p:ext uri="{BB962C8B-B14F-4D97-AF65-F5344CB8AC3E}">
        <p14:creationId xmlns:p14="http://schemas.microsoft.com/office/powerpoint/2010/main" val="1655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Picture 397" descr="A picture containing person, indoor, standing&#10;&#10;Description automatically generated">
            <a:extLst>
              <a:ext uri="{FF2B5EF4-FFF2-40B4-BE49-F238E27FC236}">
                <a16:creationId xmlns:a16="http://schemas.microsoft.com/office/drawing/2014/main" id="{1D510596-8052-4FFD-BD8E-05D47D3EC2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7" name="Rectangle 396">
            <a:extLst>
              <a:ext uri="{FF2B5EF4-FFF2-40B4-BE49-F238E27FC236}">
                <a16:creationId xmlns:a16="http://schemas.microsoft.com/office/drawing/2014/main" id="{5D0EE5AC-4437-4B3A-BA99-3DD9E5305C18}"/>
              </a:ext>
            </a:extLst>
          </p:cNvPr>
          <p:cNvSpPr/>
          <p:nvPr/>
        </p:nvSpPr>
        <p:spPr>
          <a:xfrm>
            <a:off x="0" y="0"/>
            <a:ext cx="12192000"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3" name="Rectangle 122">
            <a:extLst>
              <a:ext uri="{FF2B5EF4-FFF2-40B4-BE49-F238E27FC236}">
                <a16:creationId xmlns:a16="http://schemas.microsoft.com/office/drawing/2014/main" id="{C7F7D866-8575-4132-B9BA-24D041DECAAC}"/>
              </a:ext>
            </a:extLst>
          </p:cNvPr>
          <p:cNvSpPr/>
          <p:nvPr/>
        </p:nvSpPr>
        <p:spPr>
          <a:xfrm>
            <a:off x="0" y="3241962"/>
            <a:ext cx="12192000" cy="7742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7" name="TextBox 126">
            <a:extLst>
              <a:ext uri="{FF2B5EF4-FFF2-40B4-BE49-F238E27FC236}">
                <a16:creationId xmlns:a16="http://schemas.microsoft.com/office/drawing/2014/main" id="{427C96C8-D250-44B6-B4E4-617B4938F970}"/>
              </a:ext>
            </a:extLst>
          </p:cNvPr>
          <p:cNvSpPr txBox="1"/>
          <p:nvPr/>
        </p:nvSpPr>
        <p:spPr>
          <a:xfrm>
            <a:off x="5290842" y="5794434"/>
            <a:ext cx="1610316" cy="738664"/>
          </a:xfrm>
          <a:prstGeom prst="rect">
            <a:avLst/>
          </a:prstGeom>
          <a:noFill/>
        </p:spPr>
        <p:txBody>
          <a:bodyPr wrap="square" rtlCol="0">
            <a:spAutoFit/>
          </a:bodyPr>
          <a:lstStyle/>
          <a:p>
            <a:pPr algn="ctr"/>
            <a:r>
              <a:rPr lang="en-NZ" sz="1400" dirty="0">
                <a:solidFill>
                  <a:schemeClr val="bg1"/>
                </a:solidFill>
                <a:latin typeface="Calibri Light" panose="020F0302020204030204" pitchFamily="34" charset="0"/>
              </a:rPr>
              <a:t>Online survey using Colmar Brunton’s consumer panel.</a:t>
            </a:r>
            <a:endParaRPr lang="en-NZ" sz="1400" dirty="0">
              <a:solidFill>
                <a:schemeClr val="bg1"/>
              </a:solidFill>
              <a:latin typeface="Calibri Light" panose="020F0302020204030204" pitchFamily="34" charset="0"/>
              <a:cs typeface="Arial" pitchFamily="34" charset="0"/>
            </a:endParaRPr>
          </a:p>
        </p:txBody>
      </p:sp>
      <p:sp>
        <p:nvSpPr>
          <p:cNvPr id="128" name="TextBox 127">
            <a:extLst>
              <a:ext uri="{FF2B5EF4-FFF2-40B4-BE49-F238E27FC236}">
                <a16:creationId xmlns:a16="http://schemas.microsoft.com/office/drawing/2014/main" id="{B1CD1D81-6893-451B-9E4F-C2DB509C2B58}"/>
              </a:ext>
            </a:extLst>
          </p:cNvPr>
          <p:cNvSpPr txBox="1"/>
          <p:nvPr/>
        </p:nvSpPr>
        <p:spPr>
          <a:xfrm>
            <a:off x="5371164" y="3475183"/>
            <a:ext cx="1449672" cy="307777"/>
          </a:xfrm>
          <a:prstGeom prst="rect">
            <a:avLst/>
          </a:prstGeom>
          <a:noFill/>
        </p:spPr>
        <p:txBody>
          <a:bodyPr wrap="square" rtlCol="0" anchor="ctr">
            <a:spAutoFit/>
          </a:bodyPr>
          <a:lstStyle/>
          <a:p>
            <a:pPr algn="ctr"/>
            <a:r>
              <a:rPr lang="en-NZ" sz="1400" dirty="0">
                <a:solidFill>
                  <a:sysClr val="windowText" lastClr="000000"/>
                </a:solidFill>
                <a:latin typeface="+mj-lt"/>
              </a:rPr>
              <a:t>METHOD</a:t>
            </a:r>
            <a:endParaRPr lang="en-NZ" sz="1400" dirty="0">
              <a:solidFill>
                <a:sysClr val="windowText" lastClr="000000"/>
              </a:solidFill>
              <a:latin typeface="+mj-lt"/>
              <a:cs typeface="Arial" pitchFamily="34" charset="0"/>
            </a:endParaRPr>
          </a:p>
        </p:txBody>
      </p:sp>
      <p:sp>
        <p:nvSpPr>
          <p:cNvPr id="129" name="TextBox 128">
            <a:extLst>
              <a:ext uri="{FF2B5EF4-FFF2-40B4-BE49-F238E27FC236}">
                <a16:creationId xmlns:a16="http://schemas.microsoft.com/office/drawing/2014/main" id="{1E6F0F98-DD0E-4F21-A6BE-F2EBBCAC6629}"/>
              </a:ext>
            </a:extLst>
          </p:cNvPr>
          <p:cNvSpPr txBox="1"/>
          <p:nvPr/>
        </p:nvSpPr>
        <p:spPr>
          <a:xfrm>
            <a:off x="7580680" y="5794434"/>
            <a:ext cx="1610316" cy="738664"/>
          </a:xfrm>
          <a:prstGeom prst="rect">
            <a:avLst/>
          </a:prstGeom>
          <a:noFill/>
        </p:spPr>
        <p:txBody>
          <a:bodyPr wrap="square" rtlCol="0">
            <a:spAutoFit/>
          </a:bodyPr>
          <a:lstStyle/>
          <a:p>
            <a:pPr algn="ctr"/>
            <a:r>
              <a:rPr lang="en-NZ" sz="1400" dirty="0">
                <a:solidFill>
                  <a:schemeClr val="bg1"/>
                </a:solidFill>
                <a:latin typeface="Calibri Light" panose="020F0302020204030204" pitchFamily="34" charset="0"/>
              </a:rPr>
              <a:t>301 respondents. Maximum margin of error of +/-5.7%.   </a:t>
            </a:r>
            <a:endParaRPr lang="en-NZ" sz="1400" dirty="0">
              <a:solidFill>
                <a:schemeClr val="bg1"/>
              </a:solidFill>
              <a:latin typeface="Calibri Light" panose="020F0302020204030204" pitchFamily="34" charset="0"/>
              <a:cs typeface="Arial" pitchFamily="34" charset="0"/>
            </a:endParaRPr>
          </a:p>
        </p:txBody>
      </p:sp>
      <p:sp>
        <p:nvSpPr>
          <p:cNvPr id="130" name="TextBox 129">
            <a:extLst>
              <a:ext uri="{FF2B5EF4-FFF2-40B4-BE49-F238E27FC236}">
                <a16:creationId xmlns:a16="http://schemas.microsoft.com/office/drawing/2014/main" id="{E7C5F12D-C743-4A14-924D-989C7453CF43}"/>
              </a:ext>
            </a:extLst>
          </p:cNvPr>
          <p:cNvSpPr txBox="1"/>
          <p:nvPr/>
        </p:nvSpPr>
        <p:spPr>
          <a:xfrm>
            <a:off x="7659992" y="3367463"/>
            <a:ext cx="1449672" cy="523220"/>
          </a:xfrm>
          <a:prstGeom prst="rect">
            <a:avLst/>
          </a:prstGeom>
          <a:noFill/>
        </p:spPr>
        <p:txBody>
          <a:bodyPr wrap="square" rtlCol="0" anchor="ctr">
            <a:spAutoFit/>
          </a:bodyPr>
          <a:lstStyle/>
          <a:p>
            <a:pPr algn="ctr"/>
            <a:r>
              <a:rPr lang="en-NZ" sz="1400" dirty="0">
                <a:solidFill>
                  <a:sysClr val="windowText" lastClr="000000"/>
                </a:solidFill>
                <a:latin typeface="+mj-lt"/>
              </a:rPr>
              <a:t>SAMPLE SIZE AND MORE</a:t>
            </a:r>
            <a:endParaRPr lang="en-NZ" sz="1400" dirty="0">
              <a:solidFill>
                <a:sysClr val="windowText" lastClr="000000"/>
              </a:solidFill>
              <a:latin typeface="+mj-lt"/>
              <a:cs typeface="Arial" pitchFamily="34" charset="0"/>
            </a:endParaRPr>
          </a:p>
        </p:txBody>
      </p:sp>
      <p:cxnSp>
        <p:nvCxnSpPr>
          <p:cNvPr id="131" name="Straight Connector 130">
            <a:extLst>
              <a:ext uri="{FF2B5EF4-FFF2-40B4-BE49-F238E27FC236}">
                <a16:creationId xmlns:a16="http://schemas.microsoft.com/office/drawing/2014/main" id="{3198E5B8-52AA-454F-B8BF-EDA309065B6B}"/>
              </a:ext>
            </a:extLst>
          </p:cNvPr>
          <p:cNvCxnSpPr>
            <a:cxnSpLocks/>
          </p:cNvCxnSpPr>
          <p:nvPr/>
        </p:nvCxnSpPr>
        <p:spPr>
          <a:xfrm flipV="1">
            <a:off x="6096000" y="4072835"/>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C8F96C00-1E5D-47ED-9DEB-F276E51ED44A}"/>
              </a:ext>
            </a:extLst>
          </p:cNvPr>
          <p:cNvSpPr/>
          <p:nvPr/>
        </p:nvSpPr>
        <p:spPr>
          <a:xfrm>
            <a:off x="5588267" y="4616485"/>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4" name="Oval 133">
            <a:extLst>
              <a:ext uri="{FF2B5EF4-FFF2-40B4-BE49-F238E27FC236}">
                <a16:creationId xmlns:a16="http://schemas.microsoft.com/office/drawing/2014/main" id="{5DA2AA28-1D58-4BC2-AAD8-711B53D80B2D}"/>
              </a:ext>
            </a:extLst>
          </p:cNvPr>
          <p:cNvSpPr/>
          <p:nvPr/>
        </p:nvSpPr>
        <p:spPr>
          <a:xfrm>
            <a:off x="7877095" y="4578610"/>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5" name="TextBox 134">
            <a:extLst>
              <a:ext uri="{FF2B5EF4-FFF2-40B4-BE49-F238E27FC236}">
                <a16:creationId xmlns:a16="http://schemas.microsoft.com/office/drawing/2014/main" id="{E24483D2-63A2-4907-905A-3F5CD70DA94C}"/>
              </a:ext>
            </a:extLst>
          </p:cNvPr>
          <p:cNvSpPr txBox="1"/>
          <p:nvPr/>
        </p:nvSpPr>
        <p:spPr>
          <a:xfrm>
            <a:off x="3064352" y="5794434"/>
            <a:ext cx="1494555" cy="523220"/>
          </a:xfrm>
          <a:prstGeom prst="rect">
            <a:avLst/>
          </a:prstGeom>
          <a:noFill/>
        </p:spPr>
        <p:txBody>
          <a:bodyPr wrap="square" rtlCol="0">
            <a:spAutoFit/>
          </a:bodyPr>
          <a:lstStyle/>
          <a:p>
            <a:pPr algn="ctr"/>
            <a:r>
              <a:rPr lang="en-NZ" sz="1400" dirty="0">
                <a:solidFill>
                  <a:schemeClr val="bg1"/>
                </a:solidFill>
                <a:latin typeface="Calibri Light" panose="020F0302020204030204" pitchFamily="34" charset="0"/>
              </a:rPr>
              <a:t>5  to 13  </a:t>
            </a:r>
            <a:br>
              <a:rPr lang="en-NZ" sz="1400" dirty="0">
                <a:solidFill>
                  <a:schemeClr val="bg1"/>
                </a:solidFill>
                <a:latin typeface="Calibri Light" panose="020F0302020204030204" pitchFamily="34" charset="0"/>
              </a:rPr>
            </a:br>
            <a:r>
              <a:rPr lang="en-NZ" sz="1400" dirty="0">
                <a:solidFill>
                  <a:schemeClr val="bg1"/>
                </a:solidFill>
                <a:latin typeface="Calibri Light" panose="020F0302020204030204" pitchFamily="34" charset="0"/>
              </a:rPr>
              <a:t>October, 2021.</a:t>
            </a:r>
            <a:endParaRPr lang="en-NZ" sz="1400" dirty="0">
              <a:solidFill>
                <a:schemeClr val="bg1"/>
              </a:solidFill>
              <a:latin typeface="Calibri Light" panose="020F0302020204030204" pitchFamily="34" charset="0"/>
              <a:cs typeface="Arial" pitchFamily="34" charset="0"/>
            </a:endParaRPr>
          </a:p>
        </p:txBody>
      </p:sp>
      <p:sp>
        <p:nvSpPr>
          <p:cNvPr id="136" name="TextBox 135">
            <a:extLst>
              <a:ext uri="{FF2B5EF4-FFF2-40B4-BE49-F238E27FC236}">
                <a16:creationId xmlns:a16="http://schemas.microsoft.com/office/drawing/2014/main" id="{0EAD205B-69D8-4BC2-B2C9-A074C9AFD90B}"/>
              </a:ext>
            </a:extLst>
          </p:cNvPr>
          <p:cNvSpPr txBox="1"/>
          <p:nvPr/>
        </p:nvSpPr>
        <p:spPr>
          <a:xfrm>
            <a:off x="3086793" y="3367462"/>
            <a:ext cx="1449672" cy="523220"/>
          </a:xfrm>
          <a:prstGeom prst="rect">
            <a:avLst/>
          </a:prstGeom>
          <a:noFill/>
        </p:spPr>
        <p:txBody>
          <a:bodyPr wrap="square" rtlCol="0" anchor="ctr">
            <a:spAutoFit/>
          </a:bodyPr>
          <a:lstStyle/>
          <a:p>
            <a:pPr algn="ctr"/>
            <a:r>
              <a:rPr lang="en-NZ" sz="1400" dirty="0">
                <a:solidFill>
                  <a:sysClr val="windowText" lastClr="000000"/>
                </a:solidFill>
                <a:latin typeface="+mj-lt"/>
              </a:rPr>
              <a:t>INTERVIEW DATES</a:t>
            </a:r>
            <a:endParaRPr lang="en-NZ" sz="1400" dirty="0">
              <a:solidFill>
                <a:sysClr val="windowText" lastClr="000000"/>
              </a:solidFill>
              <a:latin typeface="+mj-lt"/>
              <a:cs typeface="Arial" pitchFamily="34" charset="0"/>
            </a:endParaRPr>
          </a:p>
        </p:txBody>
      </p:sp>
      <p:cxnSp>
        <p:nvCxnSpPr>
          <p:cNvPr id="137" name="Straight Connector 136">
            <a:extLst>
              <a:ext uri="{FF2B5EF4-FFF2-40B4-BE49-F238E27FC236}">
                <a16:creationId xmlns:a16="http://schemas.microsoft.com/office/drawing/2014/main" id="{8D9689AB-5D34-4744-ADBE-76F4DD1D101B}"/>
              </a:ext>
            </a:extLst>
          </p:cNvPr>
          <p:cNvCxnSpPr>
            <a:cxnSpLocks/>
          </p:cNvCxnSpPr>
          <p:nvPr/>
        </p:nvCxnSpPr>
        <p:spPr>
          <a:xfrm flipV="1">
            <a:off x="3811629" y="4072835"/>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1A0BC5E3-A169-4B32-81F0-D2CCBC0B6A93}"/>
              </a:ext>
            </a:extLst>
          </p:cNvPr>
          <p:cNvSpPr/>
          <p:nvPr/>
        </p:nvSpPr>
        <p:spPr>
          <a:xfrm>
            <a:off x="3303896" y="4578844"/>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 name="Group 3">
            <a:extLst>
              <a:ext uri="{FF2B5EF4-FFF2-40B4-BE49-F238E27FC236}">
                <a16:creationId xmlns:a16="http://schemas.microsoft.com/office/drawing/2014/main" id="{1EC2EF4D-D7F7-4744-97B5-487E6E3DEE40}"/>
              </a:ext>
            </a:extLst>
          </p:cNvPr>
          <p:cNvGrpSpPr/>
          <p:nvPr/>
        </p:nvGrpSpPr>
        <p:grpSpPr>
          <a:xfrm>
            <a:off x="3548992" y="4781799"/>
            <a:ext cx="525275" cy="535123"/>
            <a:chOff x="3176980" y="4729039"/>
            <a:chExt cx="525275" cy="535123"/>
          </a:xfrm>
        </p:grpSpPr>
        <p:sp>
          <p:nvSpPr>
            <p:cNvPr id="140" name="Freeform 6">
              <a:extLst>
                <a:ext uri="{FF2B5EF4-FFF2-40B4-BE49-F238E27FC236}">
                  <a16:creationId xmlns:a16="http://schemas.microsoft.com/office/drawing/2014/main" id="{89828D81-F71A-49AD-A975-CBF6EE823691}"/>
                </a:ext>
              </a:extLst>
            </p:cNvPr>
            <p:cNvSpPr>
              <a:spLocks noEditPoints="1"/>
            </p:cNvSpPr>
            <p:nvPr/>
          </p:nvSpPr>
          <p:spPr bwMode="auto">
            <a:xfrm>
              <a:off x="3176980" y="4817132"/>
              <a:ext cx="525275" cy="447030"/>
            </a:xfrm>
            <a:custGeom>
              <a:avLst/>
              <a:gdLst>
                <a:gd name="T0" fmla="*/ 97 w 1414"/>
                <a:gd name="T1" fmla="*/ 0 h 1203"/>
                <a:gd name="T2" fmla="*/ 111 w 1414"/>
                <a:gd name="T3" fmla="*/ 80 h 1203"/>
                <a:gd name="T4" fmla="*/ 347 w 1414"/>
                <a:gd name="T5" fmla="*/ 88 h 1203"/>
                <a:gd name="T6" fmla="*/ 1062 w 1414"/>
                <a:gd name="T7" fmla="*/ 1 h 1203"/>
                <a:gd name="T8" fmla="*/ 1193 w 1414"/>
                <a:gd name="T9" fmla="*/ 185 h 1203"/>
                <a:gd name="T10" fmla="*/ 1303 w 1414"/>
                <a:gd name="T11" fmla="*/ 2 h 1203"/>
                <a:gd name="T12" fmla="*/ 1414 w 1414"/>
                <a:gd name="T13" fmla="*/ 1203 h 1203"/>
                <a:gd name="T14" fmla="*/ 0 w 1414"/>
                <a:gd name="T15" fmla="*/ 0 h 1203"/>
                <a:gd name="T16" fmla="*/ 590 w 1414"/>
                <a:gd name="T17" fmla="*/ 455 h 1203"/>
                <a:gd name="T18" fmla="*/ 811 w 1414"/>
                <a:gd name="T19" fmla="*/ 267 h 1203"/>
                <a:gd name="T20" fmla="*/ 321 w 1414"/>
                <a:gd name="T21" fmla="*/ 455 h 1203"/>
                <a:gd name="T22" fmla="*/ 542 w 1414"/>
                <a:gd name="T23" fmla="*/ 268 h 1203"/>
                <a:gd name="T24" fmla="*/ 321 w 1414"/>
                <a:gd name="T25" fmla="*/ 455 h 1203"/>
                <a:gd name="T26" fmla="*/ 1081 w 1414"/>
                <a:gd name="T27" fmla="*/ 268 h 1203"/>
                <a:gd name="T28" fmla="*/ 860 w 1414"/>
                <a:gd name="T29" fmla="*/ 455 h 1203"/>
                <a:gd name="T30" fmla="*/ 812 w 1414"/>
                <a:gd name="T31" fmla="*/ 687 h 1203"/>
                <a:gd name="T32" fmla="*/ 590 w 1414"/>
                <a:gd name="T33" fmla="*/ 501 h 1203"/>
                <a:gd name="T34" fmla="*/ 812 w 1414"/>
                <a:gd name="T35" fmla="*/ 687 h 1203"/>
                <a:gd name="T36" fmla="*/ 812 w 1414"/>
                <a:gd name="T37" fmla="*/ 919 h 1203"/>
                <a:gd name="T38" fmla="*/ 590 w 1414"/>
                <a:gd name="T39" fmla="*/ 733 h 1203"/>
                <a:gd name="T40" fmla="*/ 542 w 1414"/>
                <a:gd name="T41" fmla="*/ 501 h 1203"/>
                <a:gd name="T42" fmla="*/ 321 w 1414"/>
                <a:gd name="T43" fmla="*/ 687 h 1203"/>
                <a:gd name="T44" fmla="*/ 542 w 1414"/>
                <a:gd name="T45" fmla="*/ 501 h 1203"/>
                <a:gd name="T46" fmla="*/ 860 w 1414"/>
                <a:gd name="T47" fmla="*/ 501 h 1203"/>
                <a:gd name="T48" fmla="*/ 1081 w 1414"/>
                <a:gd name="T49" fmla="*/ 687 h 1203"/>
                <a:gd name="T50" fmla="*/ 321 w 1414"/>
                <a:gd name="T51" fmla="*/ 733 h 1203"/>
                <a:gd name="T52" fmla="*/ 542 w 1414"/>
                <a:gd name="T53" fmla="*/ 918 h 1203"/>
                <a:gd name="T54" fmla="*/ 321 w 1414"/>
                <a:gd name="T55" fmla="*/ 733 h 1203"/>
                <a:gd name="T56" fmla="*/ 1081 w 1414"/>
                <a:gd name="T57" fmla="*/ 733 h 1203"/>
                <a:gd name="T58" fmla="*/ 860 w 1414"/>
                <a:gd name="T59" fmla="*/ 919 h 1203"/>
                <a:gd name="T60" fmla="*/ 1127 w 1414"/>
                <a:gd name="T61" fmla="*/ 455 h 1203"/>
                <a:gd name="T62" fmla="*/ 1338 w 1414"/>
                <a:gd name="T63" fmla="*/ 268 h 1203"/>
                <a:gd name="T64" fmla="*/ 1127 w 1414"/>
                <a:gd name="T65" fmla="*/ 455 h 1203"/>
                <a:gd name="T66" fmla="*/ 1128 w 1414"/>
                <a:gd name="T67" fmla="*/ 687 h 1203"/>
                <a:gd name="T68" fmla="*/ 1338 w 1414"/>
                <a:gd name="T69" fmla="*/ 501 h 1203"/>
                <a:gd name="T70" fmla="*/ 1338 w 1414"/>
                <a:gd name="T71" fmla="*/ 919 h 1203"/>
                <a:gd name="T72" fmla="*/ 1128 w 1414"/>
                <a:gd name="T73" fmla="*/ 734 h 1203"/>
                <a:gd name="T74" fmla="*/ 1338 w 1414"/>
                <a:gd name="T75" fmla="*/ 919 h 1203"/>
                <a:gd name="T76" fmla="*/ 76 w 1414"/>
                <a:gd name="T77" fmla="*/ 268 h 1203"/>
                <a:gd name="T78" fmla="*/ 275 w 1414"/>
                <a:gd name="T79" fmla="*/ 455 h 1203"/>
                <a:gd name="T80" fmla="*/ 274 w 1414"/>
                <a:gd name="T81" fmla="*/ 501 h 1203"/>
                <a:gd name="T82" fmla="*/ 77 w 1414"/>
                <a:gd name="T83" fmla="*/ 687 h 1203"/>
                <a:gd name="T84" fmla="*/ 274 w 1414"/>
                <a:gd name="T85" fmla="*/ 501 h 1203"/>
                <a:gd name="T86" fmla="*/ 76 w 1414"/>
                <a:gd name="T87" fmla="*/ 734 h 1203"/>
                <a:gd name="T88" fmla="*/ 274 w 1414"/>
                <a:gd name="T89" fmla="*/ 919 h 1203"/>
                <a:gd name="T90" fmla="*/ 590 w 1414"/>
                <a:gd name="T91" fmla="*/ 965 h 1203"/>
                <a:gd name="T92" fmla="*/ 812 w 1414"/>
                <a:gd name="T93" fmla="*/ 1128 h 1203"/>
                <a:gd name="T94" fmla="*/ 590 w 1414"/>
                <a:gd name="T95" fmla="*/ 965 h 1203"/>
                <a:gd name="T96" fmla="*/ 321 w 1414"/>
                <a:gd name="T97" fmla="*/ 1127 h 1203"/>
                <a:gd name="T98" fmla="*/ 543 w 1414"/>
                <a:gd name="T99" fmla="*/ 966 h 1203"/>
                <a:gd name="T100" fmla="*/ 1081 w 1414"/>
                <a:gd name="T101" fmla="*/ 1128 h 1203"/>
                <a:gd name="T102" fmla="*/ 860 w 1414"/>
                <a:gd name="T103" fmla="*/ 966 h 1203"/>
                <a:gd name="T104" fmla="*/ 1081 w 1414"/>
                <a:gd name="T105" fmla="*/ 1128 h 1203"/>
                <a:gd name="T106" fmla="*/ 1128 w 1414"/>
                <a:gd name="T107" fmla="*/ 966 h 1203"/>
                <a:gd name="T108" fmla="*/ 1338 w 1414"/>
                <a:gd name="T109" fmla="*/ 1127 h 1203"/>
                <a:gd name="T110" fmla="*/ 76 w 1414"/>
                <a:gd name="T111" fmla="*/ 965 h 1203"/>
                <a:gd name="T112" fmla="*/ 274 w 1414"/>
                <a:gd name="T113" fmla="*/ 1127 h 1203"/>
                <a:gd name="T114" fmla="*/ 76 w 1414"/>
                <a:gd name="T115" fmla="*/ 965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4" h="1203">
                  <a:moveTo>
                    <a:pt x="0" y="0"/>
                  </a:moveTo>
                  <a:cubicBezTo>
                    <a:pt x="34" y="0"/>
                    <a:pt x="66" y="0"/>
                    <a:pt x="97" y="0"/>
                  </a:cubicBezTo>
                  <a:cubicBezTo>
                    <a:pt x="101" y="0"/>
                    <a:pt x="104" y="1"/>
                    <a:pt x="111" y="2"/>
                  </a:cubicBezTo>
                  <a:cubicBezTo>
                    <a:pt x="111" y="28"/>
                    <a:pt x="109" y="54"/>
                    <a:pt x="111" y="80"/>
                  </a:cubicBezTo>
                  <a:cubicBezTo>
                    <a:pt x="115" y="137"/>
                    <a:pt x="165" y="182"/>
                    <a:pt x="220" y="185"/>
                  </a:cubicBezTo>
                  <a:cubicBezTo>
                    <a:pt x="293" y="190"/>
                    <a:pt x="340" y="137"/>
                    <a:pt x="347" y="88"/>
                  </a:cubicBezTo>
                  <a:cubicBezTo>
                    <a:pt x="351" y="60"/>
                    <a:pt x="351" y="31"/>
                    <a:pt x="352" y="1"/>
                  </a:cubicBezTo>
                  <a:cubicBezTo>
                    <a:pt x="589" y="1"/>
                    <a:pt x="825" y="1"/>
                    <a:pt x="1062" y="1"/>
                  </a:cubicBezTo>
                  <a:cubicBezTo>
                    <a:pt x="1063" y="30"/>
                    <a:pt x="1063" y="59"/>
                    <a:pt x="1067" y="87"/>
                  </a:cubicBezTo>
                  <a:cubicBezTo>
                    <a:pt x="1075" y="147"/>
                    <a:pt x="1127" y="187"/>
                    <a:pt x="1193" y="185"/>
                  </a:cubicBezTo>
                  <a:cubicBezTo>
                    <a:pt x="1249" y="184"/>
                    <a:pt x="1299" y="137"/>
                    <a:pt x="1303" y="79"/>
                  </a:cubicBezTo>
                  <a:cubicBezTo>
                    <a:pt x="1305" y="54"/>
                    <a:pt x="1303" y="29"/>
                    <a:pt x="1303" y="2"/>
                  </a:cubicBezTo>
                  <a:cubicBezTo>
                    <a:pt x="1342" y="2"/>
                    <a:pt x="1377" y="2"/>
                    <a:pt x="1414" y="2"/>
                  </a:cubicBezTo>
                  <a:cubicBezTo>
                    <a:pt x="1414" y="402"/>
                    <a:pt x="1414" y="802"/>
                    <a:pt x="1414" y="1203"/>
                  </a:cubicBezTo>
                  <a:cubicBezTo>
                    <a:pt x="943" y="1203"/>
                    <a:pt x="473" y="1203"/>
                    <a:pt x="0" y="1203"/>
                  </a:cubicBezTo>
                  <a:cubicBezTo>
                    <a:pt x="0" y="803"/>
                    <a:pt x="0" y="403"/>
                    <a:pt x="0" y="0"/>
                  </a:cubicBezTo>
                  <a:close/>
                  <a:moveTo>
                    <a:pt x="590" y="267"/>
                  </a:moveTo>
                  <a:cubicBezTo>
                    <a:pt x="590" y="331"/>
                    <a:pt x="590" y="392"/>
                    <a:pt x="590" y="455"/>
                  </a:cubicBezTo>
                  <a:cubicBezTo>
                    <a:pt x="664" y="455"/>
                    <a:pt x="737" y="455"/>
                    <a:pt x="811" y="455"/>
                  </a:cubicBezTo>
                  <a:cubicBezTo>
                    <a:pt x="811" y="392"/>
                    <a:pt x="811" y="330"/>
                    <a:pt x="811" y="267"/>
                  </a:cubicBezTo>
                  <a:cubicBezTo>
                    <a:pt x="737" y="267"/>
                    <a:pt x="665" y="267"/>
                    <a:pt x="590" y="267"/>
                  </a:cubicBezTo>
                  <a:close/>
                  <a:moveTo>
                    <a:pt x="321" y="455"/>
                  </a:moveTo>
                  <a:cubicBezTo>
                    <a:pt x="396" y="455"/>
                    <a:pt x="469" y="455"/>
                    <a:pt x="542" y="455"/>
                  </a:cubicBezTo>
                  <a:cubicBezTo>
                    <a:pt x="542" y="392"/>
                    <a:pt x="542" y="330"/>
                    <a:pt x="542" y="268"/>
                  </a:cubicBezTo>
                  <a:cubicBezTo>
                    <a:pt x="467" y="268"/>
                    <a:pt x="394" y="268"/>
                    <a:pt x="321" y="268"/>
                  </a:cubicBezTo>
                  <a:cubicBezTo>
                    <a:pt x="321" y="331"/>
                    <a:pt x="321" y="393"/>
                    <a:pt x="321" y="455"/>
                  </a:cubicBezTo>
                  <a:close/>
                  <a:moveTo>
                    <a:pt x="1081" y="455"/>
                  </a:moveTo>
                  <a:cubicBezTo>
                    <a:pt x="1081" y="393"/>
                    <a:pt x="1081" y="331"/>
                    <a:pt x="1081" y="268"/>
                  </a:cubicBezTo>
                  <a:cubicBezTo>
                    <a:pt x="1007" y="268"/>
                    <a:pt x="933" y="268"/>
                    <a:pt x="860" y="268"/>
                  </a:cubicBezTo>
                  <a:cubicBezTo>
                    <a:pt x="860" y="331"/>
                    <a:pt x="860" y="393"/>
                    <a:pt x="860" y="455"/>
                  </a:cubicBezTo>
                  <a:cubicBezTo>
                    <a:pt x="934" y="455"/>
                    <a:pt x="1006" y="455"/>
                    <a:pt x="1081" y="455"/>
                  </a:cubicBezTo>
                  <a:close/>
                  <a:moveTo>
                    <a:pt x="812" y="687"/>
                  </a:moveTo>
                  <a:cubicBezTo>
                    <a:pt x="812" y="624"/>
                    <a:pt x="812" y="563"/>
                    <a:pt x="812" y="501"/>
                  </a:cubicBezTo>
                  <a:cubicBezTo>
                    <a:pt x="737" y="501"/>
                    <a:pt x="664" y="501"/>
                    <a:pt x="590" y="501"/>
                  </a:cubicBezTo>
                  <a:cubicBezTo>
                    <a:pt x="590" y="564"/>
                    <a:pt x="590" y="625"/>
                    <a:pt x="590" y="687"/>
                  </a:cubicBezTo>
                  <a:cubicBezTo>
                    <a:pt x="664" y="687"/>
                    <a:pt x="737" y="687"/>
                    <a:pt x="812" y="687"/>
                  </a:cubicBezTo>
                  <a:close/>
                  <a:moveTo>
                    <a:pt x="590" y="919"/>
                  </a:moveTo>
                  <a:cubicBezTo>
                    <a:pt x="665" y="919"/>
                    <a:pt x="737" y="919"/>
                    <a:pt x="812" y="919"/>
                  </a:cubicBezTo>
                  <a:cubicBezTo>
                    <a:pt x="812" y="857"/>
                    <a:pt x="812" y="795"/>
                    <a:pt x="812" y="733"/>
                  </a:cubicBezTo>
                  <a:cubicBezTo>
                    <a:pt x="737" y="733"/>
                    <a:pt x="664" y="733"/>
                    <a:pt x="590" y="733"/>
                  </a:cubicBezTo>
                  <a:cubicBezTo>
                    <a:pt x="590" y="795"/>
                    <a:pt x="590" y="857"/>
                    <a:pt x="590" y="919"/>
                  </a:cubicBezTo>
                  <a:close/>
                  <a:moveTo>
                    <a:pt x="542" y="501"/>
                  </a:moveTo>
                  <a:cubicBezTo>
                    <a:pt x="468" y="501"/>
                    <a:pt x="395" y="501"/>
                    <a:pt x="321" y="501"/>
                  </a:cubicBezTo>
                  <a:cubicBezTo>
                    <a:pt x="321" y="564"/>
                    <a:pt x="321" y="625"/>
                    <a:pt x="321" y="687"/>
                  </a:cubicBezTo>
                  <a:cubicBezTo>
                    <a:pt x="396" y="687"/>
                    <a:pt x="469" y="687"/>
                    <a:pt x="542" y="687"/>
                  </a:cubicBezTo>
                  <a:cubicBezTo>
                    <a:pt x="542" y="625"/>
                    <a:pt x="542" y="564"/>
                    <a:pt x="542" y="501"/>
                  </a:cubicBezTo>
                  <a:close/>
                  <a:moveTo>
                    <a:pt x="1081" y="501"/>
                  </a:moveTo>
                  <a:cubicBezTo>
                    <a:pt x="1007" y="501"/>
                    <a:pt x="933" y="501"/>
                    <a:pt x="860" y="501"/>
                  </a:cubicBezTo>
                  <a:cubicBezTo>
                    <a:pt x="860" y="564"/>
                    <a:pt x="860" y="626"/>
                    <a:pt x="860" y="687"/>
                  </a:cubicBezTo>
                  <a:cubicBezTo>
                    <a:pt x="935" y="687"/>
                    <a:pt x="1008" y="687"/>
                    <a:pt x="1081" y="687"/>
                  </a:cubicBezTo>
                  <a:cubicBezTo>
                    <a:pt x="1081" y="624"/>
                    <a:pt x="1081" y="563"/>
                    <a:pt x="1081" y="501"/>
                  </a:cubicBezTo>
                  <a:close/>
                  <a:moveTo>
                    <a:pt x="321" y="733"/>
                  </a:moveTo>
                  <a:cubicBezTo>
                    <a:pt x="321" y="796"/>
                    <a:pt x="321" y="857"/>
                    <a:pt x="321" y="918"/>
                  </a:cubicBezTo>
                  <a:cubicBezTo>
                    <a:pt x="396" y="918"/>
                    <a:pt x="469" y="918"/>
                    <a:pt x="542" y="918"/>
                  </a:cubicBezTo>
                  <a:cubicBezTo>
                    <a:pt x="542" y="856"/>
                    <a:pt x="542" y="795"/>
                    <a:pt x="542" y="733"/>
                  </a:cubicBezTo>
                  <a:cubicBezTo>
                    <a:pt x="468" y="733"/>
                    <a:pt x="395" y="733"/>
                    <a:pt x="321" y="733"/>
                  </a:cubicBezTo>
                  <a:close/>
                  <a:moveTo>
                    <a:pt x="1081" y="919"/>
                  </a:moveTo>
                  <a:cubicBezTo>
                    <a:pt x="1081" y="856"/>
                    <a:pt x="1081" y="795"/>
                    <a:pt x="1081" y="733"/>
                  </a:cubicBezTo>
                  <a:cubicBezTo>
                    <a:pt x="1007" y="733"/>
                    <a:pt x="934" y="733"/>
                    <a:pt x="860" y="733"/>
                  </a:cubicBezTo>
                  <a:cubicBezTo>
                    <a:pt x="860" y="796"/>
                    <a:pt x="860" y="857"/>
                    <a:pt x="860" y="919"/>
                  </a:cubicBezTo>
                  <a:cubicBezTo>
                    <a:pt x="934" y="919"/>
                    <a:pt x="1007" y="919"/>
                    <a:pt x="1081" y="919"/>
                  </a:cubicBezTo>
                  <a:close/>
                  <a:moveTo>
                    <a:pt x="1127" y="455"/>
                  </a:moveTo>
                  <a:cubicBezTo>
                    <a:pt x="1199" y="455"/>
                    <a:pt x="1269" y="455"/>
                    <a:pt x="1338" y="455"/>
                  </a:cubicBezTo>
                  <a:cubicBezTo>
                    <a:pt x="1338" y="391"/>
                    <a:pt x="1338" y="330"/>
                    <a:pt x="1338" y="268"/>
                  </a:cubicBezTo>
                  <a:cubicBezTo>
                    <a:pt x="1267" y="268"/>
                    <a:pt x="1197" y="268"/>
                    <a:pt x="1127" y="268"/>
                  </a:cubicBezTo>
                  <a:cubicBezTo>
                    <a:pt x="1127" y="331"/>
                    <a:pt x="1127" y="392"/>
                    <a:pt x="1127" y="455"/>
                  </a:cubicBezTo>
                  <a:close/>
                  <a:moveTo>
                    <a:pt x="1128" y="501"/>
                  </a:moveTo>
                  <a:cubicBezTo>
                    <a:pt x="1128" y="564"/>
                    <a:pt x="1128" y="625"/>
                    <a:pt x="1128" y="687"/>
                  </a:cubicBezTo>
                  <a:cubicBezTo>
                    <a:pt x="1198" y="687"/>
                    <a:pt x="1268" y="687"/>
                    <a:pt x="1338" y="687"/>
                  </a:cubicBezTo>
                  <a:cubicBezTo>
                    <a:pt x="1338" y="624"/>
                    <a:pt x="1338" y="563"/>
                    <a:pt x="1338" y="501"/>
                  </a:cubicBezTo>
                  <a:cubicBezTo>
                    <a:pt x="1267" y="501"/>
                    <a:pt x="1198" y="501"/>
                    <a:pt x="1128" y="501"/>
                  </a:cubicBezTo>
                  <a:close/>
                  <a:moveTo>
                    <a:pt x="1338" y="919"/>
                  </a:moveTo>
                  <a:cubicBezTo>
                    <a:pt x="1338" y="856"/>
                    <a:pt x="1338" y="795"/>
                    <a:pt x="1338" y="734"/>
                  </a:cubicBezTo>
                  <a:cubicBezTo>
                    <a:pt x="1267" y="734"/>
                    <a:pt x="1197" y="734"/>
                    <a:pt x="1128" y="734"/>
                  </a:cubicBezTo>
                  <a:cubicBezTo>
                    <a:pt x="1128" y="796"/>
                    <a:pt x="1128" y="857"/>
                    <a:pt x="1128" y="919"/>
                  </a:cubicBezTo>
                  <a:cubicBezTo>
                    <a:pt x="1198" y="919"/>
                    <a:pt x="1267" y="919"/>
                    <a:pt x="1338" y="919"/>
                  </a:cubicBezTo>
                  <a:close/>
                  <a:moveTo>
                    <a:pt x="275" y="268"/>
                  </a:moveTo>
                  <a:cubicBezTo>
                    <a:pt x="207" y="268"/>
                    <a:pt x="142" y="268"/>
                    <a:pt x="76" y="268"/>
                  </a:cubicBezTo>
                  <a:cubicBezTo>
                    <a:pt x="76" y="331"/>
                    <a:pt x="76" y="393"/>
                    <a:pt x="76" y="455"/>
                  </a:cubicBezTo>
                  <a:cubicBezTo>
                    <a:pt x="143" y="455"/>
                    <a:pt x="209" y="455"/>
                    <a:pt x="275" y="455"/>
                  </a:cubicBezTo>
                  <a:cubicBezTo>
                    <a:pt x="275" y="392"/>
                    <a:pt x="275" y="331"/>
                    <a:pt x="275" y="268"/>
                  </a:cubicBezTo>
                  <a:close/>
                  <a:moveTo>
                    <a:pt x="274" y="501"/>
                  </a:moveTo>
                  <a:cubicBezTo>
                    <a:pt x="207" y="501"/>
                    <a:pt x="142" y="501"/>
                    <a:pt x="77" y="501"/>
                  </a:cubicBezTo>
                  <a:cubicBezTo>
                    <a:pt x="77" y="564"/>
                    <a:pt x="77" y="626"/>
                    <a:pt x="77" y="687"/>
                  </a:cubicBezTo>
                  <a:cubicBezTo>
                    <a:pt x="143" y="687"/>
                    <a:pt x="208" y="687"/>
                    <a:pt x="274" y="687"/>
                  </a:cubicBezTo>
                  <a:cubicBezTo>
                    <a:pt x="274" y="625"/>
                    <a:pt x="274" y="564"/>
                    <a:pt x="274" y="501"/>
                  </a:cubicBezTo>
                  <a:close/>
                  <a:moveTo>
                    <a:pt x="274" y="734"/>
                  </a:moveTo>
                  <a:cubicBezTo>
                    <a:pt x="207" y="734"/>
                    <a:pt x="142" y="734"/>
                    <a:pt x="76" y="734"/>
                  </a:cubicBezTo>
                  <a:cubicBezTo>
                    <a:pt x="76" y="796"/>
                    <a:pt x="76" y="857"/>
                    <a:pt x="76" y="919"/>
                  </a:cubicBezTo>
                  <a:cubicBezTo>
                    <a:pt x="142" y="919"/>
                    <a:pt x="208" y="919"/>
                    <a:pt x="274" y="919"/>
                  </a:cubicBezTo>
                  <a:cubicBezTo>
                    <a:pt x="274" y="857"/>
                    <a:pt x="274" y="796"/>
                    <a:pt x="274" y="734"/>
                  </a:cubicBezTo>
                  <a:close/>
                  <a:moveTo>
                    <a:pt x="590" y="965"/>
                  </a:moveTo>
                  <a:cubicBezTo>
                    <a:pt x="590" y="1021"/>
                    <a:pt x="590" y="1074"/>
                    <a:pt x="590" y="1128"/>
                  </a:cubicBezTo>
                  <a:cubicBezTo>
                    <a:pt x="665" y="1128"/>
                    <a:pt x="738" y="1128"/>
                    <a:pt x="812" y="1128"/>
                  </a:cubicBezTo>
                  <a:cubicBezTo>
                    <a:pt x="812" y="1073"/>
                    <a:pt x="812" y="1020"/>
                    <a:pt x="812" y="965"/>
                  </a:cubicBezTo>
                  <a:cubicBezTo>
                    <a:pt x="738" y="965"/>
                    <a:pt x="665" y="965"/>
                    <a:pt x="590" y="965"/>
                  </a:cubicBezTo>
                  <a:close/>
                  <a:moveTo>
                    <a:pt x="321" y="966"/>
                  </a:moveTo>
                  <a:cubicBezTo>
                    <a:pt x="321" y="1019"/>
                    <a:pt x="321" y="1073"/>
                    <a:pt x="321" y="1127"/>
                  </a:cubicBezTo>
                  <a:cubicBezTo>
                    <a:pt x="396" y="1127"/>
                    <a:pt x="469" y="1127"/>
                    <a:pt x="543" y="1127"/>
                  </a:cubicBezTo>
                  <a:cubicBezTo>
                    <a:pt x="543" y="1073"/>
                    <a:pt x="543" y="1020"/>
                    <a:pt x="543" y="966"/>
                  </a:cubicBezTo>
                  <a:cubicBezTo>
                    <a:pt x="469" y="966"/>
                    <a:pt x="396" y="966"/>
                    <a:pt x="321" y="966"/>
                  </a:cubicBezTo>
                  <a:close/>
                  <a:moveTo>
                    <a:pt x="1081" y="1128"/>
                  </a:moveTo>
                  <a:cubicBezTo>
                    <a:pt x="1081" y="1072"/>
                    <a:pt x="1081" y="1019"/>
                    <a:pt x="1081" y="966"/>
                  </a:cubicBezTo>
                  <a:cubicBezTo>
                    <a:pt x="1007" y="966"/>
                    <a:pt x="933" y="966"/>
                    <a:pt x="860" y="966"/>
                  </a:cubicBezTo>
                  <a:cubicBezTo>
                    <a:pt x="860" y="1020"/>
                    <a:pt x="860" y="1074"/>
                    <a:pt x="860" y="1128"/>
                  </a:cubicBezTo>
                  <a:cubicBezTo>
                    <a:pt x="934" y="1128"/>
                    <a:pt x="1007" y="1128"/>
                    <a:pt x="1081" y="1128"/>
                  </a:cubicBezTo>
                  <a:close/>
                  <a:moveTo>
                    <a:pt x="1338" y="966"/>
                  </a:moveTo>
                  <a:cubicBezTo>
                    <a:pt x="1267" y="966"/>
                    <a:pt x="1197" y="966"/>
                    <a:pt x="1128" y="966"/>
                  </a:cubicBezTo>
                  <a:cubicBezTo>
                    <a:pt x="1128" y="1021"/>
                    <a:pt x="1128" y="1074"/>
                    <a:pt x="1128" y="1127"/>
                  </a:cubicBezTo>
                  <a:cubicBezTo>
                    <a:pt x="1199" y="1127"/>
                    <a:pt x="1269" y="1127"/>
                    <a:pt x="1338" y="1127"/>
                  </a:cubicBezTo>
                  <a:cubicBezTo>
                    <a:pt x="1338" y="1073"/>
                    <a:pt x="1338" y="1020"/>
                    <a:pt x="1338" y="966"/>
                  </a:cubicBezTo>
                  <a:close/>
                  <a:moveTo>
                    <a:pt x="76" y="965"/>
                  </a:moveTo>
                  <a:cubicBezTo>
                    <a:pt x="76" y="1021"/>
                    <a:pt x="76" y="1074"/>
                    <a:pt x="76" y="1127"/>
                  </a:cubicBezTo>
                  <a:cubicBezTo>
                    <a:pt x="143" y="1127"/>
                    <a:pt x="209" y="1127"/>
                    <a:pt x="274" y="1127"/>
                  </a:cubicBezTo>
                  <a:cubicBezTo>
                    <a:pt x="274" y="1072"/>
                    <a:pt x="274" y="1019"/>
                    <a:pt x="274" y="965"/>
                  </a:cubicBezTo>
                  <a:cubicBezTo>
                    <a:pt x="208" y="965"/>
                    <a:pt x="143" y="965"/>
                    <a:pt x="76" y="965"/>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NZ"/>
            </a:p>
          </p:txBody>
        </p:sp>
        <p:sp>
          <p:nvSpPr>
            <p:cNvPr id="141" name="Freeform 7">
              <a:extLst>
                <a:ext uri="{FF2B5EF4-FFF2-40B4-BE49-F238E27FC236}">
                  <a16:creationId xmlns:a16="http://schemas.microsoft.com/office/drawing/2014/main" id="{24D6A1FF-1835-46AC-BE0F-8334862C1B93}"/>
                </a:ext>
              </a:extLst>
            </p:cNvPr>
            <p:cNvSpPr>
              <a:spLocks/>
            </p:cNvSpPr>
            <p:nvPr/>
          </p:nvSpPr>
          <p:spPr bwMode="auto">
            <a:xfrm>
              <a:off x="3229508" y="4729039"/>
              <a:ext cx="64018" cy="143903"/>
            </a:xfrm>
            <a:custGeom>
              <a:avLst/>
              <a:gdLst>
                <a:gd name="T0" fmla="*/ 173 w 173"/>
                <a:gd name="T1" fmla="*/ 195 h 388"/>
                <a:gd name="T2" fmla="*/ 173 w 173"/>
                <a:gd name="T3" fmla="*/ 297 h 388"/>
                <a:gd name="T4" fmla="*/ 92 w 173"/>
                <a:gd name="T5" fmla="*/ 386 h 388"/>
                <a:gd name="T6" fmla="*/ 2 w 173"/>
                <a:gd name="T7" fmla="*/ 301 h 388"/>
                <a:gd name="T8" fmla="*/ 2 w 173"/>
                <a:gd name="T9" fmla="*/ 87 h 388"/>
                <a:gd name="T10" fmla="*/ 91 w 173"/>
                <a:gd name="T11" fmla="*/ 2 h 388"/>
                <a:gd name="T12" fmla="*/ 173 w 173"/>
                <a:gd name="T13" fmla="*/ 93 h 388"/>
                <a:gd name="T14" fmla="*/ 173 w 173"/>
                <a:gd name="T15" fmla="*/ 195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88">
                  <a:moveTo>
                    <a:pt x="173" y="195"/>
                  </a:moveTo>
                  <a:cubicBezTo>
                    <a:pt x="173" y="229"/>
                    <a:pt x="173" y="263"/>
                    <a:pt x="173" y="297"/>
                  </a:cubicBezTo>
                  <a:cubicBezTo>
                    <a:pt x="172" y="347"/>
                    <a:pt x="138" y="385"/>
                    <a:pt x="92" y="386"/>
                  </a:cubicBezTo>
                  <a:cubicBezTo>
                    <a:pt x="41" y="388"/>
                    <a:pt x="3" y="354"/>
                    <a:pt x="2" y="301"/>
                  </a:cubicBezTo>
                  <a:cubicBezTo>
                    <a:pt x="0" y="229"/>
                    <a:pt x="0" y="158"/>
                    <a:pt x="2" y="87"/>
                  </a:cubicBezTo>
                  <a:cubicBezTo>
                    <a:pt x="4" y="35"/>
                    <a:pt x="43" y="0"/>
                    <a:pt x="91" y="2"/>
                  </a:cubicBezTo>
                  <a:cubicBezTo>
                    <a:pt x="139" y="4"/>
                    <a:pt x="173" y="41"/>
                    <a:pt x="173" y="93"/>
                  </a:cubicBezTo>
                  <a:cubicBezTo>
                    <a:pt x="173" y="127"/>
                    <a:pt x="173" y="161"/>
                    <a:pt x="173" y="195"/>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NZ"/>
            </a:p>
          </p:txBody>
        </p:sp>
        <p:sp>
          <p:nvSpPr>
            <p:cNvPr id="142" name="Freeform 8">
              <a:extLst>
                <a:ext uri="{FF2B5EF4-FFF2-40B4-BE49-F238E27FC236}">
                  <a16:creationId xmlns:a16="http://schemas.microsoft.com/office/drawing/2014/main" id="{B6C702C8-E182-4E7B-B550-78A0BF97CCB8}"/>
                </a:ext>
              </a:extLst>
            </p:cNvPr>
            <p:cNvSpPr>
              <a:spLocks/>
            </p:cNvSpPr>
            <p:nvPr/>
          </p:nvSpPr>
          <p:spPr bwMode="auto">
            <a:xfrm>
              <a:off x="3585162" y="4729039"/>
              <a:ext cx="64018" cy="143356"/>
            </a:xfrm>
            <a:custGeom>
              <a:avLst/>
              <a:gdLst>
                <a:gd name="T0" fmla="*/ 0 w 173"/>
                <a:gd name="T1" fmla="*/ 193 h 387"/>
                <a:gd name="T2" fmla="*/ 0 w 173"/>
                <a:gd name="T3" fmla="*/ 94 h 387"/>
                <a:gd name="T4" fmla="*/ 83 w 173"/>
                <a:gd name="T5" fmla="*/ 2 h 387"/>
                <a:gd name="T6" fmla="*/ 171 w 173"/>
                <a:gd name="T7" fmla="*/ 88 h 387"/>
                <a:gd name="T8" fmla="*/ 171 w 173"/>
                <a:gd name="T9" fmla="*/ 300 h 387"/>
                <a:gd name="T10" fmla="*/ 81 w 173"/>
                <a:gd name="T11" fmla="*/ 386 h 387"/>
                <a:gd name="T12" fmla="*/ 0 w 173"/>
                <a:gd name="T13" fmla="*/ 295 h 387"/>
                <a:gd name="T14" fmla="*/ 0 w 173"/>
                <a:gd name="T15" fmla="*/ 193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87">
                  <a:moveTo>
                    <a:pt x="0" y="193"/>
                  </a:moveTo>
                  <a:cubicBezTo>
                    <a:pt x="0" y="160"/>
                    <a:pt x="0" y="127"/>
                    <a:pt x="0" y="94"/>
                  </a:cubicBezTo>
                  <a:cubicBezTo>
                    <a:pt x="0" y="41"/>
                    <a:pt x="35" y="3"/>
                    <a:pt x="83" y="2"/>
                  </a:cubicBezTo>
                  <a:cubicBezTo>
                    <a:pt x="131" y="0"/>
                    <a:pt x="170" y="36"/>
                    <a:pt x="171" y="88"/>
                  </a:cubicBezTo>
                  <a:cubicBezTo>
                    <a:pt x="173" y="158"/>
                    <a:pt x="173" y="229"/>
                    <a:pt x="171" y="300"/>
                  </a:cubicBezTo>
                  <a:cubicBezTo>
                    <a:pt x="170" y="354"/>
                    <a:pt x="132" y="387"/>
                    <a:pt x="81" y="386"/>
                  </a:cubicBezTo>
                  <a:cubicBezTo>
                    <a:pt x="35" y="385"/>
                    <a:pt x="0" y="347"/>
                    <a:pt x="0" y="295"/>
                  </a:cubicBezTo>
                  <a:cubicBezTo>
                    <a:pt x="0" y="261"/>
                    <a:pt x="0" y="227"/>
                    <a:pt x="0" y="193"/>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NZ"/>
            </a:p>
          </p:txBody>
        </p:sp>
      </p:grpSp>
      <p:cxnSp>
        <p:nvCxnSpPr>
          <p:cNvPr id="132" name="Straight Connector 131">
            <a:extLst>
              <a:ext uri="{FF2B5EF4-FFF2-40B4-BE49-F238E27FC236}">
                <a16:creationId xmlns:a16="http://schemas.microsoft.com/office/drawing/2014/main" id="{07F2F8E2-064E-4BFA-879D-23E368CA06DA}"/>
              </a:ext>
            </a:extLst>
          </p:cNvPr>
          <p:cNvCxnSpPr>
            <a:cxnSpLocks/>
          </p:cNvCxnSpPr>
          <p:nvPr/>
        </p:nvCxnSpPr>
        <p:spPr>
          <a:xfrm flipV="1">
            <a:off x="8387656" y="4072835"/>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4A44E14-9181-4E31-8F81-F8704E79F7EA}"/>
              </a:ext>
            </a:extLst>
          </p:cNvPr>
          <p:cNvGrpSpPr/>
          <p:nvPr/>
        </p:nvGrpSpPr>
        <p:grpSpPr>
          <a:xfrm>
            <a:off x="8156050" y="4848562"/>
            <a:ext cx="457557" cy="468477"/>
            <a:chOff x="8156050" y="5024402"/>
            <a:chExt cx="457557" cy="468477"/>
          </a:xfrm>
        </p:grpSpPr>
        <p:sp>
          <p:nvSpPr>
            <p:cNvPr id="144" name="Oval 143">
              <a:extLst>
                <a:ext uri="{FF2B5EF4-FFF2-40B4-BE49-F238E27FC236}">
                  <a16:creationId xmlns:a16="http://schemas.microsoft.com/office/drawing/2014/main" id="{0A6866C3-4116-466E-B76E-32BECFE74A4B}"/>
                </a:ext>
              </a:extLst>
            </p:cNvPr>
            <p:cNvSpPr/>
            <p:nvPr/>
          </p:nvSpPr>
          <p:spPr>
            <a:xfrm>
              <a:off x="8156050"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5" name="Oval 144">
              <a:extLst>
                <a:ext uri="{FF2B5EF4-FFF2-40B4-BE49-F238E27FC236}">
                  <a16:creationId xmlns:a16="http://schemas.microsoft.com/office/drawing/2014/main" id="{9EA431DF-552B-459F-A792-56A320274F18}"/>
                </a:ext>
              </a:extLst>
            </p:cNvPr>
            <p:cNvSpPr/>
            <p:nvPr/>
          </p:nvSpPr>
          <p:spPr>
            <a:xfrm>
              <a:off x="8202163"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6" name="Oval 145">
              <a:extLst>
                <a:ext uri="{FF2B5EF4-FFF2-40B4-BE49-F238E27FC236}">
                  <a16:creationId xmlns:a16="http://schemas.microsoft.com/office/drawing/2014/main" id="{A4C72A99-2D00-4E8A-ABD8-A9610C4BDB5B}"/>
                </a:ext>
              </a:extLst>
            </p:cNvPr>
            <p:cNvSpPr/>
            <p:nvPr/>
          </p:nvSpPr>
          <p:spPr>
            <a:xfrm>
              <a:off x="8248276"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7" name="Oval 146">
              <a:extLst>
                <a:ext uri="{FF2B5EF4-FFF2-40B4-BE49-F238E27FC236}">
                  <a16:creationId xmlns:a16="http://schemas.microsoft.com/office/drawing/2014/main" id="{B36523C3-6E4E-42CF-A880-98CDDC528574}"/>
                </a:ext>
              </a:extLst>
            </p:cNvPr>
            <p:cNvSpPr/>
            <p:nvPr/>
          </p:nvSpPr>
          <p:spPr>
            <a:xfrm>
              <a:off x="8294389"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8" name="Oval 147">
              <a:extLst>
                <a:ext uri="{FF2B5EF4-FFF2-40B4-BE49-F238E27FC236}">
                  <a16:creationId xmlns:a16="http://schemas.microsoft.com/office/drawing/2014/main" id="{173DCC46-FC34-474F-A23D-E94D39AA9C8D}"/>
                </a:ext>
              </a:extLst>
            </p:cNvPr>
            <p:cNvSpPr/>
            <p:nvPr/>
          </p:nvSpPr>
          <p:spPr>
            <a:xfrm>
              <a:off x="8340502"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9" name="Oval 148">
              <a:extLst>
                <a:ext uri="{FF2B5EF4-FFF2-40B4-BE49-F238E27FC236}">
                  <a16:creationId xmlns:a16="http://schemas.microsoft.com/office/drawing/2014/main" id="{49664B39-A56A-460F-B07A-7E184F5E1F2B}"/>
                </a:ext>
              </a:extLst>
            </p:cNvPr>
            <p:cNvSpPr/>
            <p:nvPr/>
          </p:nvSpPr>
          <p:spPr>
            <a:xfrm>
              <a:off x="8386615"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0" name="Oval 149">
              <a:extLst>
                <a:ext uri="{FF2B5EF4-FFF2-40B4-BE49-F238E27FC236}">
                  <a16:creationId xmlns:a16="http://schemas.microsoft.com/office/drawing/2014/main" id="{B39134E8-8555-49DD-957F-F680E8341C18}"/>
                </a:ext>
              </a:extLst>
            </p:cNvPr>
            <p:cNvSpPr/>
            <p:nvPr/>
          </p:nvSpPr>
          <p:spPr>
            <a:xfrm>
              <a:off x="8432728"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1" name="Oval 150">
              <a:extLst>
                <a:ext uri="{FF2B5EF4-FFF2-40B4-BE49-F238E27FC236}">
                  <a16:creationId xmlns:a16="http://schemas.microsoft.com/office/drawing/2014/main" id="{F9D8452F-3FBB-4577-A8A6-BBBF86C124EA}"/>
                </a:ext>
              </a:extLst>
            </p:cNvPr>
            <p:cNvSpPr/>
            <p:nvPr/>
          </p:nvSpPr>
          <p:spPr>
            <a:xfrm>
              <a:off x="8478841"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2" name="Oval 151">
              <a:extLst>
                <a:ext uri="{FF2B5EF4-FFF2-40B4-BE49-F238E27FC236}">
                  <a16:creationId xmlns:a16="http://schemas.microsoft.com/office/drawing/2014/main" id="{B06E8B2E-CEB7-411E-A73C-970868F513F5}"/>
                </a:ext>
              </a:extLst>
            </p:cNvPr>
            <p:cNvSpPr/>
            <p:nvPr/>
          </p:nvSpPr>
          <p:spPr>
            <a:xfrm>
              <a:off x="8524955"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3" name="Oval 152">
              <a:extLst>
                <a:ext uri="{FF2B5EF4-FFF2-40B4-BE49-F238E27FC236}">
                  <a16:creationId xmlns:a16="http://schemas.microsoft.com/office/drawing/2014/main" id="{1326F0ED-7301-4F99-9AC8-86B28F7D0D99}"/>
                </a:ext>
              </a:extLst>
            </p:cNvPr>
            <p:cNvSpPr/>
            <p:nvPr/>
          </p:nvSpPr>
          <p:spPr>
            <a:xfrm>
              <a:off x="8571068" y="502440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4" name="Oval 153">
              <a:extLst>
                <a:ext uri="{FF2B5EF4-FFF2-40B4-BE49-F238E27FC236}">
                  <a16:creationId xmlns:a16="http://schemas.microsoft.com/office/drawing/2014/main" id="{C60B4924-FB16-4E7C-953E-BDC932200450}"/>
                </a:ext>
              </a:extLst>
            </p:cNvPr>
            <p:cNvSpPr/>
            <p:nvPr/>
          </p:nvSpPr>
          <p:spPr>
            <a:xfrm>
              <a:off x="8156050"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5" name="Oval 154">
              <a:extLst>
                <a:ext uri="{FF2B5EF4-FFF2-40B4-BE49-F238E27FC236}">
                  <a16:creationId xmlns:a16="http://schemas.microsoft.com/office/drawing/2014/main" id="{EF08AAE3-7CC8-47E9-BB08-24A126F9080D}"/>
                </a:ext>
              </a:extLst>
            </p:cNvPr>
            <p:cNvSpPr/>
            <p:nvPr/>
          </p:nvSpPr>
          <p:spPr>
            <a:xfrm>
              <a:off x="8202163"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6" name="Oval 155">
              <a:extLst>
                <a:ext uri="{FF2B5EF4-FFF2-40B4-BE49-F238E27FC236}">
                  <a16:creationId xmlns:a16="http://schemas.microsoft.com/office/drawing/2014/main" id="{E9BC74F3-804F-49FC-BF65-01033E4455D5}"/>
                </a:ext>
              </a:extLst>
            </p:cNvPr>
            <p:cNvSpPr/>
            <p:nvPr/>
          </p:nvSpPr>
          <p:spPr>
            <a:xfrm>
              <a:off x="8248276"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7" name="Oval 156">
              <a:extLst>
                <a:ext uri="{FF2B5EF4-FFF2-40B4-BE49-F238E27FC236}">
                  <a16:creationId xmlns:a16="http://schemas.microsoft.com/office/drawing/2014/main" id="{C3746E3D-C247-4FE6-86D0-07E7F7E30802}"/>
                </a:ext>
              </a:extLst>
            </p:cNvPr>
            <p:cNvSpPr/>
            <p:nvPr/>
          </p:nvSpPr>
          <p:spPr>
            <a:xfrm>
              <a:off x="8294389"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8" name="Oval 157">
              <a:extLst>
                <a:ext uri="{FF2B5EF4-FFF2-40B4-BE49-F238E27FC236}">
                  <a16:creationId xmlns:a16="http://schemas.microsoft.com/office/drawing/2014/main" id="{280C4F2A-1A9B-46AE-B99B-A8B265D62F7C}"/>
                </a:ext>
              </a:extLst>
            </p:cNvPr>
            <p:cNvSpPr/>
            <p:nvPr/>
          </p:nvSpPr>
          <p:spPr>
            <a:xfrm>
              <a:off x="8340502"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9" name="Oval 158">
              <a:extLst>
                <a:ext uri="{FF2B5EF4-FFF2-40B4-BE49-F238E27FC236}">
                  <a16:creationId xmlns:a16="http://schemas.microsoft.com/office/drawing/2014/main" id="{91AE9BBB-4AD6-470E-B7FA-18230A6CD3A6}"/>
                </a:ext>
              </a:extLst>
            </p:cNvPr>
            <p:cNvSpPr/>
            <p:nvPr/>
          </p:nvSpPr>
          <p:spPr>
            <a:xfrm>
              <a:off x="8386615"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0" name="Oval 159">
              <a:extLst>
                <a:ext uri="{FF2B5EF4-FFF2-40B4-BE49-F238E27FC236}">
                  <a16:creationId xmlns:a16="http://schemas.microsoft.com/office/drawing/2014/main" id="{C5568B82-D679-4452-9184-CD7A65FF5732}"/>
                </a:ext>
              </a:extLst>
            </p:cNvPr>
            <p:cNvSpPr/>
            <p:nvPr/>
          </p:nvSpPr>
          <p:spPr>
            <a:xfrm>
              <a:off x="8432728"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1" name="Oval 160">
              <a:extLst>
                <a:ext uri="{FF2B5EF4-FFF2-40B4-BE49-F238E27FC236}">
                  <a16:creationId xmlns:a16="http://schemas.microsoft.com/office/drawing/2014/main" id="{3796F333-807D-48F5-B287-762761A4EF34}"/>
                </a:ext>
              </a:extLst>
            </p:cNvPr>
            <p:cNvSpPr/>
            <p:nvPr/>
          </p:nvSpPr>
          <p:spPr>
            <a:xfrm>
              <a:off x="8478841"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2" name="Oval 161">
              <a:extLst>
                <a:ext uri="{FF2B5EF4-FFF2-40B4-BE49-F238E27FC236}">
                  <a16:creationId xmlns:a16="http://schemas.microsoft.com/office/drawing/2014/main" id="{A4F01A1E-E410-4C27-9E20-DA047E8902C8}"/>
                </a:ext>
              </a:extLst>
            </p:cNvPr>
            <p:cNvSpPr/>
            <p:nvPr/>
          </p:nvSpPr>
          <p:spPr>
            <a:xfrm>
              <a:off x="8524955"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3" name="Oval 162">
              <a:extLst>
                <a:ext uri="{FF2B5EF4-FFF2-40B4-BE49-F238E27FC236}">
                  <a16:creationId xmlns:a16="http://schemas.microsoft.com/office/drawing/2014/main" id="{CB700394-39F0-429E-8078-3BE0F82D8363}"/>
                </a:ext>
              </a:extLst>
            </p:cNvPr>
            <p:cNvSpPr/>
            <p:nvPr/>
          </p:nvSpPr>
          <p:spPr>
            <a:xfrm>
              <a:off x="8571068" y="50717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4" name="Oval 163">
              <a:extLst>
                <a:ext uri="{FF2B5EF4-FFF2-40B4-BE49-F238E27FC236}">
                  <a16:creationId xmlns:a16="http://schemas.microsoft.com/office/drawing/2014/main" id="{5C2A039B-5291-47CA-AFE0-6768EEC98316}"/>
                </a:ext>
              </a:extLst>
            </p:cNvPr>
            <p:cNvSpPr/>
            <p:nvPr/>
          </p:nvSpPr>
          <p:spPr>
            <a:xfrm>
              <a:off x="8156050"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5" name="Oval 164">
              <a:extLst>
                <a:ext uri="{FF2B5EF4-FFF2-40B4-BE49-F238E27FC236}">
                  <a16:creationId xmlns:a16="http://schemas.microsoft.com/office/drawing/2014/main" id="{6A3DD475-38B5-4F87-B0D9-BEA7275BE85B}"/>
                </a:ext>
              </a:extLst>
            </p:cNvPr>
            <p:cNvSpPr/>
            <p:nvPr/>
          </p:nvSpPr>
          <p:spPr>
            <a:xfrm>
              <a:off x="8202163"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6" name="Oval 165">
              <a:extLst>
                <a:ext uri="{FF2B5EF4-FFF2-40B4-BE49-F238E27FC236}">
                  <a16:creationId xmlns:a16="http://schemas.microsoft.com/office/drawing/2014/main" id="{8E9B769E-5E7A-46CA-8271-8A47FA815860}"/>
                </a:ext>
              </a:extLst>
            </p:cNvPr>
            <p:cNvSpPr/>
            <p:nvPr/>
          </p:nvSpPr>
          <p:spPr>
            <a:xfrm>
              <a:off x="8248276"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7" name="Oval 166">
              <a:extLst>
                <a:ext uri="{FF2B5EF4-FFF2-40B4-BE49-F238E27FC236}">
                  <a16:creationId xmlns:a16="http://schemas.microsoft.com/office/drawing/2014/main" id="{F93D18DD-AEE0-4E61-8A05-FD64E929BEC0}"/>
                </a:ext>
              </a:extLst>
            </p:cNvPr>
            <p:cNvSpPr/>
            <p:nvPr/>
          </p:nvSpPr>
          <p:spPr>
            <a:xfrm>
              <a:off x="8294389"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8" name="Oval 167">
              <a:extLst>
                <a:ext uri="{FF2B5EF4-FFF2-40B4-BE49-F238E27FC236}">
                  <a16:creationId xmlns:a16="http://schemas.microsoft.com/office/drawing/2014/main" id="{0107C6C8-E432-4CDD-8398-94F6CC47FE01}"/>
                </a:ext>
              </a:extLst>
            </p:cNvPr>
            <p:cNvSpPr/>
            <p:nvPr/>
          </p:nvSpPr>
          <p:spPr>
            <a:xfrm>
              <a:off x="8340502"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9" name="Oval 168">
              <a:extLst>
                <a:ext uri="{FF2B5EF4-FFF2-40B4-BE49-F238E27FC236}">
                  <a16:creationId xmlns:a16="http://schemas.microsoft.com/office/drawing/2014/main" id="{C39EB455-9C49-4B1D-86E6-573F3086372A}"/>
                </a:ext>
              </a:extLst>
            </p:cNvPr>
            <p:cNvSpPr/>
            <p:nvPr/>
          </p:nvSpPr>
          <p:spPr>
            <a:xfrm>
              <a:off x="8386615"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0" name="Oval 169">
              <a:extLst>
                <a:ext uri="{FF2B5EF4-FFF2-40B4-BE49-F238E27FC236}">
                  <a16:creationId xmlns:a16="http://schemas.microsoft.com/office/drawing/2014/main" id="{0CC6393F-D83D-4F2B-87F6-5713046F4BEE}"/>
                </a:ext>
              </a:extLst>
            </p:cNvPr>
            <p:cNvSpPr/>
            <p:nvPr/>
          </p:nvSpPr>
          <p:spPr>
            <a:xfrm>
              <a:off x="8432728"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1" name="Oval 170">
              <a:extLst>
                <a:ext uri="{FF2B5EF4-FFF2-40B4-BE49-F238E27FC236}">
                  <a16:creationId xmlns:a16="http://schemas.microsoft.com/office/drawing/2014/main" id="{5ED65BF3-7219-44CE-B56D-B158BBE2AED3}"/>
                </a:ext>
              </a:extLst>
            </p:cNvPr>
            <p:cNvSpPr/>
            <p:nvPr/>
          </p:nvSpPr>
          <p:spPr>
            <a:xfrm>
              <a:off x="8478841"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2" name="Oval 171">
              <a:extLst>
                <a:ext uri="{FF2B5EF4-FFF2-40B4-BE49-F238E27FC236}">
                  <a16:creationId xmlns:a16="http://schemas.microsoft.com/office/drawing/2014/main" id="{BB34F35A-88A8-4311-B7A4-98269F6E5C91}"/>
                </a:ext>
              </a:extLst>
            </p:cNvPr>
            <p:cNvSpPr/>
            <p:nvPr/>
          </p:nvSpPr>
          <p:spPr>
            <a:xfrm>
              <a:off x="8524955"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3" name="Oval 172">
              <a:extLst>
                <a:ext uri="{FF2B5EF4-FFF2-40B4-BE49-F238E27FC236}">
                  <a16:creationId xmlns:a16="http://schemas.microsoft.com/office/drawing/2014/main" id="{61391BF0-2104-4E27-9074-75750CB6F60B}"/>
                </a:ext>
              </a:extLst>
            </p:cNvPr>
            <p:cNvSpPr/>
            <p:nvPr/>
          </p:nvSpPr>
          <p:spPr>
            <a:xfrm>
              <a:off x="8571068" y="511905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4" name="Oval 173">
              <a:extLst>
                <a:ext uri="{FF2B5EF4-FFF2-40B4-BE49-F238E27FC236}">
                  <a16:creationId xmlns:a16="http://schemas.microsoft.com/office/drawing/2014/main" id="{CBD60B6C-CD09-4AC3-8631-A6A200E1D675}"/>
                </a:ext>
              </a:extLst>
            </p:cNvPr>
            <p:cNvSpPr/>
            <p:nvPr/>
          </p:nvSpPr>
          <p:spPr>
            <a:xfrm>
              <a:off x="8156050"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5" name="Oval 174">
              <a:extLst>
                <a:ext uri="{FF2B5EF4-FFF2-40B4-BE49-F238E27FC236}">
                  <a16:creationId xmlns:a16="http://schemas.microsoft.com/office/drawing/2014/main" id="{E19E8E24-7DA3-44C9-A2D5-11895BC9FAEC}"/>
                </a:ext>
              </a:extLst>
            </p:cNvPr>
            <p:cNvSpPr/>
            <p:nvPr/>
          </p:nvSpPr>
          <p:spPr>
            <a:xfrm>
              <a:off x="8202163"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6" name="Oval 175">
              <a:extLst>
                <a:ext uri="{FF2B5EF4-FFF2-40B4-BE49-F238E27FC236}">
                  <a16:creationId xmlns:a16="http://schemas.microsoft.com/office/drawing/2014/main" id="{6DDBB795-065E-474F-807D-F497EF8DD599}"/>
                </a:ext>
              </a:extLst>
            </p:cNvPr>
            <p:cNvSpPr/>
            <p:nvPr/>
          </p:nvSpPr>
          <p:spPr>
            <a:xfrm>
              <a:off x="8248276"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7" name="Oval 176">
              <a:extLst>
                <a:ext uri="{FF2B5EF4-FFF2-40B4-BE49-F238E27FC236}">
                  <a16:creationId xmlns:a16="http://schemas.microsoft.com/office/drawing/2014/main" id="{92C8AD6D-DE67-478A-8D68-37AABBD842A6}"/>
                </a:ext>
              </a:extLst>
            </p:cNvPr>
            <p:cNvSpPr/>
            <p:nvPr/>
          </p:nvSpPr>
          <p:spPr>
            <a:xfrm>
              <a:off x="8294389"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8" name="Oval 177">
              <a:extLst>
                <a:ext uri="{FF2B5EF4-FFF2-40B4-BE49-F238E27FC236}">
                  <a16:creationId xmlns:a16="http://schemas.microsoft.com/office/drawing/2014/main" id="{C304845F-C6A9-4F81-8B2C-4E7AB5DF4153}"/>
                </a:ext>
              </a:extLst>
            </p:cNvPr>
            <p:cNvSpPr/>
            <p:nvPr/>
          </p:nvSpPr>
          <p:spPr>
            <a:xfrm>
              <a:off x="8340502"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9" name="Oval 178">
              <a:extLst>
                <a:ext uri="{FF2B5EF4-FFF2-40B4-BE49-F238E27FC236}">
                  <a16:creationId xmlns:a16="http://schemas.microsoft.com/office/drawing/2014/main" id="{FCC06674-2A7F-4487-993D-E02FB8E65470}"/>
                </a:ext>
              </a:extLst>
            </p:cNvPr>
            <p:cNvSpPr/>
            <p:nvPr/>
          </p:nvSpPr>
          <p:spPr>
            <a:xfrm>
              <a:off x="8386615"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0" name="Oval 179">
              <a:extLst>
                <a:ext uri="{FF2B5EF4-FFF2-40B4-BE49-F238E27FC236}">
                  <a16:creationId xmlns:a16="http://schemas.microsoft.com/office/drawing/2014/main" id="{72312B9F-9C10-4B52-9C43-D40F463384DC}"/>
                </a:ext>
              </a:extLst>
            </p:cNvPr>
            <p:cNvSpPr/>
            <p:nvPr/>
          </p:nvSpPr>
          <p:spPr>
            <a:xfrm>
              <a:off x="8432728"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1" name="Oval 180">
              <a:extLst>
                <a:ext uri="{FF2B5EF4-FFF2-40B4-BE49-F238E27FC236}">
                  <a16:creationId xmlns:a16="http://schemas.microsoft.com/office/drawing/2014/main" id="{B7439DCF-624C-4376-8914-10CDAC64966A}"/>
                </a:ext>
              </a:extLst>
            </p:cNvPr>
            <p:cNvSpPr/>
            <p:nvPr/>
          </p:nvSpPr>
          <p:spPr>
            <a:xfrm>
              <a:off x="8478841"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2" name="Oval 181">
              <a:extLst>
                <a:ext uri="{FF2B5EF4-FFF2-40B4-BE49-F238E27FC236}">
                  <a16:creationId xmlns:a16="http://schemas.microsoft.com/office/drawing/2014/main" id="{B01B7880-6658-454D-9EE8-24C5453472F0}"/>
                </a:ext>
              </a:extLst>
            </p:cNvPr>
            <p:cNvSpPr/>
            <p:nvPr/>
          </p:nvSpPr>
          <p:spPr>
            <a:xfrm>
              <a:off x="8524955"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3" name="Oval 182">
              <a:extLst>
                <a:ext uri="{FF2B5EF4-FFF2-40B4-BE49-F238E27FC236}">
                  <a16:creationId xmlns:a16="http://schemas.microsoft.com/office/drawing/2014/main" id="{DE165F6E-A6F5-474B-87A6-2E09B5E2331A}"/>
                </a:ext>
              </a:extLst>
            </p:cNvPr>
            <p:cNvSpPr/>
            <p:nvPr/>
          </p:nvSpPr>
          <p:spPr>
            <a:xfrm>
              <a:off x="8571068" y="516637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4" name="Oval 183">
              <a:extLst>
                <a:ext uri="{FF2B5EF4-FFF2-40B4-BE49-F238E27FC236}">
                  <a16:creationId xmlns:a16="http://schemas.microsoft.com/office/drawing/2014/main" id="{B6528B43-FB15-4A87-9A7B-E4E93D98F060}"/>
                </a:ext>
              </a:extLst>
            </p:cNvPr>
            <p:cNvSpPr/>
            <p:nvPr/>
          </p:nvSpPr>
          <p:spPr>
            <a:xfrm>
              <a:off x="8156050"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5" name="Oval 184">
              <a:extLst>
                <a:ext uri="{FF2B5EF4-FFF2-40B4-BE49-F238E27FC236}">
                  <a16:creationId xmlns:a16="http://schemas.microsoft.com/office/drawing/2014/main" id="{494EF93F-2AF0-4425-9426-81047B378B95}"/>
                </a:ext>
              </a:extLst>
            </p:cNvPr>
            <p:cNvSpPr/>
            <p:nvPr/>
          </p:nvSpPr>
          <p:spPr>
            <a:xfrm>
              <a:off x="8202163"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6" name="Oval 185">
              <a:extLst>
                <a:ext uri="{FF2B5EF4-FFF2-40B4-BE49-F238E27FC236}">
                  <a16:creationId xmlns:a16="http://schemas.microsoft.com/office/drawing/2014/main" id="{ADF45470-2B28-4C71-8817-21AEFE86EF3D}"/>
                </a:ext>
              </a:extLst>
            </p:cNvPr>
            <p:cNvSpPr/>
            <p:nvPr/>
          </p:nvSpPr>
          <p:spPr>
            <a:xfrm>
              <a:off x="8248276"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7" name="Oval 186">
              <a:extLst>
                <a:ext uri="{FF2B5EF4-FFF2-40B4-BE49-F238E27FC236}">
                  <a16:creationId xmlns:a16="http://schemas.microsoft.com/office/drawing/2014/main" id="{F63C0747-450C-498C-8879-10F2C98EC279}"/>
                </a:ext>
              </a:extLst>
            </p:cNvPr>
            <p:cNvSpPr/>
            <p:nvPr/>
          </p:nvSpPr>
          <p:spPr>
            <a:xfrm>
              <a:off x="8294389"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8" name="Oval 187">
              <a:extLst>
                <a:ext uri="{FF2B5EF4-FFF2-40B4-BE49-F238E27FC236}">
                  <a16:creationId xmlns:a16="http://schemas.microsoft.com/office/drawing/2014/main" id="{2F3807DD-B27C-4E17-9443-29049B2D67E3}"/>
                </a:ext>
              </a:extLst>
            </p:cNvPr>
            <p:cNvSpPr/>
            <p:nvPr/>
          </p:nvSpPr>
          <p:spPr>
            <a:xfrm>
              <a:off x="8340502"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9" name="Oval 188">
              <a:extLst>
                <a:ext uri="{FF2B5EF4-FFF2-40B4-BE49-F238E27FC236}">
                  <a16:creationId xmlns:a16="http://schemas.microsoft.com/office/drawing/2014/main" id="{5AAAA182-B1B6-48B6-A026-2F3234881BD6}"/>
                </a:ext>
              </a:extLst>
            </p:cNvPr>
            <p:cNvSpPr/>
            <p:nvPr/>
          </p:nvSpPr>
          <p:spPr>
            <a:xfrm>
              <a:off x="8386615"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0" name="Oval 189">
              <a:extLst>
                <a:ext uri="{FF2B5EF4-FFF2-40B4-BE49-F238E27FC236}">
                  <a16:creationId xmlns:a16="http://schemas.microsoft.com/office/drawing/2014/main" id="{32E79152-D854-4576-BDAD-642D703B0D74}"/>
                </a:ext>
              </a:extLst>
            </p:cNvPr>
            <p:cNvSpPr/>
            <p:nvPr/>
          </p:nvSpPr>
          <p:spPr>
            <a:xfrm>
              <a:off x="8432728"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1" name="Oval 190">
              <a:extLst>
                <a:ext uri="{FF2B5EF4-FFF2-40B4-BE49-F238E27FC236}">
                  <a16:creationId xmlns:a16="http://schemas.microsoft.com/office/drawing/2014/main" id="{B30ED9A1-3B57-4A71-B72C-D67F14446254}"/>
                </a:ext>
              </a:extLst>
            </p:cNvPr>
            <p:cNvSpPr/>
            <p:nvPr/>
          </p:nvSpPr>
          <p:spPr>
            <a:xfrm>
              <a:off x="8478841"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2" name="Oval 191">
              <a:extLst>
                <a:ext uri="{FF2B5EF4-FFF2-40B4-BE49-F238E27FC236}">
                  <a16:creationId xmlns:a16="http://schemas.microsoft.com/office/drawing/2014/main" id="{0B47D351-1D75-44B8-BD2C-905D1C7FEF3B}"/>
                </a:ext>
              </a:extLst>
            </p:cNvPr>
            <p:cNvSpPr/>
            <p:nvPr/>
          </p:nvSpPr>
          <p:spPr>
            <a:xfrm>
              <a:off x="8524955" y="521369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3" name="Oval 192">
              <a:extLst>
                <a:ext uri="{FF2B5EF4-FFF2-40B4-BE49-F238E27FC236}">
                  <a16:creationId xmlns:a16="http://schemas.microsoft.com/office/drawing/2014/main" id="{24947C4B-A73C-43E0-9E35-53B11BFE99D7}"/>
                </a:ext>
              </a:extLst>
            </p:cNvPr>
            <p:cNvSpPr/>
            <p:nvPr/>
          </p:nvSpPr>
          <p:spPr>
            <a:xfrm>
              <a:off x="8571068" y="521369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4" name="Oval 193">
              <a:extLst>
                <a:ext uri="{FF2B5EF4-FFF2-40B4-BE49-F238E27FC236}">
                  <a16:creationId xmlns:a16="http://schemas.microsoft.com/office/drawing/2014/main" id="{C77C7F88-DBC0-4E98-847A-D1202C403986}"/>
                </a:ext>
              </a:extLst>
            </p:cNvPr>
            <p:cNvSpPr/>
            <p:nvPr/>
          </p:nvSpPr>
          <p:spPr>
            <a:xfrm>
              <a:off x="8156050" y="5261021"/>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5" name="Oval 194">
              <a:extLst>
                <a:ext uri="{FF2B5EF4-FFF2-40B4-BE49-F238E27FC236}">
                  <a16:creationId xmlns:a16="http://schemas.microsoft.com/office/drawing/2014/main" id="{3CCC03EB-72A6-486F-83DD-B4EFE6DF3BF7}"/>
                </a:ext>
              </a:extLst>
            </p:cNvPr>
            <p:cNvSpPr/>
            <p:nvPr/>
          </p:nvSpPr>
          <p:spPr>
            <a:xfrm>
              <a:off x="8202163" y="5261021"/>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6" name="Oval 195">
              <a:extLst>
                <a:ext uri="{FF2B5EF4-FFF2-40B4-BE49-F238E27FC236}">
                  <a16:creationId xmlns:a16="http://schemas.microsoft.com/office/drawing/2014/main" id="{9274D7B5-02CA-488E-B337-92F9FD024AB9}"/>
                </a:ext>
              </a:extLst>
            </p:cNvPr>
            <p:cNvSpPr/>
            <p:nvPr/>
          </p:nvSpPr>
          <p:spPr>
            <a:xfrm>
              <a:off x="8248276" y="526102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7" name="Oval 196">
              <a:extLst>
                <a:ext uri="{FF2B5EF4-FFF2-40B4-BE49-F238E27FC236}">
                  <a16:creationId xmlns:a16="http://schemas.microsoft.com/office/drawing/2014/main" id="{A7D0040B-DB27-4A85-9843-EAD52F857AE6}"/>
                </a:ext>
              </a:extLst>
            </p:cNvPr>
            <p:cNvSpPr/>
            <p:nvPr/>
          </p:nvSpPr>
          <p:spPr>
            <a:xfrm>
              <a:off x="8294389" y="526102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8" name="Oval 197">
              <a:extLst>
                <a:ext uri="{FF2B5EF4-FFF2-40B4-BE49-F238E27FC236}">
                  <a16:creationId xmlns:a16="http://schemas.microsoft.com/office/drawing/2014/main" id="{7FE863BF-84D8-4E48-A903-8D20D19366B8}"/>
                </a:ext>
              </a:extLst>
            </p:cNvPr>
            <p:cNvSpPr/>
            <p:nvPr/>
          </p:nvSpPr>
          <p:spPr>
            <a:xfrm>
              <a:off x="8340502" y="526102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9" name="Oval 198">
              <a:extLst>
                <a:ext uri="{FF2B5EF4-FFF2-40B4-BE49-F238E27FC236}">
                  <a16:creationId xmlns:a16="http://schemas.microsoft.com/office/drawing/2014/main" id="{1C048DE7-E1F3-4C54-A453-7BA3D1C2A095}"/>
                </a:ext>
              </a:extLst>
            </p:cNvPr>
            <p:cNvSpPr/>
            <p:nvPr/>
          </p:nvSpPr>
          <p:spPr>
            <a:xfrm>
              <a:off x="8386615" y="526102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0" name="Oval 199">
              <a:extLst>
                <a:ext uri="{FF2B5EF4-FFF2-40B4-BE49-F238E27FC236}">
                  <a16:creationId xmlns:a16="http://schemas.microsoft.com/office/drawing/2014/main" id="{2A7EDC60-C5CF-456A-9181-2B8111F26F56}"/>
                </a:ext>
              </a:extLst>
            </p:cNvPr>
            <p:cNvSpPr/>
            <p:nvPr/>
          </p:nvSpPr>
          <p:spPr>
            <a:xfrm>
              <a:off x="8432728" y="5261025"/>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1" name="Oval 200">
              <a:extLst>
                <a:ext uri="{FF2B5EF4-FFF2-40B4-BE49-F238E27FC236}">
                  <a16:creationId xmlns:a16="http://schemas.microsoft.com/office/drawing/2014/main" id="{351B699A-640D-4544-8273-953F84A96AE7}"/>
                </a:ext>
              </a:extLst>
            </p:cNvPr>
            <p:cNvSpPr/>
            <p:nvPr/>
          </p:nvSpPr>
          <p:spPr>
            <a:xfrm>
              <a:off x="8478841" y="52610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2" name="Oval 201">
              <a:extLst>
                <a:ext uri="{FF2B5EF4-FFF2-40B4-BE49-F238E27FC236}">
                  <a16:creationId xmlns:a16="http://schemas.microsoft.com/office/drawing/2014/main" id="{21D818EB-89DA-49D2-91AB-C096E8F5B289}"/>
                </a:ext>
              </a:extLst>
            </p:cNvPr>
            <p:cNvSpPr/>
            <p:nvPr/>
          </p:nvSpPr>
          <p:spPr>
            <a:xfrm>
              <a:off x="8524955" y="526102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3" name="Oval 202">
              <a:extLst>
                <a:ext uri="{FF2B5EF4-FFF2-40B4-BE49-F238E27FC236}">
                  <a16:creationId xmlns:a16="http://schemas.microsoft.com/office/drawing/2014/main" id="{43863C6E-6B29-4282-BFAA-819479A4964F}"/>
                </a:ext>
              </a:extLst>
            </p:cNvPr>
            <p:cNvSpPr/>
            <p:nvPr/>
          </p:nvSpPr>
          <p:spPr>
            <a:xfrm>
              <a:off x="8571068" y="526102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4" name="Oval 203">
              <a:extLst>
                <a:ext uri="{FF2B5EF4-FFF2-40B4-BE49-F238E27FC236}">
                  <a16:creationId xmlns:a16="http://schemas.microsoft.com/office/drawing/2014/main" id="{E9D6FE58-7393-4535-B341-48ACD86BBF9D}"/>
                </a:ext>
              </a:extLst>
            </p:cNvPr>
            <p:cNvSpPr/>
            <p:nvPr/>
          </p:nvSpPr>
          <p:spPr>
            <a:xfrm>
              <a:off x="8156050" y="530835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5" name="Oval 204">
              <a:extLst>
                <a:ext uri="{FF2B5EF4-FFF2-40B4-BE49-F238E27FC236}">
                  <a16:creationId xmlns:a16="http://schemas.microsoft.com/office/drawing/2014/main" id="{6BB049A2-A0DD-443F-8E8B-FF9AB3AA0A82}"/>
                </a:ext>
              </a:extLst>
            </p:cNvPr>
            <p:cNvSpPr/>
            <p:nvPr/>
          </p:nvSpPr>
          <p:spPr>
            <a:xfrm>
              <a:off x="8202163" y="530835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6" name="Oval 205">
              <a:extLst>
                <a:ext uri="{FF2B5EF4-FFF2-40B4-BE49-F238E27FC236}">
                  <a16:creationId xmlns:a16="http://schemas.microsoft.com/office/drawing/2014/main" id="{B21E4DBE-9356-4E8F-97E5-C70D17A1F0B7}"/>
                </a:ext>
              </a:extLst>
            </p:cNvPr>
            <p:cNvSpPr/>
            <p:nvPr/>
          </p:nvSpPr>
          <p:spPr>
            <a:xfrm>
              <a:off x="8248276" y="5308354"/>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7" name="Oval 206">
              <a:extLst>
                <a:ext uri="{FF2B5EF4-FFF2-40B4-BE49-F238E27FC236}">
                  <a16:creationId xmlns:a16="http://schemas.microsoft.com/office/drawing/2014/main" id="{4BCF6255-DB61-4855-A572-3BEAA13A55DA}"/>
                </a:ext>
              </a:extLst>
            </p:cNvPr>
            <p:cNvSpPr/>
            <p:nvPr/>
          </p:nvSpPr>
          <p:spPr>
            <a:xfrm>
              <a:off x="8294389" y="5308353"/>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8" name="Oval 207">
              <a:extLst>
                <a:ext uri="{FF2B5EF4-FFF2-40B4-BE49-F238E27FC236}">
                  <a16:creationId xmlns:a16="http://schemas.microsoft.com/office/drawing/2014/main" id="{881A8996-8D85-4618-86CE-2C02AE13F728}"/>
                </a:ext>
              </a:extLst>
            </p:cNvPr>
            <p:cNvSpPr/>
            <p:nvPr/>
          </p:nvSpPr>
          <p:spPr>
            <a:xfrm>
              <a:off x="8340502" y="5308355"/>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9" name="Oval 208">
              <a:extLst>
                <a:ext uri="{FF2B5EF4-FFF2-40B4-BE49-F238E27FC236}">
                  <a16:creationId xmlns:a16="http://schemas.microsoft.com/office/drawing/2014/main" id="{C92A86AD-967A-4A7E-89E0-B54136C5661B}"/>
                </a:ext>
              </a:extLst>
            </p:cNvPr>
            <p:cNvSpPr/>
            <p:nvPr/>
          </p:nvSpPr>
          <p:spPr>
            <a:xfrm>
              <a:off x="8386615" y="5308355"/>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0" name="Oval 209">
              <a:extLst>
                <a:ext uri="{FF2B5EF4-FFF2-40B4-BE49-F238E27FC236}">
                  <a16:creationId xmlns:a16="http://schemas.microsoft.com/office/drawing/2014/main" id="{A0AB647E-5D27-4F20-AB75-8E67999AC6C9}"/>
                </a:ext>
              </a:extLst>
            </p:cNvPr>
            <p:cNvSpPr/>
            <p:nvPr/>
          </p:nvSpPr>
          <p:spPr>
            <a:xfrm>
              <a:off x="8432728" y="5308355"/>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1" name="Oval 210">
              <a:extLst>
                <a:ext uri="{FF2B5EF4-FFF2-40B4-BE49-F238E27FC236}">
                  <a16:creationId xmlns:a16="http://schemas.microsoft.com/office/drawing/2014/main" id="{62F6F91D-D3AE-4071-BC72-01EF28CC3FDB}"/>
                </a:ext>
              </a:extLst>
            </p:cNvPr>
            <p:cNvSpPr/>
            <p:nvPr/>
          </p:nvSpPr>
          <p:spPr>
            <a:xfrm>
              <a:off x="8478841" y="530835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2" name="Oval 211">
              <a:extLst>
                <a:ext uri="{FF2B5EF4-FFF2-40B4-BE49-F238E27FC236}">
                  <a16:creationId xmlns:a16="http://schemas.microsoft.com/office/drawing/2014/main" id="{55249C29-C639-439B-9E47-51C690BB65A1}"/>
                </a:ext>
              </a:extLst>
            </p:cNvPr>
            <p:cNvSpPr/>
            <p:nvPr/>
          </p:nvSpPr>
          <p:spPr>
            <a:xfrm>
              <a:off x="8524955" y="5308358"/>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3" name="Oval 212">
              <a:extLst>
                <a:ext uri="{FF2B5EF4-FFF2-40B4-BE49-F238E27FC236}">
                  <a16:creationId xmlns:a16="http://schemas.microsoft.com/office/drawing/2014/main" id="{C018985E-9561-4122-BCD3-B31E15599A61}"/>
                </a:ext>
              </a:extLst>
            </p:cNvPr>
            <p:cNvSpPr/>
            <p:nvPr/>
          </p:nvSpPr>
          <p:spPr>
            <a:xfrm>
              <a:off x="8571068" y="5308358"/>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4" name="Oval 213">
              <a:extLst>
                <a:ext uri="{FF2B5EF4-FFF2-40B4-BE49-F238E27FC236}">
                  <a16:creationId xmlns:a16="http://schemas.microsoft.com/office/drawing/2014/main" id="{B5EDD08A-4139-49DE-87C9-CE2042B168C3}"/>
                </a:ext>
              </a:extLst>
            </p:cNvPr>
            <p:cNvSpPr/>
            <p:nvPr/>
          </p:nvSpPr>
          <p:spPr>
            <a:xfrm>
              <a:off x="8156050"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5" name="Oval 214">
              <a:extLst>
                <a:ext uri="{FF2B5EF4-FFF2-40B4-BE49-F238E27FC236}">
                  <a16:creationId xmlns:a16="http://schemas.microsoft.com/office/drawing/2014/main" id="{AFC22F79-C273-4F50-8EE8-5F83A66844E6}"/>
                </a:ext>
              </a:extLst>
            </p:cNvPr>
            <p:cNvSpPr/>
            <p:nvPr/>
          </p:nvSpPr>
          <p:spPr>
            <a:xfrm>
              <a:off x="8202163"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6" name="Oval 215">
              <a:extLst>
                <a:ext uri="{FF2B5EF4-FFF2-40B4-BE49-F238E27FC236}">
                  <a16:creationId xmlns:a16="http://schemas.microsoft.com/office/drawing/2014/main" id="{FBDC9931-2D33-46B0-87B2-7F28F3591145}"/>
                </a:ext>
              </a:extLst>
            </p:cNvPr>
            <p:cNvSpPr/>
            <p:nvPr/>
          </p:nvSpPr>
          <p:spPr>
            <a:xfrm>
              <a:off x="8248276"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7" name="Oval 216">
              <a:extLst>
                <a:ext uri="{FF2B5EF4-FFF2-40B4-BE49-F238E27FC236}">
                  <a16:creationId xmlns:a16="http://schemas.microsoft.com/office/drawing/2014/main" id="{983E1CC0-9BE1-41AE-8EE0-037A5B6AB596}"/>
                </a:ext>
              </a:extLst>
            </p:cNvPr>
            <p:cNvSpPr/>
            <p:nvPr/>
          </p:nvSpPr>
          <p:spPr>
            <a:xfrm>
              <a:off x="8294389"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8" name="Oval 217">
              <a:extLst>
                <a:ext uri="{FF2B5EF4-FFF2-40B4-BE49-F238E27FC236}">
                  <a16:creationId xmlns:a16="http://schemas.microsoft.com/office/drawing/2014/main" id="{BCB527F9-9412-42B6-A95A-9C735E71B4E8}"/>
                </a:ext>
              </a:extLst>
            </p:cNvPr>
            <p:cNvSpPr/>
            <p:nvPr/>
          </p:nvSpPr>
          <p:spPr>
            <a:xfrm>
              <a:off x="8340502"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9" name="Oval 218">
              <a:extLst>
                <a:ext uri="{FF2B5EF4-FFF2-40B4-BE49-F238E27FC236}">
                  <a16:creationId xmlns:a16="http://schemas.microsoft.com/office/drawing/2014/main" id="{C308B490-E2C8-40EA-9EA7-91D5D83A00BA}"/>
                </a:ext>
              </a:extLst>
            </p:cNvPr>
            <p:cNvSpPr/>
            <p:nvPr/>
          </p:nvSpPr>
          <p:spPr>
            <a:xfrm>
              <a:off x="8386615"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0" name="Oval 219">
              <a:extLst>
                <a:ext uri="{FF2B5EF4-FFF2-40B4-BE49-F238E27FC236}">
                  <a16:creationId xmlns:a16="http://schemas.microsoft.com/office/drawing/2014/main" id="{D731C18C-8027-4026-AAC0-D1CE27AC3CD4}"/>
                </a:ext>
              </a:extLst>
            </p:cNvPr>
            <p:cNvSpPr/>
            <p:nvPr/>
          </p:nvSpPr>
          <p:spPr>
            <a:xfrm>
              <a:off x="8432728"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1" name="Oval 220">
              <a:extLst>
                <a:ext uri="{FF2B5EF4-FFF2-40B4-BE49-F238E27FC236}">
                  <a16:creationId xmlns:a16="http://schemas.microsoft.com/office/drawing/2014/main" id="{65324C0F-589D-44F4-957C-AF2D29E65016}"/>
                </a:ext>
              </a:extLst>
            </p:cNvPr>
            <p:cNvSpPr/>
            <p:nvPr/>
          </p:nvSpPr>
          <p:spPr>
            <a:xfrm>
              <a:off x="8478841"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2" name="Oval 221">
              <a:extLst>
                <a:ext uri="{FF2B5EF4-FFF2-40B4-BE49-F238E27FC236}">
                  <a16:creationId xmlns:a16="http://schemas.microsoft.com/office/drawing/2014/main" id="{FD31C9CF-779E-4C07-AAE1-AC4BC9DE2083}"/>
                </a:ext>
              </a:extLst>
            </p:cNvPr>
            <p:cNvSpPr/>
            <p:nvPr/>
          </p:nvSpPr>
          <p:spPr>
            <a:xfrm>
              <a:off x="8524955"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3" name="Oval 222">
              <a:extLst>
                <a:ext uri="{FF2B5EF4-FFF2-40B4-BE49-F238E27FC236}">
                  <a16:creationId xmlns:a16="http://schemas.microsoft.com/office/drawing/2014/main" id="{F11DA717-4D0D-477D-B047-AACD73076E75}"/>
                </a:ext>
              </a:extLst>
            </p:cNvPr>
            <p:cNvSpPr/>
            <p:nvPr/>
          </p:nvSpPr>
          <p:spPr>
            <a:xfrm>
              <a:off x="8571068" y="5355682"/>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4" name="Oval 223">
              <a:extLst>
                <a:ext uri="{FF2B5EF4-FFF2-40B4-BE49-F238E27FC236}">
                  <a16:creationId xmlns:a16="http://schemas.microsoft.com/office/drawing/2014/main" id="{85E21AAD-DFE0-4132-90C0-27B81DAD5B1B}"/>
                </a:ext>
              </a:extLst>
            </p:cNvPr>
            <p:cNvSpPr/>
            <p:nvPr/>
          </p:nvSpPr>
          <p:spPr>
            <a:xfrm>
              <a:off x="8156050" y="540300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5" name="Oval 224">
              <a:extLst>
                <a:ext uri="{FF2B5EF4-FFF2-40B4-BE49-F238E27FC236}">
                  <a16:creationId xmlns:a16="http://schemas.microsoft.com/office/drawing/2014/main" id="{21CDBD80-6973-4E3C-A223-72ACF3B8FA15}"/>
                </a:ext>
              </a:extLst>
            </p:cNvPr>
            <p:cNvSpPr/>
            <p:nvPr/>
          </p:nvSpPr>
          <p:spPr>
            <a:xfrm>
              <a:off x="8202163" y="540300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6" name="Oval 225">
              <a:extLst>
                <a:ext uri="{FF2B5EF4-FFF2-40B4-BE49-F238E27FC236}">
                  <a16:creationId xmlns:a16="http://schemas.microsoft.com/office/drawing/2014/main" id="{C2B5FEA7-81F9-4CCE-AE97-E40BD4A4F380}"/>
                </a:ext>
              </a:extLst>
            </p:cNvPr>
            <p:cNvSpPr/>
            <p:nvPr/>
          </p:nvSpPr>
          <p:spPr>
            <a:xfrm>
              <a:off x="8248276" y="5403008"/>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7" name="Oval 226">
              <a:extLst>
                <a:ext uri="{FF2B5EF4-FFF2-40B4-BE49-F238E27FC236}">
                  <a16:creationId xmlns:a16="http://schemas.microsoft.com/office/drawing/2014/main" id="{333A9A0C-A1A2-4EB6-9B89-18DA508F827E}"/>
                </a:ext>
              </a:extLst>
            </p:cNvPr>
            <p:cNvSpPr/>
            <p:nvPr/>
          </p:nvSpPr>
          <p:spPr>
            <a:xfrm>
              <a:off x="8294389" y="5403008"/>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8" name="Oval 227">
              <a:extLst>
                <a:ext uri="{FF2B5EF4-FFF2-40B4-BE49-F238E27FC236}">
                  <a16:creationId xmlns:a16="http://schemas.microsoft.com/office/drawing/2014/main" id="{FF5762CF-496E-41C9-886B-91BD12189F58}"/>
                </a:ext>
              </a:extLst>
            </p:cNvPr>
            <p:cNvSpPr/>
            <p:nvPr/>
          </p:nvSpPr>
          <p:spPr>
            <a:xfrm>
              <a:off x="8340502" y="5403007"/>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9" name="Oval 228">
              <a:extLst>
                <a:ext uri="{FF2B5EF4-FFF2-40B4-BE49-F238E27FC236}">
                  <a16:creationId xmlns:a16="http://schemas.microsoft.com/office/drawing/2014/main" id="{68E49955-0D05-4F69-9772-8934F0CCE00E}"/>
                </a:ext>
              </a:extLst>
            </p:cNvPr>
            <p:cNvSpPr/>
            <p:nvPr/>
          </p:nvSpPr>
          <p:spPr>
            <a:xfrm>
              <a:off x="8386615" y="5403009"/>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0" name="Oval 229">
              <a:extLst>
                <a:ext uri="{FF2B5EF4-FFF2-40B4-BE49-F238E27FC236}">
                  <a16:creationId xmlns:a16="http://schemas.microsoft.com/office/drawing/2014/main" id="{06C14A9D-CF0F-4B09-A4BF-8C2EF7987DEA}"/>
                </a:ext>
              </a:extLst>
            </p:cNvPr>
            <p:cNvSpPr/>
            <p:nvPr/>
          </p:nvSpPr>
          <p:spPr>
            <a:xfrm>
              <a:off x="8432728" y="540301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1" name="Oval 230">
              <a:extLst>
                <a:ext uri="{FF2B5EF4-FFF2-40B4-BE49-F238E27FC236}">
                  <a16:creationId xmlns:a16="http://schemas.microsoft.com/office/drawing/2014/main" id="{A7AEE015-B0D8-4324-9ED3-A7AC7B2208DF}"/>
                </a:ext>
              </a:extLst>
            </p:cNvPr>
            <p:cNvSpPr/>
            <p:nvPr/>
          </p:nvSpPr>
          <p:spPr>
            <a:xfrm>
              <a:off x="8478841" y="540301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2" name="Oval 231">
              <a:extLst>
                <a:ext uri="{FF2B5EF4-FFF2-40B4-BE49-F238E27FC236}">
                  <a16:creationId xmlns:a16="http://schemas.microsoft.com/office/drawing/2014/main" id="{02119D93-B387-4400-90E7-B9111A533C4B}"/>
                </a:ext>
              </a:extLst>
            </p:cNvPr>
            <p:cNvSpPr/>
            <p:nvPr/>
          </p:nvSpPr>
          <p:spPr>
            <a:xfrm>
              <a:off x="8524955" y="5403010"/>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3" name="Oval 232">
              <a:extLst>
                <a:ext uri="{FF2B5EF4-FFF2-40B4-BE49-F238E27FC236}">
                  <a16:creationId xmlns:a16="http://schemas.microsoft.com/office/drawing/2014/main" id="{84C7419C-913F-4D2E-8844-CE65A8C6D468}"/>
                </a:ext>
              </a:extLst>
            </p:cNvPr>
            <p:cNvSpPr/>
            <p:nvPr/>
          </p:nvSpPr>
          <p:spPr>
            <a:xfrm>
              <a:off x="8571068" y="5403011"/>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4" name="Oval 233">
              <a:extLst>
                <a:ext uri="{FF2B5EF4-FFF2-40B4-BE49-F238E27FC236}">
                  <a16:creationId xmlns:a16="http://schemas.microsoft.com/office/drawing/2014/main" id="{C5B41037-0C43-4B05-9ECE-2991774EF2B6}"/>
                </a:ext>
              </a:extLst>
            </p:cNvPr>
            <p:cNvSpPr/>
            <p:nvPr/>
          </p:nvSpPr>
          <p:spPr>
            <a:xfrm>
              <a:off x="8156050"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5" name="Oval 234">
              <a:extLst>
                <a:ext uri="{FF2B5EF4-FFF2-40B4-BE49-F238E27FC236}">
                  <a16:creationId xmlns:a16="http://schemas.microsoft.com/office/drawing/2014/main" id="{6021197E-CD29-4BA6-B1BC-0E9E3974B222}"/>
                </a:ext>
              </a:extLst>
            </p:cNvPr>
            <p:cNvSpPr/>
            <p:nvPr/>
          </p:nvSpPr>
          <p:spPr>
            <a:xfrm>
              <a:off x="8202163"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6" name="Oval 235">
              <a:extLst>
                <a:ext uri="{FF2B5EF4-FFF2-40B4-BE49-F238E27FC236}">
                  <a16:creationId xmlns:a16="http://schemas.microsoft.com/office/drawing/2014/main" id="{52F16E71-6540-4F52-9DB1-3F44331A216A}"/>
                </a:ext>
              </a:extLst>
            </p:cNvPr>
            <p:cNvSpPr/>
            <p:nvPr/>
          </p:nvSpPr>
          <p:spPr>
            <a:xfrm>
              <a:off x="8248276"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7" name="Oval 236">
              <a:extLst>
                <a:ext uri="{FF2B5EF4-FFF2-40B4-BE49-F238E27FC236}">
                  <a16:creationId xmlns:a16="http://schemas.microsoft.com/office/drawing/2014/main" id="{2911AC57-F847-47CF-B298-2D325EE7684D}"/>
                </a:ext>
              </a:extLst>
            </p:cNvPr>
            <p:cNvSpPr/>
            <p:nvPr/>
          </p:nvSpPr>
          <p:spPr>
            <a:xfrm>
              <a:off x="8294389"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8" name="Oval 237">
              <a:extLst>
                <a:ext uri="{FF2B5EF4-FFF2-40B4-BE49-F238E27FC236}">
                  <a16:creationId xmlns:a16="http://schemas.microsoft.com/office/drawing/2014/main" id="{DE292786-D4F1-4338-9EE4-BD2A7684F26C}"/>
                </a:ext>
              </a:extLst>
            </p:cNvPr>
            <p:cNvSpPr/>
            <p:nvPr/>
          </p:nvSpPr>
          <p:spPr>
            <a:xfrm>
              <a:off x="8340502"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9" name="Oval 238">
              <a:extLst>
                <a:ext uri="{FF2B5EF4-FFF2-40B4-BE49-F238E27FC236}">
                  <a16:creationId xmlns:a16="http://schemas.microsoft.com/office/drawing/2014/main" id="{FB926AF2-7C91-47AA-9C3E-13E112A36AA5}"/>
                </a:ext>
              </a:extLst>
            </p:cNvPr>
            <p:cNvSpPr/>
            <p:nvPr/>
          </p:nvSpPr>
          <p:spPr>
            <a:xfrm>
              <a:off x="8386615"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0" name="Oval 239">
              <a:extLst>
                <a:ext uri="{FF2B5EF4-FFF2-40B4-BE49-F238E27FC236}">
                  <a16:creationId xmlns:a16="http://schemas.microsoft.com/office/drawing/2014/main" id="{87228214-46D5-4641-9456-5760E9D5B71D}"/>
                </a:ext>
              </a:extLst>
            </p:cNvPr>
            <p:cNvSpPr/>
            <p:nvPr/>
          </p:nvSpPr>
          <p:spPr>
            <a:xfrm>
              <a:off x="8432728" y="5450334"/>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1" name="Oval 240">
              <a:extLst>
                <a:ext uri="{FF2B5EF4-FFF2-40B4-BE49-F238E27FC236}">
                  <a16:creationId xmlns:a16="http://schemas.microsoft.com/office/drawing/2014/main" id="{7A93D8B4-8322-485A-A94E-5C87820D1FE8}"/>
                </a:ext>
              </a:extLst>
            </p:cNvPr>
            <p:cNvSpPr/>
            <p:nvPr/>
          </p:nvSpPr>
          <p:spPr>
            <a:xfrm>
              <a:off x="8478840" y="5450335"/>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2" name="Oval 241">
              <a:extLst>
                <a:ext uri="{FF2B5EF4-FFF2-40B4-BE49-F238E27FC236}">
                  <a16:creationId xmlns:a16="http://schemas.microsoft.com/office/drawing/2014/main" id="{98EEED59-F4BE-4648-BF33-A7A56A934DFC}"/>
                </a:ext>
              </a:extLst>
            </p:cNvPr>
            <p:cNvSpPr/>
            <p:nvPr/>
          </p:nvSpPr>
          <p:spPr>
            <a:xfrm>
              <a:off x="8524952" y="5450339"/>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3" name="Oval 242">
              <a:extLst>
                <a:ext uri="{FF2B5EF4-FFF2-40B4-BE49-F238E27FC236}">
                  <a16:creationId xmlns:a16="http://schemas.microsoft.com/office/drawing/2014/main" id="{CA01EF86-3A36-476D-AFE4-1073250CC5E3}"/>
                </a:ext>
              </a:extLst>
            </p:cNvPr>
            <p:cNvSpPr/>
            <p:nvPr/>
          </p:nvSpPr>
          <p:spPr>
            <a:xfrm>
              <a:off x="8571067" y="5450336"/>
              <a:ext cx="42539" cy="4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45" name="TextBox 244">
            <a:extLst>
              <a:ext uri="{FF2B5EF4-FFF2-40B4-BE49-F238E27FC236}">
                <a16:creationId xmlns:a16="http://schemas.microsoft.com/office/drawing/2014/main" id="{2A9A2817-051F-4B51-A70A-8B87131A881A}"/>
              </a:ext>
            </a:extLst>
          </p:cNvPr>
          <p:cNvSpPr txBox="1"/>
          <p:nvPr/>
        </p:nvSpPr>
        <p:spPr>
          <a:xfrm>
            <a:off x="558133" y="5794434"/>
            <a:ext cx="1947523" cy="523220"/>
          </a:xfrm>
          <a:prstGeom prst="rect">
            <a:avLst/>
          </a:prstGeom>
          <a:noFill/>
        </p:spPr>
        <p:txBody>
          <a:bodyPr wrap="square" rtlCol="0">
            <a:spAutoFit/>
          </a:bodyPr>
          <a:lstStyle/>
          <a:p>
            <a:pPr algn="ctr"/>
            <a:r>
              <a:rPr lang="en-NZ" sz="1400" dirty="0">
                <a:solidFill>
                  <a:schemeClr val="bg1"/>
                </a:solidFill>
                <a:latin typeface="Calibri Light" panose="020F0302020204030204" pitchFamily="34" charset="0"/>
              </a:rPr>
              <a:t>Pacific people aged </a:t>
            </a:r>
          </a:p>
          <a:p>
            <a:pPr algn="ctr"/>
            <a:r>
              <a:rPr lang="en-NZ" sz="1400" dirty="0">
                <a:solidFill>
                  <a:schemeClr val="bg1"/>
                </a:solidFill>
                <a:latin typeface="Calibri Light" panose="020F0302020204030204" pitchFamily="34" charset="0"/>
              </a:rPr>
              <a:t>18 and over.</a:t>
            </a:r>
            <a:endParaRPr lang="en-NZ" sz="1400" dirty="0">
              <a:solidFill>
                <a:schemeClr val="bg1"/>
              </a:solidFill>
              <a:latin typeface="Calibri Light" panose="020F0302020204030204" pitchFamily="34" charset="0"/>
              <a:cs typeface="Arial" pitchFamily="34" charset="0"/>
            </a:endParaRPr>
          </a:p>
        </p:txBody>
      </p:sp>
      <p:sp>
        <p:nvSpPr>
          <p:cNvPr id="246" name="TextBox 245">
            <a:extLst>
              <a:ext uri="{FF2B5EF4-FFF2-40B4-BE49-F238E27FC236}">
                <a16:creationId xmlns:a16="http://schemas.microsoft.com/office/drawing/2014/main" id="{F4683D6C-F805-44FC-9256-52C39E79C50F}"/>
              </a:ext>
            </a:extLst>
          </p:cNvPr>
          <p:cNvSpPr txBox="1"/>
          <p:nvPr/>
        </p:nvSpPr>
        <p:spPr>
          <a:xfrm>
            <a:off x="807058" y="3367462"/>
            <a:ext cx="1449672" cy="523220"/>
          </a:xfrm>
          <a:prstGeom prst="rect">
            <a:avLst/>
          </a:prstGeom>
          <a:noFill/>
        </p:spPr>
        <p:txBody>
          <a:bodyPr wrap="square" rtlCol="0" anchor="ctr">
            <a:spAutoFit/>
          </a:bodyPr>
          <a:lstStyle/>
          <a:p>
            <a:pPr algn="ctr"/>
            <a:r>
              <a:rPr lang="en-NZ" sz="1400" dirty="0">
                <a:solidFill>
                  <a:sysClr val="windowText" lastClr="000000"/>
                </a:solidFill>
                <a:latin typeface="+mj-lt"/>
              </a:rPr>
              <a:t>TARGET AUDIENCE</a:t>
            </a:r>
            <a:endParaRPr lang="en-NZ" sz="1400" dirty="0">
              <a:solidFill>
                <a:sysClr val="windowText" lastClr="000000"/>
              </a:solidFill>
              <a:latin typeface="+mj-lt"/>
              <a:cs typeface="Arial" pitchFamily="34" charset="0"/>
            </a:endParaRPr>
          </a:p>
        </p:txBody>
      </p:sp>
      <p:cxnSp>
        <p:nvCxnSpPr>
          <p:cNvPr id="247" name="Straight Connector 246">
            <a:extLst>
              <a:ext uri="{FF2B5EF4-FFF2-40B4-BE49-F238E27FC236}">
                <a16:creationId xmlns:a16="http://schemas.microsoft.com/office/drawing/2014/main" id="{5B311F39-DC4E-475C-8282-8FD1B750D01D}"/>
              </a:ext>
            </a:extLst>
          </p:cNvPr>
          <p:cNvCxnSpPr>
            <a:cxnSpLocks/>
          </p:cNvCxnSpPr>
          <p:nvPr/>
        </p:nvCxnSpPr>
        <p:spPr>
          <a:xfrm flipV="1">
            <a:off x="1531894" y="4072835"/>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3AEAA1FC-1285-4537-AD17-658649D0DA91}"/>
              </a:ext>
            </a:extLst>
          </p:cNvPr>
          <p:cNvSpPr/>
          <p:nvPr/>
        </p:nvSpPr>
        <p:spPr>
          <a:xfrm>
            <a:off x="1024161" y="4570319"/>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49" name="Group 248">
            <a:extLst>
              <a:ext uri="{FF2B5EF4-FFF2-40B4-BE49-F238E27FC236}">
                <a16:creationId xmlns:a16="http://schemas.microsoft.com/office/drawing/2014/main" id="{4568E567-9234-4AFA-A6CA-E1863852E622}"/>
              </a:ext>
            </a:extLst>
          </p:cNvPr>
          <p:cNvGrpSpPr/>
          <p:nvPr/>
        </p:nvGrpSpPr>
        <p:grpSpPr>
          <a:xfrm>
            <a:off x="1255419" y="4828850"/>
            <a:ext cx="552950" cy="420977"/>
            <a:chOff x="2600325" y="1598613"/>
            <a:chExt cx="1050926" cy="800101"/>
          </a:xfrm>
          <a:solidFill>
            <a:schemeClr val="bg1">
              <a:lumMod val="50000"/>
            </a:schemeClr>
          </a:solidFill>
        </p:grpSpPr>
        <p:sp>
          <p:nvSpPr>
            <p:cNvPr id="371" name="Freeform 6">
              <a:extLst>
                <a:ext uri="{FF2B5EF4-FFF2-40B4-BE49-F238E27FC236}">
                  <a16:creationId xmlns:a16="http://schemas.microsoft.com/office/drawing/2014/main" id="{77985723-3191-4165-9190-7E4D0169C2D4}"/>
                </a:ext>
              </a:extLst>
            </p:cNvPr>
            <p:cNvSpPr>
              <a:spLocks/>
            </p:cNvSpPr>
            <p:nvPr/>
          </p:nvSpPr>
          <p:spPr bwMode="auto">
            <a:xfrm>
              <a:off x="3260725" y="2019301"/>
              <a:ext cx="169863" cy="379413"/>
            </a:xfrm>
            <a:custGeom>
              <a:avLst/>
              <a:gdLst>
                <a:gd name="T0" fmla="*/ 159 w 209"/>
                <a:gd name="T1" fmla="*/ 228 h 468"/>
                <a:gd name="T2" fmla="*/ 159 w 209"/>
                <a:gd name="T3" fmla="*/ 425 h 468"/>
                <a:gd name="T4" fmla="*/ 117 w 209"/>
                <a:gd name="T5" fmla="*/ 468 h 468"/>
                <a:gd name="T6" fmla="*/ 50 w 209"/>
                <a:gd name="T7" fmla="*/ 401 h 468"/>
                <a:gd name="T8" fmla="*/ 50 w 209"/>
                <a:gd name="T9" fmla="*/ 247 h 468"/>
                <a:gd name="T10" fmla="*/ 50 w 209"/>
                <a:gd name="T11" fmla="*/ 228 h 468"/>
                <a:gd name="T12" fmla="*/ 1 w 209"/>
                <a:gd name="T13" fmla="*/ 166 h 468"/>
                <a:gd name="T14" fmla="*/ 1 w 209"/>
                <a:gd name="T15" fmla="*/ 48 h 468"/>
                <a:gd name="T16" fmla="*/ 48 w 209"/>
                <a:gd name="T17" fmla="*/ 0 h 468"/>
                <a:gd name="T18" fmla="*/ 162 w 209"/>
                <a:gd name="T19" fmla="*/ 0 h 468"/>
                <a:gd name="T20" fmla="*/ 209 w 209"/>
                <a:gd name="T21" fmla="*/ 47 h 468"/>
                <a:gd name="T22" fmla="*/ 209 w 209"/>
                <a:gd name="T23" fmla="*/ 167 h 468"/>
                <a:gd name="T24" fmla="*/ 159 w 209"/>
                <a:gd name="T25"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468">
                  <a:moveTo>
                    <a:pt x="159" y="228"/>
                  </a:moveTo>
                  <a:cubicBezTo>
                    <a:pt x="159" y="295"/>
                    <a:pt x="159" y="360"/>
                    <a:pt x="159" y="425"/>
                  </a:cubicBezTo>
                  <a:cubicBezTo>
                    <a:pt x="159" y="459"/>
                    <a:pt x="150" y="468"/>
                    <a:pt x="117" y="468"/>
                  </a:cubicBezTo>
                  <a:cubicBezTo>
                    <a:pt x="52" y="468"/>
                    <a:pt x="50" y="466"/>
                    <a:pt x="50" y="401"/>
                  </a:cubicBezTo>
                  <a:cubicBezTo>
                    <a:pt x="50" y="350"/>
                    <a:pt x="50" y="299"/>
                    <a:pt x="50" y="247"/>
                  </a:cubicBezTo>
                  <a:cubicBezTo>
                    <a:pt x="50" y="241"/>
                    <a:pt x="50" y="234"/>
                    <a:pt x="50" y="228"/>
                  </a:cubicBezTo>
                  <a:cubicBezTo>
                    <a:pt x="6" y="218"/>
                    <a:pt x="1" y="211"/>
                    <a:pt x="1" y="166"/>
                  </a:cubicBezTo>
                  <a:cubicBezTo>
                    <a:pt x="1" y="127"/>
                    <a:pt x="0" y="87"/>
                    <a:pt x="1" y="48"/>
                  </a:cubicBezTo>
                  <a:cubicBezTo>
                    <a:pt x="1" y="15"/>
                    <a:pt x="16" y="0"/>
                    <a:pt x="48" y="0"/>
                  </a:cubicBezTo>
                  <a:cubicBezTo>
                    <a:pt x="86" y="0"/>
                    <a:pt x="124" y="0"/>
                    <a:pt x="162" y="0"/>
                  </a:cubicBezTo>
                  <a:cubicBezTo>
                    <a:pt x="193" y="0"/>
                    <a:pt x="209" y="16"/>
                    <a:pt x="209" y="47"/>
                  </a:cubicBezTo>
                  <a:cubicBezTo>
                    <a:pt x="209" y="87"/>
                    <a:pt x="209" y="127"/>
                    <a:pt x="209" y="167"/>
                  </a:cubicBezTo>
                  <a:cubicBezTo>
                    <a:pt x="209" y="211"/>
                    <a:pt x="203" y="218"/>
                    <a:pt x="159"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2" name="Freeform 7">
              <a:extLst>
                <a:ext uri="{FF2B5EF4-FFF2-40B4-BE49-F238E27FC236}">
                  <a16:creationId xmlns:a16="http://schemas.microsoft.com/office/drawing/2014/main" id="{91CF651E-67DC-41D5-81C2-F51CB66765ED}"/>
                </a:ext>
              </a:extLst>
            </p:cNvPr>
            <p:cNvSpPr>
              <a:spLocks/>
            </p:cNvSpPr>
            <p:nvPr/>
          </p:nvSpPr>
          <p:spPr bwMode="auto">
            <a:xfrm>
              <a:off x="2600325" y="2019301"/>
              <a:ext cx="168275" cy="379413"/>
            </a:xfrm>
            <a:custGeom>
              <a:avLst/>
              <a:gdLst>
                <a:gd name="T0" fmla="*/ 50 w 209"/>
                <a:gd name="T1" fmla="*/ 228 h 468"/>
                <a:gd name="T2" fmla="*/ 0 w 209"/>
                <a:gd name="T3" fmla="*/ 168 h 468"/>
                <a:gd name="T4" fmla="*/ 0 w 209"/>
                <a:gd name="T5" fmla="*/ 46 h 468"/>
                <a:gd name="T6" fmla="*/ 46 w 209"/>
                <a:gd name="T7" fmla="*/ 0 h 468"/>
                <a:gd name="T8" fmla="*/ 164 w 209"/>
                <a:gd name="T9" fmla="*/ 0 h 468"/>
                <a:gd name="T10" fmla="*/ 208 w 209"/>
                <a:gd name="T11" fmla="*/ 45 h 468"/>
                <a:gd name="T12" fmla="*/ 208 w 209"/>
                <a:gd name="T13" fmla="*/ 167 h 468"/>
                <a:gd name="T14" fmla="*/ 159 w 209"/>
                <a:gd name="T15" fmla="*/ 229 h 468"/>
                <a:gd name="T16" fmla="*/ 159 w 209"/>
                <a:gd name="T17" fmla="*/ 422 h 468"/>
                <a:gd name="T18" fmla="*/ 158 w 209"/>
                <a:gd name="T19" fmla="*/ 442 h 468"/>
                <a:gd name="T20" fmla="*/ 128 w 209"/>
                <a:gd name="T21" fmla="*/ 468 h 468"/>
                <a:gd name="T22" fmla="*/ 92 w 209"/>
                <a:gd name="T23" fmla="*/ 468 h 468"/>
                <a:gd name="T24" fmla="*/ 50 w 209"/>
                <a:gd name="T25" fmla="*/ 427 h 468"/>
                <a:gd name="T26" fmla="*/ 50 w 209"/>
                <a:gd name="T27" fmla="*/ 251 h 468"/>
                <a:gd name="T28" fmla="*/ 50 w 209"/>
                <a:gd name="T29"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468">
                  <a:moveTo>
                    <a:pt x="50" y="228"/>
                  </a:moveTo>
                  <a:cubicBezTo>
                    <a:pt x="7" y="219"/>
                    <a:pt x="0" y="210"/>
                    <a:pt x="0" y="168"/>
                  </a:cubicBezTo>
                  <a:cubicBezTo>
                    <a:pt x="0" y="127"/>
                    <a:pt x="0" y="87"/>
                    <a:pt x="0" y="46"/>
                  </a:cubicBezTo>
                  <a:cubicBezTo>
                    <a:pt x="0" y="17"/>
                    <a:pt x="16" y="0"/>
                    <a:pt x="46" y="0"/>
                  </a:cubicBezTo>
                  <a:cubicBezTo>
                    <a:pt x="85" y="0"/>
                    <a:pt x="124" y="0"/>
                    <a:pt x="164" y="0"/>
                  </a:cubicBezTo>
                  <a:cubicBezTo>
                    <a:pt x="192" y="0"/>
                    <a:pt x="208" y="16"/>
                    <a:pt x="208" y="45"/>
                  </a:cubicBezTo>
                  <a:cubicBezTo>
                    <a:pt x="209" y="85"/>
                    <a:pt x="208" y="126"/>
                    <a:pt x="208" y="167"/>
                  </a:cubicBezTo>
                  <a:cubicBezTo>
                    <a:pt x="208" y="211"/>
                    <a:pt x="203" y="218"/>
                    <a:pt x="159" y="229"/>
                  </a:cubicBezTo>
                  <a:cubicBezTo>
                    <a:pt x="159" y="293"/>
                    <a:pt x="160" y="357"/>
                    <a:pt x="159" y="422"/>
                  </a:cubicBezTo>
                  <a:cubicBezTo>
                    <a:pt x="159" y="428"/>
                    <a:pt x="160" y="435"/>
                    <a:pt x="158" y="442"/>
                  </a:cubicBezTo>
                  <a:cubicBezTo>
                    <a:pt x="155" y="458"/>
                    <a:pt x="145" y="467"/>
                    <a:pt x="128" y="468"/>
                  </a:cubicBezTo>
                  <a:cubicBezTo>
                    <a:pt x="116" y="468"/>
                    <a:pt x="104" y="468"/>
                    <a:pt x="92" y="468"/>
                  </a:cubicBezTo>
                  <a:cubicBezTo>
                    <a:pt x="60" y="468"/>
                    <a:pt x="50" y="459"/>
                    <a:pt x="50" y="427"/>
                  </a:cubicBezTo>
                  <a:cubicBezTo>
                    <a:pt x="50" y="368"/>
                    <a:pt x="50" y="309"/>
                    <a:pt x="50" y="251"/>
                  </a:cubicBezTo>
                  <a:cubicBezTo>
                    <a:pt x="50" y="244"/>
                    <a:pt x="50" y="236"/>
                    <a:pt x="50"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3" name="Freeform 8">
              <a:extLst>
                <a:ext uri="{FF2B5EF4-FFF2-40B4-BE49-F238E27FC236}">
                  <a16:creationId xmlns:a16="http://schemas.microsoft.com/office/drawing/2014/main" id="{5F1E87C6-F016-4BF4-9A99-C29C43277959}"/>
                </a:ext>
              </a:extLst>
            </p:cNvPr>
            <p:cNvSpPr>
              <a:spLocks/>
            </p:cNvSpPr>
            <p:nvPr/>
          </p:nvSpPr>
          <p:spPr bwMode="auto">
            <a:xfrm>
              <a:off x="3481388" y="2019301"/>
              <a:ext cx="169863" cy="379413"/>
            </a:xfrm>
            <a:custGeom>
              <a:avLst/>
              <a:gdLst>
                <a:gd name="T0" fmla="*/ 50 w 209"/>
                <a:gd name="T1" fmla="*/ 228 h 468"/>
                <a:gd name="T2" fmla="*/ 1 w 209"/>
                <a:gd name="T3" fmla="*/ 170 h 468"/>
                <a:gd name="T4" fmla="*/ 1 w 209"/>
                <a:gd name="T5" fmla="*/ 46 h 468"/>
                <a:gd name="T6" fmla="*/ 46 w 209"/>
                <a:gd name="T7" fmla="*/ 0 h 468"/>
                <a:gd name="T8" fmla="*/ 162 w 209"/>
                <a:gd name="T9" fmla="*/ 0 h 468"/>
                <a:gd name="T10" fmla="*/ 209 w 209"/>
                <a:gd name="T11" fmla="*/ 47 h 468"/>
                <a:gd name="T12" fmla="*/ 209 w 209"/>
                <a:gd name="T13" fmla="*/ 165 h 468"/>
                <a:gd name="T14" fmla="*/ 159 w 209"/>
                <a:gd name="T15" fmla="*/ 229 h 468"/>
                <a:gd name="T16" fmla="*/ 159 w 209"/>
                <a:gd name="T17" fmla="*/ 332 h 468"/>
                <a:gd name="T18" fmla="*/ 159 w 209"/>
                <a:gd name="T19" fmla="*/ 432 h 468"/>
                <a:gd name="T20" fmla="*/ 122 w 209"/>
                <a:gd name="T21" fmla="*/ 468 h 468"/>
                <a:gd name="T22" fmla="*/ 88 w 209"/>
                <a:gd name="T23" fmla="*/ 468 h 468"/>
                <a:gd name="T24" fmla="*/ 50 w 209"/>
                <a:gd name="T25" fmla="*/ 429 h 468"/>
                <a:gd name="T26" fmla="*/ 50 w 209"/>
                <a:gd name="T27" fmla="*/ 243 h 468"/>
                <a:gd name="T28" fmla="*/ 50 w 209"/>
                <a:gd name="T29"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468">
                  <a:moveTo>
                    <a:pt x="50" y="228"/>
                  </a:moveTo>
                  <a:cubicBezTo>
                    <a:pt x="8" y="219"/>
                    <a:pt x="1" y="211"/>
                    <a:pt x="1" y="170"/>
                  </a:cubicBezTo>
                  <a:cubicBezTo>
                    <a:pt x="1" y="128"/>
                    <a:pt x="0" y="87"/>
                    <a:pt x="1" y="46"/>
                  </a:cubicBezTo>
                  <a:cubicBezTo>
                    <a:pt x="1" y="16"/>
                    <a:pt x="17" y="0"/>
                    <a:pt x="46" y="0"/>
                  </a:cubicBezTo>
                  <a:cubicBezTo>
                    <a:pt x="85" y="0"/>
                    <a:pt x="124" y="0"/>
                    <a:pt x="162" y="0"/>
                  </a:cubicBezTo>
                  <a:cubicBezTo>
                    <a:pt x="193" y="0"/>
                    <a:pt x="209" y="16"/>
                    <a:pt x="209" y="47"/>
                  </a:cubicBezTo>
                  <a:cubicBezTo>
                    <a:pt x="209" y="86"/>
                    <a:pt x="209" y="126"/>
                    <a:pt x="209" y="165"/>
                  </a:cubicBezTo>
                  <a:cubicBezTo>
                    <a:pt x="209" y="211"/>
                    <a:pt x="204" y="217"/>
                    <a:pt x="159" y="229"/>
                  </a:cubicBezTo>
                  <a:cubicBezTo>
                    <a:pt x="159" y="263"/>
                    <a:pt x="159" y="297"/>
                    <a:pt x="159" y="332"/>
                  </a:cubicBezTo>
                  <a:cubicBezTo>
                    <a:pt x="159" y="365"/>
                    <a:pt x="159" y="398"/>
                    <a:pt x="159" y="432"/>
                  </a:cubicBezTo>
                  <a:cubicBezTo>
                    <a:pt x="159" y="457"/>
                    <a:pt x="148" y="467"/>
                    <a:pt x="122" y="468"/>
                  </a:cubicBezTo>
                  <a:cubicBezTo>
                    <a:pt x="111" y="468"/>
                    <a:pt x="99" y="468"/>
                    <a:pt x="88" y="468"/>
                  </a:cubicBezTo>
                  <a:cubicBezTo>
                    <a:pt x="61" y="468"/>
                    <a:pt x="50" y="457"/>
                    <a:pt x="50" y="429"/>
                  </a:cubicBezTo>
                  <a:cubicBezTo>
                    <a:pt x="49" y="367"/>
                    <a:pt x="50" y="305"/>
                    <a:pt x="50" y="243"/>
                  </a:cubicBezTo>
                  <a:cubicBezTo>
                    <a:pt x="50" y="238"/>
                    <a:pt x="50" y="234"/>
                    <a:pt x="50"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4" name="Freeform 9">
              <a:extLst>
                <a:ext uri="{FF2B5EF4-FFF2-40B4-BE49-F238E27FC236}">
                  <a16:creationId xmlns:a16="http://schemas.microsoft.com/office/drawing/2014/main" id="{9B41F152-A212-4B04-9E9C-B14A42EE2268}"/>
                </a:ext>
              </a:extLst>
            </p:cNvPr>
            <p:cNvSpPr>
              <a:spLocks/>
            </p:cNvSpPr>
            <p:nvPr/>
          </p:nvSpPr>
          <p:spPr bwMode="auto">
            <a:xfrm>
              <a:off x="2820988" y="2019301"/>
              <a:ext cx="168275" cy="379413"/>
            </a:xfrm>
            <a:custGeom>
              <a:avLst/>
              <a:gdLst>
                <a:gd name="T0" fmla="*/ 159 w 209"/>
                <a:gd name="T1" fmla="*/ 228 h 468"/>
                <a:gd name="T2" fmla="*/ 159 w 209"/>
                <a:gd name="T3" fmla="*/ 421 h 468"/>
                <a:gd name="T4" fmla="*/ 113 w 209"/>
                <a:gd name="T5" fmla="*/ 468 h 468"/>
                <a:gd name="T6" fmla="*/ 50 w 209"/>
                <a:gd name="T7" fmla="*/ 406 h 468"/>
                <a:gd name="T8" fmla="*/ 50 w 209"/>
                <a:gd name="T9" fmla="*/ 250 h 468"/>
                <a:gd name="T10" fmla="*/ 50 w 209"/>
                <a:gd name="T11" fmla="*/ 229 h 468"/>
                <a:gd name="T12" fmla="*/ 0 w 209"/>
                <a:gd name="T13" fmla="*/ 165 h 468"/>
                <a:gd name="T14" fmla="*/ 0 w 209"/>
                <a:gd name="T15" fmla="*/ 45 h 468"/>
                <a:gd name="T16" fmla="*/ 44 w 209"/>
                <a:gd name="T17" fmla="*/ 0 h 468"/>
                <a:gd name="T18" fmla="*/ 164 w 209"/>
                <a:gd name="T19" fmla="*/ 0 h 468"/>
                <a:gd name="T20" fmla="*/ 208 w 209"/>
                <a:gd name="T21" fmla="*/ 45 h 468"/>
                <a:gd name="T22" fmla="*/ 208 w 209"/>
                <a:gd name="T23" fmla="*/ 169 h 468"/>
                <a:gd name="T24" fmla="*/ 159 w 209"/>
                <a:gd name="T25"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468">
                  <a:moveTo>
                    <a:pt x="159" y="228"/>
                  </a:moveTo>
                  <a:cubicBezTo>
                    <a:pt x="159" y="293"/>
                    <a:pt x="160" y="357"/>
                    <a:pt x="159" y="421"/>
                  </a:cubicBezTo>
                  <a:cubicBezTo>
                    <a:pt x="159" y="459"/>
                    <a:pt x="150" y="468"/>
                    <a:pt x="113" y="468"/>
                  </a:cubicBezTo>
                  <a:cubicBezTo>
                    <a:pt x="51" y="468"/>
                    <a:pt x="50" y="468"/>
                    <a:pt x="50" y="406"/>
                  </a:cubicBezTo>
                  <a:cubicBezTo>
                    <a:pt x="50" y="354"/>
                    <a:pt x="50" y="302"/>
                    <a:pt x="50" y="250"/>
                  </a:cubicBezTo>
                  <a:cubicBezTo>
                    <a:pt x="50" y="243"/>
                    <a:pt x="50" y="235"/>
                    <a:pt x="50" y="229"/>
                  </a:cubicBezTo>
                  <a:cubicBezTo>
                    <a:pt x="4" y="217"/>
                    <a:pt x="0" y="211"/>
                    <a:pt x="0" y="165"/>
                  </a:cubicBezTo>
                  <a:cubicBezTo>
                    <a:pt x="0" y="125"/>
                    <a:pt x="0" y="85"/>
                    <a:pt x="0" y="45"/>
                  </a:cubicBezTo>
                  <a:cubicBezTo>
                    <a:pt x="0" y="17"/>
                    <a:pt x="16" y="1"/>
                    <a:pt x="44" y="0"/>
                  </a:cubicBezTo>
                  <a:cubicBezTo>
                    <a:pt x="84" y="0"/>
                    <a:pt x="124" y="0"/>
                    <a:pt x="164" y="0"/>
                  </a:cubicBezTo>
                  <a:cubicBezTo>
                    <a:pt x="192" y="0"/>
                    <a:pt x="208" y="17"/>
                    <a:pt x="208" y="45"/>
                  </a:cubicBezTo>
                  <a:cubicBezTo>
                    <a:pt x="209" y="87"/>
                    <a:pt x="208" y="128"/>
                    <a:pt x="208" y="169"/>
                  </a:cubicBezTo>
                  <a:cubicBezTo>
                    <a:pt x="208" y="210"/>
                    <a:pt x="201" y="220"/>
                    <a:pt x="159"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5" name="Freeform 10">
              <a:extLst>
                <a:ext uri="{FF2B5EF4-FFF2-40B4-BE49-F238E27FC236}">
                  <a16:creationId xmlns:a16="http://schemas.microsoft.com/office/drawing/2014/main" id="{10D513BC-F370-4012-9A5F-B294018C1AA4}"/>
                </a:ext>
              </a:extLst>
            </p:cNvPr>
            <p:cNvSpPr>
              <a:spLocks/>
            </p:cNvSpPr>
            <p:nvPr/>
          </p:nvSpPr>
          <p:spPr bwMode="auto">
            <a:xfrm>
              <a:off x="3041650" y="2017713"/>
              <a:ext cx="168275" cy="381000"/>
            </a:xfrm>
            <a:custGeom>
              <a:avLst/>
              <a:gdLst>
                <a:gd name="T0" fmla="*/ 50 w 208"/>
                <a:gd name="T1" fmla="*/ 229 h 469"/>
                <a:gd name="T2" fmla="*/ 27 w 208"/>
                <a:gd name="T3" fmla="*/ 224 h 469"/>
                <a:gd name="T4" fmla="*/ 0 w 208"/>
                <a:gd name="T5" fmla="*/ 186 h 469"/>
                <a:gd name="T6" fmla="*/ 0 w 208"/>
                <a:gd name="T7" fmla="*/ 42 h 469"/>
                <a:gd name="T8" fmla="*/ 40 w 208"/>
                <a:gd name="T9" fmla="*/ 1 h 469"/>
                <a:gd name="T10" fmla="*/ 168 w 208"/>
                <a:gd name="T11" fmla="*/ 1 h 469"/>
                <a:gd name="T12" fmla="*/ 208 w 208"/>
                <a:gd name="T13" fmla="*/ 44 h 469"/>
                <a:gd name="T14" fmla="*/ 208 w 208"/>
                <a:gd name="T15" fmla="*/ 170 h 469"/>
                <a:gd name="T16" fmla="*/ 159 w 208"/>
                <a:gd name="T17" fmla="*/ 229 h 469"/>
                <a:gd name="T18" fmla="*/ 159 w 208"/>
                <a:gd name="T19" fmla="*/ 326 h 469"/>
                <a:gd name="T20" fmla="*/ 159 w 208"/>
                <a:gd name="T21" fmla="*/ 428 h 469"/>
                <a:gd name="T22" fmla="*/ 118 w 208"/>
                <a:gd name="T23" fmla="*/ 469 h 469"/>
                <a:gd name="T24" fmla="*/ 86 w 208"/>
                <a:gd name="T25" fmla="*/ 469 h 469"/>
                <a:gd name="T26" fmla="*/ 50 w 208"/>
                <a:gd name="T27" fmla="*/ 433 h 469"/>
                <a:gd name="T28" fmla="*/ 50 w 208"/>
                <a:gd name="T29" fmla="*/ 251 h 469"/>
                <a:gd name="T30" fmla="*/ 50 w 208"/>
                <a:gd name="T31" fmla="*/ 22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69">
                  <a:moveTo>
                    <a:pt x="50" y="229"/>
                  </a:moveTo>
                  <a:cubicBezTo>
                    <a:pt x="41" y="227"/>
                    <a:pt x="34" y="227"/>
                    <a:pt x="27" y="224"/>
                  </a:cubicBezTo>
                  <a:cubicBezTo>
                    <a:pt x="10" y="218"/>
                    <a:pt x="0" y="205"/>
                    <a:pt x="0" y="186"/>
                  </a:cubicBezTo>
                  <a:cubicBezTo>
                    <a:pt x="0" y="138"/>
                    <a:pt x="0" y="90"/>
                    <a:pt x="0" y="42"/>
                  </a:cubicBezTo>
                  <a:cubicBezTo>
                    <a:pt x="0" y="19"/>
                    <a:pt x="16" y="2"/>
                    <a:pt x="40" y="1"/>
                  </a:cubicBezTo>
                  <a:cubicBezTo>
                    <a:pt x="83" y="0"/>
                    <a:pt x="125" y="0"/>
                    <a:pt x="168" y="1"/>
                  </a:cubicBezTo>
                  <a:cubicBezTo>
                    <a:pt x="193" y="2"/>
                    <a:pt x="208" y="19"/>
                    <a:pt x="208" y="44"/>
                  </a:cubicBezTo>
                  <a:cubicBezTo>
                    <a:pt x="208" y="86"/>
                    <a:pt x="208" y="128"/>
                    <a:pt x="208" y="170"/>
                  </a:cubicBezTo>
                  <a:cubicBezTo>
                    <a:pt x="208" y="212"/>
                    <a:pt x="202" y="220"/>
                    <a:pt x="159" y="229"/>
                  </a:cubicBezTo>
                  <a:cubicBezTo>
                    <a:pt x="159" y="261"/>
                    <a:pt x="159" y="293"/>
                    <a:pt x="159" y="326"/>
                  </a:cubicBezTo>
                  <a:cubicBezTo>
                    <a:pt x="159" y="360"/>
                    <a:pt x="160" y="394"/>
                    <a:pt x="159" y="428"/>
                  </a:cubicBezTo>
                  <a:cubicBezTo>
                    <a:pt x="159" y="458"/>
                    <a:pt x="148" y="469"/>
                    <a:pt x="118" y="469"/>
                  </a:cubicBezTo>
                  <a:cubicBezTo>
                    <a:pt x="108" y="469"/>
                    <a:pt x="97" y="469"/>
                    <a:pt x="86" y="469"/>
                  </a:cubicBezTo>
                  <a:cubicBezTo>
                    <a:pt x="60" y="468"/>
                    <a:pt x="50" y="459"/>
                    <a:pt x="50" y="433"/>
                  </a:cubicBezTo>
                  <a:cubicBezTo>
                    <a:pt x="50" y="372"/>
                    <a:pt x="50" y="311"/>
                    <a:pt x="50" y="251"/>
                  </a:cubicBezTo>
                  <a:cubicBezTo>
                    <a:pt x="50" y="243"/>
                    <a:pt x="50" y="236"/>
                    <a:pt x="50"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6" name="Freeform 11">
              <a:extLst>
                <a:ext uri="{FF2B5EF4-FFF2-40B4-BE49-F238E27FC236}">
                  <a16:creationId xmlns:a16="http://schemas.microsoft.com/office/drawing/2014/main" id="{5145EA09-0F37-4359-92F2-8A6862526601}"/>
                </a:ext>
              </a:extLst>
            </p:cNvPr>
            <p:cNvSpPr>
              <a:spLocks/>
            </p:cNvSpPr>
            <p:nvPr/>
          </p:nvSpPr>
          <p:spPr bwMode="auto">
            <a:xfrm>
              <a:off x="2633663" y="1905001"/>
              <a:ext cx="101600" cy="100013"/>
            </a:xfrm>
            <a:custGeom>
              <a:avLst/>
              <a:gdLst>
                <a:gd name="T0" fmla="*/ 63 w 126"/>
                <a:gd name="T1" fmla="*/ 0 h 125"/>
                <a:gd name="T2" fmla="*/ 125 w 126"/>
                <a:gd name="T3" fmla="*/ 61 h 125"/>
                <a:gd name="T4" fmla="*/ 63 w 126"/>
                <a:gd name="T5" fmla="*/ 124 h 125"/>
                <a:gd name="T6" fmla="*/ 0 w 126"/>
                <a:gd name="T7" fmla="*/ 61 h 125"/>
                <a:gd name="T8" fmla="*/ 63 w 126"/>
                <a:gd name="T9" fmla="*/ 0 h 125"/>
              </a:gdLst>
              <a:ahLst/>
              <a:cxnLst>
                <a:cxn ang="0">
                  <a:pos x="T0" y="T1"/>
                </a:cxn>
                <a:cxn ang="0">
                  <a:pos x="T2" y="T3"/>
                </a:cxn>
                <a:cxn ang="0">
                  <a:pos x="T4" y="T5"/>
                </a:cxn>
                <a:cxn ang="0">
                  <a:pos x="T6" y="T7"/>
                </a:cxn>
                <a:cxn ang="0">
                  <a:pos x="T8" y="T9"/>
                </a:cxn>
              </a:cxnLst>
              <a:rect l="0" t="0" r="r" b="b"/>
              <a:pathLst>
                <a:path w="126" h="125">
                  <a:moveTo>
                    <a:pt x="63" y="0"/>
                  </a:moveTo>
                  <a:cubicBezTo>
                    <a:pt x="97" y="0"/>
                    <a:pt x="125" y="28"/>
                    <a:pt x="125" y="61"/>
                  </a:cubicBezTo>
                  <a:cubicBezTo>
                    <a:pt x="126" y="95"/>
                    <a:pt x="97" y="124"/>
                    <a:pt x="63" y="124"/>
                  </a:cubicBezTo>
                  <a:cubicBezTo>
                    <a:pt x="29" y="125"/>
                    <a:pt x="0" y="96"/>
                    <a:pt x="0" y="61"/>
                  </a:cubicBezTo>
                  <a:cubicBezTo>
                    <a:pt x="1" y="27"/>
                    <a:pt x="27"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7" name="Freeform 12">
              <a:extLst>
                <a:ext uri="{FF2B5EF4-FFF2-40B4-BE49-F238E27FC236}">
                  <a16:creationId xmlns:a16="http://schemas.microsoft.com/office/drawing/2014/main" id="{659794ED-B8DF-443F-ABE3-BC1C1540253F}"/>
                </a:ext>
              </a:extLst>
            </p:cNvPr>
            <p:cNvSpPr>
              <a:spLocks/>
            </p:cNvSpPr>
            <p:nvPr/>
          </p:nvSpPr>
          <p:spPr bwMode="auto">
            <a:xfrm>
              <a:off x="2854325" y="1905001"/>
              <a:ext cx="101600" cy="100013"/>
            </a:xfrm>
            <a:custGeom>
              <a:avLst/>
              <a:gdLst>
                <a:gd name="T0" fmla="*/ 62 w 125"/>
                <a:gd name="T1" fmla="*/ 0 h 125"/>
                <a:gd name="T2" fmla="*/ 125 w 125"/>
                <a:gd name="T3" fmla="*/ 61 h 125"/>
                <a:gd name="T4" fmla="*/ 62 w 125"/>
                <a:gd name="T5" fmla="*/ 124 h 125"/>
                <a:gd name="T6" fmla="*/ 0 w 125"/>
                <a:gd name="T7" fmla="*/ 62 h 125"/>
                <a:gd name="T8" fmla="*/ 62 w 125"/>
                <a:gd name="T9" fmla="*/ 0 h 125"/>
              </a:gdLst>
              <a:ahLst/>
              <a:cxnLst>
                <a:cxn ang="0">
                  <a:pos x="T0" y="T1"/>
                </a:cxn>
                <a:cxn ang="0">
                  <a:pos x="T2" y="T3"/>
                </a:cxn>
                <a:cxn ang="0">
                  <a:pos x="T4" y="T5"/>
                </a:cxn>
                <a:cxn ang="0">
                  <a:pos x="T6" y="T7"/>
                </a:cxn>
                <a:cxn ang="0">
                  <a:pos x="T8" y="T9"/>
                </a:cxn>
              </a:cxnLst>
              <a:rect l="0" t="0" r="r" b="b"/>
              <a:pathLst>
                <a:path w="125" h="125">
                  <a:moveTo>
                    <a:pt x="62" y="0"/>
                  </a:moveTo>
                  <a:cubicBezTo>
                    <a:pt x="96" y="0"/>
                    <a:pt x="125" y="27"/>
                    <a:pt x="125" y="61"/>
                  </a:cubicBezTo>
                  <a:cubicBezTo>
                    <a:pt x="125" y="95"/>
                    <a:pt x="96" y="125"/>
                    <a:pt x="62" y="124"/>
                  </a:cubicBezTo>
                  <a:cubicBezTo>
                    <a:pt x="28" y="124"/>
                    <a:pt x="0" y="97"/>
                    <a:pt x="0" y="62"/>
                  </a:cubicBezTo>
                  <a:cubicBezTo>
                    <a:pt x="0" y="27"/>
                    <a:pt x="27"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8" name="Freeform 13">
              <a:extLst>
                <a:ext uri="{FF2B5EF4-FFF2-40B4-BE49-F238E27FC236}">
                  <a16:creationId xmlns:a16="http://schemas.microsoft.com/office/drawing/2014/main" id="{EA25CFEC-1E62-4EA6-A5C5-AAF337759832}"/>
                </a:ext>
              </a:extLst>
            </p:cNvPr>
            <p:cNvSpPr>
              <a:spLocks/>
            </p:cNvSpPr>
            <p:nvPr/>
          </p:nvSpPr>
          <p:spPr bwMode="auto">
            <a:xfrm>
              <a:off x="3074988" y="1905001"/>
              <a:ext cx="101600" cy="100013"/>
            </a:xfrm>
            <a:custGeom>
              <a:avLst/>
              <a:gdLst>
                <a:gd name="T0" fmla="*/ 63 w 126"/>
                <a:gd name="T1" fmla="*/ 0 h 125"/>
                <a:gd name="T2" fmla="*/ 125 w 126"/>
                <a:gd name="T3" fmla="*/ 61 h 125"/>
                <a:gd name="T4" fmla="*/ 62 w 126"/>
                <a:gd name="T5" fmla="*/ 124 h 125"/>
                <a:gd name="T6" fmla="*/ 1 w 126"/>
                <a:gd name="T7" fmla="*/ 62 h 125"/>
                <a:gd name="T8" fmla="*/ 63 w 126"/>
                <a:gd name="T9" fmla="*/ 0 h 125"/>
              </a:gdLst>
              <a:ahLst/>
              <a:cxnLst>
                <a:cxn ang="0">
                  <a:pos x="T0" y="T1"/>
                </a:cxn>
                <a:cxn ang="0">
                  <a:pos x="T2" y="T3"/>
                </a:cxn>
                <a:cxn ang="0">
                  <a:pos x="T4" y="T5"/>
                </a:cxn>
                <a:cxn ang="0">
                  <a:pos x="T6" y="T7"/>
                </a:cxn>
                <a:cxn ang="0">
                  <a:pos x="T8" y="T9"/>
                </a:cxn>
              </a:cxnLst>
              <a:rect l="0" t="0" r="r" b="b"/>
              <a:pathLst>
                <a:path w="126" h="125">
                  <a:moveTo>
                    <a:pt x="63" y="0"/>
                  </a:moveTo>
                  <a:cubicBezTo>
                    <a:pt x="98" y="0"/>
                    <a:pt x="125" y="26"/>
                    <a:pt x="125" y="61"/>
                  </a:cubicBezTo>
                  <a:cubicBezTo>
                    <a:pt x="126" y="96"/>
                    <a:pt x="97" y="125"/>
                    <a:pt x="62" y="124"/>
                  </a:cubicBezTo>
                  <a:cubicBezTo>
                    <a:pt x="28" y="124"/>
                    <a:pt x="0" y="96"/>
                    <a:pt x="1" y="62"/>
                  </a:cubicBezTo>
                  <a:cubicBezTo>
                    <a:pt x="1" y="27"/>
                    <a:pt x="28"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9" name="Freeform 14">
              <a:extLst>
                <a:ext uri="{FF2B5EF4-FFF2-40B4-BE49-F238E27FC236}">
                  <a16:creationId xmlns:a16="http://schemas.microsoft.com/office/drawing/2014/main" id="{C5BD621F-D036-46B6-8328-077A51F6FA98}"/>
                </a:ext>
              </a:extLst>
            </p:cNvPr>
            <p:cNvSpPr>
              <a:spLocks/>
            </p:cNvSpPr>
            <p:nvPr/>
          </p:nvSpPr>
          <p:spPr bwMode="auto">
            <a:xfrm>
              <a:off x="3514725" y="1905001"/>
              <a:ext cx="103188" cy="100013"/>
            </a:xfrm>
            <a:custGeom>
              <a:avLst/>
              <a:gdLst>
                <a:gd name="T0" fmla="*/ 64 w 126"/>
                <a:gd name="T1" fmla="*/ 0 h 125"/>
                <a:gd name="T2" fmla="*/ 126 w 126"/>
                <a:gd name="T3" fmla="*/ 62 h 125"/>
                <a:gd name="T4" fmla="*/ 64 w 126"/>
                <a:gd name="T5" fmla="*/ 124 h 125"/>
                <a:gd name="T6" fmla="*/ 1 w 126"/>
                <a:gd name="T7" fmla="*/ 61 h 125"/>
                <a:gd name="T8" fmla="*/ 64 w 126"/>
                <a:gd name="T9" fmla="*/ 0 h 125"/>
              </a:gdLst>
              <a:ahLst/>
              <a:cxnLst>
                <a:cxn ang="0">
                  <a:pos x="T0" y="T1"/>
                </a:cxn>
                <a:cxn ang="0">
                  <a:pos x="T2" y="T3"/>
                </a:cxn>
                <a:cxn ang="0">
                  <a:pos x="T4" y="T5"/>
                </a:cxn>
                <a:cxn ang="0">
                  <a:pos x="T6" y="T7"/>
                </a:cxn>
                <a:cxn ang="0">
                  <a:pos x="T8" y="T9"/>
                </a:cxn>
              </a:cxnLst>
              <a:rect l="0" t="0" r="r" b="b"/>
              <a:pathLst>
                <a:path w="126" h="125">
                  <a:moveTo>
                    <a:pt x="64" y="0"/>
                  </a:moveTo>
                  <a:cubicBezTo>
                    <a:pt x="99" y="0"/>
                    <a:pt x="126" y="27"/>
                    <a:pt x="126" y="62"/>
                  </a:cubicBezTo>
                  <a:cubicBezTo>
                    <a:pt x="126" y="96"/>
                    <a:pt x="98" y="124"/>
                    <a:pt x="64" y="124"/>
                  </a:cubicBezTo>
                  <a:cubicBezTo>
                    <a:pt x="30" y="125"/>
                    <a:pt x="0" y="95"/>
                    <a:pt x="1" y="61"/>
                  </a:cubicBezTo>
                  <a:cubicBezTo>
                    <a:pt x="1" y="27"/>
                    <a:pt x="30"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0" name="Freeform 15">
              <a:extLst>
                <a:ext uri="{FF2B5EF4-FFF2-40B4-BE49-F238E27FC236}">
                  <a16:creationId xmlns:a16="http://schemas.microsoft.com/office/drawing/2014/main" id="{8DC7A93F-D24C-4A6F-8A88-6644297A4F1A}"/>
                </a:ext>
              </a:extLst>
            </p:cNvPr>
            <p:cNvSpPr>
              <a:spLocks/>
            </p:cNvSpPr>
            <p:nvPr/>
          </p:nvSpPr>
          <p:spPr bwMode="auto">
            <a:xfrm>
              <a:off x="2965450" y="1598613"/>
              <a:ext cx="100013" cy="101600"/>
            </a:xfrm>
            <a:custGeom>
              <a:avLst/>
              <a:gdLst>
                <a:gd name="T0" fmla="*/ 61 w 125"/>
                <a:gd name="T1" fmla="*/ 124 h 125"/>
                <a:gd name="T2" fmla="*/ 0 w 125"/>
                <a:gd name="T3" fmla="*/ 62 h 125"/>
                <a:gd name="T4" fmla="*/ 64 w 125"/>
                <a:gd name="T5" fmla="*/ 0 h 125"/>
                <a:gd name="T6" fmla="*/ 125 w 125"/>
                <a:gd name="T7" fmla="*/ 62 h 125"/>
                <a:gd name="T8" fmla="*/ 61 w 125"/>
                <a:gd name="T9" fmla="*/ 124 h 125"/>
              </a:gdLst>
              <a:ahLst/>
              <a:cxnLst>
                <a:cxn ang="0">
                  <a:pos x="T0" y="T1"/>
                </a:cxn>
                <a:cxn ang="0">
                  <a:pos x="T2" y="T3"/>
                </a:cxn>
                <a:cxn ang="0">
                  <a:pos x="T4" y="T5"/>
                </a:cxn>
                <a:cxn ang="0">
                  <a:pos x="T6" y="T7"/>
                </a:cxn>
                <a:cxn ang="0">
                  <a:pos x="T8" y="T9"/>
                </a:cxn>
              </a:cxnLst>
              <a:rect l="0" t="0" r="r" b="b"/>
              <a:pathLst>
                <a:path w="125" h="125">
                  <a:moveTo>
                    <a:pt x="61" y="124"/>
                  </a:moveTo>
                  <a:cubicBezTo>
                    <a:pt x="27" y="124"/>
                    <a:pt x="0" y="97"/>
                    <a:pt x="0" y="62"/>
                  </a:cubicBezTo>
                  <a:cubicBezTo>
                    <a:pt x="0" y="26"/>
                    <a:pt x="28" y="0"/>
                    <a:pt x="64" y="0"/>
                  </a:cubicBezTo>
                  <a:cubicBezTo>
                    <a:pt x="97" y="1"/>
                    <a:pt x="124" y="29"/>
                    <a:pt x="125" y="62"/>
                  </a:cubicBezTo>
                  <a:cubicBezTo>
                    <a:pt x="125" y="96"/>
                    <a:pt x="96" y="125"/>
                    <a:pt x="6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1" name="Freeform 16">
              <a:extLst>
                <a:ext uri="{FF2B5EF4-FFF2-40B4-BE49-F238E27FC236}">
                  <a16:creationId xmlns:a16="http://schemas.microsoft.com/office/drawing/2014/main" id="{CB49705F-B344-4055-BF08-DBAB130B6019}"/>
                </a:ext>
              </a:extLst>
            </p:cNvPr>
            <p:cNvSpPr>
              <a:spLocks/>
            </p:cNvSpPr>
            <p:nvPr/>
          </p:nvSpPr>
          <p:spPr bwMode="auto">
            <a:xfrm>
              <a:off x="3184525" y="1598613"/>
              <a:ext cx="101600" cy="101600"/>
            </a:xfrm>
            <a:custGeom>
              <a:avLst/>
              <a:gdLst>
                <a:gd name="T0" fmla="*/ 62 w 125"/>
                <a:gd name="T1" fmla="*/ 124 h 125"/>
                <a:gd name="T2" fmla="*/ 0 w 125"/>
                <a:gd name="T3" fmla="*/ 62 h 125"/>
                <a:gd name="T4" fmla="*/ 65 w 125"/>
                <a:gd name="T5" fmla="*/ 0 h 125"/>
                <a:gd name="T6" fmla="*/ 125 w 125"/>
                <a:gd name="T7" fmla="*/ 64 h 125"/>
                <a:gd name="T8" fmla="*/ 62 w 125"/>
                <a:gd name="T9" fmla="*/ 124 h 125"/>
              </a:gdLst>
              <a:ahLst/>
              <a:cxnLst>
                <a:cxn ang="0">
                  <a:pos x="T0" y="T1"/>
                </a:cxn>
                <a:cxn ang="0">
                  <a:pos x="T2" y="T3"/>
                </a:cxn>
                <a:cxn ang="0">
                  <a:pos x="T4" y="T5"/>
                </a:cxn>
                <a:cxn ang="0">
                  <a:pos x="T6" y="T7"/>
                </a:cxn>
                <a:cxn ang="0">
                  <a:pos x="T8" y="T9"/>
                </a:cxn>
              </a:cxnLst>
              <a:rect l="0" t="0" r="r" b="b"/>
              <a:pathLst>
                <a:path w="125" h="125">
                  <a:moveTo>
                    <a:pt x="62" y="124"/>
                  </a:moveTo>
                  <a:cubicBezTo>
                    <a:pt x="28" y="124"/>
                    <a:pt x="0" y="96"/>
                    <a:pt x="0" y="62"/>
                  </a:cubicBezTo>
                  <a:cubicBezTo>
                    <a:pt x="0" y="28"/>
                    <a:pt x="29" y="0"/>
                    <a:pt x="65" y="0"/>
                  </a:cubicBezTo>
                  <a:cubicBezTo>
                    <a:pt x="99" y="1"/>
                    <a:pt x="125" y="28"/>
                    <a:pt x="125" y="64"/>
                  </a:cubicBezTo>
                  <a:cubicBezTo>
                    <a:pt x="124" y="98"/>
                    <a:pt x="97" y="125"/>
                    <a:pt x="62"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2" name="Freeform 17">
              <a:extLst>
                <a:ext uri="{FF2B5EF4-FFF2-40B4-BE49-F238E27FC236}">
                  <a16:creationId xmlns:a16="http://schemas.microsoft.com/office/drawing/2014/main" id="{A10E4275-DC1B-4AE8-BA49-77E768E907D1}"/>
                </a:ext>
              </a:extLst>
            </p:cNvPr>
            <p:cNvSpPr>
              <a:spLocks/>
            </p:cNvSpPr>
            <p:nvPr/>
          </p:nvSpPr>
          <p:spPr bwMode="auto">
            <a:xfrm>
              <a:off x="3074988" y="1700213"/>
              <a:ext cx="101600" cy="101600"/>
            </a:xfrm>
            <a:custGeom>
              <a:avLst/>
              <a:gdLst>
                <a:gd name="T0" fmla="*/ 63 w 126"/>
                <a:gd name="T1" fmla="*/ 124 h 124"/>
                <a:gd name="T2" fmla="*/ 1 w 126"/>
                <a:gd name="T3" fmla="*/ 63 h 124"/>
                <a:gd name="T4" fmla="*/ 64 w 126"/>
                <a:gd name="T5" fmla="*/ 0 h 124"/>
                <a:gd name="T6" fmla="*/ 126 w 126"/>
                <a:gd name="T7" fmla="*/ 63 h 124"/>
                <a:gd name="T8" fmla="*/ 63 w 126"/>
                <a:gd name="T9" fmla="*/ 124 h 124"/>
              </a:gdLst>
              <a:ahLst/>
              <a:cxnLst>
                <a:cxn ang="0">
                  <a:pos x="T0" y="T1"/>
                </a:cxn>
                <a:cxn ang="0">
                  <a:pos x="T2" y="T3"/>
                </a:cxn>
                <a:cxn ang="0">
                  <a:pos x="T4" y="T5"/>
                </a:cxn>
                <a:cxn ang="0">
                  <a:pos x="T6" y="T7"/>
                </a:cxn>
                <a:cxn ang="0">
                  <a:pos x="T8" y="T9"/>
                </a:cxn>
              </a:cxnLst>
              <a:rect l="0" t="0" r="r" b="b"/>
              <a:pathLst>
                <a:path w="126" h="124">
                  <a:moveTo>
                    <a:pt x="63" y="124"/>
                  </a:moveTo>
                  <a:cubicBezTo>
                    <a:pt x="28" y="124"/>
                    <a:pt x="2" y="98"/>
                    <a:pt x="1" y="63"/>
                  </a:cubicBezTo>
                  <a:cubicBezTo>
                    <a:pt x="0" y="28"/>
                    <a:pt x="29" y="0"/>
                    <a:pt x="64" y="0"/>
                  </a:cubicBezTo>
                  <a:cubicBezTo>
                    <a:pt x="98" y="0"/>
                    <a:pt x="126" y="29"/>
                    <a:pt x="126" y="63"/>
                  </a:cubicBezTo>
                  <a:cubicBezTo>
                    <a:pt x="125" y="97"/>
                    <a:pt x="98" y="124"/>
                    <a:pt x="6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3" name="Freeform 18">
              <a:extLst>
                <a:ext uri="{FF2B5EF4-FFF2-40B4-BE49-F238E27FC236}">
                  <a16:creationId xmlns:a16="http://schemas.microsoft.com/office/drawing/2014/main" id="{BD62387B-96E0-4527-BD13-ADCFE7B6B796}"/>
                </a:ext>
              </a:extLst>
            </p:cNvPr>
            <p:cNvSpPr>
              <a:spLocks/>
            </p:cNvSpPr>
            <p:nvPr/>
          </p:nvSpPr>
          <p:spPr bwMode="auto">
            <a:xfrm>
              <a:off x="3295650" y="1905001"/>
              <a:ext cx="100013" cy="100013"/>
            </a:xfrm>
            <a:custGeom>
              <a:avLst/>
              <a:gdLst>
                <a:gd name="T0" fmla="*/ 64 w 125"/>
                <a:gd name="T1" fmla="*/ 0 h 125"/>
                <a:gd name="T2" fmla="*/ 125 w 125"/>
                <a:gd name="T3" fmla="*/ 63 h 125"/>
                <a:gd name="T4" fmla="*/ 62 w 125"/>
                <a:gd name="T5" fmla="*/ 124 h 125"/>
                <a:gd name="T6" fmla="*/ 0 w 125"/>
                <a:gd name="T7" fmla="*/ 62 h 125"/>
                <a:gd name="T8" fmla="*/ 64 w 125"/>
                <a:gd name="T9" fmla="*/ 0 h 125"/>
              </a:gdLst>
              <a:ahLst/>
              <a:cxnLst>
                <a:cxn ang="0">
                  <a:pos x="T0" y="T1"/>
                </a:cxn>
                <a:cxn ang="0">
                  <a:pos x="T2" y="T3"/>
                </a:cxn>
                <a:cxn ang="0">
                  <a:pos x="T4" y="T5"/>
                </a:cxn>
                <a:cxn ang="0">
                  <a:pos x="T6" y="T7"/>
                </a:cxn>
                <a:cxn ang="0">
                  <a:pos x="T8" y="T9"/>
                </a:cxn>
              </a:cxnLst>
              <a:rect l="0" t="0" r="r" b="b"/>
              <a:pathLst>
                <a:path w="125" h="125">
                  <a:moveTo>
                    <a:pt x="64" y="0"/>
                  </a:moveTo>
                  <a:cubicBezTo>
                    <a:pt x="99" y="0"/>
                    <a:pt x="125" y="28"/>
                    <a:pt x="125" y="63"/>
                  </a:cubicBezTo>
                  <a:cubicBezTo>
                    <a:pt x="124" y="97"/>
                    <a:pt x="97" y="125"/>
                    <a:pt x="62" y="124"/>
                  </a:cubicBezTo>
                  <a:cubicBezTo>
                    <a:pt x="29" y="124"/>
                    <a:pt x="0" y="95"/>
                    <a:pt x="0" y="62"/>
                  </a:cubicBezTo>
                  <a:cubicBezTo>
                    <a:pt x="0" y="27"/>
                    <a:pt x="28"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4" name="Freeform 19">
              <a:extLst>
                <a:ext uri="{FF2B5EF4-FFF2-40B4-BE49-F238E27FC236}">
                  <a16:creationId xmlns:a16="http://schemas.microsoft.com/office/drawing/2014/main" id="{97836692-3189-4368-B9C8-A1173238A2B5}"/>
                </a:ext>
              </a:extLst>
            </p:cNvPr>
            <p:cNvSpPr>
              <a:spLocks/>
            </p:cNvSpPr>
            <p:nvPr/>
          </p:nvSpPr>
          <p:spPr bwMode="auto">
            <a:xfrm>
              <a:off x="2854325" y="1700213"/>
              <a:ext cx="101600" cy="101600"/>
            </a:xfrm>
            <a:custGeom>
              <a:avLst/>
              <a:gdLst>
                <a:gd name="T0" fmla="*/ 61 w 126"/>
                <a:gd name="T1" fmla="*/ 124 h 124"/>
                <a:gd name="T2" fmla="*/ 0 w 126"/>
                <a:gd name="T3" fmla="*/ 62 h 124"/>
                <a:gd name="T4" fmla="*/ 62 w 126"/>
                <a:gd name="T5" fmla="*/ 0 h 124"/>
                <a:gd name="T6" fmla="*/ 125 w 126"/>
                <a:gd name="T7" fmla="*/ 64 h 124"/>
                <a:gd name="T8" fmla="*/ 61 w 126"/>
                <a:gd name="T9" fmla="*/ 124 h 124"/>
              </a:gdLst>
              <a:ahLst/>
              <a:cxnLst>
                <a:cxn ang="0">
                  <a:pos x="T0" y="T1"/>
                </a:cxn>
                <a:cxn ang="0">
                  <a:pos x="T2" y="T3"/>
                </a:cxn>
                <a:cxn ang="0">
                  <a:pos x="T4" y="T5"/>
                </a:cxn>
                <a:cxn ang="0">
                  <a:pos x="T6" y="T7"/>
                </a:cxn>
                <a:cxn ang="0">
                  <a:pos x="T8" y="T9"/>
                </a:cxn>
              </a:cxnLst>
              <a:rect l="0" t="0" r="r" b="b"/>
              <a:pathLst>
                <a:path w="126" h="124">
                  <a:moveTo>
                    <a:pt x="61" y="124"/>
                  </a:moveTo>
                  <a:cubicBezTo>
                    <a:pt x="26" y="124"/>
                    <a:pt x="0" y="97"/>
                    <a:pt x="0" y="62"/>
                  </a:cubicBezTo>
                  <a:cubicBezTo>
                    <a:pt x="1" y="28"/>
                    <a:pt x="28" y="0"/>
                    <a:pt x="62" y="0"/>
                  </a:cubicBezTo>
                  <a:cubicBezTo>
                    <a:pt x="97" y="0"/>
                    <a:pt x="126" y="30"/>
                    <a:pt x="125" y="64"/>
                  </a:cubicBezTo>
                  <a:cubicBezTo>
                    <a:pt x="124" y="98"/>
                    <a:pt x="96" y="124"/>
                    <a:pt x="6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5" name="Freeform 20">
              <a:extLst>
                <a:ext uri="{FF2B5EF4-FFF2-40B4-BE49-F238E27FC236}">
                  <a16:creationId xmlns:a16="http://schemas.microsoft.com/office/drawing/2014/main" id="{EE54F625-AB6F-455D-9DB7-7F733295C036}"/>
                </a:ext>
              </a:extLst>
            </p:cNvPr>
            <p:cNvSpPr>
              <a:spLocks/>
            </p:cNvSpPr>
            <p:nvPr/>
          </p:nvSpPr>
          <p:spPr bwMode="auto">
            <a:xfrm>
              <a:off x="3295650" y="1700213"/>
              <a:ext cx="100013" cy="101600"/>
            </a:xfrm>
            <a:custGeom>
              <a:avLst/>
              <a:gdLst>
                <a:gd name="T0" fmla="*/ 63 w 125"/>
                <a:gd name="T1" fmla="*/ 124 h 124"/>
                <a:gd name="T2" fmla="*/ 0 w 125"/>
                <a:gd name="T3" fmla="*/ 61 h 124"/>
                <a:gd name="T4" fmla="*/ 64 w 125"/>
                <a:gd name="T5" fmla="*/ 0 h 124"/>
                <a:gd name="T6" fmla="*/ 125 w 125"/>
                <a:gd name="T7" fmla="*/ 63 h 124"/>
                <a:gd name="T8" fmla="*/ 63 w 125"/>
                <a:gd name="T9" fmla="*/ 124 h 124"/>
              </a:gdLst>
              <a:ahLst/>
              <a:cxnLst>
                <a:cxn ang="0">
                  <a:pos x="T0" y="T1"/>
                </a:cxn>
                <a:cxn ang="0">
                  <a:pos x="T2" y="T3"/>
                </a:cxn>
                <a:cxn ang="0">
                  <a:pos x="T4" y="T5"/>
                </a:cxn>
                <a:cxn ang="0">
                  <a:pos x="T6" y="T7"/>
                </a:cxn>
                <a:cxn ang="0">
                  <a:pos x="T8" y="T9"/>
                </a:cxn>
              </a:cxnLst>
              <a:rect l="0" t="0" r="r" b="b"/>
              <a:pathLst>
                <a:path w="125" h="124">
                  <a:moveTo>
                    <a:pt x="63" y="124"/>
                  </a:moveTo>
                  <a:cubicBezTo>
                    <a:pt x="28" y="124"/>
                    <a:pt x="0" y="96"/>
                    <a:pt x="0" y="61"/>
                  </a:cubicBezTo>
                  <a:cubicBezTo>
                    <a:pt x="1" y="27"/>
                    <a:pt x="30" y="0"/>
                    <a:pt x="64" y="0"/>
                  </a:cubicBezTo>
                  <a:cubicBezTo>
                    <a:pt x="98" y="0"/>
                    <a:pt x="125" y="28"/>
                    <a:pt x="125" y="63"/>
                  </a:cubicBezTo>
                  <a:cubicBezTo>
                    <a:pt x="125" y="98"/>
                    <a:pt x="98" y="124"/>
                    <a:pt x="6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6" name="Freeform 21">
              <a:extLst>
                <a:ext uri="{FF2B5EF4-FFF2-40B4-BE49-F238E27FC236}">
                  <a16:creationId xmlns:a16="http://schemas.microsoft.com/office/drawing/2014/main" id="{608C0E13-ED9B-4F61-B39D-26A728AE6082}"/>
                </a:ext>
              </a:extLst>
            </p:cNvPr>
            <p:cNvSpPr>
              <a:spLocks/>
            </p:cNvSpPr>
            <p:nvPr/>
          </p:nvSpPr>
          <p:spPr bwMode="auto">
            <a:xfrm>
              <a:off x="3184525" y="1801813"/>
              <a:ext cx="101600" cy="101600"/>
            </a:xfrm>
            <a:custGeom>
              <a:avLst/>
              <a:gdLst>
                <a:gd name="T0" fmla="*/ 64 w 125"/>
                <a:gd name="T1" fmla="*/ 1 h 125"/>
                <a:gd name="T2" fmla="*/ 125 w 125"/>
                <a:gd name="T3" fmla="*/ 63 h 125"/>
                <a:gd name="T4" fmla="*/ 63 w 125"/>
                <a:gd name="T5" fmla="*/ 125 h 125"/>
                <a:gd name="T6" fmla="*/ 0 w 125"/>
                <a:gd name="T7" fmla="*/ 63 h 125"/>
                <a:gd name="T8" fmla="*/ 64 w 125"/>
                <a:gd name="T9" fmla="*/ 1 h 125"/>
              </a:gdLst>
              <a:ahLst/>
              <a:cxnLst>
                <a:cxn ang="0">
                  <a:pos x="T0" y="T1"/>
                </a:cxn>
                <a:cxn ang="0">
                  <a:pos x="T2" y="T3"/>
                </a:cxn>
                <a:cxn ang="0">
                  <a:pos x="T4" y="T5"/>
                </a:cxn>
                <a:cxn ang="0">
                  <a:pos x="T6" y="T7"/>
                </a:cxn>
                <a:cxn ang="0">
                  <a:pos x="T8" y="T9"/>
                </a:cxn>
              </a:cxnLst>
              <a:rect l="0" t="0" r="r" b="b"/>
              <a:pathLst>
                <a:path w="125" h="125">
                  <a:moveTo>
                    <a:pt x="64" y="1"/>
                  </a:moveTo>
                  <a:cubicBezTo>
                    <a:pt x="99" y="1"/>
                    <a:pt x="125" y="28"/>
                    <a:pt x="125" y="63"/>
                  </a:cubicBezTo>
                  <a:cubicBezTo>
                    <a:pt x="125" y="97"/>
                    <a:pt x="97" y="125"/>
                    <a:pt x="63" y="125"/>
                  </a:cubicBezTo>
                  <a:cubicBezTo>
                    <a:pt x="29" y="125"/>
                    <a:pt x="0" y="96"/>
                    <a:pt x="0" y="63"/>
                  </a:cubicBezTo>
                  <a:cubicBezTo>
                    <a:pt x="1" y="27"/>
                    <a:pt x="28" y="0"/>
                    <a:pt x="6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7" name="Freeform 22">
              <a:extLst>
                <a:ext uri="{FF2B5EF4-FFF2-40B4-BE49-F238E27FC236}">
                  <a16:creationId xmlns:a16="http://schemas.microsoft.com/office/drawing/2014/main" id="{E0EDE5C7-1962-4733-9B76-7C2839E6270E}"/>
                </a:ext>
              </a:extLst>
            </p:cNvPr>
            <p:cNvSpPr>
              <a:spLocks/>
            </p:cNvSpPr>
            <p:nvPr/>
          </p:nvSpPr>
          <p:spPr bwMode="auto">
            <a:xfrm>
              <a:off x="2744788" y="1801813"/>
              <a:ext cx="101600" cy="103188"/>
            </a:xfrm>
            <a:custGeom>
              <a:avLst/>
              <a:gdLst>
                <a:gd name="T0" fmla="*/ 62 w 126"/>
                <a:gd name="T1" fmla="*/ 125 h 126"/>
                <a:gd name="T2" fmla="*/ 0 w 126"/>
                <a:gd name="T3" fmla="*/ 62 h 126"/>
                <a:gd name="T4" fmla="*/ 64 w 126"/>
                <a:gd name="T5" fmla="*/ 1 h 126"/>
                <a:gd name="T6" fmla="*/ 125 w 126"/>
                <a:gd name="T7" fmla="*/ 64 h 126"/>
                <a:gd name="T8" fmla="*/ 62 w 126"/>
                <a:gd name="T9" fmla="*/ 125 h 126"/>
              </a:gdLst>
              <a:ahLst/>
              <a:cxnLst>
                <a:cxn ang="0">
                  <a:pos x="T0" y="T1"/>
                </a:cxn>
                <a:cxn ang="0">
                  <a:pos x="T2" y="T3"/>
                </a:cxn>
                <a:cxn ang="0">
                  <a:pos x="T4" y="T5"/>
                </a:cxn>
                <a:cxn ang="0">
                  <a:pos x="T6" y="T7"/>
                </a:cxn>
                <a:cxn ang="0">
                  <a:pos x="T8" y="T9"/>
                </a:cxn>
              </a:cxnLst>
              <a:rect l="0" t="0" r="r" b="b"/>
              <a:pathLst>
                <a:path w="126" h="126">
                  <a:moveTo>
                    <a:pt x="62" y="125"/>
                  </a:moveTo>
                  <a:cubicBezTo>
                    <a:pt x="28" y="125"/>
                    <a:pt x="0" y="96"/>
                    <a:pt x="0" y="62"/>
                  </a:cubicBezTo>
                  <a:cubicBezTo>
                    <a:pt x="1" y="26"/>
                    <a:pt x="28" y="0"/>
                    <a:pt x="64" y="1"/>
                  </a:cubicBezTo>
                  <a:cubicBezTo>
                    <a:pt x="98" y="2"/>
                    <a:pt x="126" y="30"/>
                    <a:pt x="125" y="64"/>
                  </a:cubicBezTo>
                  <a:cubicBezTo>
                    <a:pt x="125" y="97"/>
                    <a:pt x="95" y="126"/>
                    <a:pt x="62"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8" name="Freeform 23">
              <a:extLst>
                <a:ext uri="{FF2B5EF4-FFF2-40B4-BE49-F238E27FC236}">
                  <a16:creationId xmlns:a16="http://schemas.microsoft.com/office/drawing/2014/main" id="{B0FC29BB-633F-4284-976C-82CEFC5B5B61}"/>
                </a:ext>
              </a:extLst>
            </p:cNvPr>
            <p:cNvSpPr>
              <a:spLocks/>
            </p:cNvSpPr>
            <p:nvPr/>
          </p:nvSpPr>
          <p:spPr bwMode="auto">
            <a:xfrm>
              <a:off x="2963863" y="1801813"/>
              <a:ext cx="101600" cy="103188"/>
            </a:xfrm>
            <a:custGeom>
              <a:avLst/>
              <a:gdLst>
                <a:gd name="T0" fmla="*/ 63 w 126"/>
                <a:gd name="T1" fmla="*/ 1 h 126"/>
                <a:gd name="T2" fmla="*/ 126 w 126"/>
                <a:gd name="T3" fmla="*/ 64 h 126"/>
                <a:gd name="T4" fmla="*/ 64 w 126"/>
                <a:gd name="T5" fmla="*/ 125 h 126"/>
                <a:gd name="T6" fmla="*/ 1 w 126"/>
                <a:gd name="T7" fmla="*/ 65 h 126"/>
                <a:gd name="T8" fmla="*/ 63 w 126"/>
                <a:gd name="T9" fmla="*/ 1 h 126"/>
              </a:gdLst>
              <a:ahLst/>
              <a:cxnLst>
                <a:cxn ang="0">
                  <a:pos x="T0" y="T1"/>
                </a:cxn>
                <a:cxn ang="0">
                  <a:pos x="T2" y="T3"/>
                </a:cxn>
                <a:cxn ang="0">
                  <a:pos x="T4" y="T5"/>
                </a:cxn>
                <a:cxn ang="0">
                  <a:pos x="T6" y="T7"/>
                </a:cxn>
                <a:cxn ang="0">
                  <a:pos x="T8" y="T9"/>
                </a:cxn>
              </a:cxnLst>
              <a:rect l="0" t="0" r="r" b="b"/>
              <a:pathLst>
                <a:path w="126" h="126">
                  <a:moveTo>
                    <a:pt x="63" y="1"/>
                  </a:moveTo>
                  <a:cubicBezTo>
                    <a:pt x="98" y="0"/>
                    <a:pt x="126" y="28"/>
                    <a:pt x="126" y="64"/>
                  </a:cubicBezTo>
                  <a:cubicBezTo>
                    <a:pt x="125" y="97"/>
                    <a:pt x="97" y="125"/>
                    <a:pt x="64" y="125"/>
                  </a:cubicBezTo>
                  <a:cubicBezTo>
                    <a:pt x="30" y="126"/>
                    <a:pt x="2" y="99"/>
                    <a:pt x="1" y="65"/>
                  </a:cubicBezTo>
                  <a:cubicBezTo>
                    <a:pt x="0" y="29"/>
                    <a:pt x="27" y="1"/>
                    <a:pt x="6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9" name="Freeform 24">
              <a:extLst>
                <a:ext uri="{FF2B5EF4-FFF2-40B4-BE49-F238E27FC236}">
                  <a16:creationId xmlns:a16="http://schemas.microsoft.com/office/drawing/2014/main" id="{02D25330-DB95-4206-BE99-A160B10428A9}"/>
                </a:ext>
              </a:extLst>
            </p:cNvPr>
            <p:cNvSpPr>
              <a:spLocks/>
            </p:cNvSpPr>
            <p:nvPr/>
          </p:nvSpPr>
          <p:spPr bwMode="auto">
            <a:xfrm>
              <a:off x="3403600" y="1801813"/>
              <a:ext cx="104775" cy="103188"/>
            </a:xfrm>
            <a:custGeom>
              <a:avLst/>
              <a:gdLst>
                <a:gd name="T0" fmla="*/ 67 w 129"/>
                <a:gd name="T1" fmla="*/ 2 h 127"/>
                <a:gd name="T2" fmla="*/ 127 w 129"/>
                <a:gd name="T3" fmla="*/ 68 h 127"/>
                <a:gd name="T4" fmla="*/ 63 w 129"/>
                <a:gd name="T5" fmla="*/ 126 h 127"/>
                <a:gd name="T6" fmla="*/ 2 w 129"/>
                <a:gd name="T7" fmla="*/ 62 h 127"/>
                <a:gd name="T8" fmla="*/ 67 w 129"/>
                <a:gd name="T9" fmla="*/ 2 h 127"/>
              </a:gdLst>
              <a:ahLst/>
              <a:cxnLst>
                <a:cxn ang="0">
                  <a:pos x="T0" y="T1"/>
                </a:cxn>
                <a:cxn ang="0">
                  <a:pos x="T2" y="T3"/>
                </a:cxn>
                <a:cxn ang="0">
                  <a:pos x="T4" y="T5"/>
                </a:cxn>
                <a:cxn ang="0">
                  <a:pos x="T6" y="T7"/>
                </a:cxn>
                <a:cxn ang="0">
                  <a:pos x="T8" y="T9"/>
                </a:cxn>
              </a:cxnLst>
              <a:rect l="0" t="0" r="r" b="b"/>
              <a:pathLst>
                <a:path w="129" h="127">
                  <a:moveTo>
                    <a:pt x="67" y="2"/>
                  </a:moveTo>
                  <a:cubicBezTo>
                    <a:pt x="103" y="3"/>
                    <a:pt x="129" y="32"/>
                    <a:pt x="127" y="68"/>
                  </a:cubicBezTo>
                  <a:cubicBezTo>
                    <a:pt x="125" y="101"/>
                    <a:pt x="96" y="127"/>
                    <a:pt x="63" y="126"/>
                  </a:cubicBezTo>
                  <a:cubicBezTo>
                    <a:pt x="29" y="125"/>
                    <a:pt x="0" y="95"/>
                    <a:pt x="2" y="62"/>
                  </a:cubicBezTo>
                  <a:cubicBezTo>
                    <a:pt x="4" y="26"/>
                    <a:pt x="32" y="0"/>
                    <a:pt x="6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90" name="TextBox 389">
            <a:extLst>
              <a:ext uri="{FF2B5EF4-FFF2-40B4-BE49-F238E27FC236}">
                <a16:creationId xmlns:a16="http://schemas.microsoft.com/office/drawing/2014/main" id="{CC78EED7-AE33-442E-B00D-F1AAD15736D0}"/>
              </a:ext>
            </a:extLst>
          </p:cNvPr>
          <p:cNvSpPr txBox="1"/>
          <p:nvPr/>
        </p:nvSpPr>
        <p:spPr>
          <a:xfrm>
            <a:off x="9531766" y="5794434"/>
            <a:ext cx="2250659" cy="738664"/>
          </a:xfrm>
          <a:prstGeom prst="rect">
            <a:avLst/>
          </a:prstGeom>
          <a:noFill/>
        </p:spPr>
        <p:txBody>
          <a:bodyPr wrap="square" rtlCol="0">
            <a:spAutoFit/>
          </a:bodyPr>
          <a:lstStyle/>
          <a:p>
            <a:pPr algn="ctr"/>
            <a:r>
              <a:rPr lang="en-NZ" sz="1400" dirty="0">
                <a:solidFill>
                  <a:schemeClr val="bg1"/>
                </a:solidFill>
                <a:latin typeface="Calibri Light" panose="020F0302020204030204" pitchFamily="34" charset="0"/>
              </a:rPr>
              <a:t>Results post-weighted by age, gender, age, and vaccination status.</a:t>
            </a:r>
            <a:endParaRPr lang="en-NZ" sz="1400" dirty="0">
              <a:solidFill>
                <a:schemeClr val="bg1"/>
              </a:solidFill>
              <a:latin typeface="Calibri Light" panose="020F0302020204030204" pitchFamily="34" charset="0"/>
              <a:cs typeface="Arial" pitchFamily="34" charset="0"/>
            </a:endParaRPr>
          </a:p>
        </p:txBody>
      </p:sp>
      <p:sp>
        <p:nvSpPr>
          <p:cNvPr id="391" name="TextBox 390">
            <a:extLst>
              <a:ext uri="{FF2B5EF4-FFF2-40B4-BE49-F238E27FC236}">
                <a16:creationId xmlns:a16="http://schemas.microsoft.com/office/drawing/2014/main" id="{8486E320-3110-4EDD-B303-8822CCF040C9}"/>
              </a:ext>
            </a:extLst>
          </p:cNvPr>
          <p:cNvSpPr txBox="1"/>
          <p:nvPr/>
        </p:nvSpPr>
        <p:spPr>
          <a:xfrm>
            <a:off x="9932259" y="3475183"/>
            <a:ext cx="1449672" cy="307777"/>
          </a:xfrm>
          <a:prstGeom prst="rect">
            <a:avLst/>
          </a:prstGeom>
          <a:noFill/>
        </p:spPr>
        <p:txBody>
          <a:bodyPr wrap="square" rtlCol="0" anchor="ctr">
            <a:spAutoFit/>
          </a:bodyPr>
          <a:lstStyle/>
          <a:p>
            <a:pPr algn="ctr"/>
            <a:r>
              <a:rPr lang="en-NZ" sz="1400" dirty="0">
                <a:solidFill>
                  <a:sysClr val="windowText" lastClr="000000"/>
                </a:solidFill>
                <a:latin typeface="+mj-lt"/>
              </a:rPr>
              <a:t>WEIGHTING</a:t>
            </a:r>
            <a:endParaRPr lang="en-NZ" sz="1400" dirty="0">
              <a:solidFill>
                <a:sysClr val="windowText" lastClr="000000"/>
              </a:solidFill>
              <a:latin typeface="+mj-lt"/>
              <a:cs typeface="Arial" pitchFamily="34" charset="0"/>
            </a:endParaRPr>
          </a:p>
        </p:txBody>
      </p:sp>
      <p:cxnSp>
        <p:nvCxnSpPr>
          <p:cNvPr id="392" name="Straight Connector 391">
            <a:extLst>
              <a:ext uri="{FF2B5EF4-FFF2-40B4-BE49-F238E27FC236}">
                <a16:creationId xmlns:a16="http://schemas.microsoft.com/office/drawing/2014/main" id="{57C500A4-115A-4225-954B-E35E25F8CBC0}"/>
              </a:ext>
            </a:extLst>
          </p:cNvPr>
          <p:cNvCxnSpPr>
            <a:cxnSpLocks/>
          </p:cNvCxnSpPr>
          <p:nvPr/>
        </p:nvCxnSpPr>
        <p:spPr>
          <a:xfrm flipV="1">
            <a:off x="10657095" y="4072835"/>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393" name="Oval 392">
            <a:extLst>
              <a:ext uri="{FF2B5EF4-FFF2-40B4-BE49-F238E27FC236}">
                <a16:creationId xmlns:a16="http://schemas.microsoft.com/office/drawing/2014/main" id="{496A122C-8B57-40EC-9DA1-33B494DAEDB4}"/>
              </a:ext>
            </a:extLst>
          </p:cNvPr>
          <p:cNvSpPr/>
          <p:nvPr/>
        </p:nvSpPr>
        <p:spPr>
          <a:xfrm>
            <a:off x="10149362" y="4630983"/>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4" name="Freeform 5">
            <a:extLst>
              <a:ext uri="{FF2B5EF4-FFF2-40B4-BE49-F238E27FC236}">
                <a16:creationId xmlns:a16="http://schemas.microsoft.com/office/drawing/2014/main" id="{10F3CCDB-8026-4589-B8B9-D9A5AB3AF009}"/>
              </a:ext>
            </a:extLst>
          </p:cNvPr>
          <p:cNvSpPr>
            <a:spLocks noEditPoints="1"/>
          </p:cNvSpPr>
          <p:nvPr/>
        </p:nvSpPr>
        <p:spPr bwMode="auto">
          <a:xfrm>
            <a:off x="10470033" y="4867418"/>
            <a:ext cx="374125" cy="513600"/>
          </a:xfrm>
          <a:custGeom>
            <a:avLst/>
            <a:gdLst>
              <a:gd name="T0" fmla="*/ 540 w 1370"/>
              <a:gd name="T1" fmla="*/ 193 h 1882"/>
              <a:gd name="T2" fmla="*/ 346 w 1370"/>
              <a:gd name="T3" fmla="*/ 387 h 1882"/>
              <a:gd name="T4" fmla="*/ 153 w 1370"/>
              <a:gd name="T5" fmla="*/ 193 h 1882"/>
              <a:gd name="T6" fmla="*/ 346 w 1370"/>
              <a:gd name="T7" fmla="*/ 0 h 1882"/>
              <a:gd name="T8" fmla="*/ 540 w 1370"/>
              <a:gd name="T9" fmla="*/ 193 h 1882"/>
              <a:gd name="T10" fmla="*/ 1314 w 1370"/>
              <a:gd name="T11" fmla="*/ 1081 h 1882"/>
              <a:gd name="T12" fmla="*/ 742 w 1370"/>
              <a:gd name="T13" fmla="*/ 1081 h 1882"/>
              <a:gd name="T14" fmla="*/ 688 w 1370"/>
              <a:gd name="T15" fmla="*/ 1135 h 1882"/>
              <a:gd name="T16" fmla="*/ 688 w 1370"/>
              <a:gd name="T17" fmla="*/ 1138 h 1882"/>
              <a:gd name="T18" fmla="*/ 1057 w 1370"/>
              <a:gd name="T19" fmla="*/ 1449 h 1882"/>
              <a:gd name="T20" fmla="*/ 1368 w 1370"/>
              <a:gd name="T21" fmla="*/ 1138 h 1882"/>
              <a:gd name="T22" fmla="*/ 1317 w 1370"/>
              <a:gd name="T23" fmla="*/ 1081 h 1882"/>
              <a:gd name="T24" fmla="*/ 1314 w 1370"/>
              <a:gd name="T25" fmla="*/ 1081 h 1882"/>
              <a:gd name="T26" fmla="*/ 789 w 1370"/>
              <a:gd name="T27" fmla="*/ 974 h 1882"/>
              <a:gd name="T28" fmla="*/ 953 w 1370"/>
              <a:gd name="T29" fmla="*/ 974 h 1882"/>
              <a:gd name="T30" fmla="*/ 1027 w 1370"/>
              <a:gd name="T31" fmla="*/ 667 h 1882"/>
              <a:gd name="T32" fmla="*/ 1102 w 1370"/>
              <a:gd name="T33" fmla="*/ 974 h 1882"/>
              <a:gd name="T34" fmla="*/ 1267 w 1370"/>
              <a:gd name="T35" fmla="*/ 974 h 1882"/>
              <a:gd name="T36" fmla="*/ 1126 w 1370"/>
              <a:gd name="T37" fmla="*/ 521 h 1882"/>
              <a:gd name="T38" fmla="*/ 1124 w 1370"/>
              <a:gd name="T39" fmla="*/ 517 h 1882"/>
              <a:gd name="T40" fmla="*/ 1123 w 1370"/>
              <a:gd name="T41" fmla="*/ 514 h 1882"/>
              <a:gd name="T42" fmla="*/ 1123 w 1370"/>
              <a:gd name="T43" fmla="*/ 514 h 1882"/>
              <a:gd name="T44" fmla="*/ 1066 w 1370"/>
              <a:gd name="T45" fmla="*/ 472 h 1882"/>
              <a:gd name="T46" fmla="*/ 552 w 1370"/>
              <a:gd name="T47" fmla="*/ 439 h 1882"/>
              <a:gd name="T48" fmla="*/ 467 w 1370"/>
              <a:gd name="T49" fmla="*/ 438 h 1882"/>
              <a:gd name="T50" fmla="*/ 461 w 1370"/>
              <a:gd name="T51" fmla="*/ 440 h 1882"/>
              <a:gd name="T52" fmla="*/ 361 w 1370"/>
              <a:gd name="T53" fmla="*/ 565 h 1882"/>
              <a:gd name="T54" fmla="*/ 334 w 1370"/>
              <a:gd name="T55" fmla="*/ 570 h 1882"/>
              <a:gd name="T56" fmla="*/ 330 w 1370"/>
              <a:gd name="T57" fmla="*/ 565 h 1882"/>
              <a:gd name="T58" fmla="*/ 230 w 1370"/>
              <a:gd name="T59" fmla="*/ 440 h 1882"/>
              <a:gd name="T60" fmla="*/ 224 w 1370"/>
              <a:gd name="T61" fmla="*/ 437 h 1882"/>
              <a:gd name="T62" fmla="*/ 163 w 1370"/>
              <a:gd name="T63" fmla="*/ 437 h 1882"/>
              <a:gd name="T64" fmla="*/ 0 w 1370"/>
              <a:gd name="T65" fmla="*/ 601 h 1882"/>
              <a:gd name="T66" fmla="*/ 1 w 1370"/>
              <a:gd name="T67" fmla="*/ 619 h 1882"/>
              <a:gd name="T68" fmla="*/ 48 w 1370"/>
              <a:gd name="T69" fmla="*/ 977 h 1882"/>
              <a:gd name="T70" fmla="*/ 138 w 1370"/>
              <a:gd name="T71" fmla="*/ 1092 h 1882"/>
              <a:gd name="T72" fmla="*/ 218 w 1370"/>
              <a:gd name="T73" fmla="*/ 1826 h 1882"/>
              <a:gd name="T74" fmla="*/ 281 w 1370"/>
              <a:gd name="T75" fmla="*/ 1882 h 1882"/>
              <a:gd name="T76" fmla="*/ 408 w 1370"/>
              <a:gd name="T77" fmla="*/ 1882 h 1882"/>
              <a:gd name="T78" fmla="*/ 470 w 1370"/>
              <a:gd name="T79" fmla="*/ 1826 h 1882"/>
              <a:gd name="T80" fmla="*/ 508 w 1370"/>
              <a:gd name="T81" fmla="*/ 1482 h 1882"/>
              <a:gd name="T82" fmla="*/ 598 w 1370"/>
              <a:gd name="T83" fmla="*/ 643 h 1882"/>
              <a:gd name="T84" fmla="*/ 606 w 1370"/>
              <a:gd name="T85" fmla="*/ 635 h 1882"/>
              <a:gd name="T86" fmla="*/ 900 w 1370"/>
              <a:gd name="T87" fmla="*/ 616 h 1882"/>
              <a:gd name="T88" fmla="*/ 789 w 1370"/>
              <a:gd name="T89" fmla="*/ 974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0" h="1882">
                <a:moveTo>
                  <a:pt x="540" y="193"/>
                </a:moveTo>
                <a:cubicBezTo>
                  <a:pt x="540" y="300"/>
                  <a:pt x="453" y="387"/>
                  <a:pt x="346" y="387"/>
                </a:cubicBezTo>
                <a:cubicBezTo>
                  <a:pt x="240" y="387"/>
                  <a:pt x="153" y="300"/>
                  <a:pt x="153" y="193"/>
                </a:cubicBezTo>
                <a:cubicBezTo>
                  <a:pt x="153" y="87"/>
                  <a:pt x="240" y="0"/>
                  <a:pt x="346" y="0"/>
                </a:cubicBezTo>
                <a:cubicBezTo>
                  <a:pt x="453" y="0"/>
                  <a:pt x="540" y="87"/>
                  <a:pt x="540" y="193"/>
                </a:cubicBezTo>
                <a:close/>
                <a:moveTo>
                  <a:pt x="1314" y="1081"/>
                </a:moveTo>
                <a:cubicBezTo>
                  <a:pt x="742" y="1081"/>
                  <a:pt x="742" y="1081"/>
                  <a:pt x="742" y="1081"/>
                </a:cubicBezTo>
                <a:cubicBezTo>
                  <a:pt x="712" y="1081"/>
                  <a:pt x="688" y="1105"/>
                  <a:pt x="688" y="1135"/>
                </a:cubicBezTo>
                <a:cubicBezTo>
                  <a:pt x="688" y="1136"/>
                  <a:pt x="688" y="1137"/>
                  <a:pt x="688" y="1138"/>
                </a:cubicBezTo>
                <a:cubicBezTo>
                  <a:pt x="704" y="1326"/>
                  <a:pt x="869" y="1465"/>
                  <a:pt x="1057" y="1449"/>
                </a:cubicBezTo>
                <a:cubicBezTo>
                  <a:pt x="1222" y="1435"/>
                  <a:pt x="1354" y="1304"/>
                  <a:pt x="1368" y="1138"/>
                </a:cubicBezTo>
                <a:cubicBezTo>
                  <a:pt x="1370" y="1109"/>
                  <a:pt x="1347" y="1083"/>
                  <a:pt x="1317" y="1081"/>
                </a:cubicBezTo>
                <a:cubicBezTo>
                  <a:pt x="1316" y="1081"/>
                  <a:pt x="1315" y="1081"/>
                  <a:pt x="1314" y="1081"/>
                </a:cubicBezTo>
                <a:close/>
                <a:moveTo>
                  <a:pt x="789" y="974"/>
                </a:moveTo>
                <a:cubicBezTo>
                  <a:pt x="953" y="974"/>
                  <a:pt x="953" y="974"/>
                  <a:pt x="953" y="974"/>
                </a:cubicBezTo>
                <a:cubicBezTo>
                  <a:pt x="1027" y="667"/>
                  <a:pt x="1027" y="667"/>
                  <a:pt x="1027" y="667"/>
                </a:cubicBezTo>
                <a:cubicBezTo>
                  <a:pt x="1102" y="974"/>
                  <a:pt x="1102" y="974"/>
                  <a:pt x="1102" y="974"/>
                </a:cubicBezTo>
                <a:cubicBezTo>
                  <a:pt x="1267" y="974"/>
                  <a:pt x="1267" y="974"/>
                  <a:pt x="1267" y="974"/>
                </a:cubicBezTo>
                <a:cubicBezTo>
                  <a:pt x="1126" y="521"/>
                  <a:pt x="1126" y="521"/>
                  <a:pt x="1126" y="521"/>
                </a:cubicBezTo>
                <a:cubicBezTo>
                  <a:pt x="1124" y="517"/>
                  <a:pt x="1124" y="517"/>
                  <a:pt x="1124" y="517"/>
                </a:cubicBezTo>
                <a:cubicBezTo>
                  <a:pt x="1123" y="514"/>
                  <a:pt x="1123" y="514"/>
                  <a:pt x="1123" y="514"/>
                </a:cubicBezTo>
                <a:cubicBezTo>
                  <a:pt x="1123" y="514"/>
                  <a:pt x="1123" y="514"/>
                  <a:pt x="1123" y="514"/>
                </a:cubicBezTo>
                <a:cubicBezTo>
                  <a:pt x="1114" y="490"/>
                  <a:pt x="1091" y="474"/>
                  <a:pt x="1066" y="472"/>
                </a:cubicBezTo>
                <a:cubicBezTo>
                  <a:pt x="552" y="439"/>
                  <a:pt x="552" y="439"/>
                  <a:pt x="552" y="439"/>
                </a:cubicBezTo>
                <a:cubicBezTo>
                  <a:pt x="467" y="438"/>
                  <a:pt x="467" y="438"/>
                  <a:pt x="467" y="438"/>
                </a:cubicBezTo>
                <a:cubicBezTo>
                  <a:pt x="464" y="438"/>
                  <a:pt x="462" y="439"/>
                  <a:pt x="461" y="440"/>
                </a:cubicBezTo>
                <a:cubicBezTo>
                  <a:pt x="361" y="565"/>
                  <a:pt x="361" y="565"/>
                  <a:pt x="361" y="565"/>
                </a:cubicBezTo>
                <a:cubicBezTo>
                  <a:pt x="354" y="574"/>
                  <a:pt x="342" y="576"/>
                  <a:pt x="334" y="570"/>
                </a:cubicBezTo>
                <a:cubicBezTo>
                  <a:pt x="332" y="568"/>
                  <a:pt x="331" y="567"/>
                  <a:pt x="330" y="565"/>
                </a:cubicBezTo>
                <a:cubicBezTo>
                  <a:pt x="230" y="440"/>
                  <a:pt x="230" y="440"/>
                  <a:pt x="230" y="440"/>
                </a:cubicBezTo>
                <a:cubicBezTo>
                  <a:pt x="228" y="439"/>
                  <a:pt x="226" y="437"/>
                  <a:pt x="224" y="437"/>
                </a:cubicBezTo>
                <a:cubicBezTo>
                  <a:pt x="163" y="437"/>
                  <a:pt x="163" y="437"/>
                  <a:pt x="163" y="437"/>
                </a:cubicBezTo>
                <a:cubicBezTo>
                  <a:pt x="73" y="437"/>
                  <a:pt x="0" y="510"/>
                  <a:pt x="0" y="601"/>
                </a:cubicBezTo>
                <a:cubicBezTo>
                  <a:pt x="0" y="607"/>
                  <a:pt x="0" y="613"/>
                  <a:pt x="1" y="619"/>
                </a:cubicBezTo>
                <a:cubicBezTo>
                  <a:pt x="48" y="977"/>
                  <a:pt x="48" y="977"/>
                  <a:pt x="48" y="977"/>
                </a:cubicBezTo>
                <a:cubicBezTo>
                  <a:pt x="54" y="1029"/>
                  <a:pt x="89" y="1074"/>
                  <a:pt x="138" y="1092"/>
                </a:cubicBezTo>
                <a:cubicBezTo>
                  <a:pt x="218" y="1826"/>
                  <a:pt x="218" y="1826"/>
                  <a:pt x="218" y="1826"/>
                </a:cubicBezTo>
                <a:cubicBezTo>
                  <a:pt x="222" y="1858"/>
                  <a:pt x="249" y="1882"/>
                  <a:pt x="281" y="1882"/>
                </a:cubicBezTo>
                <a:cubicBezTo>
                  <a:pt x="408" y="1882"/>
                  <a:pt x="408" y="1882"/>
                  <a:pt x="408" y="1882"/>
                </a:cubicBezTo>
                <a:cubicBezTo>
                  <a:pt x="440" y="1882"/>
                  <a:pt x="467" y="1858"/>
                  <a:pt x="470" y="1826"/>
                </a:cubicBezTo>
                <a:cubicBezTo>
                  <a:pt x="508" y="1482"/>
                  <a:pt x="508" y="1482"/>
                  <a:pt x="508" y="1482"/>
                </a:cubicBezTo>
                <a:cubicBezTo>
                  <a:pt x="598" y="643"/>
                  <a:pt x="598" y="643"/>
                  <a:pt x="598" y="643"/>
                </a:cubicBezTo>
                <a:cubicBezTo>
                  <a:pt x="598" y="639"/>
                  <a:pt x="601" y="635"/>
                  <a:pt x="606" y="635"/>
                </a:cubicBezTo>
                <a:cubicBezTo>
                  <a:pt x="900" y="616"/>
                  <a:pt x="900" y="616"/>
                  <a:pt x="900" y="616"/>
                </a:cubicBezTo>
                <a:lnTo>
                  <a:pt x="789" y="974"/>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en-NZ"/>
          </a:p>
        </p:txBody>
      </p:sp>
      <p:sp>
        <p:nvSpPr>
          <p:cNvPr id="395" name="Freeform 9">
            <a:extLst>
              <a:ext uri="{FF2B5EF4-FFF2-40B4-BE49-F238E27FC236}">
                <a16:creationId xmlns:a16="http://schemas.microsoft.com/office/drawing/2014/main" id="{64DCAAC2-7222-4EC6-9623-977DBD0E271A}"/>
              </a:ext>
            </a:extLst>
          </p:cNvPr>
          <p:cNvSpPr>
            <a:spLocks/>
          </p:cNvSpPr>
          <p:nvPr/>
        </p:nvSpPr>
        <p:spPr bwMode="auto">
          <a:xfrm>
            <a:off x="5932947" y="4869041"/>
            <a:ext cx="326106" cy="447881"/>
          </a:xfrm>
          <a:custGeom>
            <a:avLst/>
            <a:gdLst>
              <a:gd name="T0" fmla="*/ 911 w 1821"/>
              <a:gd name="T1" fmla="*/ 1364 h 2501"/>
              <a:gd name="T2" fmla="*/ 1423 w 1821"/>
              <a:gd name="T3" fmla="*/ 2274 h 2501"/>
              <a:gd name="T4" fmla="*/ 1036 w 1821"/>
              <a:gd name="T5" fmla="*/ 2501 h 2501"/>
              <a:gd name="T6" fmla="*/ 512 w 1821"/>
              <a:gd name="T7" fmla="*/ 1580 h 2501"/>
              <a:gd name="T8" fmla="*/ 0 w 1821"/>
              <a:gd name="T9" fmla="*/ 2274 h 2501"/>
              <a:gd name="T10" fmla="*/ 0 w 1821"/>
              <a:gd name="T11" fmla="*/ 0 h 2501"/>
              <a:gd name="T12" fmla="*/ 1821 w 1821"/>
              <a:gd name="T13" fmla="*/ 1364 h 2501"/>
              <a:gd name="T14" fmla="*/ 911 w 1821"/>
              <a:gd name="T15" fmla="*/ 1364 h 2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2501">
                <a:moveTo>
                  <a:pt x="911" y="1364"/>
                </a:moveTo>
                <a:lnTo>
                  <a:pt x="1423" y="2274"/>
                </a:lnTo>
                <a:lnTo>
                  <a:pt x="1036" y="2501"/>
                </a:lnTo>
                <a:lnTo>
                  <a:pt x="512" y="1580"/>
                </a:lnTo>
                <a:lnTo>
                  <a:pt x="0" y="2274"/>
                </a:lnTo>
                <a:lnTo>
                  <a:pt x="0" y="0"/>
                </a:lnTo>
                <a:lnTo>
                  <a:pt x="1821" y="1364"/>
                </a:lnTo>
                <a:lnTo>
                  <a:pt x="911" y="1364"/>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en-NZ"/>
          </a:p>
        </p:txBody>
      </p:sp>
      <p:sp>
        <p:nvSpPr>
          <p:cNvPr id="401" name="Title 1">
            <a:extLst>
              <a:ext uri="{FF2B5EF4-FFF2-40B4-BE49-F238E27FC236}">
                <a16:creationId xmlns:a16="http://schemas.microsoft.com/office/drawing/2014/main" id="{6735B9C2-B5A3-4CAF-B678-80C1469D95DD}"/>
              </a:ext>
            </a:extLst>
          </p:cNvPr>
          <p:cNvSpPr txBox="1">
            <a:spLocks/>
          </p:cNvSpPr>
          <p:nvPr/>
        </p:nvSpPr>
        <p:spPr>
          <a:xfrm>
            <a:off x="0" y="2578388"/>
            <a:ext cx="12192000" cy="663575"/>
          </a:xfrm>
          <a:prstGeom prst="rect">
            <a:avLst/>
          </a:prstGeom>
          <a:solidFill>
            <a:schemeClr val="tx1">
              <a:lumMod val="60000"/>
              <a:lumOff val="40000"/>
            </a:schemeClr>
          </a:solidFill>
        </p:spPr>
        <p:txBody>
          <a:bodyPr anchor="ctr"/>
          <a:lstStyle>
            <a:lvl1pPr algn="l" defTabSz="914400" rtl="0" eaLnBrk="1" latinLnBrk="0" hangingPunct="1">
              <a:lnSpc>
                <a:spcPct val="90000"/>
              </a:lnSpc>
              <a:spcBef>
                <a:spcPct val="0"/>
              </a:spcBef>
              <a:buNone/>
              <a:defRPr lang="en-NZ" sz="1800" kern="1200" spc="100" baseline="0">
                <a:solidFill>
                  <a:schemeClr val="bg2">
                    <a:lumMod val="90000"/>
                  </a:schemeClr>
                </a:solidFill>
                <a:latin typeface="Arial Black" panose="020B0A04020102020204" pitchFamily="34" charset="0"/>
                <a:ea typeface="+mj-ea"/>
                <a:cs typeface="+mj-cs"/>
              </a:defRPr>
            </a:lvl1pPr>
          </a:lstStyle>
          <a:p>
            <a:pPr algn="ctr"/>
            <a:r>
              <a:rPr lang="en-NZ" sz="2400" b="1" cap="all" spc="50" dirty="0">
                <a:solidFill>
                  <a:schemeClr val="bg1"/>
                </a:solidFill>
                <a:latin typeface="Calibri" panose="020F0502020204030204" pitchFamily="34" charset="0"/>
              </a:rPr>
              <a:t>Methodology</a:t>
            </a:r>
          </a:p>
        </p:txBody>
      </p:sp>
      <p:sp>
        <p:nvSpPr>
          <p:cNvPr id="403" name="Title 1">
            <a:extLst>
              <a:ext uri="{FF2B5EF4-FFF2-40B4-BE49-F238E27FC236}">
                <a16:creationId xmlns:a16="http://schemas.microsoft.com/office/drawing/2014/main" id="{71D1D1EB-9A24-42F1-A5E0-0D61E6071486}"/>
              </a:ext>
            </a:extLst>
          </p:cNvPr>
          <p:cNvSpPr txBox="1">
            <a:spLocks/>
          </p:cNvSpPr>
          <p:nvPr/>
        </p:nvSpPr>
        <p:spPr>
          <a:xfrm>
            <a:off x="0" y="0"/>
            <a:ext cx="12192000" cy="663575"/>
          </a:xfrm>
          <a:prstGeom prst="rect">
            <a:avLst/>
          </a:prstGeom>
          <a:solidFill>
            <a:schemeClr val="tx1">
              <a:lumMod val="60000"/>
              <a:lumOff val="40000"/>
            </a:schemeClr>
          </a:solidFill>
        </p:spPr>
        <p:txBody>
          <a:bodyPr anchor="ctr"/>
          <a:lstStyle>
            <a:lvl1pPr algn="l" defTabSz="914400" rtl="0" eaLnBrk="1" latinLnBrk="0" hangingPunct="1">
              <a:lnSpc>
                <a:spcPct val="90000"/>
              </a:lnSpc>
              <a:spcBef>
                <a:spcPct val="0"/>
              </a:spcBef>
              <a:buNone/>
              <a:defRPr lang="en-NZ" sz="1800" kern="1200" spc="100" baseline="0">
                <a:solidFill>
                  <a:schemeClr val="bg2">
                    <a:lumMod val="90000"/>
                  </a:schemeClr>
                </a:solidFill>
                <a:latin typeface="Arial Black" panose="020B0A04020102020204" pitchFamily="34" charset="0"/>
                <a:ea typeface="+mj-ea"/>
                <a:cs typeface="+mj-cs"/>
              </a:defRPr>
            </a:lvl1pPr>
          </a:lstStyle>
          <a:p>
            <a:pPr algn="ctr"/>
            <a:r>
              <a:rPr lang="en-NZ" sz="2400" b="1" cap="all" spc="50" dirty="0">
                <a:solidFill>
                  <a:schemeClr val="bg1"/>
                </a:solidFill>
                <a:latin typeface="Calibri" panose="020F0502020204030204" pitchFamily="34" charset="0"/>
              </a:rPr>
              <a:t>Background and objectives</a:t>
            </a:r>
          </a:p>
        </p:txBody>
      </p:sp>
      <p:sp>
        <p:nvSpPr>
          <p:cNvPr id="5" name="TextBox 4">
            <a:extLst>
              <a:ext uri="{FF2B5EF4-FFF2-40B4-BE49-F238E27FC236}">
                <a16:creationId xmlns:a16="http://schemas.microsoft.com/office/drawing/2014/main" id="{EEF4420D-9C1F-40A5-8A10-5B2B6EF64549}"/>
              </a:ext>
            </a:extLst>
          </p:cNvPr>
          <p:cNvSpPr txBox="1"/>
          <p:nvPr/>
        </p:nvSpPr>
        <p:spPr>
          <a:xfrm>
            <a:off x="473891" y="1125694"/>
            <a:ext cx="11244218" cy="807913"/>
          </a:xfrm>
          <a:prstGeom prst="rect">
            <a:avLst/>
          </a:prstGeom>
          <a:noFill/>
        </p:spPr>
        <p:txBody>
          <a:bodyPr wrap="square" lIns="0" tIns="0" rIns="0" bIns="0" rtlCol="0">
            <a:spAutoFit/>
          </a:bodyPr>
          <a:lstStyle/>
          <a:p>
            <a:pPr algn="ctr"/>
            <a:r>
              <a:rPr lang="en-NZ" sz="1400" dirty="0">
                <a:solidFill>
                  <a:schemeClr val="bg1"/>
                </a:solidFill>
                <a:effectLst/>
                <a:latin typeface="+mj-lt"/>
                <a:ea typeface="Calibri" panose="020F0502020204030204" pitchFamily="34" charset="0"/>
                <a:cs typeface="Times New Roman" panose="02020603050405020304" pitchFamily="18" charset="0"/>
              </a:rPr>
              <a:t>The Ministry of Health are committed to improving Pacific peoples’ health outcomes and reducing health inequalities faced by Pacific peoples.  In this context, the Ministry commissioned Kantar Public to help understand Pacific peoples reaction to border reopening, how the border reopening may impact behaviour, and attitudes towards mandatory vaccination and testing.  </a:t>
            </a:r>
          </a:p>
          <a:p>
            <a:pPr algn="ctr"/>
            <a:endParaRPr lang="en-NZ" sz="1050" dirty="0">
              <a:solidFill>
                <a:schemeClr val="bg1"/>
              </a:solidFill>
              <a:latin typeface="+mj-lt"/>
            </a:endParaRPr>
          </a:p>
        </p:txBody>
      </p:sp>
      <p:sp>
        <p:nvSpPr>
          <p:cNvPr id="6" name="Slide Number Placeholder 5">
            <a:extLst>
              <a:ext uri="{FF2B5EF4-FFF2-40B4-BE49-F238E27FC236}">
                <a16:creationId xmlns:a16="http://schemas.microsoft.com/office/drawing/2014/main" id="{1FD8FECE-FB53-41A4-B225-40E8E9486A49}"/>
              </a:ext>
            </a:extLst>
          </p:cNvPr>
          <p:cNvSpPr>
            <a:spLocks noGrp="1"/>
          </p:cNvSpPr>
          <p:nvPr>
            <p:ph type="sldNum" sz="quarter" idx="10"/>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1287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C38938D-3EE3-48CB-BE8E-28DAFDF5962D}"/>
              </a:ext>
            </a:extLst>
          </p:cNvPr>
          <p:cNvSpPr>
            <a:spLocks noGrp="1"/>
          </p:cNvSpPr>
          <p:nvPr>
            <p:ph type="body" sz="quarter" idx="15"/>
          </p:nvPr>
        </p:nvSpPr>
        <p:spPr>
          <a:xfrm>
            <a:off x="2438403" y="3836600"/>
            <a:ext cx="5619747" cy="1980000"/>
          </a:xfrm>
        </p:spPr>
        <p:txBody>
          <a:bodyPr/>
          <a:lstStyle/>
          <a:p>
            <a:r>
              <a:rPr lang="en-NZ" dirty="0"/>
              <a:t>Impact of COVID-19 and the latest lockdown on wellbeing</a:t>
            </a:r>
          </a:p>
        </p:txBody>
      </p:sp>
      <p:sp>
        <p:nvSpPr>
          <p:cNvPr id="5" name="Text Placeholder 2">
            <a:extLst>
              <a:ext uri="{FF2B5EF4-FFF2-40B4-BE49-F238E27FC236}">
                <a16:creationId xmlns:a16="http://schemas.microsoft.com/office/drawing/2014/main" id="{D1E27642-59FF-48E2-8D96-83C918953449}"/>
              </a:ext>
            </a:extLst>
          </p:cNvPr>
          <p:cNvSpPr>
            <a:spLocks noGrp="1"/>
          </p:cNvSpPr>
          <p:nvPr>
            <p:ph type="body" sz="quarter" idx="16"/>
          </p:nvPr>
        </p:nvSpPr>
        <p:spPr>
          <a:xfrm>
            <a:off x="359998" y="4556600"/>
            <a:ext cx="1430701" cy="540000"/>
          </a:xfrm>
        </p:spPr>
        <p:txBody>
          <a:bodyPr/>
          <a:lstStyle/>
          <a:p>
            <a:r>
              <a:rPr lang="en-NZ" dirty="0"/>
              <a:t>6.</a:t>
            </a:r>
          </a:p>
        </p:txBody>
      </p:sp>
    </p:spTree>
    <p:extLst>
      <p:ext uri="{BB962C8B-B14F-4D97-AF65-F5344CB8AC3E}">
        <p14:creationId xmlns:p14="http://schemas.microsoft.com/office/powerpoint/2010/main" val="310051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ontent Placeholder 9">
            <a:extLst>
              <a:ext uri="{FF2B5EF4-FFF2-40B4-BE49-F238E27FC236}">
                <a16:creationId xmlns:a16="http://schemas.microsoft.com/office/drawing/2014/main" id="{83AE20D4-4C7F-4391-8117-B6DE9D9B8B86}"/>
              </a:ext>
            </a:extLst>
          </p:cNvPr>
          <p:cNvGraphicFramePr>
            <a:graphicFrameLocks/>
          </p:cNvGraphicFramePr>
          <p:nvPr>
            <p:extLst>
              <p:ext uri="{D42A27DB-BD31-4B8C-83A1-F6EECF244321}">
                <p14:modId xmlns:p14="http://schemas.microsoft.com/office/powerpoint/2010/main" val="3575982518"/>
              </p:ext>
            </p:extLst>
          </p:nvPr>
        </p:nvGraphicFramePr>
        <p:xfrm>
          <a:off x="200747" y="1373235"/>
          <a:ext cx="11680445" cy="36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ontent Placeholder 9">
            <a:extLst>
              <a:ext uri="{FF2B5EF4-FFF2-40B4-BE49-F238E27FC236}">
                <a16:creationId xmlns:a16="http://schemas.microsoft.com/office/drawing/2014/main" id="{043B9EFA-20E5-4D94-98B5-43073CF4AF00}"/>
              </a:ext>
            </a:extLst>
          </p:cNvPr>
          <p:cNvGraphicFramePr>
            <a:graphicFrameLocks/>
          </p:cNvGraphicFramePr>
          <p:nvPr>
            <p:extLst>
              <p:ext uri="{D42A27DB-BD31-4B8C-83A1-F6EECF244321}">
                <p14:modId xmlns:p14="http://schemas.microsoft.com/office/powerpoint/2010/main" val="2956287397"/>
              </p:ext>
            </p:extLst>
          </p:nvPr>
        </p:nvGraphicFramePr>
        <p:xfrm>
          <a:off x="215898" y="843841"/>
          <a:ext cx="11680445" cy="4678563"/>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138315" y="187980"/>
            <a:ext cx="10196711" cy="403200"/>
          </a:xfrm>
        </p:spPr>
        <p:txBody>
          <a:bodyPr/>
          <a:lstStyle/>
          <a:p>
            <a:r>
              <a:rPr lang="en-NZ" sz="2000" b="0" dirty="0"/>
              <a:t>Just as many people say the COVID-19 pandemic has had a positive impact on their personal wellbeing as say it has had a negative impact.  </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461665"/>
          </a:xfrm>
          <a:prstGeom prst="rect">
            <a:avLst/>
          </a:prstGeom>
          <a:noFill/>
        </p:spPr>
        <p:txBody>
          <a:bodyPr wrap="square">
            <a:spAutoFit/>
          </a:bodyPr>
          <a:lstStyle/>
          <a:p>
            <a:r>
              <a:rPr lang="en-US" sz="800" dirty="0"/>
              <a:t>Q. Would you say that the COVID-19 pandemic has had a positive or negative impact on your personal wellbeing?</a:t>
            </a:r>
          </a:p>
          <a:p>
            <a:r>
              <a:rPr lang="en-US" sz="800" dirty="0"/>
              <a:t>Base: See chart for base sizes (excludes Don’t know). </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sp>
        <p:nvSpPr>
          <p:cNvPr id="19" name="Rectangle 18">
            <a:extLst>
              <a:ext uri="{FF2B5EF4-FFF2-40B4-BE49-F238E27FC236}">
                <a16:creationId xmlns:a16="http://schemas.microsoft.com/office/drawing/2014/main" id="{03FD437E-5DF0-410C-B2CA-184C966C8861}"/>
              </a:ext>
            </a:extLst>
          </p:cNvPr>
          <p:cNvSpPr/>
          <p:nvPr/>
        </p:nvSpPr>
        <p:spPr bwMode="ltGray">
          <a:xfrm>
            <a:off x="441961" y="4714418"/>
            <a:ext cx="11308080" cy="4070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0AFFB9D-25A2-4163-AD34-EE26774560FF}"/>
              </a:ext>
            </a:extLst>
          </p:cNvPr>
          <p:cNvSpPr/>
          <p:nvPr/>
        </p:nvSpPr>
        <p:spPr bwMode="ltGray">
          <a:xfrm>
            <a:off x="441961" y="2002821"/>
            <a:ext cx="11308080" cy="4070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1" name="Table 11">
            <a:extLst>
              <a:ext uri="{FF2B5EF4-FFF2-40B4-BE49-F238E27FC236}">
                <a16:creationId xmlns:a16="http://schemas.microsoft.com/office/drawing/2014/main" id="{6EBEC7C9-CA7B-4278-AA54-E7146B538005}"/>
              </a:ext>
            </a:extLst>
          </p:cNvPr>
          <p:cNvGraphicFramePr>
            <a:graphicFrameLocks noGrp="1"/>
          </p:cNvGraphicFramePr>
          <p:nvPr>
            <p:extLst>
              <p:ext uri="{D42A27DB-BD31-4B8C-83A1-F6EECF244321}">
                <p14:modId xmlns:p14="http://schemas.microsoft.com/office/powerpoint/2010/main" val="3583353452"/>
              </p:ext>
            </p:extLst>
          </p:nvPr>
        </p:nvGraphicFramePr>
        <p:xfrm>
          <a:off x="1799354" y="1497498"/>
          <a:ext cx="9828000" cy="502920"/>
        </p:xfrm>
        <a:graphic>
          <a:graphicData uri="http://schemas.openxmlformats.org/drawingml/2006/table">
            <a:tbl>
              <a:tblPr firstRow="1" bandRow="1">
                <a:tableStyleId>{5C22544A-7EE6-4342-B048-85BDC9FD1C3A}</a:tableStyleId>
              </a:tblPr>
              <a:tblGrid>
                <a:gridCol w="655200">
                  <a:extLst>
                    <a:ext uri="{9D8B030D-6E8A-4147-A177-3AD203B41FA5}">
                      <a16:colId xmlns:a16="http://schemas.microsoft.com/office/drawing/2014/main" val="3219140041"/>
                    </a:ext>
                  </a:extLst>
                </a:gridCol>
                <a:gridCol w="655200">
                  <a:extLst>
                    <a:ext uri="{9D8B030D-6E8A-4147-A177-3AD203B41FA5}">
                      <a16:colId xmlns:a16="http://schemas.microsoft.com/office/drawing/2014/main" val="1895297757"/>
                    </a:ext>
                  </a:extLst>
                </a:gridCol>
                <a:gridCol w="655200">
                  <a:extLst>
                    <a:ext uri="{9D8B030D-6E8A-4147-A177-3AD203B41FA5}">
                      <a16:colId xmlns:a16="http://schemas.microsoft.com/office/drawing/2014/main" val="817219536"/>
                    </a:ext>
                  </a:extLst>
                </a:gridCol>
                <a:gridCol w="655200">
                  <a:extLst>
                    <a:ext uri="{9D8B030D-6E8A-4147-A177-3AD203B41FA5}">
                      <a16:colId xmlns:a16="http://schemas.microsoft.com/office/drawing/2014/main" val="686654870"/>
                    </a:ext>
                  </a:extLst>
                </a:gridCol>
                <a:gridCol w="655200">
                  <a:extLst>
                    <a:ext uri="{9D8B030D-6E8A-4147-A177-3AD203B41FA5}">
                      <a16:colId xmlns:a16="http://schemas.microsoft.com/office/drawing/2014/main" val="3725503194"/>
                    </a:ext>
                  </a:extLst>
                </a:gridCol>
                <a:gridCol w="655200">
                  <a:extLst>
                    <a:ext uri="{9D8B030D-6E8A-4147-A177-3AD203B41FA5}">
                      <a16:colId xmlns:a16="http://schemas.microsoft.com/office/drawing/2014/main" val="4278467632"/>
                    </a:ext>
                  </a:extLst>
                </a:gridCol>
                <a:gridCol w="655200">
                  <a:extLst>
                    <a:ext uri="{9D8B030D-6E8A-4147-A177-3AD203B41FA5}">
                      <a16:colId xmlns:a16="http://schemas.microsoft.com/office/drawing/2014/main" val="394705219"/>
                    </a:ext>
                  </a:extLst>
                </a:gridCol>
                <a:gridCol w="655200">
                  <a:extLst>
                    <a:ext uri="{9D8B030D-6E8A-4147-A177-3AD203B41FA5}">
                      <a16:colId xmlns:a16="http://schemas.microsoft.com/office/drawing/2014/main" val="834586862"/>
                    </a:ext>
                  </a:extLst>
                </a:gridCol>
                <a:gridCol w="655200">
                  <a:extLst>
                    <a:ext uri="{9D8B030D-6E8A-4147-A177-3AD203B41FA5}">
                      <a16:colId xmlns:a16="http://schemas.microsoft.com/office/drawing/2014/main" val="3499603878"/>
                    </a:ext>
                  </a:extLst>
                </a:gridCol>
                <a:gridCol w="655200">
                  <a:extLst>
                    <a:ext uri="{9D8B030D-6E8A-4147-A177-3AD203B41FA5}">
                      <a16:colId xmlns:a16="http://schemas.microsoft.com/office/drawing/2014/main" val="1668473091"/>
                    </a:ext>
                  </a:extLst>
                </a:gridCol>
                <a:gridCol w="655200">
                  <a:extLst>
                    <a:ext uri="{9D8B030D-6E8A-4147-A177-3AD203B41FA5}">
                      <a16:colId xmlns:a16="http://schemas.microsoft.com/office/drawing/2014/main" val="3062703900"/>
                    </a:ext>
                  </a:extLst>
                </a:gridCol>
                <a:gridCol w="655200">
                  <a:extLst>
                    <a:ext uri="{9D8B030D-6E8A-4147-A177-3AD203B41FA5}">
                      <a16:colId xmlns:a16="http://schemas.microsoft.com/office/drawing/2014/main" val="1052312864"/>
                    </a:ext>
                  </a:extLst>
                </a:gridCol>
                <a:gridCol w="655200">
                  <a:extLst>
                    <a:ext uri="{9D8B030D-6E8A-4147-A177-3AD203B41FA5}">
                      <a16:colId xmlns:a16="http://schemas.microsoft.com/office/drawing/2014/main" val="1031451466"/>
                    </a:ext>
                  </a:extLst>
                </a:gridCol>
                <a:gridCol w="655200">
                  <a:extLst>
                    <a:ext uri="{9D8B030D-6E8A-4147-A177-3AD203B41FA5}">
                      <a16:colId xmlns:a16="http://schemas.microsoft.com/office/drawing/2014/main" val="951462454"/>
                    </a:ext>
                  </a:extLst>
                </a:gridCol>
                <a:gridCol w="655200">
                  <a:extLst>
                    <a:ext uri="{9D8B030D-6E8A-4147-A177-3AD203B41FA5}">
                      <a16:colId xmlns:a16="http://schemas.microsoft.com/office/drawing/2014/main" val="4066772905"/>
                    </a:ext>
                  </a:extLst>
                </a:gridCol>
              </a:tblGrid>
              <a:tr h="370840">
                <a:tc>
                  <a:txBody>
                    <a:bodyPr/>
                    <a:lstStyle/>
                    <a:p>
                      <a:pPr algn="ctr"/>
                      <a:r>
                        <a:rPr lang="en-NZ" sz="900" b="1" i="0" u="none" strike="noStrike" kern="1200" dirty="0">
                          <a:solidFill>
                            <a:srgbClr val="000000"/>
                          </a:solidFill>
                          <a:effectLst/>
                          <a:latin typeface="Arial" panose="020B0604020202020204" pitchFamily="34" charset="0"/>
                          <a:ea typeface="+mn-ea"/>
                          <a:cs typeface="+mn-cs"/>
                        </a:rPr>
                        <a:t>All Pacific peoples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800" b="0" i="0" u="none" strike="noStrike" kern="1200" dirty="0">
                        <a:solidFill>
                          <a:srgbClr val="0000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18 to 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30 to 39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40 to 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60 plus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Men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Women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Employed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Unemployed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a:solidFill>
                            <a:srgbClr val="000000"/>
                          </a:solidFill>
                          <a:effectLst/>
                          <a:latin typeface="Arial" panose="020B0604020202020204" pitchFamily="34" charset="0"/>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Vaccinated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NZ" sz="800" b="0" i="0" u="none" strike="noStrike" dirty="0">
                          <a:solidFill>
                            <a:srgbClr val="000000"/>
                          </a:solidFill>
                          <a:effectLst/>
                          <a:latin typeface="Arial" panose="020B0604020202020204" pitchFamily="34" charset="0"/>
                        </a:rPr>
                        <a:t>Unvaccinated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graphicFrame>
        <p:nvGraphicFramePr>
          <p:cNvPr id="22" name="Table 11">
            <a:extLst>
              <a:ext uri="{FF2B5EF4-FFF2-40B4-BE49-F238E27FC236}">
                <a16:creationId xmlns:a16="http://schemas.microsoft.com/office/drawing/2014/main" id="{04F0DC2C-2579-4ABE-9CB2-D45C92FE7BFB}"/>
              </a:ext>
            </a:extLst>
          </p:cNvPr>
          <p:cNvGraphicFramePr>
            <a:graphicFrameLocks noGrp="1"/>
          </p:cNvGraphicFramePr>
          <p:nvPr>
            <p:extLst>
              <p:ext uri="{D42A27DB-BD31-4B8C-83A1-F6EECF244321}">
                <p14:modId xmlns:p14="http://schemas.microsoft.com/office/powerpoint/2010/main" val="1198651486"/>
              </p:ext>
            </p:extLst>
          </p:nvPr>
        </p:nvGraphicFramePr>
        <p:xfrm>
          <a:off x="1837454" y="2049902"/>
          <a:ext cx="9756000" cy="312928"/>
        </p:xfrm>
        <a:graphic>
          <a:graphicData uri="http://schemas.openxmlformats.org/drawingml/2006/table">
            <a:tbl>
              <a:tblPr firstRow="1" bandRow="1">
                <a:tableStyleId>{5C22544A-7EE6-4342-B048-85BDC9FD1C3A}</a:tableStyleId>
              </a:tblPr>
              <a:tblGrid>
                <a:gridCol w="650400">
                  <a:extLst>
                    <a:ext uri="{9D8B030D-6E8A-4147-A177-3AD203B41FA5}">
                      <a16:colId xmlns:a16="http://schemas.microsoft.com/office/drawing/2014/main" val="3219140041"/>
                    </a:ext>
                  </a:extLst>
                </a:gridCol>
                <a:gridCol w="650400">
                  <a:extLst>
                    <a:ext uri="{9D8B030D-6E8A-4147-A177-3AD203B41FA5}">
                      <a16:colId xmlns:a16="http://schemas.microsoft.com/office/drawing/2014/main" val="1895297757"/>
                    </a:ext>
                  </a:extLst>
                </a:gridCol>
                <a:gridCol w="650400">
                  <a:extLst>
                    <a:ext uri="{9D8B030D-6E8A-4147-A177-3AD203B41FA5}">
                      <a16:colId xmlns:a16="http://schemas.microsoft.com/office/drawing/2014/main" val="817219536"/>
                    </a:ext>
                  </a:extLst>
                </a:gridCol>
                <a:gridCol w="650400">
                  <a:extLst>
                    <a:ext uri="{9D8B030D-6E8A-4147-A177-3AD203B41FA5}">
                      <a16:colId xmlns:a16="http://schemas.microsoft.com/office/drawing/2014/main" val="686654870"/>
                    </a:ext>
                  </a:extLst>
                </a:gridCol>
                <a:gridCol w="650400">
                  <a:extLst>
                    <a:ext uri="{9D8B030D-6E8A-4147-A177-3AD203B41FA5}">
                      <a16:colId xmlns:a16="http://schemas.microsoft.com/office/drawing/2014/main" val="3725503194"/>
                    </a:ext>
                  </a:extLst>
                </a:gridCol>
                <a:gridCol w="650400">
                  <a:extLst>
                    <a:ext uri="{9D8B030D-6E8A-4147-A177-3AD203B41FA5}">
                      <a16:colId xmlns:a16="http://schemas.microsoft.com/office/drawing/2014/main" val="4278467632"/>
                    </a:ext>
                  </a:extLst>
                </a:gridCol>
                <a:gridCol w="650400">
                  <a:extLst>
                    <a:ext uri="{9D8B030D-6E8A-4147-A177-3AD203B41FA5}">
                      <a16:colId xmlns:a16="http://schemas.microsoft.com/office/drawing/2014/main" val="394705219"/>
                    </a:ext>
                  </a:extLst>
                </a:gridCol>
                <a:gridCol w="650400">
                  <a:extLst>
                    <a:ext uri="{9D8B030D-6E8A-4147-A177-3AD203B41FA5}">
                      <a16:colId xmlns:a16="http://schemas.microsoft.com/office/drawing/2014/main" val="834586862"/>
                    </a:ext>
                  </a:extLst>
                </a:gridCol>
                <a:gridCol w="650400">
                  <a:extLst>
                    <a:ext uri="{9D8B030D-6E8A-4147-A177-3AD203B41FA5}">
                      <a16:colId xmlns:a16="http://schemas.microsoft.com/office/drawing/2014/main" val="3499603878"/>
                    </a:ext>
                  </a:extLst>
                </a:gridCol>
                <a:gridCol w="650400">
                  <a:extLst>
                    <a:ext uri="{9D8B030D-6E8A-4147-A177-3AD203B41FA5}">
                      <a16:colId xmlns:a16="http://schemas.microsoft.com/office/drawing/2014/main" val="1668473091"/>
                    </a:ext>
                  </a:extLst>
                </a:gridCol>
                <a:gridCol w="650400">
                  <a:extLst>
                    <a:ext uri="{9D8B030D-6E8A-4147-A177-3AD203B41FA5}">
                      <a16:colId xmlns:a16="http://schemas.microsoft.com/office/drawing/2014/main" val="3062703900"/>
                    </a:ext>
                  </a:extLst>
                </a:gridCol>
                <a:gridCol w="650400">
                  <a:extLst>
                    <a:ext uri="{9D8B030D-6E8A-4147-A177-3AD203B41FA5}">
                      <a16:colId xmlns:a16="http://schemas.microsoft.com/office/drawing/2014/main" val="1052312864"/>
                    </a:ext>
                  </a:extLst>
                </a:gridCol>
                <a:gridCol w="650400">
                  <a:extLst>
                    <a:ext uri="{9D8B030D-6E8A-4147-A177-3AD203B41FA5}">
                      <a16:colId xmlns:a16="http://schemas.microsoft.com/office/drawing/2014/main" val="1031451466"/>
                    </a:ext>
                  </a:extLst>
                </a:gridCol>
                <a:gridCol w="650400">
                  <a:extLst>
                    <a:ext uri="{9D8B030D-6E8A-4147-A177-3AD203B41FA5}">
                      <a16:colId xmlns:a16="http://schemas.microsoft.com/office/drawing/2014/main" val="951462454"/>
                    </a:ext>
                  </a:extLst>
                </a:gridCol>
                <a:gridCol w="650400">
                  <a:extLst>
                    <a:ext uri="{9D8B030D-6E8A-4147-A177-3AD203B41FA5}">
                      <a16:colId xmlns:a16="http://schemas.microsoft.com/office/drawing/2014/main" val="4066772905"/>
                    </a:ext>
                  </a:extLst>
                </a:gridCol>
              </a:tblGrid>
              <a:tr h="312928">
                <a:tc>
                  <a:txBody>
                    <a:bodyPr/>
                    <a:lstStyle/>
                    <a:p>
                      <a:pPr algn="ctr" fontAlgn="b"/>
                      <a:r>
                        <a:rPr lang="en-NZ" sz="1000" b="1" i="0" u="none" strike="noStrike" dirty="0">
                          <a:solidFill>
                            <a:srgbClr val="000000"/>
                          </a:solidFill>
                          <a:effectLst/>
                          <a:latin typeface="Arial" panose="020B0604020202020204" pitchFamily="34" charset="0"/>
                        </a:rPr>
                        <a:t>48%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60%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a:solidFill>
                            <a:srgbClr val="000000"/>
                          </a:solidFill>
                          <a:effectLst/>
                          <a:latin typeface="Arial" panose="020B0604020202020204" pitchFamily="34" charset="0"/>
                        </a:rPr>
                        <a:t>44%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800"/>
                          </a:solidFill>
                          <a:effectLst/>
                          <a:latin typeface="Arial" panose="020B0604020202020204" pitchFamily="34" charset="0"/>
                        </a:rPr>
                        <a:t>53</a:t>
                      </a:r>
                      <a:r>
                        <a:rPr lang="en-NZ" sz="1000" b="0" i="0" u="none" strike="noStrike" dirty="0">
                          <a:solidFill>
                            <a:schemeClr val="accent3">
                              <a:lumMod val="75000"/>
                            </a:schemeClr>
                          </a:solidFill>
                          <a:effectLst/>
                          <a:latin typeface="Arial" panose="020B0604020202020204" pitchFamily="34" charset="0"/>
                        </a:rPr>
                        <a:t>%</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E10000"/>
                          </a:solidFill>
                          <a:effectLst/>
                          <a:latin typeface="Arial" panose="020B0604020202020204" pitchFamily="34" charset="0"/>
                        </a:rPr>
                        <a:t>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accent3">
                              <a:lumMod val="75000"/>
                            </a:schemeClr>
                          </a:solidFill>
                          <a:effectLst/>
                          <a:latin typeface="Arial" panose="020B0604020202020204" pitchFamily="34" charset="0"/>
                        </a:rPr>
                        <a:t>51%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38%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graphicFrame>
        <p:nvGraphicFramePr>
          <p:cNvPr id="23" name="Table 11">
            <a:extLst>
              <a:ext uri="{FF2B5EF4-FFF2-40B4-BE49-F238E27FC236}">
                <a16:creationId xmlns:a16="http://schemas.microsoft.com/office/drawing/2014/main" id="{9124376B-3F59-49C5-BC31-D617DB2FD3AA}"/>
              </a:ext>
            </a:extLst>
          </p:cNvPr>
          <p:cNvGraphicFramePr>
            <a:graphicFrameLocks noGrp="1"/>
          </p:cNvGraphicFramePr>
          <p:nvPr>
            <p:extLst>
              <p:ext uri="{D42A27DB-BD31-4B8C-83A1-F6EECF244321}">
                <p14:modId xmlns:p14="http://schemas.microsoft.com/office/powerpoint/2010/main" val="3757250172"/>
              </p:ext>
            </p:extLst>
          </p:nvPr>
        </p:nvGraphicFramePr>
        <p:xfrm>
          <a:off x="1837454" y="4761499"/>
          <a:ext cx="9756000" cy="312928"/>
        </p:xfrm>
        <a:graphic>
          <a:graphicData uri="http://schemas.openxmlformats.org/drawingml/2006/table">
            <a:tbl>
              <a:tblPr firstRow="1" bandRow="1">
                <a:tableStyleId>{5C22544A-7EE6-4342-B048-85BDC9FD1C3A}</a:tableStyleId>
              </a:tblPr>
              <a:tblGrid>
                <a:gridCol w="650400">
                  <a:extLst>
                    <a:ext uri="{9D8B030D-6E8A-4147-A177-3AD203B41FA5}">
                      <a16:colId xmlns:a16="http://schemas.microsoft.com/office/drawing/2014/main" val="3219140041"/>
                    </a:ext>
                  </a:extLst>
                </a:gridCol>
                <a:gridCol w="650400">
                  <a:extLst>
                    <a:ext uri="{9D8B030D-6E8A-4147-A177-3AD203B41FA5}">
                      <a16:colId xmlns:a16="http://schemas.microsoft.com/office/drawing/2014/main" val="1895297757"/>
                    </a:ext>
                  </a:extLst>
                </a:gridCol>
                <a:gridCol w="650400">
                  <a:extLst>
                    <a:ext uri="{9D8B030D-6E8A-4147-A177-3AD203B41FA5}">
                      <a16:colId xmlns:a16="http://schemas.microsoft.com/office/drawing/2014/main" val="817219536"/>
                    </a:ext>
                  </a:extLst>
                </a:gridCol>
                <a:gridCol w="650400">
                  <a:extLst>
                    <a:ext uri="{9D8B030D-6E8A-4147-A177-3AD203B41FA5}">
                      <a16:colId xmlns:a16="http://schemas.microsoft.com/office/drawing/2014/main" val="686654870"/>
                    </a:ext>
                  </a:extLst>
                </a:gridCol>
                <a:gridCol w="650400">
                  <a:extLst>
                    <a:ext uri="{9D8B030D-6E8A-4147-A177-3AD203B41FA5}">
                      <a16:colId xmlns:a16="http://schemas.microsoft.com/office/drawing/2014/main" val="3725503194"/>
                    </a:ext>
                  </a:extLst>
                </a:gridCol>
                <a:gridCol w="650400">
                  <a:extLst>
                    <a:ext uri="{9D8B030D-6E8A-4147-A177-3AD203B41FA5}">
                      <a16:colId xmlns:a16="http://schemas.microsoft.com/office/drawing/2014/main" val="4278467632"/>
                    </a:ext>
                  </a:extLst>
                </a:gridCol>
                <a:gridCol w="650400">
                  <a:extLst>
                    <a:ext uri="{9D8B030D-6E8A-4147-A177-3AD203B41FA5}">
                      <a16:colId xmlns:a16="http://schemas.microsoft.com/office/drawing/2014/main" val="394705219"/>
                    </a:ext>
                  </a:extLst>
                </a:gridCol>
                <a:gridCol w="650400">
                  <a:extLst>
                    <a:ext uri="{9D8B030D-6E8A-4147-A177-3AD203B41FA5}">
                      <a16:colId xmlns:a16="http://schemas.microsoft.com/office/drawing/2014/main" val="834586862"/>
                    </a:ext>
                  </a:extLst>
                </a:gridCol>
                <a:gridCol w="650400">
                  <a:extLst>
                    <a:ext uri="{9D8B030D-6E8A-4147-A177-3AD203B41FA5}">
                      <a16:colId xmlns:a16="http://schemas.microsoft.com/office/drawing/2014/main" val="3499603878"/>
                    </a:ext>
                  </a:extLst>
                </a:gridCol>
                <a:gridCol w="650400">
                  <a:extLst>
                    <a:ext uri="{9D8B030D-6E8A-4147-A177-3AD203B41FA5}">
                      <a16:colId xmlns:a16="http://schemas.microsoft.com/office/drawing/2014/main" val="1668473091"/>
                    </a:ext>
                  </a:extLst>
                </a:gridCol>
                <a:gridCol w="650400">
                  <a:extLst>
                    <a:ext uri="{9D8B030D-6E8A-4147-A177-3AD203B41FA5}">
                      <a16:colId xmlns:a16="http://schemas.microsoft.com/office/drawing/2014/main" val="3062703900"/>
                    </a:ext>
                  </a:extLst>
                </a:gridCol>
                <a:gridCol w="650400">
                  <a:extLst>
                    <a:ext uri="{9D8B030D-6E8A-4147-A177-3AD203B41FA5}">
                      <a16:colId xmlns:a16="http://schemas.microsoft.com/office/drawing/2014/main" val="1052312864"/>
                    </a:ext>
                  </a:extLst>
                </a:gridCol>
                <a:gridCol w="650400">
                  <a:extLst>
                    <a:ext uri="{9D8B030D-6E8A-4147-A177-3AD203B41FA5}">
                      <a16:colId xmlns:a16="http://schemas.microsoft.com/office/drawing/2014/main" val="1031451466"/>
                    </a:ext>
                  </a:extLst>
                </a:gridCol>
                <a:gridCol w="650400">
                  <a:extLst>
                    <a:ext uri="{9D8B030D-6E8A-4147-A177-3AD203B41FA5}">
                      <a16:colId xmlns:a16="http://schemas.microsoft.com/office/drawing/2014/main" val="951462454"/>
                    </a:ext>
                  </a:extLst>
                </a:gridCol>
                <a:gridCol w="650400">
                  <a:extLst>
                    <a:ext uri="{9D8B030D-6E8A-4147-A177-3AD203B41FA5}">
                      <a16:colId xmlns:a16="http://schemas.microsoft.com/office/drawing/2014/main" val="4066772905"/>
                    </a:ext>
                  </a:extLst>
                </a:gridCol>
              </a:tblGrid>
              <a:tr h="312928">
                <a:tc>
                  <a:txBody>
                    <a:bodyPr/>
                    <a:lstStyle/>
                    <a:p>
                      <a:pPr algn="ctr" fontAlgn="b"/>
                      <a:r>
                        <a:rPr lang="en-NZ" sz="1000" b="1" i="0" u="none" strike="noStrike" dirty="0">
                          <a:solidFill>
                            <a:srgbClr val="000000"/>
                          </a:solidFill>
                          <a:effectLst/>
                          <a:latin typeface="Arial" panose="020B0604020202020204" pitchFamily="34" charset="0"/>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a:solidFill>
                            <a:srgbClr val="000000"/>
                          </a:solidFill>
                          <a:effectLst/>
                          <a:latin typeface="Arial" panose="020B0604020202020204" pitchFamily="34" charset="0"/>
                        </a:rPr>
                        <a:t>56%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E10000"/>
                          </a:solidFill>
                          <a:effectLst/>
                          <a:latin typeface="Arial" panose="020B0604020202020204" pitchFamily="34" charset="0"/>
                        </a:rPr>
                        <a:t>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accent3">
                              <a:lumMod val="75000"/>
                            </a:schemeClr>
                          </a:solidFill>
                          <a:effectLst/>
                          <a:latin typeface="Arial" panose="020B0604020202020204" pitchFamily="34" charset="0"/>
                        </a:rPr>
                        <a:t>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0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E10000"/>
                          </a:solidFill>
                          <a:effectLst/>
                          <a:latin typeface="Arial" panose="020B0604020202020204" pitchFamily="34" charset="0"/>
                        </a:rPr>
                        <a:t>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62%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sp>
        <p:nvSpPr>
          <p:cNvPr id="24" name="TextBox 23">
            <a:extLst>
              <a:ext uri="{FF2B5EF4-FFF2-40B4-BE49-F238E27FC236}">
                <a16:creationId xmlns:a16="http://schemas.microsoft.com/office/drawing/2014/main" id="{3B64E4F1-0490-47A7-B189-046BA20FBAC8}"/>
              </a:ext>
            </a:extLst>
          </p:cNvPr>
          <p:cNvSpPr txBox="1"/>
          <p:nvPr/>
        </p:nvSpPr>
        <p:spPr>
          <a:xfrm>
            <a:off x="621738" y="2036003"/>
            <a:ext cx="814325" cy="338554"/>
          </a:xfrm>
          <a:prstGeom prst="rect">
            <a:avLst/>
          </a:prstGeom>
          <a:noFill/>
        </p:spPr>
        <p:txBody>
          <a:bodyPr wrap="none" lIns="0" tIns="0" rIns="0" bIns="0" rtlCol="0">
            <a:spAutoFit/>
          </a:bodyPr>
          <a:lstStyle/>
          <a:p>
            <a:r>
              <a:rPr lang="en-NZ" sz="1100" dirty="0"/>
              <a:t>Nett positive </a:t>
            </a:r>
          </a:p>
          <a:p>
            <a:r>
              <a:rPr lang="en-NZ" sz="1100" dirty="0"/>
              <a:t>impact</a:t>
            </a:r>
          </a:p>
        </p:txBody>
      </p:sp>
      <p:sp>
        <p:nvSpPr>
          <p:cNvPr id="25" name="TextBox 24">
            <a:extLst>
              <a:ext uri="{FF2B5EF4-FFF2-40B4-BE49-F238E27FC236}">
                <a16:creationId xmlns:a16="http://schemas.microsoft.com/office/drawing/2014/main" id="{DCCB7555-A62F-4F92-A437-7E557056AE40}"/>
              </a:ext>
            </a:extLst>
          </p:cNvPr>
          <p:cNvSpPr txBox="1"/>
          <p:nvPr/>
        </p:nvSpPr>
        <p:spPr>
          <a:xfrm>
            <a:off x="621738" y="4833325"/>
            <a:ext cx="830356" cy="169277"/>
          </a:xfrm>
          <a:prstGeom prst="rect">
            <a:avLst/>
          </a:prstGeom>
          <a:noFill/>
        </p:spPr>
        <p:txBody>
          <a:bodyPr wrap="none" lIns="0" tIns="0" rIns="0" bIns="0" rtlCol="0">
            <a:spAutoFit/>
          </a:bodyPr>
          <a:lstStyle/>
          <a:p>
            <a:r>
              <a:rPr lang="en-NZ" sz="1100" dirty="0"/>
              <a:t>Nett negative</a:t>
            </a:r>
          </a:p>
        </p:txBody>
      </p:sp>
      <p:sp>
        <p:nvSpPr>
          <p:cNvPr id="26" name="Rectangle 25">
            <a:extLst>
              <a:ext uri="{FF2B5EF4-FFF2-40B4-BE49-F238E27FC236}">
                <a16:creationId xmlns:a16="http://schemas.microsoft.com/office/drawing/2014/main" id="{FFC24059-332B-451C-AD3F-13B39A870678}"/>
              </a:ext>
            </a:extLst>
          </p:cNvPr>
          <p:cNvSpPr/>
          <p:nvPr/>
        </p:nvSpPr>
        <p:spPr bwMode="ltGray">
          <a:xfrm>
            <a:off x="365126" y="1402081"/>
            <a:ext cx="11461750" cy="461772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27" name="Straight Connector 26">
            <a:extLst>
              <a:ext uri="{FF2B5EF4-FFF2-40B4-BE49-F238E27FC236}">
                <a16:creationId xmlns:a16="http://schemas.microsoft.com/office/drawing/2014/main" id="{E2481C7B-8625-4898-B047-F41E3A5D9BAF}"/>
              </a:ext>
            </a:extLst>
          </p:cNvPr>
          <p:cNvCxnSpPr>
            <a:cxnSpLocks/>
          </p:cNvCxnSpPr>
          <p:nvPr/>
        </p:nvCxnSpPr>
        <p:spPr>
          <a:xfrm>
            <a:off x="1657855" y="3501839"/>
            <a:ext cx="9936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8" name="Table 18">
            <a:extLst>
              <a:ext uri="{FF2B5EF4-FFF2-40B4-BE49-F238E27FC236}">
                <a16:creationId xmlns:a16="http://schemas.microsoft.com/office/drawing/2014/main" id="{D4B264D3-2983-431E-977A-C9EC818C790D}"/>
              </a:ext>
            </a:extLst>
          </p:cNvPr>
          <p:cNvGraphicFramePr>
            <a:graphicFrameLocks noGrp="1"/>
          </p:cNvGraphicFramePr>
          <p:nvPr>
            <p:extLst>
              <p:ext uri="{D42A27DB-BD31-4B8C-83A1-F6EECF244321}">
                <p14:modId xmlns:p14="http://schemas.microsoft.com/office/powerpoint/2010/main" val="3992632507"/>
              </p:ext>
            </p:extLst>
          </p:nvPr>
        </p:nvGraphicFramePr>
        <p:xfrm>
          <a:off x="2840957" y="5650940"/>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79659693"/>
                    </a:ext>
                  </a:extLst>
                </a:gridCol>
                <a:gridCol w="2032000">
                  <a:extLst>
                    <a:ext uri="{9D8B030D-6E8A-4147-A177-3AD203B41FA5}">
                      <a16:colId xmlns:a16="http://schemas.microsoft.com/office/drawing/2014/main" val="2920378001"/>
                    </a:ext>
                  </a:extLst>
                </a:gridCol>
                <a:gridCol w="2032000">
                  <a:extLst>
                    <a:ext uri="{9D8B030D-6E8A-4147-A177-3AD203B41FA5}">
                      <a16:colId xmlns:a16="http://schemas.microsoft.com/office/drawing/2014/main" val="617970984"/>
                    </a:ext>
                  </a:extLst>
                </a:gridCol>
                <a:gridCol w="2032000">
                  <a:extLst>
                    <a:ext uri="{9D8B030D-6E8A-4147-A177-3AD203B41FA5}">
                      <a16:colId xmlns:a16="http://schemas.microsoft.com/office/drawing/2014/main" val="4048784419"/>
                    </a:ext>
                  </a:extLst>
                </a:gridCol>
              </a:tblGrid>
              <a:tr h="370840">
                <a:tc>
                  <a:txBody>
                    <a:bodyPr/>
                    <a:lstStyle/>
                    <a:p>
                      <a:pPr algn="ctr"/>
                      <a:r>
                        <a:rPr lang="en-NZ" sz="1100" b="0" dirty="0">
                          <a:solidFill>
                            <a:schemeClr val="tx1"/>
                          </a:solidFill>
                        </a:rPr>
                        <a:t>Very positive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100" b="0" dirty="0">
                          <a:solidFill>
                            <a:schemeClr val="tx1"/>
                          </a:solidFill>
                        </a:rPr>
                        <a:t>Somewhat positive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100" b="0" dirty="0">
                          <a:solidFill>
                            <a:schemeClr val="tx1"/>
                          </a:solidFill>
                        </a:rPr>
                        <a:t>Somewhat negative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100" b="0" dirty="0">
                          <a:solidFill>
                            <a:schemeClr val="tx1"/>
                          </a:solidFill>
                        </a:rPr>
                        <a:t>Very negative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7984481"/>
                  </a:ext>
                </a:extLst>
              </a:tr>
            </a:tbl>
          </a:graphicData>
        </a:graphic>
      </p:graphicFrame>
      <p:sp>
        <p:nvSpPr>
          <p:cNvPr id="29" name="Rectangle 28">
            <a:extLst>
              <a:ext uri="{FF2B5EF4-FFF2-40B4-BE49-F238E27FC236}">
                <a16:creationId xmlns:a16="http://schemas.microsoft.com/office/drawing/2014/main" id="{DB9ACD3A-A320-4B9B-9361-CB71902D5582}"/>
              </a:ext>
            </a:extLst>
          </p:cNvPr>
          <p:cNvSpPr/>
          <p:nvPr/>
        </p:nvSpPr>
        <p:spPr bwMode="ltGray">
          <a:xfrm>
            <a:off x="3234496" y="5767664"/>
            <a:ext cx="137392" cy="137392"/>
          </a:xfrm>
          <a:prstGeom prst="rect">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0" name="Rectangle 29">
            <a:extLst>
              <a:ext uri="{FF2B5EF4-FFF2-40B4-BE49-F238E27FC236}">
                <a16:creationId xmlns:a16="http://schemas.microsoft.com/office/drawing/2014/main" id="{6FBC5D38-0A98-4E08-A452-8688708606C2}"/>
              </a:ext>
            </a:extLst>
          </p:cNvPr>
          <p:cNvSpPr/>
          <p:nvPr/>
        </p:nvSpPr>
        <p:spPr bwMode="ltGray">
          <a:xfrm>
            <a:off x="5099279" y="5767664"/>
            <a:ext cx="137392" cy="137392"/>
          </a:xfrm>
          <a:prstGeom prst="rect">
            <a:avLst/>
          </a:prstGeom>
          <a:solidFill>
            <a:srgbClr val="0072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1" name="Rectangle 30">
            <a:extLst>
              <a:ext uri="{FF2B5EF4-FFF2-40B4-BE49-F238E27FC236}">
                <a16:creationId xmlns:a16="http://schemas.microsoft.com/office/drawing/2014/main" id="{ED1182B7-695D-4EAD-A3C3-DA8F866ED9C0}"/>
              </a:ext>
            </a:extLst>
          </p:cNvPr>
          <p:cNvSpPr/>
          <p:nvPr/>
        </p:nvSpPr>
        <p:spPr bwMode="ltGray">
          <a:xfrm>
            <a:off x="7122812" y="5767664"/>
            <a:ext cx="137392" cy="137392"/>
          </a:xfrm>
          <a:prstGeom prst="rect">
            <a:avLst/>
          </a:prstGeom>
          <a:solidFill>
            <a:srgbClr val="FCD4A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2" name="Rectangle 31">
            <a:extLst>
              <a:ext uri="{FF2B5EF4-FFF2-40B4-BE49-F238E27FC236}">
                <a16:creationId xmlns:a16="http://schemas.microsoft.com/office/drawing/2014/main" id="{A8628E2E-12B0-4F9A-B63B-531606241DE7}"/>
              </a:ext>
            </a:extLst>
          </p:cNvPr>
          <p:cNvSpPr/>
          <p:nvPr/>
        </p:nvSpPr>
        <p:spPr bwMode="ltGray">
          <a:xfrm>
            <a:off x="9329271" y="5767664"/>
            <a:ext cx="137392" cy="137392"/>
          </a:xfrm>
          <a:prstGeom prst="rect">
            <a:avLst/>
          </a:prstGeom>
          <a:solidFill>
            <a:srgbClr val="F7941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3" name="Rectangle 32">
            <a:extLst>
              <a:ext uri="{FF2B5EF4-FFF2-40B4-BE49-F238E27FC236}">
                <a16:creationId xmlns:a16="http://schemas.microsoft.com/office/drawing/2014/main" id="{2CFF3C8E-BFEB-4D6B-9B24-CF3BACECDC16}"/>
              </a:ext>
            </a:extLst>
          </p:cNvPr>
          <p:cNvSpPr/>
          <p:nvPr/>
        </p:nvSpPr>
        <p:spPr bwMode="ltGray">
          <a:xfrm>
            <a:off x="441961" y="5192777"/>
            <a:ext cx="11308080" cy="4070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34" name="Table 11">
            <a:extLst>
              <a:ext uri="{FF2B5EF4-FFF2-40B4-BE49-F238E27FC236}">
                <a16:creationId xmlns:a16="http://schemas.microsoft.com/office/drawing/2014/main" id="{DA7A3553-CE8B-4887-AB39-22EAB7982BFA}"/>
              </a:ext>
            </a:extLst>
          </p:cNvPr>
          <p:cNvGraphicFramePr>
            <a:graphicFrameLocks noGrp="1"/>
          </p:cNvGraphicFramePr>
          <p:nvPr>
            <p:extLst>
              <p:ext uri="{D42A27DB-BD31-4B8C-83A1-F6EECF244321}">
                <p14:modId xmlns:p14="http://schemas.microsoft.com/office/powerpoint/2010/main" val="2568337225"/>
              </p:ext>
            </p:extLst>
          </p:nvPr>
        </p:nvGraphicFramePr>
        <p:xfrm>
          <a:off x="1837454" y="5210902"/>
          <a:ext cx="9756000" cy="377098"/>
        </p:xfrm>
        <a:graphic>
          <a:graphicData uri="http://schemas.openxmlformats.org/drawingml/2006/table">
            <a:tbl>
              <a:tblPr firstRow="1" bandRow="1">
                <a:tableStyleId>{5C22544A-7EE6-4342-B048-85BDC9FD1C3A}</a:tableStyleId>
              </a:tblPr>
              <a:tblGrid>
                <a:gridCol w="650400">
                  <a:extLst>
                    <a:ext uri="{9D8B030D-6E8A-4147-A177-3AD203B41FA5}">
                      <a16:colId xmlns:a16="http://schemas.microsoft.com/office/drawing/2014/main" val="3219140041"/>
                    </a:ext>
                  </a:extLst>
                </a:gridCol>
                <a:gridCol w="650400">
                  <a:extLst>
                    <a:ext uri="{9D8B030D-6E8A-4147-A177-3AD203B41FA5}">
                      <a16:colId xmlns:a16="http://schemas.microsoft.com/office/drawing/2014/main" val="1895297757"/>
                    </a:ext>
                  </a:extLst>
                </a:gridCol>
                <a:gridCol w="650400">
                  <a:extLst>
                    <a:ext uri="{9D8B030D-6E8A-4147-A177-3AD203B41FA5}">
                      <a16:colId xmlns:a16="http://schemas.microsoft.com/office/drawing/2014/main" val="817219536"/>
                    </a:ext>
                  </a:extLst>
                </a:gridCol>
                <a:gridCol w="650400">
                  <a:extLst>
                    <a:ext uri="{9D8B030D-6E8A-4147-A177-3AD203B41FA5}">
                      <a16:colId xmlns:a16="http://schemas.microsoft.com/office/drawing/2014/main" val="686654870"/>
                    </a:ext>
                  </a:extLst>
                </a:gridCol>
                <a:gridCol w="650400">
                  <a:extLst>
                    <a:ext uri="{9D8B030D-6E8A-4147-A177-3AD203B41FA5}">
                      <a16:colId xmlns:a16="http://schemas.microsoft.com/office/drawing/2014/main" val="3725503194"/>
                    </a:ext>
                  </a:extLst>
                </a:gridCol>
                <a:gridCol w="650400">
                  <a:extLst>
                    <a:ext uri="{9D8B030D-6E8A-4147-A177-3AD203B41FA5}">
                      <a16:colId xmlns:a16="http://schemas.microsoft.com/office/drawing/2014/main" val="4278467632"/>
                    </a:ext>
                  </a:extLst>
                </a:gridCol>
                <a:gridCol w="650400">
                  <a:extLst>
                    <a:ext uri="{9D8B030D-6E8A-4147-A177-3AD203B41FA5}">
                      <a16:colId xmlns:a16="http://schemas.microsoft.com/office/drawing/2014/main" val="394705219"/>
                    </a:ext>
                  </a:extLst>
                </a:gridCol>
                <a:gridCol w="650400">
                  <a:extLst>
                    <a:ext uri="{9D8B030D-6E8A-4147-A177-3AD203B41FA5}">
                      <a16:colId xmlns:a16="http://schemas.microsoft.com/office/drawing/2014/main" val="834586862"/>
                    </a:ext>
                  </a:extLst>
                </a:gridCol>
                <a:gridCol w="650400">
                  <a:extLst>
                    <a:ext uri="{9D8B030D-6E8A-4147-A177-3AD203B41FA5}">
                      <a16:colId xmlns:a16="http://schemas.microsoft.com/office/drawing/2014/main" val="3499603878"/>
                    </a:ext>
                  </a:extLst>
                </a:gridCol>
                <a:gridCol w="650400">
                  <a:extLst>
                    <a:ext uri="{9D8B030D-6E8A-4147-A177-3AD203B41FA5}">
                      <a16:colId xmlns:a16="http://schemas.microsoft.com/office/drawing/2014/main" val="1668473091"/>
                    </a:ext>
                  </a:extLst>
                </a:gridCol>
                <a:gridCol w="650400">
                  <a:extLst>
                    <a:ext uri="{9D8B030D-6E8A-4147-A177-3AD203B41FA5}">
                      <a16:colId xmlns:a16="http://schemas.microsoft.com/office/drawing/2014/main" val="3062703900"/>
                    </a:ext>
                  </a:extLst>
                </a:gridCol>
                <a:gridCol w="650400">
                  <a:extLst>
                    <a:ext uri="{9D8B030D-6E8A-4147-A177-3AD203B41FA5}">
                      <a16:colId xmlns:a16="http://schemas.microsoft.com/office/drawing/2014/main" val="1052312864"/>
                    </a:ext>
                  </a:extLst>
                </a:gridCol>
                <a:gridCol w="650400">
                  <a:extLst>
                    <a:ext uri="{9D8B030D-6E8A-4147-A177-3AD203B41FA5}">
                      <a16:colId xmlns:a16="http://schemas.microsoft.com/office/drawing/2014/main" val="1031451466"/>
                    </a:ext>
                  </a:extLst>
                </a:gridCol>
                <a:gridCol w="650400">
                  <a:extLst>
                    <a:ext uri="{9D8B030D-6E8A-4147-A177-3AD203B41FA5}">
                      <a16:colId xmlns:a16="http://schemas.microsoft.com/office/drawing/2014/main" val="951462454"/>
                    </a:ext>
                  </a:extLst>
                </a:gridCol>
                <a:gridCol w="650400">
                  <a:extLst>
                    <a:ext uri="{9D8B030D-6E8A-4147-A177-3AD203B41FA5}">
                      <a16:colId xmlns:a16="http://schemas.microsoft.com/office/drawing/2014/main" val="4066772905"/>
                    </a:ext>
                  </a:extLst>
                </a:gridCol>
              </a:tblGrid>
              <a:tr h="377098">
                <a:tc>
                  <a:txBody>
                    <a:bodyPr/>
                    <a:lstStyle/>
                    <a:p>
                      <a:pPr algn="ctr" fontAlgn="b"/>
                      <a:r>
                        <a:rPr lang="en-NZ" sz="800" b="1" i="0" u="none" strike="noStrike" kern="1200" dirty="0">
                          <a:solidFill>
                            <a:srgbClr val="000000"/>
                          </a:solidFill>
                          <a:effectLst/>
                          <a:latin typeface="Arial" panose="020B0604020202020204" pitchFamily="34" charset="0"/>
                          <a:ea typeface="+mn-ea"/>
                          <a:cs typeface="+mn-cs"/>
                        </a:rPr>
                        <a:t>(n=266)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(n=86)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(n=33)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(n=110)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(n=155)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(n=205)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(n=224)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(n=42)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624736"/>
                  </a:ext>
                </a:extLst>
              </a:tr>
            </a:tbl>
          </a:graphicData>
        </a:graphic>
      </p:graphicFrame>
      <p:sp>
        <p:nvSpPr>
          <p:cNvPr id="35" name="TextBox 34">
            <a:extLst>
              <a:ext uri="{FF2B5EF4-FFF2-40B4-BE49-F238E27FC236}">
                <a16:creationId xmlns:a16="http://schemas.microsoft.com/office/drawing/2014/main" id="{B40F36D5-9113-4B12-8D41-435EB053FF8C}"/>
              </a:ext>
            </a:extLst>
          </p:cNvPr>
          <p:cNvSpPr txBox="1"/>
          <p:nvPr/>
        </p:nvSpPr>
        <p:spPr>
          <a:xfrm>
            <a:off x="621738" y="5311684"/>
            <a:ext cx="322204" cy="169277"/>
          </a:xfrm>
          <a:prstGeom prst="rect">
            <a:avLst/>
          </a:prstGeom>
          <a:noFill/>
        </p:spPr>
        <p:txBody>
          <a:bodyPr wrap="none" lIns="0" tIns="0" rIns="0" bIns="0" rtlCol="0">
            <a:spAutoFit/>
          </a:bodyPr>
          <a:lstStyle/>
          <a:p>
            <a:r>
              <a:rPr lang="en-NZ" sz="1100" dirty="0"/>
              <a:t>Base</a:t>
            </a:r>
          </a:p>
        </p:txBody>
      </p:sp>
      <p:sp>
        <p:nvSpPr>
          <p:cNvPr id="40" name="Rectangle 39">
            <a:extLst>
              <a:ext uri="{FF2B5EF4-FFF2-40B4-BE49-F238E27FC236}">
                <a16:creationId xmlns:a16="http://schemas.microsoft.com/office/drawing/2014/main" id="{AFE8C57D-2EA9-4A9C-B71C-88E850977C06}"/>
              </a:ext>
            </a:extLst>
          </p:cNvPr>
          <p:cNvSpPr/>
          <p:nvPr/>
        </p:nvSpPr>
        <p:spPr bwMode="ltGray">
          <a:xfrm>
            <a:off x="1658847" y="1497498"/>
            <a:ext cx="977893" cy="4085729"/>
          </a:xfrm>
          <a:prstGeom prst="rect">
            <a:avLst/>
          </a:prstGeom>
          <a:solidFill>
            <a:srgbClr val="0072BC">
              <a:alpha val="15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Slide Number Placeholder 2">
            <a:extLst>
              <a:ext uri="{FF2B5EF4-FFF2-40B4-BE49-F238E27FC236}">
                <a16:creationId xmlns:a16="http://schemas.microsoft.com/office/drawing/2014/main" id="{5AF4DB86-7C57-4D85-9316-206DD42EBD52}"/>
              </a:ext>
            </a:extLst>
          </p:cNvPr>
          <p:cNvSpPr>
            <a:spLocks noGrp="1"/>
          </p:cNvSpPr>
          <p:nvPr>
            <p:ph type="sldNum" sz="quarter" idx="10"/>
          </p:nvPr>
        </p:nvSpPr>
        <p:spPr/>
        <p:txBody>
          <a:bodyPr/>
          <a:lstStyle/>
          <a:p>
            <a:fld id="{4034BEE3-566C-4068-A777-C3A4762E861B}" type="slidenum">
              <a:rPr lang="en-GB" smtClean="0"/>
              <a:pPr/>
              <a:t>31</a:t>
            </a:fld>
            <a:endParaRPr lang="en-GB" dirty="0"/>
          </a:p>
        </p:txBody>
      </p:sp>
    </p:spTree>
    <p:extLst>
      <p:ext uri="{BB962C8B-B14F-4D97-AF65-F5344CB8AC3E}">
        <p14:creationId xmlns:p14="http://schemas.microsoft.com/office/powerpoint/2010/main" val="24903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9814" y="196619"/>
            <a:ext cx="10196711" cy="403200"/>
          </a:xfrm>
        </p:spPr>
        <p:txBody>
          <a:bodyPr/>
          <a:lstStyle/>
          <a:p>
            <a:r>
              <a:rPr lang="en-NZ" sz="1800" b="0" dirty="0"/>
              <a:t>Many of t</a:t>
            </a:r>
            <a:r>
              <a:rPr lang="en-NZ" sz="1800" b="0" dirty="0">
                <a:solidFill>
                  <a:schemeClr val="tx1"/>
                </a:solidFill>
                <a:effectLst/>
              </a:rPr>
              <a:t>hose who have had a positive experience attribute it to being able to spend quality time with famil</a:t>
            </a:r>
            <a:r>
              <a:rPr lang="en-NZ" sz="1800" b="0" dirty="0"/>
              <a:t>y, while others appreciate the feelings of safety evoked by New Zealand's approach. Those who have had a negative experience say they feel this way because of the restrictions limiting their ability to see family and feelings of deteriorated mental health.</a:t>
            </a:r>
            <a:endParaRPr lang="en-NZ" sz="1800" dirty="0"/>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461665"/>
          </a:xfrm>
          <a:prstGeom prst="rect">
            <a:avLst/>
          </a:prstGeom>
          <a:noFill/>
        </p:spPr>
        <p:txBody>
          <a:bodyPr wrap="square">
            <a:spAutoFit/>
          </a:bodyPr>
          <a:lstStyle/>
          <a:p>
            <a:r>
              <a:rPr lang="en-US" sz="800" dirty="0"/>
              <a:t>Q. </a:t>
            </a:r>
            <a:r>
              <a:rPr lang="en-NZ" sz="800" dirty="0"/>
              <a:t>Why do you say that?</a:t>
            </a:r>
            <a:endParaRPr lang="en-US" sz="800" dirty="0"/>
          </a:p>
          <a:p>
            <a:r>
              <a:rPr lang="en-US" sz="800" dirty="0"/>
              <a:t>Base: Those who have had a positive experience (n=126), those who have had a negative experience (n=140).</a:t>
            </a:r>
          </a:p>
          <a:p>
            <a:r>
              <a:rPr lang="en-US" sz="800" dirty="0"/>
              <a:t>Note: Responses less than 3% not shown in charts. </a:t>
            </a:r>
            <a:endParaRPr lang="en-NZ" sz="800" dirty="0"/>
          </a:p>
        </p:txBody>
      </p:sp>
      <p:sp>
        <p:nvSpPr>
          <p:cNvPr id="20" name="Rectangle 19">
            <a:extLst>
              <a:ext uri="{FF2B5EF4-FFF2-40B4-BE49-F238E27FC236}">
                <a16:creationId xmlns:a16="http://schemas.microsoft.com/office/drawing/2014/main" id="{FBD09122-EFC2-4A33-872F-DFD84AA38676}"/>
              </a:ext>
            </a:extLst>
          </p:cNvPr>
          <p:cNvSpPr/>
          <p:nvPr/>
        </p:nvSpPr>
        <p:spPr bwMode="ltGray">
          <a:xfrm>
            <a:off x="6151880" y="1476375"/>
            <a:ext cx="5672391" cy="4543425"/>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721B31A2-316B-45E9-AC11-143414459AB8}"/>
              </a:ext>
            </a:extLst>
          </p:cNvPr>
          <p:cNvSpPr/>
          <p:nvPr/>
        </p:nvSpPr>
        <p:spPr bwMode="ltGray">
          <a:xfrm>
            <a:off x="514351" y="1602960"/>
            <a:ext cx="5414009"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3" name="Oval 22">
            <a:extLst>
              <a:ext uri="{FF2B5EF4-FFF2-40B4-BE49-F238E27FC236}">
                <a16:creationId xmlns:a16="http://schemas.microsoft.com/office/drawing/2014/main" id="{6461459F-E68C-4674-8E83-06D3D1A6BD11}"/>
              </a:ext>
            </a:extLst>
          </p:cNvPr>
          <p:cNvSpPr/>
          <p:nvPr/>
        </p:nvSpPr>
        <p:spPr bwMode="ltGray">
          <a:xfrm>
            <a:off x="430489" y="152346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4" name="Rectangle 23">
            <a:extLst>
              <a:ext uri="{FF2B5EF4-FFF2-40B4-BE49-F238E27FC236}">
                <a16:creationId xmlns:a16="http://schemas.microsoft.com/office/drawing/2014/main" id="{83EAA21E-72D7-4785-9054-EE8EDDB49CA9}"/>
              </a:ext>
            </a:extLst>
          </p:cNvPr>
          <p:cNvSpPr/>
          <p:nvPr/>
        </p:nvSpPr>
        <p:spPr bwMode="ltGray">
          <a:xfrm>
            <a:off x="6304525" y="1602960"/>
            <a:ext cx="5414009"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5" name="Oval 24">
            <a:extLst>
              <a:ext uri="{FF2B5EF4-FFF2-40B4-BE49-F238E27FC236}">
                <a16:creationId xmlns:a16="http://schemas.microsoft.com/office/drawing/2014/main" id="{0276E6EA-C3E9-443B-B4DF-16E0EAC7E2B3}"/>
              </a:ext>
            </a:extLst>
          </p:cNvPr>
          <p:cNvSpPr/>
          <p:nvPr/>
        </p:nvSpPr>
        <p:spPr bwMode="ltGray">
          <a:xfrm>
            <a:off x="6220663" y="152346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6" name="Freeform: Shape 25">
            <a:extLst>
              <a:ext uri="{FF2B5EF4-FFF2-40B4-BE49-F238E27FC236}">
                <a16:creationId xmlns:a16="http://schemas.microsoft.com/office/drawing/2014/main" id="{32A7818F-A7FE-47D0-9441-060F222BF89E}"/>
              </a:ext>
            </a:extLst>
          </p:cNvPr>
          <p:cNvSpPr/>
          <p:nvPr/>
        </p:nvSpPr>
        <p:spPr>
          <a:xfrm>
            <a:off x="533531" y="1620580"/>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80DF2C42-D752-4B79-AC5C-F9F9AC019C4E}"/>
              </a:ext>
            </a:extLst>
          </p:cNvPr>
          <p:cNvSpPr/>
          <p:nvPr/>
        </p:nvSpPr>
        <p:spPr>
          <a:xfrm flipV="1">
            <a:off x="6325193" y="1650588"/>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graphicFrame>
        <p:nvGraphicFramePr>
          <p:cNvPr id="28" name="Chart 27">
            <a:extLst>
              <a:ext uri="{FF2B5EF4-FFF2-40B4-BE49-F238E27FC236}">
                <a16:creationId xmlns:a16="http://schemas.microsoft.com/office/drawing/2014/main" id="{6ACFF9D2-3A47-4E43-A9E7-DA4A659B0298}"/>
              </a:ext>
            </a:extLst>
          </p:cNvPr>
          <p:cNvGraphicFramePr/>
          <p:nvPr>
            <p:extLst>
              <p:ext uri="{D42A27DB-BD31-4B8C-83A1-F6EECF244321}">
                <p14:modId xmlns:p14="http://schemas.microsoft.com/office/powerpoint/2010/main" val="2139297683"/>
              </p:ext>
            </p:extLst>
          </p:nvPr>
        </p:nvGraphicFramePr>
        <p:xfrm>
          <a:off x="353786" y="1860788"/>
          <a:ext cx="5739831" cy="421477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FB791EEE-DB13-428B-A010-96617238E13D}"/>
              </a:ext>
            </a:extLst>
          </p:cNvPr>
          <p:cNvSpPr txBox="1"/>
          <p:nvPr/>
        </p:nvSpPr>
        <p:spPr>
          <a:xfrm>
            <a:off x="1043314" y="1672692"/>
            <a:ext cx="2516715" cy="169277"/>
          </a:xfrm>
          <a:prstGeom prst="rect">
            <a:avLst/>
          </a:prstGeom>
          <a:noFill/>
        </p:spPr>
        <p:txBody>
          <a:bodyPr wrap="none" lIns="0" tIns="0" rIns="0" bIns="0" rtlCol="0">
            <a:spAutoFit/>
          </a:bodyPr>
          <a:lstStyle/>
          <a:p>
            <a:r>
              <a:rPr lang="en-NZ" sz="1100" b="1" dirty="0"/>
              <a:t>Reasons behind positive experiences</a:t>
            </a:r>
          </a:p>
        </p:txBody>
      </p:sp>
      <p:sp>
        <p:nvSpPr>
          <p:cNvPr id="30" name="Rectangle 29">
            <a:extLst>
              <a:ext uri="{FF2B5EF4-FFF2-40B4-BE49-F238E27FC236}">
                <a16:creationId xmlns:a16="http://schemas.microsoft.com/office/drawing/2014/main" id="{70236608-682F-436B-A556-5B79A68FF822}"/>
              </a:ext>
            </a:extLst>
          </p:cNvPr>
          <p:cNvSpPr/>
          <p:nvPr/>
        </p:nvSpPr>
        <p:spPr bwMode="ltGray">
          <a:xfrm>
            <a:off x="365125" y="1476375"/>
            <a:ext cx="5672391" cy="454342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DAA493F-73FF-456D-B9B7-F38E010A13D9}"/>
              </a:ext>
            </a:extLst>
          </p:cNvPr>
          <p:cNvSpPr txBox="1"/>
          <p:nvPr/>
        </p:nvSpPr>
        <p:spPr>
          <a:xfrm>
            <a:off x="6880108" y="1669017"/>
            <a:ext cx="2556790" cy="169277"/>
          </a:xfrm>
          <a:prstGeom prst="rect">
            <a:avLst/>
          </a:prstGeom>
          <a:noFill/>
        </p:spPr>
        <p:txBody>
          <a:bodyPr wrap="none" lIns="0" tIns="0" rIns="0" bIns="0" rtlCol="0">
            <a:spAutoFit/>
          </a:bodyPr>
          <a:lstStyle/>
          <a:p>
            <a:r>
              <a:rPr lang="en-NZ" sz="1100" b="1" dirty="0"/>
              <a:t>Reasons behind negative experiences</a:t>
            </a:r>
          </a:p>
        </p:txBody>
      </p:sp>
      <p:graphicFrame>
        <p:nvGraphicFramePr>
          <p:cNvPr id="32" name="Table 31">
            <a:extLst>
              <a:ext uri="{FF2B5EF4-FFF2-40B4-BE49-F238E27FC236}">
                <a16:creationId xmlns:a16="http://schemas.microsoft.com/office/drawing/2014/main" id="{9A113B7C-9DB5-4580-B2FC-CF1DF555103B}"/>
              </a:ext>
            </a:extLst>
          </p:cNvPr>
          <p:cNvGraphicFramePr>
            <a:graphicFrameLocks noGrp="1"/>
          </p:cNvGraphicFramePr>
          <p:nvPr>
            <p:extLst>
              <p:ext uri="{D42A27DB-BD31-4B8C-83A1-F6EECF244321}">
                <p14:modId xmlns:p14="http://schemas.microsoft.com/office/powerpoint/2010/main" val="1716394715"/>
              </p:ext>
            </p:extLst>
          </p:nvPr>
        </p:nvGraphicFramePr>
        <p:xfrm>
          <a:off x="517527" y="2040946"/>
          <a:ext cx="3009868" cy="3826449"/>
        </p:xfrm>
        <a:graphic>
          <a:graphicData uri="http://schemas.openxmlformats.org/drawingml/2006/table">
            <a:tbl>
              <a:tblPr/>
              <a:tblGrid>
                <a:gridCol w="3009868">
                  <a:extLst>
                    <a:ext uri="{9D8B030D-6E8A-4147-A177-3AD203B41FA5}">
                      <a16:colId xmlns:a16="http://schemas.microsoft.com/office/drawing/2014/main" val="2889521574"/>
                    </a:ext>
                  </a:extLst>
                </a:gridCol>
              </a:tblGrid>
              <a:tr h="347859">
                <a:tc>
                  <a:txBody>
                    <a:bodyPr/>
                    <a:lstStyle/>
                    <a:p>
                      <a:pPr algn="r"/>
                      <a:r>
                        <a:rPr lang="en-NZ" sz="1000" dirty="0"/>
                        <a:t>Spending quality time with family / children</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85492868"/>
                  </a:ext>
                </a:extLst>
              </a:tr>
              <a:tr h="347859">
                <a:tc>
                  <a:txBody>
                    <a:bodyPr/>
                    <a:lstStyle/>
                    <a:p>
                      <a:pPr algn="r"/>
                      <a:r>
                        <a:rPr lang="en-NZ" sz="1000" dirty="0">
                          <a:effectLst/>
                        </a:rPr>
                        <a:t>Its keeping us safe  / safe at home</a:t>
                      </a:r>
                      <a:endParaRPr lang="en-NZ" sz="1000" dirty="0"/>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2922881"/>
                  </a:ext>
                </a:extLst>
              </a:tr>
              <a:tr h="347859">
                <a:tc>
                  <a:txBody>
                    <a:bodyPr/>
                    <a:lstStyle/>
                    <a:p>
                      <a:pPr algn="r"/>
                      <a:r>
                        <a:rPr lang="en-NZ" sz="1000" dirty="0"/>
                        <a:t>All good</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33127895"/>
                  </a:ext>
                </a:extLst>
              </a:tr>
              <a:tr h="347859">
                <a:tc>
                  <a:txBody>
                    <a:bodyPr/>
                    <a:lstStyle/>
                    <a:p>
                      <a:pPr algn="r"/>
                      <a:r>
                        <a:rPr lang="en-NZ" sz="1000" dirty="0"/>
                        <a:t>Made me focus on my own health and wellbeing and what's important</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32453382"/>
                  </a:ext>
                </a:extLst>
              </a:tr>
              <a:tr h="347859">
                <a:tc>
                  <a:txBody>
                    <a:bodyPr/>
                    <a:lstStyle/>
                    <a:p>
                      <a:pPr algn="r"/>
                      <a:r>
                        <a:rPr lang="en-NZ" sz="1000" dirty="0"/>
                        <a:t>It's been a good way to reset / have a break</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35512"/>
                  </a:ext>
                </a:extLst>
              </a:tr>
              <a:tr h="347859">
                <a:tc>
                  <a:txBody>
                    <a:bodyPr/>
                    <a:lstStyle/>
                    <a:p>
                      <a:pPr algn="r"/>
                      <a:r>
                        <a:rPr lang="en-NZ" sz="1000" dirty="0"/>
                        <a:t>Ability to work from home</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1062065"/>
                  </a:ext>
                </a:extLst>
              </a:tr>
              <a:tr h="347859">
                <a:tc>
                  <a:txBody>
                    <a:bodyPr/>
                    <a:lstStyle/>
                    <a:p>
                      <a:pPr algn="r"/>
                      <a:r>
                        <a:rPr lang="en-NZ" sz="1000" dirty="0"/>
                        <a:t>Government is doing the right thing / lockdown is the right approach</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9483027"/>
                  </a:ext>
                </a:extLst>
              </a:tr>
              <a:tr h="347859">
                <a:tc>
                  <a:txBody>
                    <a:bodyPr/>
                    <a:lstStyle/>
                    <a:p>
                      <a:pPr algn="r"/>
                      <a:r>
                        <a:rPr lang="en-NZ" sz="1000" dirty="0"/>
                        <a:t>Saved money</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29358647"/>
                  </a:ext>
                </a:extLst>
              </a:tr>
              <a:tr h="347859">
                <a:tc>
                  <a:txBody>
                    <a:bodyPr/>
                    <a:lstStyle/>
                    <a:p>
                      <a:pPr algn="r"/>
                      <a:r>
                        <a:rPr lang="en-NZ" sz="1000" dirty="0"/>
                        <a:t>Safer in NZ than elsewhere</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173151"/>
                  </a:ext>
                </a:extLst>
              </a:tr>
              <a:tr h="347859">
                <a:tc>
                  <a:txBody>
                    <a:bodyPr/>
                    <a:lstStyle/>
                    <a:p>
                      <a:pPr algn="r"/>
                      <a:r>
                        <a:rPr lang="en-NZ" sz="1000" dirty="0"/>
                        <a:t>Still able to work / essential worker</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3962030"/>
                  </a:ext>
                </a:extLst>
              </a:tr>
              <a:tr h="347859">
                <a:tc>
                  <a:txBody>
                    <a:bodyPr/>
                    <a:lstStyle/>
                    <a:p>
                      <a:pPr algn="r"/>
                      <a:r>
                        <a:rPr lang="en-NZ" sz="1000" dirty="0"/>
                        <a:t>Don't know / no comment</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2355807"/>
                  </a:ext>
                </a:extLst>
              </a:tr>
            </a:tbl>
          </a:graphicData>
        </a:graphic>
      </p:graphicFrame>
      <p:graphicFrame>
        <p:nvGraphicFramePr>
          <p:cNvPr id="33" name="Table 32">
            <a:extLst>
              <a:ext uri="{FF2B5EF4-FFF2-40B4-BE49-F238E27FC236}">
                <a16:creationId xmlns:a16="http://schemas.microsoft.com/office/drawing/2014/main" id="{AC32C2E0-B262-494B-8921-2801561473F4}"/>
              </a:ext>
            </a:extLst>
          </p:cNvPr>
          <p:cNvGraphicFramePr>
            <a:graphicFrameLocks noGrp="1"/>
          </p:cNvGraphicFramePr>
          <p:nvPr>
            <p:extLst>
              <p:ext uri="{D42A27DB-BD31-4B8C-83A1-F6EECF244321}">
                <p14:modId xmlns:p14="http://schemas.microsoft.com/office/powerpoint/2010/main" val="3470820016"/>
              </p:ext>
            </p:extLst>
          </p:nvPr>
        </p:nvGraphicFramePr>
        <p:xfrm>
          <a:off x="6438332" y="2064311"/>
          <a:ext cx="2779802" cy="3798250"/>
        </p:xfrm>
        <a:graphic>
          <a:graphicData uri="http://schemas.openxmlformats.org/drawingml/2006/table">
            <a:tbl>
              <a:tblPr/>
              <a:tblGrid>
                <a:gridCol w="2779802">
                  <a:extLst>
                    <a:ext uri="{9D8B030D-6E8A-4147-A177-3AD203B41FA5}">
                      <a16:colId xmlns:a16="http://schemas.microsoft.com/office/drawing/2014/main" val="410768681"/>
                    </a:ext>
                  </a:extLst>
                </a:gridCol>
              </a:tblGrid>
              <a:tr h="151930">
                <a:tc>
                  <a:txBody>
                    <a:bodyPr/>
                    <a:lstStyle/>
                    <a:p>
                      <a:pPr algn="r" fontAlgn="ctr"/>
                      <a:r>
                        <a:rPr lang="en-NZ" sz="900" b="0" i="0" u="none" strike="noStrike" dirty="0">
                          <a:solidFill>
                            <a:schemeClr val="tx1"/>
                          </a:solidFill>
                          <a:effectLst/>
                          <a:latin typeface="Arial" panose="020B0604020202020204" pitchFamily="34" charset="0"/>
                        </a:rPr>
                        <a:t>Can’t see / visit family</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5487270"/>
                  </a:ext>
                </a:extLst>
              </a:tr>
              <a:tr h="151930">
                <a:tc>
                  <a:txBody>
                    <a:bodyPr/>
                    <a:lstStyle/>
                    <a:p>
                      <a:pPr algn="r" fontAlgn="ctr"/>
                      <a:r>
                        <a:rPr lang="en-NZ" sz="900" b="0" i="0" u="none" strike="noStrike" dirty="0">
                          <a:solidFill>
                            <a:schemeClr val="tx1"/>
                          </a:solidFill>
                          <a:effectLst/>
                          <a:latin typeface="Arial" panose="020B0604020202020204" pitchFamily="34" charset="0"/>
                        </a:rPr>
                        <a:t>Adversely affected my / my family's mental health</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34958432"/>
                  </a:ext>
                </a:extLst>
              </a:tr>
              <a:tr h="151930">
                <a:tc>
                  <a:txBody>
                    <a:bodyPr/>
                    <a:lstStyle/>
                    <a:p>
                      <a:pPr algn="r" fontAlgn="ctr"/>
                      <a:r>
                        <a:rPr lang="en-NZ" sz="900" b="0" i="0" u="none" strike="noStrike" dirty="0">
                          <a:solidFill>
                            <a:schemeClr val="tx1"/>
                          </a:solidFill>
                          <a:effectLst/>
                          <a:latin typeface="Arial" panose="020B0604020202020204" pitchFamily="34" charset="0"/>
                        </a:rPr>
                        <a:t>Stress</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0400096"/>
                  </a:ext>
                </a:extLst>
              </a:tr>
              <a:tr h="151930">
                <a:tc>
                  <a:txBody>
                    <a:bodyPr/>
                    <a:lstStyle/>
                    <a:p>
                      <a:pPr algn="r" fontAlgn="ctr"/>
                      <a:r>
                        <a:rPr lang="en-NZ" sz="900" b="0" i="0" u="none" strike="noStrike" dirty="0">
                          <a:solidFill>
                            <a:schemeClr val="tx1"/>
                          </a:solidFill>
                          <a:effectLst/>
                          <a:latin typeface="Arial" panose="020B0604020202020204" pitchFamily="34" charset="0"/>
                        </a:rPr>
                        <a:t>Isolation</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36579731"/>
                  </a:ext>
                </a:extLst>
              </a:tr>
              <a:tr h="151930">
                <a:tc>
                  <a:txBody>
                    <a:bodyPr/>
                    <a:lstStyle/>
                    <a:p>
                      <a:pPr algn="r" fontAlgn="ctr"/>
                      <a:r>
                        <a:rPr lang="en-NZ" sz="900" b="0" i="0" u="none" strike="noStrike" dirty="0">
                          <a:solidFill>
                            <a:schemeClr val="tx1"/>
                          </a:solidFill>
                          <a:effectLst/>
                          <a:latin typeface="Arial" panose="020B0604020202020204" pitchFamily="34" charset="0"/>
                        </a:rPr>
                        <a:t>Anxiety</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02618858"/>
                  </a:ext>
                </a:extLst>
              </a:tr>
              <a:tr h="151930">
                <a:tc>
                  <a:txBody>
                    <a:bodyPr/>
                    <a:lstStyle/>
                    <a:p>
                      <a:pPr algn="r" fontAlgn="ctr"/>
                      <a:r>
                        <a:rPr lang="en-NZ" sz="900" b="0" i="0" u="none" strike="noStrike" dirty="0">
                          <a:solidFill>
                            <a:schemeClr val="tx1"/>
                          </a:solidFill>
                          <a:effectLst/>
                          <a:latin typeface="Arial" panose="020B0604020202020204" pitchFamily="34" charset="0"/>
                        </a:rPr>
                        <a:t>Can't travel</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73936804"/>
                  </a:ext>
                </a:extLst>
              </a:tr>
              <a:tr h="151930">
                <a:tc>
                  <a:txBody>
                    <a:bodyPr/>
                    <a:lstStyle/>
                    <a:p>
                      <a:pPr algn="r" fontAlgn="ctr"/>
                      <a:r>
                        <a:rPr lang="en-NZ" sz="900" b="0" i="0" u="none" strike="noStrike" dirty="0">
                          <a:solidFill>
                            <a:schemeClr val="tx1"/>
                          </a:solidFill>
                          <a:effectLst/>
                          <a:latin typeface="Arial" panose="020B0604020202020204" pitchFamily="34" charset="0"/>
                        </a:rPr>
                        <a:t>Financial stress</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5279253"/>
                  </a:ext>
                </a:extLst>
              </a:tr>
              <a:tr h="151930">
                <a:tc>
                  <a:txBody>
                    <a:bodyPr/>
                    <a:lstStyle/>
                    <a:p>
                      <a:pPr algn="r" fontAlgn="ctr"/>
                      <a:r>
                        <a:rPr lang="en-NZ" sz="900" b="0" i="0" u="none" strike="noStrike" dirty="0">
                          <a:solidFill>
                            <a:schemeClr val="tx1"/>
                          </a:solidFill>
                          <a:effectLst/>
                          <a:latin typeface="Arial" panose="020B0604020202020204" pitchFamily="34" charset="0"/>
                        </a:rPr>
                        <a:t>Lack of social life</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81028984"/>
                  </a:ext>
                </a:extLst>
              </a:tr>
              <a:tr h="151930">
                <a:tc>
                  <a:txBody>
                    <a:bodyPr/>
                    <a:lstStyle/>
                    <a:p>
                      <a:pPr algn="r" fontAlgn="ctr"/>
                      <a:r>
                        <a:rPr lang="en-NZ" sz="900" b="0" i="0" u="none" strike="noStrike" dirty="0">
                          <a:solidFill>
                            <a:schemeClr val="tx1"/>
                          </a:solidFill>
                          <a:effectLst/>
                          <a:latin typeface="Arial" panose="020B0604020202020204" pitchFamily="34" charset="0"/>
                        </a:rPr>
                        <a:t>Had to work during lockdown</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6303088"/>
                  </a:ext>
                </a:extLst>
              </a:tr>
              <a:tr h="151930">
                <a:tc>
                  <a:txBody>
                    <a:bodyPr/>
                    <a:lstStyle/>
                    <a:p>
                      <a:pPr algn="r" fontAlgn="ctr"/>
                      <a:r>
                        <a:rPr lang="en-NZ" sz="900" b="0" i="0" u="none" strike="noStrike" dirty="0">
                          <a:solidFill>
                            <a:schemeClr val="tx1"/>
                          </a:solidFill>
                          <a:effectLst/>
                          <a:latin typeface="Arial" panose="020B0604020202020204" pitchFamily="34" charset="0"/>
                        </a:rPr>
                        <a:t>Lockdowns and restrictions</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38494533"/>
                  </a:ext>
                </a:extLst>
              </a:tr>
              <a:tr h="151930">
                <a:tc>
                  <a:txBody>
                    <a:bodyPr/>
                    <a:lstStyle/>
                    <a:p>
                      <a:pPr algn="r" fontAlgn="ctr"/>
                      <a:r>
                        <a:rPr lang="en-NZ" sz="900" b="0" i="0" u="none" strike="noStrike" dirty="0">
                          <a:solidFill>
                            <a:schemeClr val="tx1"/>
                          </a:solidFill>
                          <a:effectLst/>
                          <a:latin typeface="Arial" panose="020B0604020202020204" pitchFamily="34" charset="0"/>
                        </a:rPr>
                        <a:t>It’s changed my normal routine / lifestyle</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48532875"/>
                  </a:ext>
                </a:extLst>
              </a:tr>
              <a:tr h="151930">
                <a:tc>
                  <a:txBody>
                    <a:bodyPr/>
                    <a:lstStyle/>
                    <a:p>
                      <a:pPr algn="r" fontAlgn="ctr"/>
                      <a:r>
                        <a:rPr lang="en-NZ" sz="900" b="0" i="0" u="none" strike="noStrike" dirty="0">
                          <a:solidFill>
                            <a:schemeClr val="tx1"/>
                          </a:solidFill>
                          <a:effectLst/>
                          <a:latin typeface="Arial" panose="020B0604020202020204" pitchFamily="34" charset="0"/>
                        </a:rPr>
                        <a:t>Depression</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08044359"/>
                  </a:ext>
                </a:extLst>
              </a:tr>
              <a:tr h="151930">
                <a:tc>
                  <a:txBody>
                    <a:bodyPr/>
                    <a:lstStyle/>
                    <a:p>
                      <a:pPr algn="r" fontAlgn="ctr"/>
                      <a:r>
                        <a:rPr lang="en-NZ" sz="900" b="0" i="0" u="none" strike="noStrike" dirty="0">
                          <a:solidFill>
                            <a:schemeClr val="tx1"/>
                          </a:solidFill>
                          <a:effectLst/>
                          <a:latin typeface="Arial" panose="020B0604020202020204" pitchFamily="34" charset="0"/>
                        </a:rPr>
                        <a:t>Tired / mentally drained</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90786615"/>
                  </a:ext>
                </a:extLst>
              </a:tr>
              <a:tr h="151930">
                <a:tc>
                  <a:txBody>
                    <a:bodyPr/>
                    <a:lstStyle/>
                    <a:p>
                      <a:pPr algn="r" fontAlgn="ctr"/>
                      <a:r>
                        <a:rPr lang="en-NZ" sz="900" b="0" i="0" u="none" strike="noStrike" dirty="0">
                          <a:solidFill>
                            <a:schemeClr val="tx1"/>
                          </a:solidFill>
                          <a:effectLst/>
                          <a:latin typeface="Arial" panose="020B0604020202020204" pitchFamily="34" charset="0"/>
                        </a:rPr>
                        <a:t>Uncertainty about income / work</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19184263"/>
                  </a:ext>
                </a:extLst>
              </a:tr>
              <a:tr h="151930">
                <a:tc>
                  <a:txBody>
                    <a:bodyPr/>
                    <a:lstStyle/>
                    <a:p>
                      <a:pPr algn="r" fontAlgn="ctr"/>
                      <a:r>
                        <a:rPr lang="en-NZ" sz="900" b="0" i="0" u="none" strike="noStrike" dirty="0">
                          <a:solidFill>
                            <a:schemeClr val="tx1"/>
                          </a:solidFill>
                          <a:effectLst/>
                          <a:latin typeface="Arial" panose="020B0604020202020204" pitchFamily="34" charset="0"/>
                        </a:rPr>
                        <a:t>Sick of the complaining / false information / journalism</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5187960"/>
                  </a:ext>
                </a:extLst>
              </a:tr>
              <a:tr h="151930">
                <a:tc>
                  <a:txBody>
                    <a:bodyPr/>
                    <a:lstStyle/>
                    <a:p>
                      <a:pPr algn="r" fontAlgn="ctr"/>
                      <a:r>
                        <a:rPr lang="en-NZ" sz="900" b="0" i="0" u="none" strike="noStrike" dirty="0">
                          <a:solidFill>
                            <a:schemeClr val="tx1"/>
                          </a:solidFill>
                          <a:effectLst/>
                          <a:latin typeface="Arial" panose="020B0604020202020204" pitchFamily="34" charset="0"/>
                        </a:rPr>
                        <a:t>Unable to attend a funeral </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175153"/>
                  </a:ext>
                </a:extLst>
              </a:tr>
              <a:tr h="151930">
                <a:tc>
                  <a:txBody>
                    <a:bodyPr/>
                    <a:lstStyle/>
                    <a:p>
                      <a:pPr algn="r" fontAlgn="ctr"/>
                      <a:r>
                        <a:rPr lang="en-NZ" sz="900" b="0" i="0" u="none" strike="noStrike" dirty="0">
                          <a:solidFill>
                            <a:schemeClr val="tx1"/>
                          </a:solidFill>
                          <a:effectLst/>
                          <a:latin typeface="Arial" panose="020B0604020202020204" pitchFamily="34" charset="0"/>
                        </a:rPr>
                        <a:t>Difficulties with online learning </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24267819"/>
                  </a:ext>
                </a:extLst>
              </a:tr>
              <a:tr h="151930">
                <a:tc>
                  <a:txBody>
                    <a:bodyPr/>
                    <a:lstStyle/>
                    <a:p>
                      <a:pPr algn="r" fontAlgn="ctr"/>
                      <a:r>
                        <a:rPr lang="en-NZ" sz="900" b="0" i="0" u="none" strike="noStrike" dirty="0">
                          <a:solidFill>
                            <a:schemeClr val="tx1"/>
                          </a:solidFill>
                          <a:effectLst/>
                          <a:latin typeface="Arial" panose="020B0604020202020204" pitchFamily="34" charset="0"/>
                        </a:rPr>
                        <a:t>Hard to juggle everything</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0772625"/>
                  </a:ext>
                </a:extLst>
              </a:tr>
              <a:tr h="151930">
                <a:tc>
                  <a:txBody>
                    <a:bodyPr/>
                    <a:lstStyle/>
                    <a:p>
                      <a:pPr algn="r" fontAlgn="ctr"/>
                      <a:r>
                        <a:rPr lang="en-NZ" sz="900" b="0" i="0" u="none" strike="noStrike" dirty="0">
                          <a:solidFill>
                            <a:schemeClr val="tx1"/>
                          </a:solidFill>
                          <a:effectLst/>
                          <a:latin typeface="Arial" panose="020B0604020202020204" pitchFamily="34" charset="0"/>
                        </a:rPr>
                        <a:t>Stuck at home</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86526072"/>
                  </a:ext>
                </a:extLst>
              </a:tr>
              <a:tr h="151930">
                <a:tc>
                  <a:txBody>
                    <a:bodyPr/>
                    <a:lstStyle/>
                    <a:p>
                      <a:pPr algn="r" fontAlgn="ctr"/>
                      <a:r>
                        <a:rPr lang="en-NZ" sz="900" b="0" i="0" u="none" strike="noStrike" dirty="0">
                          <a:solidFill>
                            <a:schemeClr val="tx1"/>
                          </a:solidFill>
                          <a:effectLst/>
                          <a:latin typeface="Arial" panose="020B0604020202020204" pitchFamily="34" charset="0"/>
                        </a:rPr>
                        <a:t>Stuck at home with children</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597"/>
                  </a:ext>
                </a:extLst>
              </a:tr>
              <a:tr h="151930">
                <a:tc>
                  <a:txBody>
                    <a:bodyPr/>
                    <a:lstStyle/>
                    <a:p>
                      <a:pPr algn="r" fontAlgn="ctr"/>
                      <a:r>
                        <a:rPr lang="en-NZ" sz="900" b="0" i="0" u="none" strike="noStrike" dirty="0">
                          <a:solidFill>
                            <a:schemeClr val="tx1"/>
                          </a:solidFill>
                          <a:effectLst/>
                          <a:latin typeface="Arial" panose="020B0604020202020204" pitchFamily="34" charset="0"/>
                        </a:rPr>
                        <a:t>Had to wait for medical care</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47148192"/>
                  </a:ext>
                </a:extLst>
              </a:tr>
              <a:tr h="151930">
                <a:tc>
                  <a:txBody>
                    <a:bodyPr/>
                    <a:lstStyle/>
                    <a:p>
                      <a:pPr algn="r" fontAlgn="ctr"/>
                      <a:r>
                        <a:rPr lang="en-NZ" sz="900" b="0" i="0" u="none" strike="noStrike" dirty="0">
                          <a:solidFill>
                            <a:schemeClr val="tx1"/>
                          </a:solidFill>
                          <a:effectLst/>
                          <a:latin typeface="Arial" panose="020B0604020202020204" pitchFamily="34" charset="0"/>
                        </a:rPr>
                        <a:t>Frustrating / difficult time</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29844208"/>
                  </a:ext>
                </a:extLst>
              </a:tr>
              <a:tr h="151930">
                <a:tc>
                  <a:txBody>
                    <a:bodyPr/>
                    <a:lstStyle/>
                    <a:p>
                      <a:pPr algn="r" fontAlgn="ctr"/>
                      <a:r>
                        <a:rPr lang="en-NZ" sz="900" b="0" i="0" u="none" strike="noStrike" dirty="0">
                          <a:solidFill>
                            <a:schemeClr val="tx1"/>
                          </a:solidFill>
                          <a:effectLst/>
                          <a:latin typeface="Arial" panose="020B0604020202020204" pitchFamily="34" charset="0"/>
                        </a:rPr>
                        <a:t>Worried about shopping</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88660507"/>
                  </a:ext>
                </a:extLst>
              </a:tr>
              <a:tr h="151930">
                <a:tc>
                  <a:txBody>
                    <a:bodyPr/>
                    <a:lstStyle/>
                    <a:p>
                      <a:pPr algn="r" fontAlgn="ctr"/>
                      <a:r>
                        <a:rPr lang="en-NZ" sz="900" b="0" i="0" u="none" strike="noStrike" dirty="0">
                          <a:solidFill>
                            <a:schemeClr val="tx1"/>
                          </a:solidFill>
                          <a:effectLst/>
                          <a:latin typeface="Arial" panose="020B0604020202020204" pitchFamily="34" charset="0"/>
                        </a:rPr>
                        <a:t>Wellbeing negatively affected</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07867247"/>
                  </a:ext>
                </a:extLst>
              </a:tr>
              <a:tr h="151930">
                <a:tc>
                  <a:txBody>
                    <a:bodyPr/>
                    <a:lstStyle/>
                    <a:p>
                      <a:pPr algn="r" fontAlgn="ctr"/>
                      <a:r>
                        <a:rPr lang="en-NZ" sz="900" b="0" i="0" u="none" strike="noStrike" dirty="0">
                          <a:solidFill>
                            <a:schemeClr val="tx1"/>
                          </a:solidFill>
                          <a:effectLst/>
                          <a:latin typeface="Arial" panose="020B0604020202020204" pitchFamily="34" charset="0"/>
                        </a:rPr>
                        <a:t>Don't know</a:t>
                      </a:r>
                    </a:p>
                  </a:txBody>
                  <a:tcPr marL="9413" marR="9413" marT="9413"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5215908"/>
                  </a:ext>
                </a:extLst>
              </a:tr>
            </a:tbl>
          </a:graphicData>
        </a:graphic>
      </p:graphicFrame>
      <p:graphicFrame>
        <p:nvGraphicFramePr>
          <p:cNvPr id="34" name="Chart 33">
            <a:extLst>
              <a:ext uri="{FF2B5EF4-FFF2-40B4-BE49-F238E27FC236}">
                <a16:creationId xmlns:a16="http://schemas.microsoft.com/office/drawing/2014/main" id="{B500BB18-C2D7-41FC-BB5D-14F7CC8EBED6}"/>
              </a:ext>
            </a:extLst>
          </p:cNvPr>
          <p:cNvGraphicFramePr/>
          <p:nvPr>
            <p:extLst>
              <p:ext uri="{D42A27DB-BD31-4B8C-83A1-F6EECF244321}">
                <p14:modId xmlns:p14="http://schemas.microsoft.com/office/powerpoint/2010/main" val="137257809"/>
              </p:ext>
            </p:extLst>
          </p:nvPr>
        </p:nvGraphicFramePr>
        <p:xfrm>
          <a:off x="6558596" y="1866563"/>
          <a:ext cx="5580000" cy="4188772"/>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12D16CDC-699F-434E-80EF-A779ED57AF9D}"/>
              </a:ext>
            </a:extLst>
          </p:cNvPr>
          <p:cNvSpPr>
            <a:spLocks noGrp="1"/>
          </p:cNvSpPr>
          <p:nvPr>
            <p:ph type="sldNum" sz="quarter" idx="10"/>
          </p:nvPr>
        </p:nvSpPr>
        <p:spPr/>
        <p:txBody>
          <a:bodyPr/>
          <a:lstStyle/>
          <a:p>
            <a:fld id="{4034BEE3-566C-4068-A777-C3A4762E861B}" type="slidenum">
              <a:rPr lang="en-GB" smtClean="0"/>
              <a:pPr/>
              <a:t>32</a:t>
            </a:fld>
            <a:endParaRPr lang="en-GB" dirty="0"/>
          </a:p>
        </p:txBody>
      </p:sp>
    </p:spTree>
    <p:extLst>
      <p:ext uri="{BB962C8B-B14F-4D97-AF65-F5344CB8AC3E}">
        <p14:creationId xmlns:p14="http://schemas.microsoft.com/office/powerpoint/2010/main" val="16872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A2D7FE-6064-4FE2-A7F6-6C67D96731D5}"/>
              </a:ext>
            </a:extLst>
          </p:cNvPr>
          <p:cNvSpPr/>
          <p:nvPr/>
        </p:nvSpPr>
        <p:spPr bwMode="ltGray">
          <a:xfrm>
            <a:off x="6151880" y="1476375"/>
            <a:ext cx="5672391" cy="4543425"/>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B596FAFC-1D5A-42FD-B89D-B0C7D30460AC}"/>
              </a:ext>
            </a:extLst>
          </p:cNvPr>
          <p:cNvSpPr/>
          <p:nvPr/>
        </p:nvSpPr>
        <p:spPr bwMode="ltGray">
          <a:xfrm>
            <a:off x="514351" y="1602960"/>
            <a:ext cx="5414009"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9" name="Oval 18">
            <a:extLst>
              <a:ext uri="{FF2B5EF4-FFF2-40B4-BE49-F238E27FC236}">
                <a16:creationId xmlns:a16="http://schemas.microsoft.com/office/drawing/2014/main" id="{9614E599-FDD7-4386-81E1-F25D3B00306B}"/>
              </a:ext>
            </a:extLst>
          </p:cNvPr>
          <p:cNvSpPr/>
          <p:nvPr/>
        </p:nvSpPr>
        <p:spPr bwMode="ltGray">
          <a:xfrm>
            <a:off x="430489" y="152346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0" name="Rectangle 19">
            <a:extLst>
              <a:ext uri="{FF2B5EF4-FFF2-40B4-BE49-F238E27FC236}">
                <a16:creationId xmlns:a16="http://schemas.microsoft.com/office/drawing/2014/main" id="{0EDD272C-361B-41E4-8FF3-FACABD55667D}"/>
              </a:ext>
            </a:extLst>
          </p:cNvPr>
          <p:cNvSpPr/>
          <p:nvPr/>
        </p:nvSpPr>
        <p:spPr bwMode="ltGray">
          <a:xfrm>
            <a:off x="6304525" y="1602960"/>
            <a:ext cx="5414009"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2" name="Oval 21">
            <a:extLst>
              <a:ext uri="{FF2B5EF4-FFF2-40B4-BE49-F238E27FC236}">
                <a16:creationId xmlns:a16="http://schemas.microsoft.com/office/drawing/2014/main" id="{422FF221-6A15-4165-96BF-BF3D7A192F22}"/>
              </a:ext>
            </a:extLst>
          </p:cNvPr>
          <p:cNvSpPr/>
          <p:nvPr/>
        </p:nvSpPr>
        <p:spPr bwMode="ltGray">
          <a:xfrm>
            <a:off x="6220663" y="152346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3" name="Freeform: Shape 22">
            <a:extLst>
              <a:ext uri="{FF2B5EF4-FFF2-40B4-BE49-F238E27FC236}">
                <a16:creationId xmlns:a16="http://schemas.microsoft.com/office/drawing/2014/main" id="{3EA54BF0-15CA-4FD7-8264-74A96D7BFE81}"/>
              </a:ext>
            </a:extLst>
          </p:cNvPr>
          <p:cNvSpPr/>
          <p:nvPr/>
        </p:nvSpPr>
        <p:spPr>
          <a:xfrm>
            <a:off x="533531" y="1620580"/>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CBA321F4-22B3-46F8-A4EE-3326E602D959}"/>
              </a:ext>
            </a:extLst>
          </p:cNvPr>
          <p:cNvSpPr/>
          <p:nvPr/>
        </p:nvSpPr>
        <p:spPr>
          <a:xfrm flipV="1">
            <a:off x="6325193" y="1650588"/>
            <a:ext cx="259993" cy="251593"/>
          </a:xfrm>
          <a:custGeom>
            <a:avLst/>
            <a:gdLst>
              <a:gd name="connsiteX0" fmla="*/ 904875 w 904940"/>
              <a:gd name="connsiteY0" fmla="*/ 508991 h 875702"/>
              <a:gd name="connsiteX1" fmla="*/ 860108 w 904940"/>
              <a:gd name="connsiteY1" fmla="*/ 434696 h 875702"/>
              <a:gd name="connsiteX2" fmla="*/ 861060 w 904940"/>
              <a:gd name="connsiteY2" fmla="*/ 433743 h 875702"/>
              <a:gd name="connsiteX3" fmla="*/ 884873 w 904940"/>
              <a:gd name="connsiteY3" fmla="*/ 357543 h 875702"/>
              <a:gd name="connsiteX4" fmla="*/ 784860 w 904940"/>
              <a:gd name="connsiteY4" fmla="*/ 271818 h 875702"/>
              <a:gd name="connsiteX5" fmla="*/ 568643 w 904940"/>
              <a:gd name="connsiteY5" fmla="*/ 271818 h 875702"/>
              <a:gd name="connsiteX6" fmla="*/ 570548 w 904940"/>
              <a:gd name="connsiteY6" fmla="*/ 257531 h 875702"/>
              <a:gd name="connsiteX7" fmla="*/ 573405 w 904940"/>
              <a:gd name="connsiteY7" fmla="*/ 127038 h 875702"/>
              <a:gd name="connsiteX8" fmla="*/ 512445 w 904940"/>
              <a:gd name="connsiteY8" fmla="*/ 16548 h 875702"/>
              <a:gd name="connsiteX9" fmla="*/ 433388 w 904940"/>
              <a:gd name="connsiteY9" fmla="*/ 2261 h 875702"/>
              <a:gd name="connsiteX10" fmla="*/ 367665 w 904940"/>
              <a:gd name="connsiteY10" fmla="*/ 91796 h 875702"/>
              <a:gd name="connsiteX11" fmla="*/ 367665 w 904940"/>
              <a:gd name="connsiteY11" fmla="*/ 128943 h 875702"/>
              <a:gd name="connsiteX12" fmla="*/ 366713 w 904940"/>
              <a:gd name="connsiteY12" fmla="*/ 243243 h 875702"/>
              <a:gd name="connsiteX13" fmla="*/ 273368 w 904940"/>
              <a:gd name="connsiteY13" fmla="*/ 388023 h 875702"/>
              <a:gd name="connsiteX14" fmla="*/ 273368 w 904940"/>
              <a:gd name="connsiteY14" fmla="*/ 383261 h 875702"/>
              <a:gd name="connsiteX15" fmla="*/ 206693 w 904940"/>
              <a:gd name="connsiteY15" fmla="*/ 316586 h 875702"/>
              <a:gd name="connsiteX16" fmla="*/ 66675 w 904940"/>
              <a:gd name="connsiteY16" fmla="*/ 316586 h 875702"/>
              <a:gd name="connsiteX17" fmla="*/ 0 w 904940"/>
              <a:gd name="connsiteY17" fmla="*/ 383261 h 875702"/>
              <a:gd name="connsiteX18" fmla="*/ 0 w 904940"/>
              <a:gd name="connsiteY18" fmla="*/ 809028 h 875702"/>
              <a:gd name="connsiteX19" fmla="*/ 66675 w 904940"/>
              <a:gd name="connsiteY19" fmla="*/ 875703 h 875702"/>
              <a:gd name="connsiteX20" fmla="*/ 208598 w 904940"/>
              <a:gd name="connsiteY20" fmla="*/ 875703 h 875702"/>
              <a:gd name="connsiteX21" fmla="*/ 275273 w 904940"/>
              <a:gd name="connsiteY21" fmla="*/ 809028 h 875702"/>
              <a:gd name="connsiteX22" fmla="*/ 275273 w 904940"/>
              <a:gd name="connsiteY22" fmla="*/ 749973 h 875702"/>
              <a:gd name="connsiteX23" fmla="*/ 454343 w 904940"/>
              <a:gd name="connsiteY23" fmla="*/ 824268 h 875702"/>
              <a:gd name="connsiteX24" fmla="*/ 766763 w 904940"/>
              <a:gd name="connsiteY24" fmla="*/ 824268 h 875702"/>
              <a:gd name="connsiteX25" fmla="*/ 841058 w 904940"/>
              <a:gd name="connsiteY25" fmla="*/ 765213 h 875702"/>
              <a:gd name="connsiteX26" fmla="*/ 831533 w 904940"/>
              <a:gd name="connsiteY26" fmla="*/ 710921 h 875702"/>
              <a:gd name="connsiteX27" fmla="*/ 874395 w 904940"/>
              <a:gd name="connsiteY27" fmla="*/ 654723 h 875702"/>
              <a:gd name="connsiteX28" fmla="*/ 860108 w 904940"/>
              <a:gd name="connsiteY28" fmla="*/ 589001 h 875702"/>
              <a:gd name="connsiteX29" fmla="*/ 881063 w 904940"/>
              <a:gd name="connsiteY29" fmla="*/ 572808 h 875702"/>
              <a:gd name="connsiteX30" fmla="*/ 904875 w 904940"/>
              <a:gd name="connsiteY30" fmla="*/ 508991 h 875702"/>
              <a:gd name="connsiteX31" fmla="*/ 229553 w 904940"/>
              <a:gd name="connsiteY31" fmla="*/ 809028 h 875702"/>
              <a:gd name="connsiteX32" fmla="*/ 207645 w 904940"/>
              <a:gd name="connsiteY32" fmla="*/ 830936 h 875702"/>
              <a:gd name="connsiteX33" fmla="*/ 66675 w 904940"/>
              <a:gd name="connsiteY33" fmla="*/ 830936 h 875702"/>
              <a:gd name="connsiteX34" fmla="*/ 44768 w 904940"/>
              <a:gd name="connsiteY34" fmla="*/ 809028 h 875702"/>
              <a:gd name="connsiteX35" fmla="*/ 44768 w 904940"/>
              <a:gd name="connsiteY35" fmla="*/ 382308 h 875702"/>
              <a:gd name="connsiteX36" fmla="*/ 66675 w 904940"/>
              <a:gd name="connsiteY36" fmla="*/ 360401 h 875702"/>
              <a:gd name="connsiteX37" fmla="*/ 208598 w 904940"/>
              <a:gd name="connsiteY37" fmla="*/ 360401 h 875702"/>
              <a:gd name="connsiteX38" fmla="*/ 230505 w 904940"/>
              <a:gd name="connsiteY38" fmla="*/ 382308 h 875702"/>
              <a:gd name="connsiteX39" fmla="*/ 230505 w 904940"/>
              <a:gd name="connsiteY39" fmla="*/ 809028 h 875702"/>
              <a:gd name="connsiteX40" fmla="*/ 847725 w 904940"/>
              <a:gd name="connsiteY40" fmla="*/ 542328 h 875702"/>
              <a:gd name="connsiteX41" fmla="*/ 816293 w 904940"/>
              <a:gd name="connsiteY41" fmla="*/ 555663 h 875702"/>
              <a:gd name="connsiteX42" fmla="*/ 793433 w 904940"/>
              <a:gd name="connsiteY42" fmla="*/ 555663 h 875702"/>
              <a:gd name="connsiteX43" fmla="*/ 771525 w 904940"/>
              <a:gd name="connsiteY43" fmla="*/ 577571 h 875702"/>
              <a:gd name="connsiteX44" fmla="*/ 793433 w 904940"/>
              <a:gd name="connsiteY44" fmla="*/ 599478 h 875702"/>
              <a:gd name="connsiteX45" fmla="*/ 822960 w 904940"/>
              <a:gd name="connsiteY45" fmla="*/ 613766 h 875702"/>
              <a:gd name="connsiteX46" fmla="*/ 830580 w 904940"/>
              <a:gd name="connsiteY46" fmla="*/ 646151 h 875702"/>
              <a:gd name="connsiteX47" fmla="*/ 790575 w 904940"/>
              <a:gd name="connsiteY47" fmla="*/ 676631 h 875702"/>
              <a:gd name="connsiteX48" fmla="*/ 776288 w 904940"/>
              <a:gd name="connsiteY48" fmla="*/ 676631 h 875702"/>
              <a:gd name="connsiteX49" fmla="*/ 753428 w 904940"/>
              <a:gd name="connsiteY49" fmla="*/ 697586 h 875702"/>
              <a:gd name="connsiteX50" fmla="*/ 772478 w 904940"/>
              <a:gd name="connsiteY50" fmla="*/ 721398 h 875702"/>
              <a:gd name="connsiteX51" fmla="*/ 791528 w 904940"/>
              <a:gd name="connsiteY51" fmla="*/ 733781 h 875702"/>
              <a:gd name="connsiteX52" fmla="*/ 796290 w 904940"/>
              <a:gd name="connsiteY52" fmla="*/ 756641 h 875702"/>
              <a:gd name="connsiteX53" fmla="*/ 765810 w 904940"/>
              <a:gd name="connsiteY53" fmla="*/ 779501 h 875702"/>
              <a:gd name="connsiteX54" fmla="*/ 453390 w 904940"/>
              <a:gd name="connsiteY54" fmla="*/ 779501 h 875702"/>
              <a:gd name="connsiteX55" fmla="*/ 274320 w 904940"/>
              <a:gd name="connsiteY55" fmla="*/ 678536 h 875702"/>
              <a:gd name="connsiteX56" fmla="*/ 274320 w 904940"/>
              <a:gd name="connsiteY56" fmla="*/ 435648 h 875702"/>
              <a:gd name="connsiteX57" fmla="*/ 411480 w 904940"/>
              <a:gd name="connsiteY57" fmla="*/ 245148 h 875702"/>
              <a:gd name="connsiteX58" fmla="*/ 412433 w 904940"/>
              <a:gd name="connsiteY58" fmla="*/ 127038 h 875702"/>
              <a:gd name="connsiteX59" fmla="*/ 412433 w 904940"/>
              <a:gd name="connsiteY59" fmla="*/ 91796 h 875702"/>
              <a:gd name="connsiteX60" fmla="*/ 442913 w 904940"/>
              <a:gd name="connsiteY60" fmla="*/ 45123 h 875702"/>
              <a:gd name="connsiteX61" fmla="*/ 487680 w 904940"/>
              <a:gd name="connsiteY61" fmla="*/ 53695 h 875702"/>
              <a:gd name="connsiteX62" fmla="*/ 529590 w 904940"/>
              <a:gd name="connsiteY62" fmla="*/ 134658 h 875702"/>
              <a:gd name="connsiteX63" fmla="*/ 526733 w 904940"/>
              <a:gd name="connsiteY63" fmla="*/ 249910 h 875702"/>
              <a:gd name="connsiteX64" fmla="*/ 530543 w 904940"/>
              <a:gd name="connsiteY64" fmla="*/ 305156 h 875702"/>
              <a:gd name="connsiteX65" fmla="*/ 556260 w 904940"/>
              <a:gd name="connsiteY65" fmla="*/ 316586 h 875702"/>
              <a:gd name="connsiteX66" fmla="*/ 784860 w 904940"/>
              <a:gd name="connsiteY66" fmla="*/ 316586 h 875702"/>
              <a:gd name="connsiteX67" fmla="*/ 840105 w 904940"/>
              <a:gd name="connsiteY67" fmla="*/ 363258 h 875702"/>
              <a:gd name="connsiteX68" fmla="*/ 826770 w 904940"/>
              <a:gd name="connsiteY68" fmla="*/ 405168 h 875702"/>
              <a:gd name="connsiteX69" fmla="*/ 787718 w 904940"/>
              <a:gd name="connsiteY69" fmla="*/ 423266 h 875702"/>
              <a:gd name="connsiteX70" fmla="*/ 765810 w 904940"/>
              <a:gd name="connsiteY70" fmla="*/ 445173 h 875702"/>
              <a:gd name="connsiteX71" fmla="*/ 787718 w 904940"/>
              <a:gd name="connsiteY71" fmla="*/ 467081 h 875702"/>
              <a:gd name="connsiteX72" fmla="*/ 812483 w 904940"/>
              <a:gd name="connsiteY72" fmla="*/ 467081 h 875702"/>
              <a:gd name="connsiteX73" fmla="*/ 860108 w 904940"/>
              <a:gd name="connsiteY73" fmla="*/ 510896 h 875702"/>
              <a:gd name="connsiteX74" fmla="*/ 847725 w 904940"/>
              <a:gd name="connsiteY74" fmla="*/ 542328 h 87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75702">
                <a:moveTo>
                  <a:pt x="904875" y="508991"/>
                </a:moveTo>
                <a:cubicBezTo>
                  <a:pt x="903923" y="477558"/>
                  <a:pt x="885825" y="449936"/>
                  <a:pt x="860108" y="434696"/>
                </a:cubicBezTo>
                <a:cubicBezTo>
                  <a:pt x="860108" y="434696"/>
                  <a:pt x="861060" y="433743"/>
                  <a:pt x="861060" y="433743"/>
                </a:cubicBezTo>
                <a:cubicBezTo>
                  <a:pt x="879158" y="412788"/>
                  <a:pt x="887730" y="385166"/>
                  <a:pt x="884873" y="357543"/>
                </a:cubicBezTo>
                <a:cubicBezTo>
                  <a:pt x="879158" y="308966"/>
                  <a:pt x="836295" y="271818"/>
                  <a:pt x="784860" y="271818"/>
                </a:cubicBezTo>
                <a:lnTo>
                  <a:pt x="568643" y="271818"/>
                </a:lnTo>
                <a:cubicBezTo>
                  <a:pt x="569595" y="267056"/>
                  <a:pt x="570548" y="262293"/>
                  <a:pt x="570548" y="257531"/>
                </a:cubicBezTo>
                <a:cubicBezTo>
                  <a:pt x="575310" y="228003"/>
                  <a:pt x="583883" y="183235"/>
                  <a:pt x="573405" y="127038"/>
                </a:cubicBezTo>
                <a:cubicBezTo>
                  <a:pt x="563880" y="74650"/>
                  <a:pt x="542925" y="37503"/>
                  <a:pt x="512445" y="16548"/>
                </a:cubicBezTo>
                <a:cubicBezTo>
                  <a:pt x="480060" y="-4407"/>
                  <a:pt x="446723" y="-597"/>
                  <a:pt x="433388" y="2261"/>
                </a:cubicBezTo>
                <a:cubicBezTo>
                  <a:pt x="390525" y="11786"/>
                  <a:pt x="368618" y="40361"/>
                  <a:pt x="367665" y="91796"/>
                </a:cubicBezTo>
                <a:cubicBezTo>
                  <a:pt x="367665" y="102273"/>
                  <a:pt x="367665" y="114656"/>
                  <a:pt x="367665" y="128943"/>
                </a:cubicBezTo>
                <a:cubicBezTo>
                  <a:pt x="368618" y="158471"/>
                  <a:pt x="369570" y="197523"/>
                  <a:pt x="366713" y="243243"/>
                </a:cubicBezTo>
                <a:cubicBezTo>
                  <a:pt x="363855" y="297536"/>
                  <a:pt x="320040" y="361353"/>
                  <a:pt x="273368" y="388023"/>
                </a:cubicBezTo>
                <a:lnTo>
                  <a:pt x="273368" y="383261"/>
                </a:lnTo>
                <a:cubicBezTo>
                  <a:pt x="273368" y="347066"/>
                  <a:pt x="243840" y="316586"/>
                  <a:pt x="206693" y="316586"/>
                </a:cubicBezTo>
                <a:lnTo>
                  <a:pt x="66675" y="316586"/>
                </a:lnTo>
                <a:cubicBezTo>
                  <a:pt x="30480" y="316586"/>
                  <a:pt x="0" y="346113"/>
                  <a:pt x="0" y="383261"/>
                </a:cubicBezTo>
                <a:lnTo>
                  <a:pt x="0" y="809028"/>
                </a:lnTo>
                <a:cubicBezTo>
                  <a:pt x="0" y="845223"/>
                  <a:pt x="29528" y="875703"/>
                  <a:pt x="66675" y="875703"/>
                </a:cubicBezTo>
                <a:lnTo>
                  <a:pt x="208598" y="875703"/>
                </a:lnTo>
                <a:cubicBezTo>
                  <a:pt x="244793" y="875703"/>
                  <a:pt x="275273" y="846176"/>
                  <a:pt x="275273" y="809028"/>
                </a:cubicBezTo>
                <a:lnTo>
                  <a:pt x="275273" y="749973"/>
                </a:lnTo>
                <a:cubicBezTo>
                  <a:pt x="321945" y="796646"/>
                  <a:pt x="386715" y="824268"/>
                  <a:pt x="454343" y="824268"/>
                </a:cubicBezTo>
                <a:lnTo>
                  <a:pt x="766763" y="824268"/>
                </a:lnTo>
                <a:cubicBezTo>
                  <a:pt x="802958" y="824268"/>
                  <a:pt x="834390" y="799503"/>
                  <a:pt x="841058" y="765213"/>
                </a:cubicBezTo>
                <a:cubicBezTo>
                  <a:pt x="844868" y="746163"/>
                  <a:pt x="841058" y="727113"/>
                  <a:pt x="831533" y="710921"/>
                </a:cubicBezTo>
                <a:cubicBezTo>
                  <a:pt x="853440" y="699491"/>
                  <a:pt x="869633" y="679488"/>
                  <a:pt x="874395" y="654723"/>
                </a:cubicBezTo>
                <a:cubicBezTo>
                  <a:pt x="879158" y="631863"/>
                  <a:pt x="873443" y="608051"/>
                  <a:pt x="860108" y="589001"/>
                </a:cubicBezTo>
                <a:cubicBezTo>
                  <a:pt x="867728" y="585191"/>
                  <a:pt x="874395" y="579476"/>
                  <a:pt x="881063" y="572808"/>
                </a:cubicBezTo>
                <a:cubicBezTo>
                  <a:pt x="896303" y="555663"/>
                  <a:pt x="905828" y="532803"/>
                  <a:pt x="904875" y="508991"/>
                </a:cubicBezTo>
                <a:close/>
                <a:moveTo>
                  <a:pt x="229553" y="809028"/>
                </a:moveTo>
                <a:cubicBezTo>
                  <a:pt x="229553" y="821411"/>
                  <a:pt x="220028" y="830936"/>
                  <a:pt x="207645" y="830936"/>
                </a:cubicBezTo>
                <a:lnTo>
                  <a:pt x="66675" y="830936"/>
                </a:lnTo>
                <a:cubicBezTo>
                  <a:pt x="54293" y="830936"/>
                  <a:pt x="44768" y="821411"/>
                  <a:pt x="44768" y="809028"/>
                </a:cubicBezTo>
                <a:lnTo>
                  <a:pt x="44768" y="382308"/>
                </a:lnTo>
                <a:cubicBezTo>
                  <a:pt x="44768" y="369926"/>
                  <a:pt x="54293" y="360401"/>
                  <a:pt x="66675" y="360401"/>
                </a:cubicBezTo>
                <a:lnTo>
                  <a:pt x="208598" y="360401"/>
                </a:lnTo>
                <a:cubicBezTo>
                  <a:pt x="220980" y="360401"/>
                  <a:pt x="230505" y="369926"/>
                  <a:pt x="230505" y="382308"/>
                </a:cubicBezTo>
                <a:lnTo>
                  <a:pt x="230505" y="809028"/>
                </a:lnTo>
                <a:close/>
                <a:moveTo>
                  <a:pt x="847725" y="542328"/>
                </a:moveTo>
                <a:cubicBezTo>
                  <a:pt x="839153" y="550901"/>
                  <a:pt x="827723" y="555663"/>
                  <a:pt x="816293" y="555663"/>
                </a:cubicBezTo>
                <a:lnTo>
                  <a:pt x="793433" y="555663"/>
                </a:lnTo>
                <a:cubicBezTo>
                  <a:pt x="781050" y="555663"/>
                  <a:pt x="771525" y="565188"/>
                  <a:pt x="771525" y="577571"/>
                </a:cubicBezTo>
                <a:cubicBezTo>
                  <a:pt x="771525" y="589953"/>
                  <a:pt x="781050" y="599478"/>
                  <a:pt x="793433" y="599478"/>
                </a:cubicBezTo>
                <a:cubicBezTo>
                  <a:pt x="804863" y="599478"/>
                  <a:pt x="815340" y="604241"/>
                  <a:pt x="822960" y="613766"/>
                </a:cubicBezTo>
                <a:cubicBezTo>
                  <a:pt x="830580" y="622338"/>
                  <a:pt x="833438" y="633768"/>
                  <a:pt x="830580" y="646151"/>
                </a:cubicBezTo>
                <a:cubicBezTo>
                  <a:pt x="826770" y="663296"/>
                  <a:pt x="810578" y="676631"/>
                  <a:pt x="790575" y="676631"/>
                </a:cubicBezTo>
                <a:lnTo>
                  <a:pt x="776288" y="676631"/>
                </a:lnTo>
                <a:cubicBezTo>
                  <a:pt x="764858" y="676631"/>
                  <a:pt x="754380" y="686156"/>
                  <a:pt x="753428" y="697586"/>
                </a:cubicBezTo>
                <a:cubicBezTo>
                  <a:pt x="752475" y="709016"/>
                  <a:pt x="761048" y="719493"/>
                  <a:pt x="772478" y="721398"/>
                </a:cubicBezTo>
                <a:cubicBezTo>
                  <a:pt x="780098" y="722351"/>
                  <a:pt x="787718" y="727113"/>
                  <a:pt x="791528" y="733781"/>
                </a:cubicBezTo>
                <a:cubicBezTo>
                  <a:pt x="796290" y="740448"/>
                  <a:pt x="798195" y="748068"/>
                  <a:pt x="796290" y="756641"/>
                </a:cubicBezTo>
                <a:cubicBezTo>
                  <a:pt x="793433" y="769976"/>
                  <a:pt x="780098" y="779501"/>
                  <a:pt x="765810" y="779501"/>
                </a:cubicBezTo>
                <a:lnTo>
                  <a:pt x="453390" y="779501"/>
                </a:lnTo>
                <a:cubicBezTo>
                  <a:pt x="380048" y="779501"/>
                  <a:pt x="312420" y="741401"/>
                  <a:pt x="274320" y="678536"/>
                </a:cubicBezTo>
                <a:lnTo>
                  <a:pt x="274320" y="435648"/>
                </a:lnTo>
                <a:cubicBezTo>
                  <a:pt x="342900" y="409931"/>
                  <a:pt x="406718" y="322301"/>
                  <a:pt x="411480" y="245148"/>
                </a:cubicBezTo>
                <a:cubicBezTo>
                  <a:pt x="414338" y="198476"/>
                  <a:pt x="413385" y="157518"/>
                  <a:pt x="412433" y="127038"/>
                </a:cubicBezTo>
                <a:cubicBezTo>
                  <a:pt x="412433" y="112750"/>
                  <a:pt x="411480" y="101321"/>
                  <a:pt x="412433" y="91796"/>
                </a:cubicBezTo>
                <a:cubicBezTo>
                  <a:pt x="413385" y="50838"/>
                  <a:pt x="428625" y="47981"/>
                  <a:pt x="442913" y="45123"/>
                </a:cubicBezTo>
                <a:cubicBezTo>
                  <a:pt x="448628" y="44170"/>
                  <a:pt x="468630" y="41313"/>
                  <a:pt x="487680" y="53695"/>
                </a:cubicBezTo>
                <a:cubicBezTo>
                  <a:pt x="507683" y="67031"/>
                  <a:pt x="522923" y="95606"/>
                  <a:pt x="529590" y="134658"/>
                </a:cubicBezTo>
                <a:cubicBezTo>
                  <a:pt x="538163" y="183235"/>
                  <a:pt x="531495" y="222288"/>
                  <a:pt x="526733" y="249910"/>
                </a:cubicBezTo>
                <a:cubicBezTo>
                  <a:pt x="522923" y="273723"/>
                  <a:pt x="519113" y="291821"/>
                  <a:pt x="530543" y="305156"/>
                </a:cubicBezTo>
                <a:cubicBezTo>
                  <a:pt x="534353" y="309918"/>
                  <a:pt x="542925" y="316586"/>
                  <a:pt x="556260" y="316586"/>
                </a:cubicBezTo>
                <a:lnTo>
                  <a:pt x="784860" y="316586"/>
                </a:lnTo>
                <a:cubicBezTo>
                  <a:pt x="812483" y="316586"/>
                  <a:pt x="837248" y="336588"/>
                  <a:pt x="840105" y="363258"/>
                </a:cubicBezTo>
                <a:cubicBezTo>
                  <a:pt x="842010" y="378498"/>
                  <a:pt x="837248" y="393738"/>
                  <a:pt x="826770" y="405168"/>
                </a:cubicBezTo>
                <a:cubicBezTo>
                  <a:pt x="816293" y="416598"/>
                  <a:pt x="802005" y="423266"/>
                  <a:pt x="787718" y="423266"/>
                </a:cubicBezTo>
                <a:cubicBezTo>
                  <a:pt x="775335" y="423266"/>
                  <a:pt x="765810" y="432791"/>
                  <a:pt x="765810" y="445173"/>
                </a:cubicBezTo>
                <a:cubicBezTo>
                  <a:pt x="765810" y="457556"/>
                  <a:pt x="775335" y="467081"/>
                  <a:pt x="787718" y="467081"/>
                </a:cubicBezTo>
                <a:lnTo>
                  <a:pt x="812483" y="467081"/>
                </a:lnTo>
                <a:cubicBezTo>
                  <a:pt x="838200" y="467081"/>
                  <a:pt x="859155" y="486131"/>
                  <a:pt x="860108" y="510896"/>
                </a:cubicBezTo>
                <a:cubicBezTo>
                  <a:pt x="861060" y="522326"/>
                  <a:pt x="856298" y="533756"/>
                  <a:pt x="847725" y="542328"/>
                </a:cubicBezTo>
                <a:close/>
              </a:path>
            </a:pathLst>
          </a:custGeom>
          <a:solidFill>
            <a:schemeClr val="bg1"/>
          </a:solidFill>
          <a:ln w="9525" cap="flat">
            <a:noFill/>
            <a:prstDash val="solid"/>
            <a:miter/>
          </a:ln>
        </p:spPr>
        <p:txBody>
          <a:bodyPr rtlCol="0" anchor="ctr"/>
          <a:lstStyle/>
          <a:p>
            <a:endParaRPr lang="en-NZ"/>
          </a:p>
        </p:txBody>
      </p:sp>
      <p:sp>
        <p:nvSpPr>
          <p:cNvPr id="25" name="TextBox 24">
            <a:extLst>
              <a:ext uri="{FF2B5EF4-FFF2-40B4-BE49-F238E27FC236}">
                <a16:creationId xmlns:a16="http://schemas.microsoft.com/office/drawing/2014/main" id="{D64A6AA2-01FC-4105-AAAA-99AAC3AF2787}"/>
              </a:ext>
            </a:extLst>
          </p:cNvPr>
          <p:cNvSpPr txBox="1"/>
          <p:nvPr/>
        </p:nvSpPr>
        <p:spPr>
          <a:xfrm>
            <a:off x="1043314" y="1672692"/>
            <a:ext cx="2516715" cy="169277"/>
          </a:xfrm>
          <a:prstGeom prst="rect">
            <a:avLst/>
          </a:prstGeom>
          <a:noFill/>
        </p:spPr>
        <p:txBody>
          <a:bodyPr wrap="none" lIns="0" tIns="0" rIns="0" bIns="0" rtlCol="0">
            <a:spAutoFit/>
          </a:bodyPr>
          <a:lstStyle/>
          <a:p>
            <a:r>
              <a:rPr lang="en-NZ" sz="1100" b="1" dirty="0"/>
              <a:t>Reasons behind positive experiences</a:t>
            </a:r>
          </a:p>
        </p:txBody>
      </p:sp>
      <p:sp>
        <p:nvSpPr>
          <p:cNvPr id="26" name="Rectangle 25">
            <a:extLst>
              <a:ext uri="{FF2B5EF4-FFF2-40B4-BE49-F238E27FC236}">
                <a16:creationId xmlns:a16="http://schemas.microsoft.com/office/drawing/2014/main" id="{B868611E-263C-4E16-9EE6-1CE230E1C29A}"/>
              </a:ext>
            </a:extLst>
          </p:cNvPr>
          <p:cNvSpPr/>
          <p:nvPr/>
        </p:nvSpPr>
        <p:spPr bwMode="ltGray">
          <a:xfrm>
            <a:off x="365125" y="1476375"/>
            <a:ext cx="5672391" cy="454342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12D07373-F4C9-484C-AE48-192AC283AC47}"/>
              </a:ext>
            </a:extLst>
          </p:cNvPr>
          <p:cNvSpPr txBox="1"/>
          <p:nvPr/>
        </p:nvSpPr>
        <p:spPr>
          <a:xfrm>
            <a:off x="6880108" y="1669017"/>
            <a:ext cx="2556790" cy="169277"/>
          </a:xfrm>
          <a:prstGeom prst="rect">
            <a:avLst/>
          </a:prstGeom>
          <a:noFill/>
        </p:spPr>
        <p:txBody>
          <a:bodyPr wrap="none" lIns="0" tIns="0" rIns="0" bIns="0" rtlCol="0">
            <a:spAutoFit/>
          </a:bodyPr>
          <a:lstStyle/>
          <a:p>
            <a:r>
              <a:rPr lang="en-NZ" sz="1100" b="1" dirty="0"/>
              <a:t>Reasons behind negative experiences</a:t>
            </a:r>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461665"/>
          </a:xfrm>
          <a:prstGeom prst="rect">
            <a:avLst/>
          </a:prstGeom>
          <a:noFill/>
        </p:spPr>
        <p:txBody>
          <a:bodyPr wrap="square">
            <a:spAutoFit/>
          </a:bodyPr>
          <a:lstStyle/>
          <a:p>
            <a:r>
              <a:rPr lang="en-US" sz="800" dirty="0"/>
              <a:t>Q. </a:t>
            </a:r>
            <a:r>
              <a:rPr lang="en-NZ" sz="800" dirty="0"/>
              <a:t>Why do you say that?</a:t>
            </a:r>
            <a:endParaRPr lang="en-US" sz="800" dirty="0"/>
          </a:p>
          <a:p>
            <a:r>
              <a:rPr lang="en-US" sz="800" dirty="0"/>
              <a:t>Base: Those who have had a positive experience (n=126), those who have had a negative experience (n=140).</a:t>
            </a:r>
          </a:p>
          <a:p>
            <a:r>
              <a:rPr lang="en-US" sz="800" dirty="0"/>
              <a:t>Note: Responses less than 3% not shown in charts. </a:t>
            </a:r>
            <a:endParaRPr lang="en-NZ" sz="800" dirty="0"/>
          </a:p>
        </p:txBody>
      </p:sp>
      <p:sp>
        <p:nvSpPr>
          <p:cNvPr id="3" name="TextBox 2">
            <a:extLst>
              <a:ext uri="{FF2B5EF4-FFF2-40B4-BE49-F238E27FC236}">
                <a16:creationId xmlns:a16="http://schemas.microsoft.com/office/drawing/2014/main" id="{07ED0F28-A325-453D-A9E7-CE2CD2A7D145}"/>
              </a:ext>
            </a:extLst>
          </p:cNvPr>
          <p:cNvSpPr txBox="1"/>
          <p:nvPr/>
        </p:nvSpPr>
        <p:spPr>
          <a:xfrm>
            <a:off x="517527" y="2302473"/>
            <a:ext cx="4924911" cy="3046988"/>
          </a:xfrm>
          <a:prstGeom prst="rect">
            <a:avLst/>
          </a:prstGeom>
          <a:noFill/>
        </p:spPr>
        <p:txBody>
          <a:bodyPr wrap="square" lIns="0" tIns="0" rIns="0" bIns="0" rtlCol="0">
            <a:spAutoFit/>
          </a:bodyPr>
          <a:lstStyle/>
          <a:p>
            <a:pPr algn="ctr"/>
            <a:r>
              <a:rPr lang="en-NZ" sz="1100" i="1" dirty="0"/>
              <a:t>“Routine work home life has lead to a shortage of family time. Lockdown gave us heaps of what we were missing.”</a:t>
            </a:r>
          </a:p>
          <a:p>
            <a:pPr algn="ctr"/>
            <a:endParaRPr lang="en-NZ" sz="1100" i="1" dirty="0"/>
          </a:p>
          <a:p>
            <a:pPr algn="ctr"/>
            <a:r>
              <a:rPr lang="en-NZ" sz="1100" i="1" dirty="0"/>
              <a:t>“The lockdown has given me the opportunity to reflect on life and appreciate what I have. I have managed to get things done that I wouldn't have otherwise been able to do.  I have learned to communicate and connect with people using technology like zoom and other application that I would not have had time to learn during the normal scheme of things. There are a lot of positive things that came out of lockdown so I have no complaints.”</a:t>
            </a:r>
          </a:p>
          <a:p>
            <a:pPr algn="ctr"/>
            <a:endParaRPr lang="en-NZ" sz="1100" i="1" dirty="0"/>
          </a:p>
          <a:p>
            <a:pPr algn="ctr"/>
            <a:r>
              <a:rPr lang="en-NZ" sz="1100" i="1" dirty="0"/>
              <a:t>“Save money, have peace of mind, do things in the comfort of home, see the world get a chance to heal itself, get to experience wildlife interaction with nature.”</a:t>
            </a:r>
          </a:p>
          <a:p>
            <a:pPr algn="ctr"/>
            <a:endParaRPr lang="en-NZ" sz="1100" i="1" dirty="0"/>
          </a:p>
          <a:p>
            <a:pPr algn="ctr"/>
            <a:r>
              <a:rPr lang="en-NZ" sz="1100" i="1" dirty="0"/>
              <a:t>“Bought </a:t>
            </a:r>
            <a:r>
              <a:rPr lang="en-NZ" sz="1100" i="1" dirty="0" err="1"/>
              <a:t>whānau</a:t>
            </a:r>
            <a:r>
              <a:rPr lang="en-NZ" sz="1100" i="1" dirty="0"/>
              <a:t> / iwi together.”</a:t>
            </a:r>
          </a:p>
          <a:p>
            <a:pPr algn="ctr"/>
            <a:endParaRPr lang="en-NZ" sz="1100" i="1" dirty="0"/>
          </a:p>
          <a:p>
            <a:pPr algn="ctr"/>
            <a:r>
              <a:rPr lang="en-NZ" sz="1100" i="1" dirty="0"/>
              <a:t>“We finally have a government who cares about us personally and not just about the economy.”</a:t>
            </a:r>
          </a:p>
        </p:txBody>
      </p:sp>
      <p:sp>
        <p:nvSpPr>
          <p:cNvPr id="16" name="TextBox 15">
            <a:extLst>
              <a:ext uri="{FF2B5EF4-FFF2-40B4-BE49-F238E27FC236}">
                <a16:creationId xmlns:a16="http://schemas.microsoft.com/office/drawing/2014/main" id="{3ED321FE-B7FF-46B4-9346-8398756B38B0}"/>
              </a:ext>
            </a:extLst>
          </p:cNvPr>
          <p:cNvSpPr txBox="1"/>
          <p:nvPr/>
        </p:nvSpPr>
        <p:spPr>
          <a:xfrm>
            <a:off x="6354320" y="2245323"/>
            <a:ext cx="5022925" cy="3385542"/>
          </a:xfrm>
          <a:prstGeom prst="rect">
            <a:avLst/>
          </a:prstGeom>
          <a:noFill/>
        </p:spPr>
        <p:txBody>
          <a:bodyPr wrap="square" lIns="0" tIns="0" rIns="0" bIns="0" rtlCol="0">
            <a:spAutoFit/>
          </a:bodyPr>
          <a:lstStyle>
            <a:defPPr>
              <a:defRPr lang="en-US"/>
            </a:defPPr>
            <a:lvl1pPr>
              <a:defRPr sz="1000"/>
            </a:lvl1pPr>
          </a:lstStyle>
          <a:p>
            <a:pPr algn="ctr"/>
            <a:r>
              <a:rPr lang="en-NZ" sz="1100" i="1" dirty="0"/>
              <a:t>“It’s hard when some of us (of the team of 5 million) are actually doing everything in the best of our ability to follow the rules and everything, just for others to ruin that effort. I live away from home for university, and I honestly struggle with the constant changes in alert levels and the lockdowns. You're separated from your family and you just struggle alone. There are many times, I feel like I am given false hope with borders re-opening so I can see family again, but then again new cases arises and it is just mentally draining.”</a:t>
            </a:r>
          </a:p>
          <a:p>
            <a:pPr algn="ctr"/>
            <a:endParaRPr lang="en-NZ" sz="1100" i="1" dirty="0"/>
          </a:p>
          <a:p>
            <a:pPr algn="ctr"/>
            <a:r>
              <a:rPr lang="en-NZ" sz="1100" i="1" dirty="0"/>
              <a:t>“Lockdowns are mentally draining, the financial impact is huge, the emotional impact is huge, coping with it as an adult is hard but supporting children to cope with it is even harder and the mortality and hospitalisation statistics don't warrant lockdowns.”</a:t>
            </a:r>
          </a:p>
          <a:p>
            <a:pPr algn="ctr"/>
            <a:endParaRPr lang="en-NZ" sz="1100" i="1" dirty="0"/>
          </a:p>
          <a:p>
            <a:pPr algn="ctr"/>
            <a:r>
              <a:rPr lang="en-NZ" sz="1100" i="1" dirty="0"/>
              <a:t>“I feel that racism and prejudice really took a hold once Covid-19 hit. Lots of double standards came out e.g. a brown family was at the heart of the August 2020 lockdown and EVERYONE in South Auckland took bullets. A man from the shore was the first Delta case for this lockdown and no bullets went that way, but as soon as the AOG church in Mangere was named, more bullets came flying. I thought it would be safe to raise our kids here but I don't think it is. Covid is nothing compared to people's prejudices.”</a:t>
            </a:r>
          </a:p>
        </p:txBody>
      </p:sp>
      <p:sp>
        <p:nvSpPr>
          <p:cNvPr id="17" name="Title 5">
            <a:extLst>
              <a:ext uri="{FF2B5EF4-FFF2-40B4-BE49-F238E27FC236}">
                <a16:creationId xmlns:a16="http://schemas.microsoft.com/office/drawing/2014/main" id="{1046EE99-D175-45A2-B17D-8B7E0344024E}"/>
              </a:ext>
            </a:extLst>
          </p:cNvPr>
          <p:cNvSpPr txBox="1">
            <a:spLocks/>
          </p:cNvSpPr>
          <p:nvPr/>
        </p:nvSpPr>
        <p:spPr>
          <a:xfrm>
            <a:off x="90289" y="225194"/>
            <a:ext cx="10196711"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NZ" sz="2000" b="0" dirty="0"/>
              <a:t>Below are a selection of comments people left when asked for the reasons behind their positive or negative lockdown experiences.</a:t>
            </a:r>
          </a:p>
        </p:txBody>
      </p:sp>
      <p:sp>
        <p:nvSpPr>
          <p:cNvPr id="5" name="Slide Number Placeholder 4">
            <a:extLst>
              <a:ext uri="{FF2B5EF4-FFF2-40B4-BE49-F238E27FC236}">
                <a16:creationId xmlns:a16="http://schemas.microsoft.com/office/drawing/2014/main" id="{B40152F7-DFC8-405B-9D22-CF9AE330B4ED}"/>
              </a:ext>
            </a:extLst>
          </p:cNvPr>
          <p:cNvSpPr>
            <a:spLocks noGrp="1"/>
          </p:cNvSpPr>
          <p:nvPr>
            <p:ph type="sldNum" sz="quarter" idx="10"/>
          </p:nvPr>
        </p:nvSpPr>
        <p:spPr/>
        <p:txBody>
          <a:bodyPr/>
          <a:lstStyle/>
          <a:p>
            <a:fld id="{4034BEE3-566C-4068-A777-C3A4762E861B}" type="slidenum">
              <a:rPr lang="en-GB" smtClean="0"/>
              <a:pPr/>
              <a:t>33</a:t>
            </a:fld>
            <a:endParaRPr lang="en-GB" dirty="0"/>
          </a:p>
        </p:txBody>
      </p:sp>
    </p:spTree>
    <p:extLst>
      <p:ext uri="{BB962C8B-B14F-4D97-AF65-F5344CB8AC3E}">
        <p14:creationId xmlns:p14="http://schemas.microsoft.com/office/powerpoint/2010/main" val="198582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0289" y="196619"/>
            <a:ext cx="10196711" cy="403200"/>
          </a:xfrm>
        </p:spPr>
        <p:txBody>
          <a:bodyPr/>
          <a:lstStyle/>
          <a:p>
            <a:r>
              <a:rPr lang="en-NZ" sz="2000" b="0" dirty="0"/>
              <a:t>In the last two weeks, nearly one in five people report experiencing negative emotions or challenging domestic situations nearly every day.</a:t>
            </a:r>
            <a:endParaRPr lang="en-NZ" sz="2000" dirty="0"/>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319148"/>
            <a:ext cx="6840908" cy="338554"/>
          </a:xfrm>
          <a:prstGeom prst="rect">
            <a:avLst/>
          </a:prstGeom>
          <a:noFill/>
        </p:spPr>
        <p:txBody>
          <a:bodyPr wrap="square">
            <a:spAutoFit/>
          </a:bodyPr>
          <a:lstStyle/>
          <a:p>
            <a:r>
              <a:rPr lang="en-US" sz="800" dirty="0"/>
              <a:t>Q. </a:t>
            </a:r>
            <a:r>
              <a:rPr lang="en-NZ" sz="800" dirty="0"/>
              <a:t>Over the last 2 weeks, how often have you been bothered by the following problems?</a:t>
            </a:r>
            <a:endParaRPr lang="en-US" sz="800" dirty="0"/>
          </a:p>
          <a:p>
            <a:r>
              <a:rPr lang="en-US" sz="800" dirty="0"/>
              <a:t>Base: All Pacific peoples (n=301). </a:t>
            </a:r>
            <a:endParaRPr lang="en-NZ" sz="800" dirty="0"/>
          </a:p>
        </p:txBody>
      </p:sp>
      <p:graphicFrame>
        <p:nvGraphicFramePr>
          <p:cNvPr id="16" name="Content Placeholder 13">
            <a:extLst>
              <a:ext uri="{FF2B5EF4-FFF2-40B4-BE49-F238E27FC236}">
                <a16:creationId xmlns:a16="http://schemas.microsoft.com/office/drawing/2014/main" id="{8DFFEC82-6EAC-4E3B-80B7-C37509DB5818}"/>
              </a:ext>
            </a:extLst>
          </p:cNvPr>
          <p:cNvGraphicFramePr>
            <a:graphicFrameLocks/>
          </p:cNvGraphicFramePr>
          <p:nvPr>
            <p:extLst>
              <p:ext uri="{D42A27DB-BD31-4B8C-83A1-F6EECF244321}">
                <p14:modId xmlns:p14="http://schemas.microsoft.com/office/powerpoint/2010/main" val="869144875"/>
              </p:ext>
            </p:extLst>
          </p:nvPr>
        </p:nvGraphicFramePr>
        <p:xfrm>
          <a:off x="838015" y="2056630"/>
          <a:ext cx="3586332" cy="3168147"/>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30762722-61DA-4BEC-BEF4-70F2572A2747}"/>
              </a:ext>
            </a:extLst>
          </p:cNvPr>
          <p:cNvSpPr/>
          <p:nvPr/>
        </p:nvSpPr>
        <p:spPr bwMode="ltGray">
          <a:xfrm>
            <a:off x="365126" y="1402081"/>
            <a:ext cx="4416424" cy="461772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67845BDF-02BA-46DA-9763-29CB02083021}"/>
              </a:ext>
            </a:extLst>
          </p:cNvPr>
          <p:cNvSpPr/>
          <p:nvPr/>
        </p:nvSpPr>
        <p:spPr bwMode="ltGray">
          <a:xfrm>
            <a:off x="4857751" y="1402081"/>
            <a:ext cx="6969124" cy="461772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4" name="Chart 23">
            <a:extLst>
              <a:ext uri="{FF2B5EF4-FFF2-40B4-BE49-F238E27FC236}">
                <a16:creationId xmlns:a16="http://schemas.microsoft.com/office/drawing/2014/main" id="{B72B2B6A-7A23-4EA7-B082-713233DA2F40}"/>
              </a:ext>
            </a:extLst>
          </p:cNvPr>
          <p:cNvGraphicFramePr/>
          <p:nvPr>
            <p:extLst>
              <p:ext uri="{D42A27DB-BD31-4B8C-83A1-F6EECF244321}">
                <p14:modId xmlns:p14="http://schemas.microsoft.com/office/powerpoint/2010/main" val="2360411037"/>
              </p:ext>
            </p:extLst>
          </p:nvPr>
        </p:nvGraphicFramePr>
        <p:xfrm>
          <a:off x="4686300" y="1874059"/>
          <a:ext cx="7121524" cy="414574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CB4D966D-E573-4065-8F51-54B793606EB9}"/>
              </a:ext>
            </a:extLst>
          </p:cNvPr>
          <p:cNvSpPr txBox="1"/>
          <p:nvPr/>
        </p:nvSpPr>
        <p:spPr>
          <a:xfrm>
            <a:off x="3491925" y="2188919"/>
            <a:ext cx="1027058" cy="368434"/>
          </a:xfrm>
          <a:prstGeom prst="rect">
            <a:avLst/>
          </a:prstGeom>
          <a:noFill/>
        </p:spPr>
        <p:txBody>
          <a:bodyPr wrap="square" lIns="0" tIns="0" rIns="0" bIns="0" rtlCol="0">
            <a:spAutoFit/>
          </a:bodyPr>
          <a:lstStyle/>
          <a:p>
            <a:pPr>
              <a:defRPr sz="1197" b="0" i="0" u="none" strike="noStrike" kern="1200" baseline="0">
                <a:solidFill>
                  <a:schemeClr val="tx1">
                    <a:lumMod val="65000"/>
                    <a:lumOff val="35000"/>
                  </a:schemeClr>
                </a:solidFill>
                <a:latin typeface="+mn-lt"/>
                <a:ea typeface="+mn-ea"/>
                <a:cs typeface="+mn-cs"/>
              </a:defRPr>
            </a:pPr>
            <a:r>
              <a:rPr lang="en-NZ" sz="1197" dirty="0"/>
              <a:t>Affected nearly every day</a:t>
            </a:r>
          </a:p>
        </p:txBody>
      </p:sp>
      <p:sp>
        <p:nvSpPr>
          <p:cNvPr id="26" name="TextBox 25">
            <a:extLst>
              <a:ext uri="{FF2B5EF4-FFF2-40B4-BE49-F238E27FC236}">
                <a16:creationId xmlns:a16="http://schemas.microsoft.com/office/drawing/2014/main" id="{48D67FF1-D209-4027-BAED-F71EC745BD15}"/>
              </a:ext>
            </a:extLst>
          </p:cNvPr>
          <p:cNvSpPr txBox="1"/>
          <p:nvPr/>
        </p:nvSpPr>
        <p:spPr>
          <a:xfrm>
            <a:off x="1668849" y="4994742"/>
            <a:ext cx="1732779" cy="368434"/>
          </a:xfrm>
          <a:prstGeom prst="rect">
            <a:avLst/>
          </a:prstGeom>
          <a:noFill/>
        </p:spPr>
        <p:txBody>
          <a:bodyPr wrap="square" lIns="0" tIns="0" rIns="0" bIns="0" rtlCol="0">
            <a:spAutoFit/>
          </a:bodyPr>
          <a:lstStyle/>
          <a:p>
            <a:pPr algn="ctr">
              <a:defRPr sz="1197" b="0" i="0" u="none" strike="noStrike" kern="1200" baseline="0">
                <a:solidFill>
                  <a:schemeClr val="tx1">
                    <a:lumMod val="65000"/>
                    <a:lumOff val="35000"/>
                  </a:schemeClr>
                </a:solidFill>
                <a:latin typeface="+mn-lt"/>
                <a:ea typeface="+mn-ea"/>
                <a:cs typeface="+mn-cs"/>
              </a:defRPr>
            </a:pPr>
            <a:r>
              <a:rPr lang="en-NZ" sz="1197" dirty="0"/>
              <a:t>Affected several days / more than half the days</a:t>
            </a:r>
          </a:p>
        </p:txBody>
      </p:sp>
      <p:sp>
        <p:nvSpPr>
          <p:cNvPr id="27" name="TextBox 26">
            <a:extLst>
              <a:ext uri="{FF2B5EF4-FFF2-40B4-BE49-F238E27FC236}">
                <a16:creationId xmlns:a16="http://schemas.microsoft.com/office/drawing/2014/main" id="{5D390F8E-88B3-4F94-A068-876A6D01A41C}"/>
              </a:ext>
            </a:extLst>
          </p:cNvPr>
          <p:cNvSpPr txBox="1"/>
          <p:nvPr/>
        </p:nvSpPr>
        <p:spPr>
          <a:xfrm>
            <a:off x="365124" y="2389573"/>
            <a:ext cx="1027058" cy="368434"/>
          </a:xfrm>
          <a:prstGeom prst="rect">
            <a:avLst/>
          </a:prstGeom>
          <a:noFill/>
        </p:spPr>
        <p:txBody>
          <a:bodyPr wrap="square" lIns="0" tIns="0" rIns="0" bIns="0" rtlCol="0">
            <a:spAutoFit/>
          </a:bodyPr>
          <a:lstStyle/>
          <a:p>
            <a:pPr algn="r">
              <a:defRPr sz="1197" b="0" i="0" u="none" strike="noStrike" kern="1200" baseline="0">
                <a:solidFill>
                  <a:schemeClr val="tx1">
                    <a:lumMod val="65000"/>
                    <a:lumOff val="35000"/>
                  </a:schemeClr>
                </a:solidFill>
                <a:latin typeface="+mn-lt"/>
                <a:ea typeface="+mn-ea"/>
                <a:cs typeface="+mn-cs"/>
              </a:defRPr>
            </a:pPr>
            <a:r>
              <a:rPr lang="en-NZ" sz="1197" dirty="0"/>
              <a:t>Not at all affected</a:t>
            </a:r>
          </a:p>
        </p:txBody>
      </p:sp>
      <p:sp>
        <p:nvSpPr>
          <p:cNvPr id="28" name="Rectangle 27">
            <a:extLst>
              <a:ext uri="{FF2B5EF4-FFF2-40B4-BE49-F238E27FC236}">
                <a16:creationId xmlns:a16="http://schemas.microsoft.com/office/drawing/2014/main" id="{783D68CC-B9E6-4FB7-9E86-F0B7FCD2A73C}"/>
              </a:ext>
            </a:extLst>
          </p:cNvPr>
          <p:cNvSpPr/>
          <p:nvPr/>
        </p:nvSpPr>
        <p:spPr bwMode="ltGray">
          <a:xfrm>
            <a:off x="501651" y="1571210"/>
            <a:ext cx="4171949"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9" name="Oval 28">
            <a:extLst>
              <a:ext uri="{FF2B5EF4-FFF2-40B4-BE49-F238E27FC236}">
                <a16:creationId xmlns:a16="http://schemas.microsoft.com/office/drawing/2014/main" id="{693C59B3-6ECF-47C9-96AC-394428E12595}"/>
              </a:ext>
            </a:extLst>
          </p:cNvPr>
          <p:cNvSpPr/>
          <p:nvPr/>
        </p:nvSpPr>
        <p:spPr bwMode="ltGray">
          <a:xfrm>
            <a:off x="446740" y="149171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0" name="Rectangle 29">
            <a:extLst>
              <a:ext uri="{FF2B5EF4-FFF2-40B4-BE49-F238E27FC236}">
                <a16:creationId xmlns:a16="http://schemas.microsoft.com/office/drawing/2014/main" id="{73D66E4B-A4E9-46D3-A3C8-C724C491EF5F}"/>
              </a:ext>
            </a:extLst>
          </p:cNvPr>
          <p:cNvSpPr/>
          <p:nvPr/>
        </p:nvSpPr>
        <p:spPr bwMode="ltGray">
          <a:xfrm>
            <a:off x="5019756" y="1571210"/>
            <a:ext cx="6680050"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1" name="Oval 30">
            <a:extLst>
              <a:ext uri="{FF2B5EF4-FFF2-40B4-BE49-F238E27FC236}">
                <a16:creationId xmlns:a16="http://schemas.microsoft.com/office/drawing/2014/main" id="{6240754E-C166-48AD-AA10-B6643FC9B9BA}"/>
              </a:ext>
            </a:extLst>
          </p:cNvPr>
          <p:cNvSpPr/>
          <p:nvPr/>
        </p:nvSpPr>
        <p:spPr bwMode="ltGray">
          <a:xfrm>
            <a:off x="4935894" y="149171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2" name="TextBox 31">
            <a:extLst>
              <a:ext uri="{FF2B5EF4-FFF2-40B4-BE49-F238E27FC236}">
                <a16:creationId xmlns:a16="http://schemas.microsoft.com/office/drawing/2014/main" id="{EAC32C5F-086D-4733-A084-4A458FDA5ED4}"/>
              </a:ext>
            </a:extLst>
          </p:cNvPr>
          <p:cNvSpPr txBox="1"/>
          <p:nvPr/>
        </p:nvSpPr>
        <p:spPr>
          <a:xfrm>
            <a:off x="978345" y="1614164"/>
            <a:ext cx="860300" cy="215444"/>
          </a:xfrm>
          <a:prstGeom prst="rect">
            <a:avLst/>
          </a:prstGeom>
          <a:noFill/>
        </p:spPr>
        <p:txBody>
          <a:bodyPr wrap="none" lIns="0" tIns="0" rIns="0" bIns="0" rtlCol="0">
            <a:spAutoFit/>
          </a:bodyPr>
          <a:lstStyle/>
          <a:p>
            <a:r>
              <a:rPr lang="en-NZ" sz="1400" b="1" dirty="0"/>
              <a:t>Total level</a:t>
            </a:r>
          </a:p>
        </p:txBody>
      </p:sp>
      <p:sp>
        <p:nvSpPr>
          <p:cNvPr id="33" name="TextBox 32">
            <a:extLst>
              <a:ext uri="{FF2B5EF4-FFF2-40B4-BE49-F238E27FC236}">
                <a16:creationId xmlns:a16="http://schemas.microsoft.com/office/drawing/2014/main" id="{3429529A-69AB-436F-8990-A4D7F17A2D1B}"/>
              </a:ext>
            </a:extLst>
          </p:cNvPr>
          <p:cNvSpPr txBox="1"/>
          <p:nvPr/>
        </p:nvSpPr>
        <p:spPr>
          <a:xfrm>
            <a:off x="5502356" y="1614163"/>
            <a:ext cx="2156039" cy="215444"/>
          </a:xfrm>
          <a:prstGeom prst="rect">
            <a:avLst/>
          </a:prstGeom>
          <a:noFill/>
        </p:spPr>
        <p:txBody>
          <a:bodyPr wrap="none" lIns="0" tIns="0" rIns="0" bIns="0" rtlCol="0">
            <a:spAutoFit/>
          </a:bodyPr>
          <a:lstStyle/>
          <a:p>
            <a:r>
              <a:rPr lang="en-NZ" sz="1400" b="1" dirty="0"/>
              <a:t>Specifically affected by…</a:t>
            </a:r>
          </a:p>
        </p:txBody>
      </p:sp>
      <p:sp>
        <p:nvSpPr>
          <p:cNvPr id="34" name="Graphic 21">
            <a:extLst>
              <a:ext uri="{FF2B5EF4-FFF2-40B4-BE49-F238E27FC236}">
                <a16:creationId xmlns:a16="http://schemas.microsoft.com/office/drawing/2014/main" id="{9DB21DDE-1BDC-499F-B3B0-C46F953D047F}"/>
              </a:ext>
            </a:extLst>
          </p:cNvPr>
          <p:cNvSpPr/>
          <p:nvPr/>
        </p:nvSpPr>
        <p:spPr>
          <a:xfrm>
            <a:off x="556455" y="1595113"/>
            <a:ext cx="248026" cy="248242"/>
          </a:xfrm>
          <a:custGeom>
            <a:avLst/>
            <a:gdLst>
              <a:gd name="connsiteX0" fmla="*/ 244742 w 266456"/>
              <a:gd name="connsiteY0" fmla="*/ 107564 h 266688"/>
              <a:gd name="connsiteX1" fmla="*/ 244742 w 266456"/>
              <a:gd name="connsiteY1" fmla="*/ 107564 h 266688"/>
              <a:gd name="connsiteX2" fmla="*/ 139967 w 266456"/>
              <a:gd name="connsiteY2" fmla="*/ 2789 h 266688"/>
              <a:gd name="connsiteX3" fmla="*/ 126499 w 266456"/>
              <a:gd name="connsiteY3" fmla="*/ 2789 h 266688"/>
              <a:gd name="connsiteX4" fmla="*/ 21724 w 266456"/>
              <a:gd name="connsiteY4" fmla="*/ 107564 h 266688"/>
              <a:gd name="connsiteX5" fmla="*/ 21724 w 266456"/>
              <a:gd name="connsiteY5" fmla="*/ 107564 h 266688"/>
              <a:gd name="connsiteX6" fmla="*/ 2674 w 266456"/>
              <a:gd name="connsiteY6" fmla="*/ 126614 h 266688"/>
              <a:gd name="connsiteX7" fmla="*/ 2908 w 266456"/>
              <a:gd name="connsiteY7" fmla="*/ 140082 h 266688"/>
              <a:gd name="connsiteX8" fmla="*/ 16142 w 266456"/>
              <a:gd name="connsiteY8" fmla="*/ 140082 h 266688"/>
              <a:gd name="connsiteX9" fmla="*/ 18923 w 266456"/>
              <a:gd name="connsiteY9" fmla="*/ 137282 h 266688"/>
              <a:gd name="connsiteX10" fmla="*/ 18923 w 266456"/>
              <a:gd name="connsiteY10" fmla="*/ 257163 h 266688"/>
              <a:gd name="connsiteX11" fmla="*/ 28448 w 266456"/>
              <a:gd name="connsiteY11" fmla="*/ 266688 h 266688"/>
              <a:gd name="connsiteX12" fmla="*/ 237998 w 266456"/>
              <a:gd name="connsiteY12" fmla="*/ 266688 h 266688"/>
              <a:gd name="connsiteX13" fmla="*/ 247523 w 266456"/>
              <a:gd name="connsiteY13" fmla="*/ 257163 h 266688"/>
              <a:gd name="connsiteX14" fmla="*/ 247523 w 266456"/>
              <a:gd name="connsiteY14" fmla="*/ 137282 h 266688"/>
              <a:gd name="connsiteX15" fmla="*/ 250314 w 266456"/>
              <a:gd name="connsiteY15" fmla="*/ 140073 h 266688"/>
              <a:gd name="connsiteX16" fmla="*/ 263783 w 266456"/>
              <a:gd name="connsiteY16" fmla="*/ 139838 h 266688"/>
              <a:gd name="connsiteX17" fmla="*/ 263783 w 266456"/>
              <a:gd name="connsiteY17" fmla="*/ 126604 h 266688"/>
              <a:gd name="connsiteX18" fmla="*/ 104648 w 266456"/>
              <a:gd name="connsiteY18" fmla="*/ 247638 h 266688"/>
              <a:gd name="connsiteX19" fmla="*/ 104648 w 266456"/>
              <a:gd name="connsiteY19" fmla="*/ 171438 h 266688"/>
              <a:gd name="connsiteX20" fmla="*/ 161798 w 266456"/>
              <a:gd name="connsiteY20" fmla="*/ 171438 h 266688"/>
              <a:gd name="connsiteX21" fmla="*/ 161798 w 266456"/>
              <a:gd name="connsiteY21" fmla="*/ 247638 h 266688"/>
              <a:gd name="connsiteX22" fmla="*/ 228473 w 266456"/>
              <a:gd name="connsiteY22" fmla="*/ 247638 h 266688"/>
              <a:gd name="connsiteX23" fmla="*/ 180848 w 266456"/>
              <a:gd name="connsiteY23" fmla="*/ 247638 h 266688"/>
              <a:gd name="connsiteX24" fmla="*/ 180848 w 266456"/>
              <a:gd name="connsiteY24" fmla="*/ 161913 h 266688"/>
              <a:gd name="connsiteX25" fmla="*/ 171323 w 266456"/>
              <a:gd name="connsiteY25" fmla="*/ 152388 h 266688"/>
              <a:gd name="connsiteX26" fmla="*/ 95123 w 266456"/>
              <a:gd name="connsiteY26" fmla="*/ 152388 h 266688"/>
              <a:gd name="connsiteX27" fmla="*/ 85598 w 266456"/>
              <a:gd name="connsiteY27" fmla="*/ 161913 h 266688"/>
              <a:gd name="connsiteX28" fmla="*/ 85598 w 266456"/>
              <a:gd name="connsiteY28" fmla="*/ 247638 h 266688"/>
              <a:gd name="connsiteX29" fmla="*/ 37973 w 266456"/>
              <a:gd name="connsiteY29" fmla="*/ 247638 h 266688"/>
              <a:gd name="connsiteX30" fmla="*/ 37973 w 266456"/>
              <a:gd name="connsiteY30" fmla="*/ 118232 h 266688"/>
              <a:gd name="connsiteX31" fmla="*/ 133223 w 266456"/>
              <a:gd name="connsiteY31" fmla="*/ 22982 h 266688"/>
              <a:gd name="connsiteX32" fmla="*/ 228473 w 266456"/>
              <a:gd name="connsiteY32" fmla="*/ 118232 h 2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456" h="266688">
                <a:moveTo>
                  <a:pt x="244742" y="107564"/>
                </a:moveTo>
                <a:lnTo>
                  <a:pt x="244742" y="107564"/>
                </a:lnTo>
                <a:lnTo>
                  <a:pt x="139967" y="2789"/>
                </a:lnTo>
                <a:cubicBezTo>
                  <a:pt x="136248" y="-930"/>
                  <a:pt x="130218" y="-930"/>
                  <a:pt x="126499" y="2789"/>
                </a:cubicBezTo>
                <a:lnTo>
                  <a:pt x="21724" y="107564"/>
                </a:lnTo>
                <a:lnTo>
                  <a:pt x="21724" y="107564"/>
                </a:lnTo>
                <a:lnTo>
                  <a:pt x="2674" y="126614"/>
                </a:lnTo>
                <a:cubicBezTo>
                  <a:pt x="-981" y="130398"/>
                  <a:pt x="-876" y="136427"/>
                  <a:pt x="2908" y="140082"/>
                </a:cubicBezTo>
                <a:cubicBezTo>
                  <a:pt x="6599" y="143647"/>
                  <a:pt x="12451" y="143647"/>
                  <a:pt x="16142" y="140082"/>
                </a:cubicBezTo>
                <a:lnTo>
                  <a:pt x="18923" y="137282"/>
                </a:lnTo>
                <a:lnTo>
                  <a:pt x="18923" y="257163"/>
                </a:lnTo>
                <a:cubicBezTo>
                  <a:pt x="18923" y="262424"/>
                  <a:pt x="23188" y="266688"/>
                  <a:pt x="28448" y="266688"/>
                </a:cubicBezTo>
                <a:lnTo>
                  <a:pt x="237998" y="266688"/>
                </a:lnTo>
                <a:cubicBezTo>
                  <a:pt x="243259" y="266688"/>
                  <a:pt x="247523" y="262424"/>
                  <a:pt x="247523" y="257163"/>
                </a:cubicBezTo>
                <a:lnTo>
                  <a:pt x="247523" y="137282"/>
                </a:lnTo>
                <a:lnTo>
                  <a:pt x="250314" y="140073"/>
                </a:lnTo>
                <a:cubicBezTo>
                  <a:pt x="254099" y="143727"/>
                  <a:pt x="260128" y="143623"/>
                  <a:pt x="263783" y="139838"/>
                </a:cubicBezTo>
                <a:cubicBezTo>
                  <a:pt x="267348" y="136147"/>
                  <a:pt x="267348" y="130295"/>
                  <a:pt x="263783" y="126604"/>
                </a:cubicBezTo>
                <a:close/>
                <a:moveTo>
                  <a:pt x="104648" y="247638"/>
                </a:moveTo>
                <a:lnTo>
                  <a:pt x="104648" y="171438"/>
                </a:lnTo>
                <a:lnTo>
                  <a:pt x="161798" y="171438"/>
                </a:lnTo>
                <a:lnTo>
                  <a:pt x="161798" y="247638"/>
                </a:lnTo>
                <a:close/>
                <a:moveTo>
                  <a:pt x="228473" y="247638"/>
                </a:moveTo>
                <a:lnTo>
                  <a:pt x="180848" y="247638"/>
                </a:lnTo>
                <a:lnTo>
                  <a:pt x="180848" y="161913"/>
                </a:lnTo>
                <a:cubicBezTo>
                  <a:pt x="180848" y="156653"/>
                  <a:pt x="176584" y="152388"/>
                  <a:pt x="171323" y="152388"/>
                </a:cubicBezTo>
                <a:lnTo>
                  <a:pt x="95123" y="152388"/>
                </a:lnTo>
                <a:cubicBezTo>
                  <a:pt x="89863" y="152388"/>
                  <a:pt x="85598" y="156653"/>
                  <a:pt x="85598" y="161913"/>
                </a:cubicBezTo>
                <a:lnTo>
                  <a:pt x="85598" y="247638"/>
                </a:lnTo>
                <a:lnTo>
                  <a:pt x="37973" y="247638"/>
                </a:lnTo>
                <a:lnTo>
                  <a:pt x="37973" y="118232"/>
                </a:lnTo>
                <a:lnTo>
                  <a:pt x="133223" y="22982"/>
                </a:lnTo>
                <a:lnTo>
                  <a:pt x="228473" y="118232"/>
                </a:lnTo>
                <a:close/>
              </a:path>
            </a:pathLst>
          </a:custGeom>
          <a:solidFill>
            <a:schemeClr val="bg1"/>
          </a:solidFill>
          <a:ln w="9525" cap="flat">
            <a:noFill/>
            <a:prstDash val="solid"/>
            <a:miter/>
          </a:ln>
        </p:spPr>
        <p:txBody>
          <a:bodyPr rtlCol="0" anchor="ctr"/>
          <a:lstStyle/>
          <a:p>
            <a:endParaRPr lang="en-NZ"/>
          </a:p>
        </p:txBody>
      </p:sp>
      <p:sp>
        <p:nvSpPr>
          <p:cNvPr id="35" name="Graphic 10">
            <a:extLst>
              <a:ext uri="{FF2B5EF4-FFF2-40B4-BE49-F238E27FC236}">
                <a16:creationId xmlns:a16="http://schemas.microsoft.com/office/drawing/2014/main" id="{146E90CB-0407-456A-A2C6-FA720CAD48B4}"/>
              </a:ext>
            </a:extLst>
          </p:cNvPr>
          <p:cNvSpPr/>
          <p:nvPr/>
        </p:nvSpPr>
        <p:spPr>
          <a:xfrm>
            <a:off x="5096984" y="1571210"/>
            <a:ext cx="169375" cy="336761"/>
          </a:xfrm>
          <a:custGeom>
            <a:avLst/>
            <a:gdLst>
              <a:gd name="connsiteX0" fmla="*/ 64294 w 421576"/>
              <a:gd name="connsiteY0" fmla="*/ 838200 h 838200"/>
              <a:gd name="connsiteX1" fmla="*/ 128683 w 421576"/>
              <a:gd name="connsiteY1" fmla="*/ 410051 h 838200"/>
              <a:gd name="connsiteX2" fmla="*/ 0 w 421576"/>
              <a:gd name="connsiteY2" fmla="*/ 410051 h 838200"/>
              <a:gd name="connsiteX3" fmla="*/ 59817 w 421576"/>
              <a:gd name="connsiteY3" fmla="*/ 0 h 838200"/>
              <a:gd name="connsiteX4" fmla="*/ 358616 w 421576"/>
              <a:gd name="connsiteY4" fmla="*/ 0 h 838200"/>
              <a:gd name="connsiteX5" fmla="*/ 293751 w 421576"/>
              <a:gd name="connsiteY5" fmla="*/ 270034 h 838200"/>
              <a:gd name="connsiteX6" fmla="*/ 421576 w 421576"/>
              <a:gd name="connsiteY6" fmla="*/ 270034 h 838200"/>
              <a:gd name="connsiteX7" fmla="*/ 33242 w 421576"/>
              <a:gd name="connsiteY7" fmla="*/ 381000 h 838200"/>
              <a:gd name="connsiteX8" fmla="*/ 162115 w 421576"/>
              <a:gd name="connsiteY8" fmla="*/ 381000 h 838200"/>
              <a:gd name="connsiteX9" fmla="*/ 113252 w 421576"/>
              <a:gd name="connsiteY9" fmla="*/ 706374 h 838200"/>
              <a:gd name="connsiteX10" fmla="*/ 369475 w 421576"/>
              <a:gd name="connsiteY10" fmla="*/ 298799 h 838200"/>
              <a:gd name="connsiteX11" fmla="*/ 257270 w 421576"/>
              <a:gd name="connsiteY11" fmla="*/ 298799 h 838200"/>
              <a:gd name="connsiteX12" fmla="*/ 322135 w 421576"/>
              <a:gd name="connsiteY12" fmla="*/ 28575 h 838200"/>
              <a:gd name="connsiteX13" fmla="*/ 84677 w 421576"/>
              <a:gd name="connsiteY13" fmla="*/ 28575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576" h="838200">
                <a:moveTo>
                  <a:pt x="64294" y="838200"/>
                </a:moveTo>
                <a:lnTo>
                  <a:pt x="128683" y="410051"/>
                </a:lnTo>
                <a:lnTo>
                  <a:pt x="0" y="410051"/>
                </a:lnTo>
                <a:lnTo>
                  <a:pt x="59817" y="0"/>
                </a:lnTo>
                <a:lnTo>
                  <a:pt x="358616" y="0"/>
                </a:lnTo>
                <a:lnTo>
                  <a:pt x="293751" y="270034"/>
                </a:lnTo>
                <a:lnTo>
                  <a:pt x="421576" y="270034"/>
                </a:lnTo>
                <a:close/>
                <a:moveTo>
                  <a:pt x="33242" y="381000"/>
                </a:moveTo>
                <a:lnTo>
                  <a:pt x="162115" y="381000"/>
                </a:lnTo>
                <a:lnTo>
                  <a:pt x="113252" y="706374"/>
                </a:lnTo>
                <a:lnTo>
                  <a:pt x="369475" y="298799"/>
                </a:lnTo>
                <a:lnTo>
                  <a:pt x="257270" y="298799"/>
                </a:lnTo>
                <a:lnTo>
                  <a:pt x="322135" y="28575"/>
                </a:lnTo>
                <a:lnTo>
                  <a:pt x="84677" y="28575"/>
                </a:lnTo>
                <a:close/>
              </a:path>
            </a:pathLst>
          </a:custGeom>
          <a:solidFill>
            <a:schemeClr val="bg1"/>
          </a:solidFill>
          <a:ln w="9525" cap="flat">
            <a:noFill/>
            <a:prstDash val="solid"/>
            <a:miter/>
          </a:ln>
        </p:spPr>
        <p:txBody>
          <a:bodyPr rtlCol="0" anchor="ctr"/>
          <a:lstStyle/>
          <a:p>
            <a:endParaRPr lang="en-NZ"/>
          </a:p>
        </p:txBody>
      </p:sp>
      <p:graphicFrame>
        <p:nvGraphicFramePr>
          <p:cNvPr id="36" name="Content Placeholder 13">
            <a:extLst>
              <a:ext uri="{FF2B5EF4-FFF2-40B4-BE49-F238E27FC236}">
                <a16:creationId xmlns:a16="http://schemas.microsoft.com/office/drawing/2014/main" id="{B4D908CA-505F-437E-98AA-B7A20CC7905C}"/>
              </a:ext>
            </a:extLst>
          </p:cNvPr>
          <p:cNvGraphicFramePr>
            <a:graphicFrameLocks/>
          </p:cNvGraphicFramePr>
          <p:nvPr>
            <p:extLst>
              <p:ext uri="{D42A27DB-BD31-4B8C-83A1-F6EECF244321}">
                <p14:modId xmlns:p14="http://schemas.microsoft.com/office/powerpoint/2010/main" val="1845445175"/>
              </p:ext>
            </p:extLst>
          </p:nvPr>
        </p:nvGraphicFramePr>
        <p:xfrm>
          <a:off x="722329" y="2197106"/>
          <a:ext cx="3586333" cy="3168147"/>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8F4FB10F-4A04-4F9E-B9DF-025B7A14F12B}"/>
              </a:ext>
            </a:extLst>
          </p:cNvPr>
          <p:cNvSpPr>
            <a:spLocks noGrp="1"/>
          </p:cNvSpPr>
          <p:nvPr>
            <p:ph type="sldNum" sz="quarter" idx="10"/>
          </p:nvPr>
        </p:nvSpPr>
        <p:spPr/>
        <p:txBody>
          <a:bodyPr/>
          <a:lstStyle/>
          <a:p>
            <a:fld id="{4034BEE3-566C-4068-A777-C3A4762E861B}" type="slidenum">
              <a:rPr lang="en-GB" smtClean="0"/>
              <a:pPr/>
              <a:t>34</a:t>
            </a:fld>
            <a:endParaRPr lang="en-GB" dirty="0"/>
          </a:p>
        </p:txBody>
      </p:sp>
    </p:spTree>
    <p:extLst>
      <p:ext uri="{BB962C8B-B14F-4D97-AF65-F5344CB8AC3E}">
        <p14:creationId xmlns:p14="http://schemas.microsoft.com/office/powerpoint/2010/main" val="70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16457"/>
            <a:ext cx="10196711" cy="403200"/>
          </a:xfrm>
        </p:spPr>
        <p:txBody>
          <a:bodyPr/>
          <a:lstStyle/>
          <a:p>
            <a:r>
              <a:rPr lang="en-NZ" sz="2000" b="0" dirty="0">
                <a:solidFill>
                  <a:schemeClr val="tx1"/>
                </a:solidFill>
                <a:effectLst/>
              </a:rPr>
              <a:t>Nearly a third of people have experienced some form of verbal or physical abuse since the most recent lockdown came into effect. Men and t</a:t>
            </a:r>
            <a:r>
              <a:rPr lang="en-NZ" sz="2000" b="0" dirty="0"/>
              <a:t>hose under 30 are most likely to report having experienced some form of verbal or physical abuse.</a:t>
            </a:r>
            <a:endParaRPr lang="en-NZ" sz="2000" dirty="0"/>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82936"/>
            <a:ext cx="6840908" cy="461665"/>
          </a:xfrm>
          <a:prstGeom prst="rect">
            <a:avLst/>
          </a:prstGeom>
          <a:noFill/>
        </p:spPr>
        <p:txBody>
          <a:bodyPr wrap="square">
            <a:spAutoFit/>
          </a:bodyPr>
          <a:lstStyle/>
          <a:p>
            <a:r>
              <a:rPr lang="en-US" sz="800" dirty="0"/>
              <a:t>Q. </a:t>
            </a:r>
            <a:r>
              <a:rPr lang="en-NZ" sz="800" dirty="0"/>
              <a:t>Since the start of the most recent nationwide lockdown on 17 August, have you experienced any verbally or physically abusive situations:</a:t>
            </a:r>
          </a:p>
          <a:p>
            <a:r>
              <a:rPr lang="en-US" sz="800" dirty="0"/>
              <a:t>Base: All Pacific peoples (n=301). </a:t>
            </a:r>
          </a:p>
          <a:p>
            <a:r>
              <a:rPr lang="en-US" sz="800" dirty="0">
                <a:solidFill>
                  <a:srgbClr val="008800"/>
                </a:solidFill>
              </a:rPr>
              <a:t>Txt</a:t>
            </a:r>
            <a:r>
              <a:rPr lang="en-US" sz="800" dirty="0"/>
              <a:t> | </a:t>
            </a:r>
            <a:r>
              <a:rPr lang="en-US" sz="800" dirty="0">
                <a:solidFill>
                  <a:srgbClr val="E10000"/>
                </a:solidFill>
              </a:rPr>
              <a:t>txt</a:t>
            </a:r>
            <a:r>
              <a:rPr lang="en-US" sz="800" dirty="0"/>
              <a:t> significantly higher / lower than average.</a:t>
            </a:r>
            <a:endParaRPr lang="en-NZ" sz="800" dirty="0"/>
          </a:p>
        </p:txBody>
      </p:sp>
      <p:sp>
        <p:nvSpPr>
          <p:cNvPr id="53" name="Rectangle 52">
            <a:extLst>
              <a:ext uri="{FF2B5EF4-FFF2-40B4-BE49-F238E27FC236}">
                <a16:creationId xmlns:a16="http://schemas.microsoft.com/office/drawing/2014/main" id="{E00623F8-BBEC-48AB-993F-8A8FE5150907}"/>
              </a:ext>
            </a:extLst>
          </p:cNvPr>
          <p:cNvSpPr/>
          <p:nvPr/>
        </p:nvSpPr>
        <p:spPr bwMode="ltGray">
          <a:xfrm>
            <a:off x="6100762" y="1402081"/>
            <a:ext cx="5726113" cy="2245994"/>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DBF87B97-F140-485D-8046-59D3AF113C3F}"/>
              </a:ext>
            </a:extLst>
          </p:cNvPr>
          <p:cNvSpPr/>
          <p:nvPr/>
        </p:nvSpPr>
        <p:spPr bwMode="ltGray">
          <a:xfrm>
            <a:off x="6279562" y="1567572"/>
            <a:ext cx="5425452"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5" name="Oval 54">
            <a:extLst>
              <a:ext uri="{FF2B5EF4-FFF2-40B4-BE49-F238E27FC236}">
                <a16:creationId xmlns:a16="http://schemas.microsoft.com/office/drawing/2014/main" id="{69DECF1F-493E-4C4A-B327-03F4378331C9}"/>
              </a:ext>
            </a:extLst>
          </p:cNvPr>
          <p:cNvSpPr/>
          <p:nvPr/>
        </p:nvSpPr>
        <p:spPr bwMode="ltGray">
          <a:xfrm>
            <a:off x="6195699" y="1488074"/>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pSp>
        <p:nvGrpSpPr>
          <p:cNvPr id="56" name="Graphic 8">
            <a:extLst>
              <a:ext uri="{FF2B5EF4-FFF2-40B4-BE49-F238E27FC236}">
                <a16:creationId xmlns:a16="http://schemas.microsoft.com/office/drawing/2014/main" id="{ACC6900E-D7B3-45D2-BD15-A5B0CE640FF4}"/>
              </a:ext>
            </a:extLst>
          </p:cNvPr>
          <p:cNvGrpSpPr/>
          <p:nvPr/>
        </p:nvGrpSpPr>
        <p:grpSpPr>
          <a:xfrm>
            <a:off x="6272711" y="1577298"/>
            <a:ext cx="293064" cy="280762"/>
            <a:chOff x="5654039" y="2884169"/>
            <a:chExt cx="884872" cy="847725"/>
          </a:xfrm>
          <a:solidFill>
            <a:schemeClr val="bg1"/>
          </a:solidFill>
        </p:grpSpPr>
        <p:sp>
          <p:nvSpPr>
            <p:cNvPr id="57" name="Freeform: Shape 56">
              <a:extLst>
                <a:ext uri="{FF2B5EF4-FFF2-40B4-BE49-F238E27FC236}">
                  <a16:creationId xmlns:a16="http://schemas.microsoft.com/office/drawing/2014/main" id="{6F40538E-BD1A-46EB-B7FD-6952F0BEF299}"/>
                </a:ext>
              </a:extLst>
            </p:cNvPr>
            <p:cNvSpPr/>
            <p:nvPr/>
          </p:nvSpPr>
          <p:spPr>
            <a:xfrm>
              <a:off x="5831205" y="2967989"/>
              <a:ext cx="112394" cy="112394"/>
            </a:xfrm>
            <a:custGeom>
              <a:avLst/>
              <a:gdLst>
                <a:gd name="connsiteX0" fmla="*/ 112395 w 112394"/>
                <a:gd name="connsiteY0" fmla="*/ 56197 h 112394"/>
                <a:gd name="connsiteX1" fmla="*/ 56197 w 112394"/>
                <a:gd name="connsiteY1" fmla="*/ 0 h 112394"/>
                <a:gd name="connsiteX2" fmla="*/ 0 w 112394"/>
                <a:gd name="connsiteY2" fmla="*/ 56197 h 112394"/>
                <a:gd name="connsiteX3" fmla="*/ 56197 w 112394"/>
                <a:gd name="connsiteY3" fmla="*/ 112395 h 112394"/>
                <a:gd name="connsiteX4" fmla="*/ 112395 w 112394"/>
                <a:gd name="connsiteY4" fmla="*/ 56197 h 112394"/>
                <a:gd name="connsiteX5" fmla="*/ 28575 w 112394"/>
                <a:gd name="connsiteY5" fmla="*/ 56197 h 112394"/>
                <a:gd name="connsiteX6" fmla="*/ 56197 w 112394"/>
                <a:gd name="connsiteY6" fmla="*/ 28575 h 112394"/>
                <a:gd name="connsiteX7" fmla="*/ 83820 w 112394"/>
                <a:gd name="connsiteY7" fmla="*/ 56197 h 112394"/>
                <a:gd name="connsiteX8" fmla="*/ 56197 w 112394"/>
                <a:gd name="connsiteY8" fmla="*/ 83820 h 112394"/>
                <a:gd name="connsiteX9" fmla="*/ 28575 w 112394"/>
                <a:gd name="connsiteY9" fmla="*/ 56197 h 11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4" h="112394">
                  <a:moveTo>
                    <a:pt x="112395" y="56197"/>
                  </a:moveTo>
                  <a:cubicBezTo>
                    <a:pt x="112395" y="25717"/>
                    <a:pt x="87630" y="0"/>
                    <a:pt x="56197" y="0"/>
                  </a:cubicBezTo>
                  <a:cubicBezTo>
                    <a:pt x="24765" y="0"/>
                    <a:pt x="0" y="24765"/>
                    <a:pt x="0" y="56197"/>
                  </a:cubicBezTo>
                  <a:cubicBezTo>
                    <a:pt x="0" y="86678"/>
                    <a:pt x="24765" y="112395"/>
                    <a:pt x="56197" y="112395"/>
                  </a:cubicBezTo>
                  <a:cubicBezTo>
                    <a:pt x="87630" y="112395"/>
                    <a:pt x="112395" y="87630"/>
                    <a:pt x="112395" y="56197"/>
                  </a:cubicBezTo>
                  <a:close/>
                  <a:moveTo>
                    <a:pt x="28575" y="56197"/>
                  </a:moveTo>
                  <a:cubicBezTo>
                    <a:pt x="28575" y="40957"/>
                    <a:pt x="40957" y="28575"/>
                    <a:pt x="56197" y="28575"/>
                  </a:cubicBezTo>
                  <a:cubicBezTo>
                    <a:pt x="71438" y="28575"/>
                    <a:pt x="83820" y="40957"/>
                    <a:pt x="83820" y="56197"/>
                  </a:cubicBezTo>
                  <a:cubicBezTo>
                    <a:pt x="83820" y="71438"/>
                    <a:pt x="71438" y="83820"/>
                    <a:pt x="56197" y="83820"/>
                  </a:cubicBezTo>
                  <a:cubicBezTo>
                    <a:pt x="40957" y="83820"/>
                    <a:pt x="28575" y="71438"/>
                    <a:pt x="28575" y="56197"/>
                  </a:cubicBezTo>
                  <a:close/>
                </a:path>
              </a:pathLst>
            </a:custGeom>
            <a:grpFill/>
            <a:ln w="9525" cap="flat">
              <a:noFill/>
              <a:prstDash val="solid"/>
              <a:miter/>
            </a:ln>
          </p:spPr>
          <p:txBody>
            <a:bodyPr rtlCol="0" anchor="ctr"/>
            <a:lstStyle/>
            <a:p>
              <a:endParaRPr lang="en-NZ"/>
            </a:p>
          </p:txBody>
        </p:sp>
        <p:sp>
          <p:nvSpPr>
            <p:cNvPr id="58" name="Freeform: Shape 57">
              <a:extLst>
                <a:ext uri="{FF2B5EF4-FFF2-40B4-BE49-F238E27FC236}">
                  <a16:creationId xmlns:a16="http://schemas.microsoft.com/office/drawing/2014/main" id="{0125F5D2-63A6-4E52-8DC1-6F7FC3DCAE10}"/>
                </a:ext>
              </a:extLst>
            </p:cNvPr>
            <p:cNvSpPr/>
            <p:nvPr/>
          </p:nvSpPr>
          <p:spPr>
            <a:xfrm>
              <a:off x="6282689" y="3129914"/>
              <a:ext cx="112395" cy="112395"/>
            </a:xfrm>
            <a:custGeom>
              <a:avLst/>
              <a:gdLst>
                <a:gd name="connsiteX0" fmla="*/ 0 w 112395"/>
                <a:gd name="connsiteY0" fmla="*/ 56197 h 112395"/>
                <a:gd name="connsiteX1" fmla="*/ 56198 w 112395"/>
                <a:gd name="connsiteY1" fmla="*/ 112395 h 112395"/>
                <a:gd name="connsiteX2" fmla="*/ 112395 w 112395"/>
                <a:gd name="connsiteY2" fmla="*/ 56197 h 112395"/>
                <a:gd name="connsiteX3" fmla="*/ 56198 w 112395"/>
                <a:gd name="connsiteY3" fmla="*/ 0 h 112395"/>
                <a:gd name="connsiteX4" fmla="*/ 0 w 112395"/>
                <a:gd name="connsiteY4" fmla="*/ 56197 h 112395"/>
                <a:gd name="connsiteX5" fmla="*/ 83820 w 112395"/>
                <a:gd name="connsiteY5" fmla="*/ 56197 h 112395"/>
                <a:gd name="connsiteX6" fmla="*/ 56198 w 112395"/>
                <a:gd name="connsiteY6" fmla="*/ 83820 h 112395"/>
                <a:gd name="connsiteX7" fmla="*/ 28575 w 112395"/>
                <a:gd name="connsiteY7" fmla="*/ 56197 h 112395"/>
                <a:gd name="connsiteX8" fmla="*/ 56198 w 112395"/>
                <a:gd name="connsiteY8" fmla="*/ 28575 h 112395"/>
                <a:gd name="connsiteX9" fmla="*/ 83820 w 112395"/>
                <a:gd name="connsiteY9" fmla="*/ 56197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5" h="112395">
                  <a:moveTo>
                    <a:pt x="0" y="56197"/>
                  </a:moveTo>
                  <a:cubicBezTo>
                    <a:pt x="0" y="86678"/>
                    <a:pt x="24765" y="112395"/>
                    <a:pt x="56198" y="112395"/>
                  </a:cubicBezTo>
                  <a:cubicBezTo>
                    <a:pt x="87630" y="112395"/>
                    <a:pt x="112395" y="87630"/>
                    <a:pt x="112395" y="56197"/>
                  </a:cubicBezTo>
                  <a:cubicBezTo>
                    <a:pt x="112395" y="24765"/>
                    <a:pt x="87630" y="0"/>
                    <a:pt x="56198" y="0"/>
                  </a:cubicBezTo>
                  <a:cubicBezTo>
                    <a:pt x="24765" y="0"/>
                    <a:pt x="0" y="25717"/>
                    <a:pt x="0" y="56197"/>
                  </a:cubicBezTo>
                  <a:close/>
                  <a:moveTo>
                    <a:pt x="83820" y="56197"/>
                  </a:moveTo>
                  <a:cubicBezTo>
                    <a:pt x="83820" y="71437"/>
                    <a:pt x="71438" y="83820"/>
                    <a:pt x="56198" y="83820"/>
                  </a:cubicBezTo>
                  <a:cubicBezTo>
                    <a:pt x="40958" y="83820"/>
                    <a:pt x="28575" y="71437"/>
                    <a:pt x="28575" y="56197"/>
                  </a:cubicBezTo>
                  <a:cubicBezTo>
                    <a:pt x="28575" y="40958"/>
                    <a:pt x="40958" y="28575"/>
                    <a:pt x="56198" y="28575"/>
                  </a:cubicBezTo>
                  <a:cubicBezTo>
                    <a:pt x="71438" y="28575"/>
                    <a:pt x="83820" y="40958"/>
                    <a:pt x="83820" y="56197"/>
                  </a:cubicBezTo>
                  <a:close/>
                </a:path>
              </a:pathLst>
            </a:custGeom>
            <a:grpFill/>
            <a:ln w="9525" cap="flat">
              <a:noFill/>
              <a:prstDash val="solid"/>
              <a:miter/>
            </a:ln>
          </p:spPr>
          <p:txBody>
            <a:bodyPr rtlCol="0" anchor="ctr"/>
            <a:lstStyle/>
            <a:p>
              <a:endParaRPr lang="en-NZ"/>
            </a:p>
          </p:txBody>
        </p:sp>
        <p:sp>
          <p:nvSpPr>
            <p:cNvPr id="59" name="Freeform: Shape 58">
              <a:extLst>
                <a:ext uri="{FF2B5EF4-FFF2-40B4-BE49-F238E27FC236}">
                  <a16:creationId xmlns:a16="http://schemas.microsoft.com/office/drawing/2014/main" id="{03C24404-114D-49B3-8693-EAD71B7CE66A}"/>
                </a:ext>
              </a:extLst>
            </p:cNvPr>
            <p:cNvSpPr/>
            <p:nvPr/>
          </p:nvSpPr>
          <p:spPr>
            <a:xfrm>
              <a:off x="5654039" y="2884169"/>
              <a:ext cx="884872" cy="847725"/>
            </a:xfrm>
            <a:custGeom>
              <a:avLst/>
              <a:gdLst>
                <a:gd name="connsiteX0" fmla="*/ 805815 w 884872"/>
                <a:gd name="connsiteY0" fmla="*/ 159068 h 847725"/>
                <a:gd name="connsiteX1" fmla="*/ 836295 w 884872"/>
                <a:gd name="connsiteY1" fmla="*/ 152400 h 847725"/>
                <a:gd name="connsiteX2" fmla="*/ 884873 w 884872"/>
                <a:gd name="connsiteY2" fmla="*/ 79058 h 847725"/>
                <a:gd name="connsiteX3" fmla="*/ 805815 w 884872"/>
                <a:gd name="connsiteY3" fmla="*/ 0 h 847725"/>
                <a:gd name="connsiteX4" fmla="*/ 726758 w 884872"/>
                <a:gd name="connsiteY4" fmla="*/ 79058 h 847725"/>
                <a:gd name="connsiteX5" fmla="*/ 762953 w 884872"/>
                <a:gd name="connsiteY5" fmla="*/ 144780 h 847725"/>
                <a:gd name="connsiteX6" fmla="*/ 732473 w 884872"/>
                <a:gd name="connsiteY6" fmla="*/ 206693 h 847725"/>
                <a:gd name="connsiteX7" fmla="*/ 685800 w 884872"/>
                <a:gd name="connsiteY7" fmla="*/ 200025 h 847725"/>
                <a:gd name="connsiteX8" fmla="*/ 549593 w 884872"/>
                <a:gd name="connsiteY8" fmla="*/ 279082 h 847725"/>
                <a:gd name="connsiteX9" fmla="*/ 387668 w 884872"/>
                <a:gd name="connsiteY9" fmla="*/ 220980 h 847725"/>
                <a:gd name="connsiteX10" fmla="*/ 389573 w 884872"/>
                <a:gd name="connsiteY10" fmla="*/ 194310 h 847725"/>
                <a:gd name="connsiteX11" fmla="*/ 233363 w 884872"/>
                <a:gd name="connsiteY11" fmla="*/ 38100 h 847725"/>
                <a:gd name="connsiteX12" fmla="*/ 77153 w 884872"/>
                <a:gd name="connsiteY12" fmla="*/ 194310 h 847725"/>
                <a:gd name="connsiteX13" fmla="*/ 137160 w 884872"/>
                <a:gd name="connsiteY13" fmla="*/ 317182 h 847725"/>
                <a:gd name="connsiteX14" fmla="*/ 101918 w 884872"/>
                <a:gd name="connsiteY14" fmla="*/ 378143 h 847725"/>
                <a:gd name="connsiteX15" fmla="*/ 79058 w 884872"/>
                <a:gd name="connsiteY15" fmla="*/ 374332 h 847725"/>
                <a:gd name="connsiteX16" fmla="*/ 0 w 884872"/>
                <a:gd name="connsiteY16" fmla="*/ 453390 h 847725"/>
                <a:gd name="connsiteX17" fmla="*/ 49530 w 884872"/>
                <a:gd name="connsiteY17" fmla="*/ 526733 h 847725"/>
                <a:gd name="connsiteX18" fmla="*/ 80010 w 884872"/>
                <a:gd name="connsiteY18" fmla="*/ 532448 h 847725"/>
                <a:gd name="connsiteX19" fmla="*/ 110490 w 884872"/>
                <a:gd name="connsiteY19" fmla="*/ 525780 h 847725"/>
                <a:gd name="connsiteX20" fmla="*/ 159068 w 884872"/>
                <a:gd name="connsiteY20" fmla="*/ 452438 h 847725"/>
                <a:gd name="connsiteX21" fmla="*/ 127635 w 884872"/>
                <a:gd name="connsiteY21" fmla="*/ 389573 h 847725"/>
                <a:gd name="connsiteX22" fmla="*/ 161925 w 884872"/>
                <a:gd name="connsiteY22" fmla="*/ 331470 h 847725"/>
                <a:gd name="connsiteX23" fmla="*/ 174308 w 884872"/>
                <a:gd name="connsiteY23" fmla="*/ 337185 h 847725"/>
                <a:gd name="connsiteX24" fmla="*/ 234315 w 884872"/>
                <a:gd name="connsiteY24" fmla="*/ 348615 h 847725"/>
                <a:gd name="connsiteX25" fmla="*/ 256223 w 884872"/>
                <a:gd name="connsiteY25" fmla="*/ 346710 h 847725"/>
                <a:gd name="connsiteX26" fmla="*/ 299085 w 884872"/>
                <a:gd name="connsiteY26" fmla="*/ 541973 h 847725"/>
                <a:gd name="connsiteX27" fmla="*/ 187643 w 884872"/>
                <a:gd name="connsiteY27" fmla="*/ 691515 h 847725"/>
                <a:gd name="connsiteX28" fmla="*/ 284798 w 884872"/>
                <a:gd name="connsiteY28" fmla="*/ 836295 h 847725"/>
                <a:gd name="connsiteX29" fmla="*/ 344805 w 884872"/>
                <a:gd name="connsiteY29" fmla="*/ 847725 h 847725"/>
                <a:gd name="connsiteX30" fmla="*/ 405765 w 884872"/>
                <a:gd name="connsiteY30" fmla="*/ 835343 h 847725"/>
                <a:gd name="connsiteX31" fmla="*/ 500063 w 884872"/>
                <a:gd name="connsiteY31" fmla="*/ 706755 h 847725"/>
                <a:gd name="connsiteX32" fmla="*/ 594360 w 884872"/>
                <a:gd name="connsiteY32" fmla="*/ 714375 h 847725"/>
                <a:gd name="connsiteX33" fmla="*/ 595313 w 884872"/>
                <a:gd name="connsiteY33" fmla="*/ 714375 h 847725"/>
                <a:gd name="connsiteX34" fmla="*/ 598170 w 884872"/>
                <a:gd name="connsiteY34" fmla="*/ 714375 h 847725"/>
                <a:gd name="connsiteX35" fmla="*/ 646748 w 884872"/>
                <a:gd name="connsiteY35" fmla="*/ 781050 h 847725"/>
                <a:gd name="connsiteX36" fmla="*/ 677228 w 884872"/>
                <a:gd name="connsiteY36" fmla="*/ 786765 h 847725"/>
                <a:gd name="connsiteX37" fmla="*/ 707708 w 884872"/>
                <a:gd name="connsiteY37" fmla="*/ 780098 h 847725"/>
                <a:gd name="connsiteX38" fmla="*/ 756285 w 884872"/>
                <a:gd name="connsiteY38" fmla="*/ 706755 h 847725"/>
                <a:gd name="connsiteX39" fmla="*/ 677228 w 884872"/>
                <a:gd name="connsiteY39" fmla="*/ 627698 h 847725"/>
                <a:gd name="connsiteX40" fmla="*/ 600075 w 884872"/>
                <a:gd name="connsiteY40" fmla="*/ 686753 h 847725"/>
                <a:gd name="connsiteX41" fmla="*/ 596265 w 884872"/>
                <a:gd name="connsiteY41" fmla="*/ 685800 h 847725"/>
                <a:gd name="connsiteX42" fmla="*/ 499110 w 884872"/>
                <a:gd name="connsiteY42" fmla="*/ 678180 h 847725"/>
                <a:gd name="connsiteX43" fmla="*/ 458153 w 884872"/>
                <a:gd name="connsiteY43" fmla="*/ 584835 h 847725"/>
                <a:gd name="connsiteX44" fmla="*/ 578168 w 884872"/>
                <a:gd name="connsiteY44" fmla="*/ 465773 h 847725"/>
                <a:gd name="connsiteX45" fmla="*/ 625793 w 884872"/>
                <a:gd name="connsiteY45" fmla="*/ 497205 h 847725"/>
                <a:gd name="connsiteX46" fmla="*/ 685800 w 884872"/>
                <a:gd name="connsiteY46" fmla="*/ 508635 h 847725"/>
                <a:gd name="connsiteX47" fmla="*/ 746760 w 884872"/>
                <a:gd name="connsiteY47" fmla="*/ 496253 h 847725"/>
                <a:gd name="connsiteX48" fmla="*/ 842010 w 884872"/>
                <a:gd name="connsiteY48" fmla="*/ 352425 h 847725"/>
                <a:gd name="connsiteX49" fmla="*/ 759143 w 884872"/>
                <a:gd name="connsiteY49" fmla="*/ 214312 h 847725"/>
                <a:gd name="connsiteX50" fmla="*/ 789623 w 884872"/>
                <a:gd name="connsiteY50" fmla="*/ 153353 h 847725"/>
                <a:gd name="connsiteX51" fmla="*/ 805815 w 884872"/>
                <a:gd name="connsiteY51" fmla="*/ 159068 h 847725"/>
                <a:gd name="connsiteX52" fmla="*/ 98108 w 884872"/>
                <a:gd name="connsiteY52" fmla="*/ 501968 h 847725"/>
                <a:gd name="connsiteX53" fmla="*/ 59055 w 884872"/>
                <a:gd name="connsiteY53" fmla="*/ 501968 h 847725"/>
                <a:gd name="connsiteX54" fmla="*/ 27623 w 884872"/>
                <a:gd name="connsiteY54" fmla="*/ 455295 h 847725"/>
                <a:gd name="connsiteX55" fmla="*/ 78105 w 884872"/>
                <a:gd name="connsiteY55" fmla="*/ 404813 h 847725"/>
                <a:gd name="connsiteX56" fmla="*/ 128588 w 884872"/>
                <a:gd name="connsiteY56" fmla="*/ 455295 h 847725"/>
                <a:gd name="connsiteX57" fmla="*/ 98108 w 884872"/>
                <a:gd name="connsiteY57" fmla="*/ 501968 h 847725"/>
                <a:gd name="connsiteX58" fmla="*/ 675323 w 884872"/>
                <a:gd name="connsiteY58" fmla="*/ 660083 h 847725"/>
                <a:gd name="connsiteX59" fmla="*/ 725805 w 884872"/>
                <a:gd name="connsiteY59" fmla="*/ 710565 h 847725"/>
                <a:gd name="connsiteX60" fmla="*/ 694373 w 884872"/>
                <a:gd name="connsiteY60" fmla="*/ 757238 h 847725"/>
                <a:gd name="connsiteX61" fmla="*/ 655320 w 884872"/>
                <a:gd name="connsiteY61" fmla="*/ 757238 h 847725"/>
                <a:gd name="connsiteX62" fmla="*/ 623888 w 884872"/>
                <a:gd name="connsiteY62" fmla="*/ 710565 h 847725"/>
                <a:gd name="connsiteX63" fmla="*/ 675323 w 884872"/>
                <a:gd name="connsiteY63" fmla="*/ 660083 h 847725"/>
                <a:gd name="connsiteX64" fmla="*/ 160020 w 884872"/>
                <a:gd name="connsiteY64" fmla="*/ 203835 h 847725"/>
                <a:gd name="connsiteX65" fmla="*/ 150495 w 884872"/>
                <a:gd name="connsiteY65" fmla="*/ 209550 h 847725"/>
                <a:gd name="connsiteX66" fmla="*/ 146685 w 884872"/>
                <a:gd name="connsiteY66" fmla="*/ 220028 h 847725"/>
                <a:gd name="connsiteX67" fmla="*/ 160020 w 884872"/>
                <a:gd name="connsiteY67" fmla="*/ 299085 h 847725"/>
                <a:gd name="connsiteX68" fmla="*/ 105728 w 884872"/>
                <a:gd name="connsiteY68" fmla="*/ 194310 h 847725"/>
                <a:gd name="connsiteX69" fmla="*/ 233363 w 884872"/>
                <a:gd name="connsiteY69" fmla="*/ 66675 h 847725"/>
                <a:gd name="connsiteX70" fmla="*/ 360998 w 884872"/>
                <a:gd name="connsiteY70" fmla="*/ 194310 h 847725"/>
                <a:gd name="connsiteX71" fmla="*/ 307658 w 884872"/>
                <a:gd name="connsiteY71" fmla="*/ 298132 h 847725"/>
                <a:gd name="connsiteX72" fmla="*/ 320040 w 884872"/>
                <a:gd name="connsiteY72" fmla="*/ 219075 h 847725"/>
                <a:gd name="connsiteX73" fmla="*/ 317183 w 884872"/>
                <a:gd name="connsiteY73" fmla="*/ 207645 h 847725"/>
                <a:gd name="connsiteX74" fmla="*/ 307658 w 884872"/>
                <a:gd name="connsiteY74" fmla="*/ 201930 h 847725"/>
                <a:gd name="connsiteX75" fmla="*/ 236220 w 884872"/>
                <a:gd name="connsiteY75" fmla="*/ 194310 h 847725"/>
                <a:gd name="connsiteX76" fmla="*/ 233363 w 884872"/>
                <a:gd name="connsiteY76" fmla="*/ 194310 h 847725"/>
                <a:gd name="connsiteX77" fmla="*/ 160020 w 884872"/>
                <a:gd name="connsiteY77" fmla="*/ 203835 h 847725"/>
                <a:gd name="connsiteX78" fmla="*/ 191453 w 884872"/>
                <a:gd name="connsiteY78" fmla="*/ 316230 h 847725"/>
                <a:gd name="connsiteX79" fmla="*/ 177165 w 884872"/>
                <a:gd name="connsiteY79" fmla="*/ 231458 h 847725"/>
                <a:gd name="connsiteX80" fmla="*/ 234315 w 884872"/>
                <a:gd name="connsiteY80" fmla="*/ 225743 h 847725"/>
                <a:gd name="connsiteX81" fmla="*/ 289560 w 884872"/>
                <a:gd name="connsiteY81" fmla="*/ 231458 h 847725"/>
                <a:gd name="connsiteX82" fmla="*/ 276225 w 884872"/>
                <a:gd name="connsiteY82" fmla="*/ 316230 h 847725"/>
                <a:gd name="connsiteX83" fmla="*/ 191453 w 884872"/>
                <a:gd name="connsiteY83" fmla="*/ 316230 h 847725"/>
                <a:gd name="connsiteX84" fmla="*/ 282893 w 884872"/>
                <a:gd name="connsiteY84" fmla="*/ 342900 h 847725"/>
                <a:gd name="connsiteX85" fmla="*/ 294323 w 884872"/>
                <a:gd name="connsiteY85" fmla="*/ 339090 h 847725"/>
                <a:gd name="connsiteX86" fmla="*/ 380048 w 884872"/>
                <a:gd name="connsiteY86" fmla="*/ 249555 h 847725"/>
                <a:gd name="connsiteX87" fmla="*/ 537210 w 884872"/>
                <a:gd name="connsiteY87" fmla="*/ 305753 h 847725"/>
                <a:gd name="connsiteX88" fmla="*/ 528638 w 884872"/>
                <a:gd name="connsiteY88" fmla="*/ 356235 h 847725"/>
                <a:gd name="connsiteX89" fmla="*/ 558165 w 884872"/>
                <a:gd name="connsiteY89" fmla="*/ 447675 h 847725"/>
                <a:gd name="connsiteX90" fmla="*/ 435293 w 884872"/>
                <a:gd name="connsiteY90" fmla="*/ 569595 h 847725"/>
                <a:gd name="connsiteX91" fmla="*/ 341948 w 884872"/>
                <a:gd name="connsiteY91" fmla="*/ 538163 h 847725"/>
                <a:gd name="connsiteX92" fmla="*/ 325755 w 884872"/>
                <a:gd name="connsiteY92" fmla="*/ 539115 h 847725"/>
                <a:gd name="connsiteX93" fmla="*/ 282893 w 884872"/>
                <a:gd name="connsiteY93" fmla="*/ 342900 h 847725"/>
                <a:gd name="connsiteX94" fmla="*/ 300990 w 884872"/>
                <a:gd name="connsiteY94" fmla="*/ 816293 h 847725"/>
                <a:gd name="connsiteX95" fmla="*/ 286703 w 884872"/>
                <a:gd name="connsiteY95" fmla="*/ 730568 h 847725"/>
                <a:gd name="connsiteX96" fmla="*/ 343853 w 884872"/>
                <a:gd name="connsiteY96" fmla="*/ 724853 h 847725"/>
                <a:gd name="connsiteX97" fmla="*/ 399098 w 884872"/>
                <a:gd name="connsiteY97" fmla="*/ 730568 h 847725"/>
                <a:gd name="connsiteX98" fmla="*/ 384810 w 884872"/>
                <a:gd name="connsiteY98" fmla="*/ 815340 h 847725"/>
                <a:gd name="connsiteX99" fmla="*/ 300990 w 884872"/>
                <a:gd name="connsiteY99" fmla="*/ 816293 h 847725"/>
                <a:gd name="connsiteX100" fmla="*/ 416243 w 884872"/>
                <a:gd name="connsiteY100" fmla="*/ 799148 h 847725"/>
                <a:gd name="connsiteX101" fmla="*/ 428625 w 884872"/>
                <a:gd name="connsiteY101" fmla="*/ 720090 h 847725"/>
                <a:gd name="connsiteX102" fmla="*/ 425768 w 884872"/>
                <a:gd name="connsiteY102" fmla="*/ 708660 h 847725"/>
                <a:gd name="connsiteX103" fmla="*/ 416243 w 884872"/>
                <a:gd name="connsiteY103" fmla="*/ 702945 h 847725"/>
                <a:gd name="connsiteX104" fmla="*/ 344805 w 884872"/>
                <a:gd name="connsiteY104" fmla="*/ 695325 h 847725"/>
                <a:gd name="connsiteX105" fmla="*/ 341948 w 884872"/>
                <a:gd name="connsiteY105" fmla="*/ 695325 h 847725"/>
                <a:gd name="connsiteX106" fmla="*/ 268605 w 884872"/>
                <a:gd name="connsiteY106" fmla="*/ 702945 h 847725"/>
                <a:gd name="connsiteX107" fmla="*/ 259080 w 884872"/>
                <a:gd name="connsiteY107" fmla="*/ 708660 h 847725"/>
                <a:gd name="connsiteX108" fmla="*/ 256223 w 884872"/>
                <a:gd name="connsiteY108" fmla="*/ 720090 h 847725"/>
                <a:gd name="connsiteX109" fmla="*/ 269558 w 884872"/>
                <a:gd name="connsiteY109" fmla="*/ 799148 h 847725"/>
                <a:gd name="connsiteX110" fmla="*/ 215265 w 884872"/>
                <a:gd name="connsiteY110" fmla="*/ 694373 h 847725"/>
                <a:gd name="connsiteX111" fmla="*/ 342900 w 884872"/>
                <a:gd name="connsiteY111" fmla="*/ 566738 h 847725"/>
                <a:gd name="connsiteX112" fmla="*/ 470535 w 884872"/>
                <a:gd name="connsiteY112" fmla="*/ 694373 h 847725"/>
                <a:gd name="connsiteX113" fmla="*/ 416243 w 884872"/>
                <a:gd name="connsiteY113" fmla="*/ 799148 h 847725"/>
                <a:gd name="connsiteX114" fmla="*/ 642938 w 884872"/>
                <a:gd name="connsiteY114" fmla="*/ 477203 h 847725"/>
                <a:gd name="connsiteX115" fmla="*/ 628650 w 884872"/>
                <a:gd name="connsiteY115" fmla="*/ 392430 h 847725"/>
                <a:gd name="connsiteX116" fmla="*/ 685800 w 884872"/>
                <a:gd name="connsiteY116" fmla="*/ 386715 h 847725"/>
                <a:gd name="connsiteX117" fmla="*/ 741045 w 884872"/>
                <a:gd name="connsiteY117" fmla="*/ 392430 h 847725"/>
                <a:gd name="connsiteX118" fmla="*/ 727710 w 884872"/>
                <a:gd name="connsiteY118" fmla="*/ 477203 h 847725"/>
                <a:gd name="connsiteX119" fmla="*/ 642938 w 884872"/>
                <a:gd name="connsiteY119" fmla="*/ 477203 h 847725"/>
                <a:gd name="connsiteX120" fmla="*/ 812483 w 884872"/>
                <a:gd name="connsiteY120" fmla="*/ 356235 h 847725"/>
                <a:gd name="connsiteX121" fmla="*/ 759143 w 884872"/>
                <a:gd name="connsiteY121" fmla="*/ 460057 h 847725"/>
                <a:gd name="connsiteX122" fmla="*/ 771525 w 884872"/>
                <a:gd name="connsiteY122" fmla="*/ 381000 h 847725"/>
                <a:gd name="connsiteX123" fmla="*/ 768668 w 884872"/>
                <a:gd name="connsiteY123" fmla="*/ 369570 h 847725"/>
                <a:gd name="connsiteX124" fmla="*/ 759143 w 884872"/>
                <a:gd name="connsiteY124" fmla="*/ 363855 h 847725"/>
                <a:gd name="connsiteX125" fmla="*/ 687705 w 884872"/>
                <a:gd name="connsiteY125" fmla="*/ 356235 h 847725"/>
                <a:gd name="connsiteX126" fmla="*/ 684848 w 884872"/>
                <a:gd name="connsiteY126" fmla="*/ 356235 h 847725"/>
                <a:gd name="connsiteX127" fmla="*/ 611505 w 884872"/>
                <a:gd name="connsiteY127" fmla="*/ 363855 h 847725"/>
                <a:gd name="connsiteX128" fmla="*/ 601980 w 884872"/>
                <a:gd name="connsiteY128" fmla="*/ 369570 h 847725"/>
                <a:gd name="connsiteX129" fmla="*/ 599123 w 884872"/>
                <a:gd name="connsiteY129" fmla="*/ 381000 h 847725"/>
                <a:gd name="connsiteX130" fmla="*/ 612458 w 884872"/>
                <a:gd name="connsiteY130" fmla="*/ 460057 h 847725"/>
                <a:gd name="connsiteX131" fmla="*/ 558165 w 884872"/>
                <a:gd name="connsiteY131" fmla="*/ 355282 h 847725"/>
                <a:gd name="connsiteX132" fmla="*/ 685800 w 884872"/>
                <a:gd name="connsiteY132" fmla="*/ 227648 h 847725"/>
                <a:gd name="connsiteX133" fmla="*/ 812483 w 884872"/>
                <a:gd name="connsiteY133" fmla="*/ 356235 h 847725"/>
                <a:gd name="connsiteX134" fmla="*/ 805815 w 884872"/>
                <a:gd name="connsiteY134" fmla="*/ 28575 h 847725"/>
                <a:gd name="connsiteX135" fmla="*/ 856298 w 884872"/>
                <a:gd name="connsiteY135" fmla="*/ 79058 h 847725"/>
                <a:gd name="connsiteX136" fmla="*/ 824865 w 884872"/>
                <a:gd name="connsiteY136" fmla="*/ 125730 h 847725"/>
                <a:gd name="connsiteX137" fmla="*/ 785813 w 884872"/>
                <a:gd name="connsiteY137" fmla="*/ 125730 h 847725"/>
                <a:gd name="connsiteX138" fmla="*/ 754380 w 884872"/>
                <a:gd name="connsiteY138" fmla="*/ 79058 h 847725"/>
                <a:gd name="connsiteX139" fmla="*/ 805815 w 884872"/>
                <a:gd name="connsiteY139" fmla="*/ 2857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84872" h="847725">
                  <a:moveTo>
                    <a:pt x="805815" y="159068"/>
                  </a:moveTo>
                  <a:cubicBezTo>
                    <a:pt x="816293" y="159068"/>
                    <a:pt x="826770" y="157162"/>
                    <a:pt x="836295" y="152400"/>
                  </a:cubicBezTo>
                  <a:cubicBezTo>
                    <a:pt x="865823" y="140018"/>
                    <a:pt x="884873" y="111443"/>
                    <a:pt x="884873" y="79058"/>
                  </a:cubicBezTo>
                  <a:cubicBezTo>
                    <a:pt x="884873" y="35243"/>
                    <a:pt x="849630" y="0"/>
                    <a:pt x="805815" y="0"/>
                  </a:cubicBezTo>
                  <a:cubicBezTo>
                    <a:pt x="762000" y="0"/>
                    <a:pt x="726758" y="35243"/>
                    <a:pt x="726758" y="79058"/>
                  </a:cubicBezTo>
                  <a:cubicBezTo>
                    <a:pt x="726758" y="105727"/>
                    <a:pt x="740093" y="130493"/>
                    <a:pt x="762953" y="144780"/>
                  </a:cubicBezTo>
                  <a:lnTo>
                    <a:pt x="732473" y="206693"/>
                  </a:lnTo>
                  <a:cubicBezTo>
                    <a:pt x="718185" y="201930"/>
                    <a:pt x="701993" y="200025"/>
                    <a:pt x="685800" y="200025"/>
                  </a:cubicBezTo>
                  <a:cubicBezTo>
                    <a:pt x="627698" y="200025"/>
                    <a:pt x="577215" y="232410"/>
                    <a:pt x="549593" y="279082"/>
                  </a:cubicBezTo>
                  <a:lnTo>
                    <a:pt x="387668" y="220980"/>
                  </a:lnTo>
                  <a:cubicBezTo>
                    <a:pt x="389573" y="212408"/>
                    <a:pt x="389573" y="202883"/>
                    <a:pt x="389573" y="194310"/>
                  </a:cubicBezTo>
                  <a:cubicBezTo>
                    <a:pt x="389573" y="108585"/>
                    <a:pt x="319088" y="38100"/>
                    <a:pt x="233363" y="38100"/>
                  </a:cubicBezTo>
                  <a:cubicBezTo>
                    <a:pt x="147638" y="38100"/>
                    <a:pt x="77153" y="108585"/>
                    <a:pt x="77153" y="194310"/>
                  </a:cubicBezTo>
                  <a:cubicBezTo>
                    <a:pt x="77153" y="242887"/>
                    <a:pt x="100013" y="288607"/>
                    <a:pt x="137160" y="317182"/>
                  </a:cubicBezTo>
                  <a:lnTo>
                    <a:pt x="101918" y="378143"/>
                  </a:lnTo>
                  <a:cubicBezTo>
                    <a:pt x="94298" y="376238"/>
                    <a:pt x="86678" y="374332"/>
                    <a:pt x="79058" y="374332"/>
                  </a:cubicBezTo>
                  <a:cubicBezTo>
                    <a:pt x="35243" y="374332"/>
                    <a:pt x="0" y="409575"/>
                    <a:pt x="0" y="453390"/>
                  </a:cubicBezTo>
                  <a:cubicBezTo>
                    <a:pt x="0" y="485775"/>
                    <a:pt x="19050" y="514350"/>
                    <a:pt x="49530" y="526733"/>
                  </a:cubicBezTo>
                  <a:cubicBezTo>
                    <a:pt x="59055" y="530543"/>
                    <a:pt x="69533" y="532448"/>
                    <a:pt x="80010" y="532448"/>
                  </a:cubicBezTo>
                  <a:cubicBezTo>
                    <a:pt x="90488" y="532448"/>
                    <a:pt x="100965" y="530543"/>
                    <a:pt x="110490" y="525780"/>
                  </a:cubicBezTo>
                  <a:cubicBezTo>
                    <a:pt x="140018" y="513398"/>
                    <a:pt x="159068" y="484823"/>
                    <a:pt x="159068" y="452438"/>
                  </a:cubicBezTo>
                  <a:cubicBezTo>
                    <a:pt x="159068" y="426720"/>
                    <a:pt x="146685" y="403860"/>
                    <a:pt x="127635" y="389573"/>
                  </a:cubicBezTo>
                  <a:lnTo>
                    <a:pt x="161925" y="331470"/>
                  </a:lnTo>
                  <a:cubicBezTo>
                    <a:pt x="165735" y="333375"/>
                    <a:pt x="170498" y="335280"/>
                    <a:pt x="174308" y="337185"/>
                  </a:cubicBezTo>
                  <a:cubicBezTo>
                    <a:pt x="193358" y="344805"/>
                    <a:pt x="213360" y="348615"/>
                    <a:pt x="234315" y="348615"/>
                  </a:cubicBezTo>
                  <a:cubicBezTo>
                    <a:pt x="241935" y="348615"/>
                    <a:pt x="249555" y="347663"/>
                    <a:pt x="256223" y="346710"/>
                  </a:cubicBezTo>
                  <a:lnTo>
                    <a:pt x="299085" y="541973"/>
                  </a:lnTo>
                  <a:cubicBezTo>
                    <a:pt x="234315" y="561023"/>
                    <a:pt x="187643" y="621030"/>
                    <a:pt x="187643" y="691515"/>
                  </a:cubicBezTo>
                  <a:cubicBezTo>
                    <a:pt x="187643" y="755333"/>
                    <a:pt x="225743" y="811530"/>
                    <a:pt x="284798" y="836295"/>
                  </a:cubicBezTo>
                  <a:cubicBezTo>
                    <a:pt x="303848" y="843915"/>
                    <a:pt x="323850" y="847725"/>
                    <a:pt x="344805" y="847725"/>
                  </a:cubicBezTo>
                  <a:cubicBezTo>
                    <a:pt x="365760" y="847725"/>
                    <a:pt x="386715" y="843915"/>
                    <a:pt x="405765" y="835343"/>
                  </a:cubicBezTo>
                  <a:cubicBezTo>
                    <a:pt x="459105" y="812483"/>
                    <a:pt x="494348" y="762953"/>
                    <a:pt x="500063" y="706755"/>
                  </a:cubicBezTo>
                  <a:lnTo>
                    <a:pt x="594360" y="714375"/>
                  </a:lnTo>
                  <a:cubicBezTo>
                    <a:pt x="594360" y="714375"/>
                    <a:pt x="595313" y="714375"/>
                    <a:pt x="595313" y="714375"/>
                  </a:cubicBezTo>
                  <a:cubicBezTo>
                    <a:pt x="596265" y="714375"/>
                    <a:pt x="597218" y="714375"/>
                    <a:pt x="598170" y="714375"/>
                  </a:cubicBezTo>
                  <a:cubicBezTo>
                    <a:pt x="601028" y="743903"/>
                    <a:pt x="619125" y="769620"/>
                    <a:pt x="646748" y="781050"/>
                  </a:cubicBezTo>
                  <a:cubicBezTo>
                    <a:pt x="656273" y="784860"/>
                    <a:pt x="666750" y="786765"/>
                    <a:pt x="677228" y="786765"/>
                  </a:cubicBezTo>
                  <a:cubicBezTo>
                    <a:pt x="687705" y="786765"/>
                    <a:pt x="698183" y="784860"/>
                    <a:pt x="707708" y="780098"/>
                  </a:cubicBezTo>
                  <a:cubicBezTo>
                    <a:pt x="737235" y="767715"/>
                    <a:pt x="756285" y="739140"/>
                    <a:pt x="756285" y="706755"/>
                  </a:cubicBezTo>
                  <a:cubicBezTo>
                    <a:pt x="756285" y="662940"/>
                    <a:pt x="721043" y="627698"/>
                    <a:pt x="677228" y="627698"/>
                  </a:cubicBezTo>
                  <a:cubicBezTo>
                    <a:pt x="640080" y="627698"/>
                    <a:pt x="609600" y="652463"/>
                    <a:pt x="600075" y="686753"/>
                  </a:cubicBezTo>
                  <a:cubicBezTo>
                    <a:pt x="599123" y="686753"/>
                    <a:pt x="598170" y="685800"/>
                    <a:pt x="596265" y="685800"/>
                  </a:cubicBezTo>
                  <a:lnTo>
                    <a:pt x="499110" y="678180"/>
                  </a:lnTo>
                  <a:cubicBezTo>
                    <a:pt x="496253" y="641985"/>
                    <a:pt x="481013" y="610553"/>
                    <a:pt x="458153" y="584835"/>
                  </a:cubicBezTo>
                  <a:lnTo>
                    <a:pt x="578168" y="465773"/>
                  </a:lnTo>
                  <a:cubicBezTo>
                    <a:pt x="591503" y="479107"/>
                    <a:pt x="607695" y="489585"/>
                    <a:pt x="625793" y="497205"/>
                  </a:cubicBezTo>
                  <a:cubicBezTo>
                    <a:pt x="644843" y="504825"/>
                    <a:pt x="664845" y="508635"/>
                    <a:pt x="685800" y="508635"/>
                  </a:cubicBezTo>
                  <a:cubicBezTo>
                    <a:pt x="706755" y="508635"/>
                    <a:pt x="727710" y="504825"/>
                    <a:pt x="746760" y="496253"/>
                  </a:cubicBezTo>
                  <a:cubicBezTo>
                    <a:pt x="804863" y="471488"/>
                    <a:pt x="842010" y="415290"/>
                    <a:pt x="842010" y="352425"/>
                  </a:cubicBezTo>
                  <a:cubicBezTo>
                    <a:pt x="842010" y="292418"/>
                    <a:pt x="807720" y="240983"/>
                    <a:pt x="759143" y="214312"/>
                  </a:cubicBezTo>
                  <a:lnTo>
                    <a:pt x="789623" y="153353"/>
                  </a:lnTo>
                  <a:cubicBezTo>
                    <a:pt x="793433" y="158115"/>
                    <a:pt x="799148" y="159068"/>
                    <a:pt x="805815" y="159068"/>
                  </a:cubicBezTo>
                  <a:close/>
                  <a:moveTo>
                    <a:pt x="98108" y="501968"/>
                  </a:moveTo>
                  <a:cubicBezTo>
                    <a:pt x="85725" y="507682"/>
                    <a:pt x="71438" y="507682"/>
                    <a:pt x="59055" y="501968"/>
                  </a:cubicBezTo>
                  <a:cubicBezTo>
                    <a:pt x="40005" y="494348"/>
                    <a:pt x="27623" y="475298"/>
                    <a:pt x="27623" y="455295"/>
                  </a:cubicBezTo>
                  <a:cubicBezTo>
                    <a:pt x="27623" y="427673"/>
                    <a:pt x="50482" y="404813"/>
                    <a:pt x="78105" y="404813"/>
                  </a:cubicBezTo>
                  <a:cubicBezTo>
                    <a:pt x="105728" y="404813"/>
                    <a:pt x="128588" y="427673"/>
                    <a:pt x="128588" y="455295"/>
                  </a:cubicBezTo>
                  <a:cubicBezTo>
                    <a:pt x="129540" y="475298"/>
                    <a:pt x="117158" y="493395"/>
                    <a:pt x="98108" y="501968"/>
                  </a:cubicBezTo>
                  <a:close/>
                  <a:moveTo>
                    <a:pt x="675323" y="660083"/>
                  </a:moveTo>
                  <a:cubicBezTo>
                    <a:pt x="702945" y="660083"/>
                    <a:pt x="725805" y="682943"/>
                    <a:pt x="725805" y="710565"/>
                  </a:cubicBezTo>
                  <a:cubicBezTo>
                    <a:pt x="725805" y="730568"/>
                    <a:pt x="713423" y="749618"/>
                    <a:pt x="694373" y="757238"/>
                  </a:cubicBezTo>
                  <a:cubicBezTo>
                    <a:pt x="681990" y="762953"/>
                    <a:pt x="667703" y="762953"/>
                    <a:pt x="655320" y="757238"/>
                  </a:cubicBezTo>
                  <a:cubicBezTo>
                    <a:pt x="636270" y="749618"/>
                    <a:pt x="623888" y="730568"/>
                    <a:pt x="623888" y="710565"/>
                  </a:cubicBezTo>
                  <a:cubicBezTo>
                    <a:pt x="624840" y="682943"/>
                    <a:pt x="646748" y="660083"/>
                    <a:pt x="675323" y="660083"/>
                  </a:cubicBezTo>
                  <a:close/>
                  <a:moveTo>
                    <a:pt x="160020" y="203835"/>
                  </a:moveTo>
                  <a:cubicBezTo>
                    <a:pt x="156210" y="203835"/>
                    <a:pt x="152400" y="206693"/>
                    <a:pt x="150495" y="209550"/>
                  </a:cubicBezTo>
                  <a:cubicBezTo>
                    <a:pt x="147638" y="212408"/>
                    <a:pt x="146685" y="216218"/>
                    <a:pt x="146685" y="220028"/>
                  </a:cubicBezTo>
                  <a:lnTo>
                    <a:pt x="160020" y="299085"/>
                  </a:lnTo>
                  <a:cubicBezTo>
                    <a:pt x="125730" y="275273"/>
                    <a:pt x="105728" y="237173"/>
                    <a:pt x="105728" y="194310"/>
                  </a:cubicBezTo>
                  <a:cubicBezTo>
                    <a:pt x="105728" y="123825"/>
                    <a:pt x="162878" y="66675"/>
                    <a:pt x="233363" y="66675"/>
                  </a:cubicBezTo>
                  <a:cubicBezTo>
                    <a:pt x="303848" y="66675"/>
                    <a:pt x="360998" y="123825"/>
                    <a:pt x="360998" y="194310"/>
                  </a:cubicBezTo>
                  <a:cubicBezTo>
                    <a:pt x="360998" y="236220"/>
                    <a:pt x="340995" y="274320"/>
                    <a:pt x="307658" y="298132"/>
                  </a:cubicBezTo>
                  <a:lnTo>
                    <a:pt x="320040" y="219075"/>
                  </a:lnTo>
                  <a:cubicBezTo>
                    <a:pt x="320993" y="215265"/>
                    <a:pt x="320040" y="211455"/>
                    <a:pt x="317183" y="207645"/>
                  </a:cubicBezTo>
                  <a:cubicBezTo>
                    <a:pt x="314325" y="204787"/>
                    <a:pt x="311468" y="202883"/>
                    <a:pt x="307658" y="201930"/>
                  </a:cubicBezTo>
                  <a:lnTo>
                    <a:pt x="236220" y="194310"/>
                  </a:lnTo>
                  <a:cubicBezTo>
                    <a:pt x="235268" y="194310"/>
                    <a:pt x="234315" y="194310"/>
                    <a:pt x="233363" y="194310"/>
                  </a:cubicBezTo>
                  <a:lnTo>
                    <a:pt x="160020" y="203835"/>
                  </a:lnTo>
                  <a:close/>
                  <a:moveTo>
                    <a:pt x="191453" y="316230"/>
                  </a:moveTo>
                  <a:lnTo>
                    <a:pt x="177165" y="231458"/>
                  </a:lnTo>
                  <a:lnTo>
                    <a:pt x="234315" y="225743"/>
                  </a:lnTo>
                  <a:lnTo>
                    <a:pt x="289560" y="231458"/>
                  </a:lnTo>
                  <a:lnTo>
                    <a:pt x="276225" y="316230"/>
                  </a:lnTo>
                  <a:cubicBezTo>
                    <a:pt x="248603" y="324803"/>
                    <a:pt x="219075" y="324803"/>
                    <a:pt x="191453" y="316230"/>
                  </a:cubicBezTo>
                  <a:close/>
                  <a:moveTo>
                    <a:pt x="282893" y="342900"/>
                  </a:moveTo>
                  <a:cubicBezTo>
                    <a:pt x="286703" y="341948"/>
                    <a:pt x="290513" y="340043"/>
                    <a:pt x="294323" y="339090"/>
                  </a:cubicBezTo>
                  <a:cubicBezTo>
                    <a:pt x="335280" y="321945"/>
                    <a:pt x="364808" y="289560"/>
                    <a:pt x="380048" y="249555"/>
                  </a:cubicBezTo>
                  <a:lnTo>
                    <a:pt x="537210" y="305753"/>
                  </a:lnTo>
                  <a:cubicBezTo>
                    <a:pt x="531495" y="321945"/>
                    <a:pt x="528638" y="339090"/>
                    <a:pt x="528638" y="356235"/>
                  </a:cubicBezTo>
                  <a:cubicBezTo>
                    <a:pt x="528638" y="390525"/>
                    <a:pt x="539115" y="421957"/>
                    <a:pt x="558165" y="447675"/>
                  </a:cubicBezTo>
                  <a:lnTo>
                    <a:pt x="435293" y="569595"/>
                  </a:lnTo>
                  <a:cubicBezTo>
                    <a:pt x="409575" y="550545"/>
                    <a:pt x="377190" y="538163"/>
                    <a:pt x="341948" y="538163"/>
                  </a:cubicBezTo>
                  <a:cubicBezTo>
                    <a:pt x="336233" y="538163"/>
                    <a:pt x="330518" y="538163"/>
                    <a:pt x="325755" y="539115"/>
                  </a:cubicBezTo>
                  <a:lnTo>
                    <a:pt x="282893" y="342900"/>
                  </a:lnTo>
                  <a:close/>
                  <a:moveTo>
                    <a:pt x="300990" y="816293"/>
                  </a:moveTo>
                  <a:lnTo>
                    <a:pt x="286703" y="730568"/>
                  </a:lnTo>
                  <a:lnTo>
                    <a:pt x="343853" y="724853"/>
                  </a:lnTo>
                  <a:lnTo>
                    <a:pt x="399098" y="730568"/>
                  </a:lnTo>
                  <a:lnTo>
                    <a:pt x="384810" y="815340"/>
                  </a:lnTo>
                  <a:cubicBezTo>
                    <a:pt x="358140" y="824865"/>
                    <a:pt x="328613" y="824865"/>
                    <a:pt x="300990" y="816293"/>
                  </a:cubicBezTo>
                  <a:close/>
                  <a:moveTo>
                    <a:pt x="416243" y="799148"/>
                  </a:moveTo>
                  <a:lnTo>
                    <a:pt x="428625" y="720090"/>
                  </a:lnTo>
                  <a:cubicBezTo>
                    <a:pt x="429578" y="716280"/>
                    <a:pt x="428625" y="712470"/>
                    <a:pt x="425768" y="708660"/>
                  </a:cubicBezTo>
                  <a:cubicBezTo>
                    <a:pt x="422910" y="705803"/>
                    <a:pt x="420053" y="703898"/>
                    <a:pt x="416243" y="702945"/>
                  </a:cubicBezTo>
                  <a:lnTo>
                    <a:pt x="344805" y="695325"/>
                  </a:lnTo>
                  <a:cubicBezTo>
                    <a:pt x="343853" y="695325"/>
                    <a:pt x="342900" y="695325"/>
                    <a:pt x="341948" y="695325"/>
                  </a:cubicBezTo>
                  <a:lnTo>
                    <a:pt x="268605" y="702945"/>
                  </a:lnTo>
                  <a:cubicBezTo>
                    <a:pt x="264795" y="702945"/>
                    <a:pt x="260985" y="705803"/>
                    <a:pt x="259080" y="708660"/>
                  </a:cubicBezTo>
                  <a:cubicBezTo>
                    <a:pt x="256223" y="711518"/>
                    <a:pt x="255270" y="715328"/>
                    <a:pt x="256223" y="720090"/>
                  </a:cubicBezTo>
                  <a:lnTo>
                    <a:pt x="269558" y="799148"/>
                  </a:lnTo>
                  <a:cubicBezTo>
                    <a:pt x="235268" y="775335"/>
                    <a:pt x="215265" y="737235"/>
                    <a:pt x="215265" y="694373"/>
                  </a:cubicBezTo>
                  <a:cubicBezTo>
                    <a:pt x="215265" y="623888"/>
                    <a:pt x="272415" y="566738"/>
                    <a:pt x="342900" y="566738"/>
                  </a:cubicBezTo>
                  <a:cubicBezTo>
                    <a:pt x="413385" y="566738"/>
                    <a:pt x="470535" y="623888"/>
                    <a:pt x="470535" y="694373"/>
                  </a:cubicBezTo>
                  <a:cubicBezTo>
                    <a:pt x="470535" y="737235"/>
                    <a:pt x="449580" y="775335"/>
                    <a:pt x="416243" y="799148"/>
                  </a:cubicBezTo>
                  <a:close/>
                  <a:moveTo>
                    <a:pt x="642938" y="477203"/>
                  </a:moveTo>
                  <a:lnTo>
                    <a:pt x="628650" y="392430"/>
                  </a:lnTo>
                  <a:lnTo>
                    <a:pt x="685800" y="386715"/>
                  </a:lnTo>
                  <a:lnTo>
                    <a:pt x="741045" y="392430"/>
                  </a:lnTo>
                  <a:lnTo>
                    <a:pt x="727710" y="477203"/>
                  </a:lnTo>
                  <a:cubicBezTo>
                    <a:pt x="700088" y="486728"/>
                    <a:pt x="670560" y="486728"/>
                    <a:pt x="642938" y="477203"/>
                  </a:cubicBezTo>
                  <a:close/>
                  <a:moveTo>
                    <a:pt x="812483" y="356235"/>
                  </a:moveTo>
                  <a:cubicBezTo>
                    <a:pt x="812483" y="398145"/>
                    <a:pt x="792480" y="436245"/>
                    <a:pt x="759143" y="460057"/>
                  </a:cubicBezTo>
                  <a:lnTo>
                    <a:pt x="771525" y="381000"/>
                  </a:lnTo>
                  <a:cubicBezTo>
                    <a:pt x="772478" y="377190"/>
                    <a:pt x="771525" y="373380"/>
                    <a:pt x="768668" y="369570"/>
                  </a:cubicBezTo>
                  <a:cubicBezTo>
                    <a:pt x="765810" y="366713"/>
                    <a:pt x="762953" y="364807"/>
                    <a:pt x="759143" y="363855"/>
                  </a:cubicBezTo>
                  <a:lnTo>
                    <a:pt x="687705" y="356235"/>
                  </a:lnTo>
                  <a:cubicBezTo>
                    <a:pt x="686753" y="356235"/>
                    <a:pt x="685800" y="356235"/>
                    <a:pt x="684848" y="356235"/>
                  </a:cubicBezTo>
                  <a:lnTo>
                    <a:pt x="611505" y="363855"/>
                  </a:lnTo>
                  <a:cubicBezTo>
                    <a:pt x="607695" y="363855"/>
                    <a:pt x="603885" y="366713"/>
                    <a:pt x="601980" y="369570"/>
                  </a:cubicBezTo>
                  <a:cubicBezTo>
                    <a:pt x="599123" y="372428"/>
                    <a:pt x="598170" y="376238"/>
                    <a:pt x="599123" y="381000"/>
                  </a:cubicBezTo>
                  <a:lnTo>
                    <a:pt x="612458" y="460057"/>
                  </a:lnTo>
                  <a:cubicBezTo>
                    <a:pt x="578168" y="436245"/>
                    <a:pt x="558165" y="398145"/>
                    <a:pt x="558165" y="355282"/>
                  </a:cubicBezTo>
                  <a:cubicBezTo>
                    <a:pt x="558165" y="284798"/>
                    <a:pt x="615315" y="227648"/>
                    <a:pt x="685800" y="227648"/>
                  </a:cubicBezTo>
                  <a:cubicBezTo>
                    <a:pt x="756285" y="227648"/>
                    <a:pt x="812483" y="285750"/>
                    <a:pt x="812483" y="356235"/>
                  </a:cubicBezTo>
                  <a:close/>
                  <a:moveTo>
                    <a:pt x="805815" y="28575"/>
                  </a:moveTo>
                  <a:cubicBezTo>
                    <a:pt x="833438" y="28575"/>
                    <a:pt x="856298" y="51435"/>
                    <a:pt x="856298" y="79058"/>
                  </a:cubicBezTo>
                  <a:cubicBezTo>
                    <a:pt x="856298" y="99060"/>
                    <a:pt x="843915" y="118110"/>
                    <a:pt x="824865" y="125730"/>
                  </a:cubicBezTo>
                  <a:cubicBezTo>
                    <a:pt x="812483" y="130493"/>
                    <a:pt x="798195" y="131445"/>
                    <a:pt x="785813" y="125730"/>
                  </a:cubicBezTo>
                  <a:cubicBezTo>
                    <a:pt x="766763" y="118110"/>
                    <a:pt x="754380" y="99060"/>
                    <a:pt x="754380" y="79058"/>
                  </a:cubicBezTo>
                  <a:cubicBezTo>
                    <a:pt x="754380" y="51435"/>
                    <a:pt x="777240" y="28575"/>
                    <a:pt x="805815" y="28575"/>
                  </a:cubicBezTo>
                  <a:close/>
                </a:path>
              </a:pathLst>
            </a:custGeom>
            <a:grpFill/>
            <a:ln w="9525" cap="flat">
              <a:noFill/>
              <a:prstDash val="solid"/>
              <a:miter/>
            </a:ln>
          </p:spPr>
          <p:txBody>
            <a:bodyPr rtlCol="0" anchor="ctr"/>
            <a:lstStyle/>
            <a:p>
              <a:endParaRPr lang="en-NZ"/>
            </a:p>
          </p:txBody>
        </p:sp>
        <p:sp>
          <p:nvSpPr>
            <p:cNvPr id="60" name="Freeform: Shape 59">
              <a:extLst>
                <a:ext uri="{FF2B5EF4-FFF2-40B4-BE49-F238E27FC236}">
                  <a16:creationId xmlns:a16="http://schemas.microsoft.com/office/drawing/2014/main" id="{E845B5EA-4180-4139-8E93-3B0856D741B5}"/>
                </a:ext>
              </a:extLst>
            </p:cNvPr>
            <p:cNvSpPr/>
            <p:nvPr/>
          </p:nvSpPr>
          <p:spPr>
            <a:xfrm>
              <a:off x="5940742" y="3469004"/>
              <a:ext cx="112394" cy="112395"/>
            </a:xfrm>
            <a:custGeom>
              <a:avLst/>
              <a:gdLst>
                <a:gd name="connsiteX0" fmla="*/ 56197 w 112394"/>
                <a:gd name="connsiteY0" fmla="*/ 0 h 112395"/>
                <a:gd name="connsiteX1" fmla="*/ 0 w 112394"/>
                <a:gd name="connsiteY1" fmla="*/ 56198 h 112395"/>
                <a:gd name="connsiteX2" fmla="*/ 56197 w 112394"/>
                <a:gd name="connsiteY2" fmla="*/ 112395 h 112395"/>
                <a:gd name="connsiteX3" fmla="*/ 112395 w 112394"/>
                <a:gd name="connsiteY3" fmla="*/ 56198 h 112395"/>
                <a:gd name="connsiteX4" fmla="*/ 56197 w 112394"/>
                <a:gd name="connsiteY4" fmla="*/ 0 h 112395"/>
                <a:gd name="connsiteX5" fmla="*/ 56197 w 112394"/>
                <a:gd name="connsiteY5" fmla="*/ 82868 h 112395"/>
                <a:gd name="connsiteX6" fmla="*/ 28575 w 112394"/>
                <a:gd name="connsiteY6" fmla="*/ 55245 h 112395"/>
                <a:gd name="connsiteX7" fmla="*/ 56197 w 112394"/>
                <a:gd name="connsiteY7" fmla="*/ 27623 h 112395"/>
                <a:gd name="connsiteX8" fmla="*/ 83820 w 112394"/>
                <a:gd name="connsiteY8" fmla="*/ 55245 h 112395"/>
                <a:gd name="connsiteX9" fmla="*/ 56197 w 112394"/>
                <a:gd name="connsiteY9" fmla="*/ 82868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4" h="112395">
                  <a:moveTo>
                    <a:pt x="56197" y="0"/>
                  </a:moveTo>
                  <a:cubicBezTo>
                    <a:pt x="25718" y="0"/>
                    <a:pt x="0" y="24765"/>
                    <a:pt x="0" y="56198"/>
                  </a:cubicBezTo>
                  <a:cubicBezTo>
                    <a:pt x="0" y="87630"/>
                    <a:pt x="24765" y="112395"/>
                    <a:pt x="56197" y="112395"/>
                  </a:cubicBezTo>
                  <a:cubicBezTo>
                    <a:pt x="87630" y="112395"/>
                    <a:pt x="112395" y="87630"/>
                    <a:pt x="112395" y="56198"/>
                  </a:cubicBezTo>
                  <a:cubicBezTo>
                    <a:pt x="112395" y="24765"/>
                    <a:pt x="86677" y="0"/>
                    <a:pt x="56197" y="0"/>
                  </a:cubicBezTo>
                  <a:close/>
                  <a:moveTo>
                    <a:pt x="56197" y="82868"/>
                  </a:moveTo>
                  <a:cubicBezTo>
                    <a:pt x="40957" y="82868"/>
                    <a:pt x="28575" y="70485"/>
                    <a:pt x="28575" y="55245"/>
                  </a:cubicBezTo>
                  <a:cubicBezTo>
                    <a:pt x="28575" y="40005"/>
                    <a:pt x="40957" y="27623"/>
                    <a:pt x="56197" y="27623"/>
                  </a:cubicBezTo>
                  <a:cubicBezTo>
                    <a:pt x="71438" y="27623"/>
                    <a:pt x="83820" y="40005"/>
                    <a:pt x="83820" y="55245"/>
                  </a:cubicBezTo>
                  <a:cubicBezTo>
                    <a:pt x="83820" y="70485"/>
                    <a:pt x="70485" y="82868"/>
                    <a:pt x="56197" y="82868"/>
                  </a:cubicBezTo>
                  <a:close/>
                </a:path>
              </a:pathLst>
            </a:custGeom>
            <a:grpFill/>
            <a:ln w="9525" cap="flat">
              <a:noFill/>
              <a:prstDash val="solid"/>
              <a:miter/>
            </a:ln>
          </p:spPr>
          <p:txBody>
            <a:bodyPr rtlCol="0" anchor="ctr"/>
            <a:lstStyle/>
            <a:p>
              <a:endParaRPr lang="en-NZ"/>
            </a:p>
          </p:txBody>
        </p:sp>
      </p:grpSp>
      <p:pic>
        <p:nvPicPr>
          <p:cNvPr id="61" name="Picture 60" descr="A person and a child sitting on a swing&#10;&#10;Description automatically generated with low confidence">
            <a:extLst>
              <a:ext uri="{FF2B5EF4-FFF2-40B4-BE49-F238E27FC236}">
                <a16:creationId xmlns:a16="http://schemas.microsoft.com/office/drawing/2014/main" id="{F96532DC-18A6-4CD4-9973-9AE9613700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4413" y="3706120"/>
            <a:ext cx="5726113" cy="2313680"/>
          </a:xfrm>
          <a:prstGeom prst="rect">
            <a:avLst/>
          </a:prstGeom>
        </p:spPr>
      </p:pic>
      <p:sp>
        <p:nvSpPr>
          <p:cNvPr id="62" name="Rectangle 61">
            <a:extLst>
              <a:ext uri="{FF2B5EF4-FFF2-40B4-BE49-F238E27FC236}">
                <a16:creationId xmlns:a16="http://schemas.microsoft.com/office/drawing/2014/main" id="{C62DE2BF-D7BF-4A7D-A14A-2F1801D6D0BC}"/>
              </a:ext>
            </a:extLst>
          </p:cNvPr>
          <p:cNvSpPr/>
          <p:nvPr/>
        </p:nvSpPr>
        <p:spPr bwMode="ltGray">
          <a:xfrm>
            <a:off x="365126" y="1402081"/>
            <a:ext cx="5659441" cy="461772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63" name="Chart 62">
            <a:extLst>
              <a:ext uri="{FF2B5EF4-FFF2-40B4-BE49-F238E27FC236}">
                <a16:creationId xmlns:a16="http://schemas.microsoft.com/office/drawing/2014/main" id="{FEC55766-82BA-4708-8196-800D92B70CA6}"/>
              </a:ext>
            </a:extLst>
          </p:cNvPr>
          <p:cNvGraphicFramePr/>
          <p:nvPr>
            <p:extLst>
              <p:ext uri="{D42A27DB-BD31-4B8C-83A1-F6EECF244321}">
                <p14:modId xmlns:p14="http://schemas.microsoft.com/office/powerpoint/2010/main" val="3475398818"/>
              </p:ext>
            </p:extLst>
          </p:nvPr>
        </p:nvGraphicFramePr>
        <p:xfrm>
          <a:off x="534988" y="1567572"/>
          <a:ext cx="5735636" cy="4234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Table 63">
            <a:extLst>
              <a:ext uri="{FF2B5EF4-FFF2-40B4-BE49-F238E27FC236}">
                <a16:creationId xmlns:a16="http://schemas.microsoft.com/office/drawing/2014/main" id="{0AE0E2BA-97E1-40F8-9F97-09CFDFC10D60}"/>
              </a:ext>
            </a:extLst>
          </p:cNvPr>
          <p:cNvGraphicFramePr>
            <a:graphicFrameLocks noGrp="1"/>
          </p:cNvGraphicFramePr>
          <p:nvPr>
            <p:extLst>
              <p:ext uri="{D42A27DB-BD31-4B8C-83A1-F6EECF244321}">
                <p14:modId xmlns:p14="http://schemas.microsoft.com/office/powerpoint/2010/main" val="2893092725"/>
              </p:ext>
            </p:extLst>
          </p:nvPr>
        </p:nvGraphicFramePr>
        <p:xfrm>
          <a:off x="430211" y="1532981"/>
          <a:ext cx="2535239" cy="4248000"/>
        </p:xfrm>
        <a:graphic>
          <a:graphicData uri="http://schemas.openxmlformats.org/drawingml/2006/table">
            <a:tbl>
              <a:tblPr>
                <a:tableStyleId>{5C22544A-7EE6-4342-B048-85BDC9FD1C3A}</a:tableStyleId>
              </a:tblPr>
              <a:tblGrid>
                <a:gridCol w="2535239">
                  <a:extLst>
                    <a:ext uri="{9D8B030D-6E8A-4147-A177-3AD203B41FA5}">
                      <a16:colId xmlns:a16="http://schemas.microsoft.com/office/drawing/2014/main" val="2590108094"/>
                    </a:ext>
                  </a:extLst>
                </a:gridCol>
              </a:tblGrid>
              <a:tr h="424800">
                <a:tc>
                  <a:txBody>
                    <a:bodyPr/>
                    <a:lstStyle/>
                    <a:p>
                      <a:pPr algn="r" rtl="0" fontAlgn="ctr"/>
                      <a:r>
                        <a:rPr lang="en-US" sz="1000" u="none" strike="noStrike" dirty="0">
                          <a:effectLst/>
                        </a:rPr>
                        <a:t>Have experienced verbal or physical abuse (since the most recent lockdown began) </a:t>
                      </a:r>
                      <a:endParaRPr lang="en-US"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880799"/>
                  </a:ext>
                </a:extLst>
              </a:tr>
              <a:tr h="424800">
                <a:tc>
                  <a:txBody>
                    <a:bodyPr/>
                    <a:lstStyle/>
                    <a:p>
                      <a:pPr algn="r" rtl="0" fontAlgn="ctr"/>
                      <a:r>
                        <a:rPr lang="en-US" sz="1000" u="none" strike="noStrike" dirty="0">
                          <a:effectLst/>
                        </a:rPr>
                        <a:t>Have NOT experienced any verbal or physical abuse </a:t>
                      </a:r>
                      <a:endParaRPr lang="en-US"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054004"/>
                  </a:ext>
                </a:extLst>
              </a:tr>
              <a:tr h="424800">
                <a:tc>
                  <a:txBody>
                    <a:bodyPr/>
                    <a:lstStyle/>
                    <a:p>
                      <a:pPr algn="r" rtl="0" fontAlgn="ctr"/>
                      <a:r>
                        <a:rPr lang="en-NZ" sz="1000" u="none" strike="noStrike">
                          <a:effectLst/>
                        </a:rPr>
                        <a:t> </a:t>
                      </a:r>
                      <a:endParaRPr lang="en-NZ" sz="1000" b="0" i="0" u="none" strike="noStrike">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847000"/>
                  </a:ext>
                </a:extLst>
              </a:tr>
              <a:tr h="424800">
                <a:tc>
                  <a:txBody>
                    <a:bodyPr/>
                    <a:lstStyle/>
                    <a:p>
                      <a:pPr algn="r" rtl="0" fontAlgn="ctr"/>
                      <a:r>
                        <a:rPr lang="en-US" sz="1000" u="none" strike="noStrike">
                          <a:effectLst/>
                        </a:rPr>
                        <a:t>More than usual in the home</a:t>
                      </a:r>
                      <a:endParaRPr lang="en-US" sz="1000" b="0" i="0" u="none" strike="noStrike">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5350650"/>
                  </a:ext>
                </a:extLst>
              </a:tr>
              <a:tr h="424800">
                <a:tc>
                  <a:txBody>
                    <a:bodyPr/>
                    <a:lstStyle/>
                    <a:p>
                      <a:pPr algn="r" rtl="0" fontAlgn="ctr"/>
                      <a:r>
                        <a:rPr lang="en-US" sz="1000" u="none" strike="noStrike" dirty="0">
                          <a:effectLst/>
                        </a:rPr>
                        <a:t>The same as usual in the home</a:t>
                      </a:r>
                      <a:endParaRPr lang="en-US"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3511371"/>
                  </a:ext>
                </a:extLst>
              </a:tr>
              <a:tr h="424800">
                <a:tc>
                  <a:txBody>
                    <a:bodyPr/>
                    <a:lstStyle/>
                    <a:p>
                      <a:pPr algn="r" rtl="0" fontAlgn="ctr"/>
                      <a:r>
                        <a:rPr lang="en-NZ" sz="1000" u="none" strike="noStrike" dirty="0">
                          <a:effectLst/>
                        </a:rPr>
                        <a:t>Not in the home</a:t>
                      </a:r>
                      <a:endParaRPr lang="en-NZ"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165846"/>
                  </a:ext>
                </a:extLst>
              </a:tr>
              <a:tr h="424800">
                <a:tc>
                  <a:txBody>
                    <a:bodyPr/>
                    <a:lstStyle/>
                    <a:p>
                      <a:pPr algn="r" rtl="0" fontAlgn="ctr"/>
                      <a:r>
                        <a:rPr lang="en-NZ" sz="1000" u="none" strike="noStrike" dirty="0">
                          <a:effectLst/>
                        </a:rPr>
                        <a:t> </a:t>
                      </a:r>
                      <a:endParaRPr lang="en-NZ"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9199205"/>
                  </a:ext>
                </a:extLst>
              </a:tr>
              <a:tr h="424800">
                <a:tc>
                  <a:txBody>
                    <a:bodyPr/>
                    <a:lstStyle/>
                    <a:p>
                      <a:pPr algn="r" rtl="0" fontAlgn="ctr"/>
                      <a:r>
                        <a:rPr lang="en-US" sz="1000" u="none" strike="noStrike" dirty="0">
                          <a:effectLst/>
                        </a:rPr>
                        <a:t>More than usual outside the home</a:t>
                      </a:r>
                      <a:endParaRPr lang="en-US"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213025"/>
                  </a:ext>
                </a:extLst>
              </a:tr>
              <a:tr h="424800">
                <a:tc>
                  <a:txBody>
                    <a:bodyPr/>
                    <a:lstStyle/>
                    <a:p>
                      <a:pPr algn="r" rtl="0" fontAlgn="ctr"/>
                      <a:r>
                        <a:rPr lang="en-US" sz="1000" u="none" strike="noStrike" dirty="0">
                          <a:effectLst/>
                        </a:rPr>
                        <a:t>The same as usual outside the home</a:t>
                      </a:r>
                      <a:endParaRPr lang="en-US"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8888288"/>
                  </a:ext>
                </a:extLst>
              </a:tr>
              <a:tr h="424800">
                <a:tc>
                  <a:txBody>
                    <a:bodyPr/>
                    <a:lstStyle/>
                    <a:p>
                      <a:pPr algn="r" rtl="0" fontAlgn="ctr"/>
                      <a:r>
                        <a:rPr lang="en-NZ" sz="1000" u="none" strike="noStrike" dirty="0">
                          <a:effectLst/>
                        </a:rPr>
                        <a:t>Not outside the home</a:t>
                      </a:r>
                      <a:endParaRPr lang="en-NZ" sz="1000" b="0" i="0" u="none" strike="noStrike"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3875320"/>
                  </a:ext>
                </a:extLst>
              </a:tr>
            </a:tbl>
          </a:graphicData>
        </a:graphic>
      </p:graphicFrame>
      <p:sp>
        <p:nvSpPr>
          <p:cNvPr id="65" name="TextBox 64">
            <a:extLst>
              <a:ext uri="{FF2B5EF4-FFF2-40B4-BE49-F238E27FC236}">
                <a16:creationId xmlns:a16="http://schemas.microsoft.com/office/drawing/2014/main" id="{CA47BD00-2F69-4442-BD15-D23DB338783A}"/>
              </a:ext>
            </a:extLst>
          </p:cNvPr>
          <p:cNvSpPr txBox="1"/>
          <p:nvPr/>
        </p:nvSpPr>
        <p:spPr>
          <a:xfrm>
            <a:off x="3851597" y="4771871"/>
            <a:ext cx="1979767" cy="369332"/>
          </a:xfrm>
          <a:prstGeom prst="rect">
            <a:avLst/>
          </a:prstGeom>
          <a:noFill/>
        </p:spPr>
        <p:txBody>
          <a:bodyPr wrap="square" lIns="0" tIns="0" rIns="0" bIns="0" rtlCol="0">
            <a:spAutoFit/>
          </a:bodyPr>
          <a:lstStyle/>
          <a:p>
            <a:pPr algn="ctr"/>
            <a:r>
              <a:rPr lang="en-NZ" sz="1200" b="1" dirty="0"/>
              <a:t>27% </a:t>
            </a:r>
            <a:r>
              <a:rPr lang="en-US" sz="1200" dirty="0"/>
              <a:t>NETT the same / more than usual outside the home</a:t>
            </a:r>
          </a:p>
        </p:txBody>
      </p:sp>
      <p:sp>
        <p:nvSpPr>
          <p:cNvPr id="66" name="TextBox 65">
            <a:extLst>
              <a:ext uri="{FF2B5EF4-FFF2-40B4-BE49-F238E27FC236}">
                <a16:creationId xmlns:a16="http://schemas.microsoft.com/office/drawing/2014/main" id="{A9F976AC-9044-47F7-B98B-2A9FAFDCCA6B}"/>
              </a:ext>
            </a:extLst>
          </p:cNvPr>
          <p:cNvSpPr txBox="1"/>
          <p:nvPr/>
        </p:nvSpPr>
        <p:spPr>
          <a:xfrm>
            <a:off x="3851597" y="3070420"/>
            <a:ext cx="1979767" cy="369332"/>
          </a:xfrm>
          <a:prstGeom prst="rect">
            <a:avLst/>
          </a:prstGeom>
          <a:noFill/>
        </p:spPr>
        <p:txBody>
          <a:bodyPr wrap="square" lIns="0" tIns="0" rIns="0" bIns="0" rtlCol="0">
            <a:spAutoFit/>
          </a:bodyPr>
          <a:lstStyle/>
          <a:p>
            <a:pPr algn="ctr"/>
            <a:r>
              <a:rPr lang="en-NZ" sz="1200" b="1" dirty="0"/>
              <a:t>22% </a:t>
            </a:r>
            <a:r>
              <a:rPr lang="en-US" sz="1200" dirty="0"/>
              <a:t>NETT the same / more than usual inside the home</a:t>
            </a:r>
          </a:p>
        </p:txBody>
      </p:sp>
      <p:graphicFrame>
        <p:nvGraphicFramePr>
          <p:cNvPr id="67" name="Chart 66">
            <a:extLst>
              <a:ext uri="{FF2B5EF4-FFF2-40B4-BE49-F238E27FC236}">
                <a16:creationId xmlns:a16="http://schemas.microsoft.com/office/drawing/2014/main" id="{D0283F43-9BA4-45DB-89F5-8A7F1CF0B521}"/>
              </a:ext>
            </a:extLst>
          </p:cNvPr>
          <p:cNvGraphicFramePr/>
          <p:nvPr>
            <p:extLst>
              <p:ext uri="{D42A27DB-BD31-4B8C-83A1-F6EECF244321}">
                <p14:modId xmlns:p14="http://schemas.microsoft.com/office/powerpoint/2010/main" val="872792474"/>
              </p:ext>
            </p:extLst>
          </p:nvPr>
        </p:nvGraphicFramePr>
        <p:xfrm>
          <a:off x="6201516" y="1063485"/>
          <a:ext cx="5553923" cy="4092715"/>
        </p:xfrm>
        <a:graphic>
          <a:graphicData uri="http://schemas.openxmlformats.org/drawingml/2006/chart">
            <c:chart xmlns:c="http://schemas.openxmlformats.org/drawingml/2006/chart" xmlns:r="http://schemas.openxmlformats.org/officeDocument/2006/relationships" r:id="rId5"/>
          </a:graphicData>
        </a:graphic>
      </p:graphicFrame>
      <p:sp>
        <p:nvSpPr>
          <p:cNvPr id="68" name="Rectangle 67">
            <a:extLst>
              <a:ext uri="{FF2B5EF4-FFF2-40B4-BE49-F238E27FC236}">
                <a16:creationId xmlns:a16="http://schemas.microsoft.com/office/drawing/2014/main" id="{E1515A92-50E4-4066-964F-B159A26169D6}"/>
              </a:ext>
            </a:extLst>
          </p:cNvPr>
          <p:cNvSpPr/>
          <p:nvPr/>
        </p:nvSpPr>
        <p:spPr bwMode="ltGray">
          <a:xfrm>
            <a:off x="504065" y="4542537"/>
            <a:ext cx="5407786" cy="828000"/>
          </a:xfrm>
          <a:prstGeom prst="rect">
            <a:avLst/>
          </a:prstGeom>
          <a:solidFill>
            <a:srgbClr val="0072BC">
              <a:alpha val="15000"/>
            </a:srgbClr>
          </a:solidFill>
          <a:ln w="1270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69" name="Rectangle 68">
            <a:extLst>
              <a:ext uri="{FF2B5EF4-FFF2-40B4-BE49-F238E27FC236}">
                <a16:creationId xmlns:a16="http://schemas.microsoft.com/office/drawing/2014/main" id="{EF01F530-44B8-427A-B8AB-105F5FE47D66}"/>
              </a:ext>
            </a:extLst>
          </p:cNvPr>
          <p:cNvSpPr/>
          <p:nvPr/>
        </p:nvSpPr>
        <p:spPr bwMode="ltGray">
          <a:xfrm>
            <a:off x="504065" y="2841086"/>
            <a:ext cx="5407786" cy="828000"/>
          </a:xfrm>
          <a:prstGeom prst="rect">
            <a:avLst/>
          </a:prstGeom>
          <a:solidFill>
            <a:srgbClr val="0072BC">
              <a:alpha val="15000"/>
            </a:srgbClr>
          </a:solidFill>
          <a:ln w="1270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70" name="Rectangle 69">
            <a:extLst>
              <a:ext uri="{FF2B5EF4-FFF2-40B4-BE49-F238E27FC236}">
                <a16:creationId xmlns:a16="http://schemas.microsoft.com/office/drawing/2014/main" id="{8DEC705E-0F86-4D4B-B854-83746542D08F}"/>
              </a:ext>
            </a:extLst>
          </p:cNvPr>
          <p:cNvSpPr/>
          <p:nvPr/>
        </p:nvSpPr>
        <p:spPr bwMode="ltGray">
          <a:xfrm>
            <a:off x="6182995" y="3154802"/>
            <a:ext cx="5572444" cy="40709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42D0D286-A2A3-40C1-BDB2-C09F6E662DB5}"/>
              </a:ext>
            </a:extLst>
          </p:cNvPr>
          <p:cNvSpPr txBox="1"/>
          <p:nvPr/>
        </p:nvSpPr>
        <p:spPr>
          <a:xfrm>
            <a:off x="6351456" y="3273709"/>
            <a:ext cx="322204" cy="169277"/>
          </a:xfrm>
          <a:prstGeom prst="rect">
            <a:avLst/>
          </a:prstGeom>
          <a:noFill/>
        </p:spPr>
        <p:txBody>
          <a:bodyPr wrap="none" lIns="0" tIns="0" rIns="0" bIns="0" rtlCol="0">
            <a:spAutoFit/>
          </a:bodyPr>
          <a:lstStyle/>
          <a:p>
            <a:r>
              <a:rPr lang="en-NZ" sz="1100" dirty="0"/>
              <a:t>Base</a:t>
            </a:r>
          </a:p>
        </p:txBody>
      </p:sp>
      <p:graphicFrame>
        <p:nvGraphicFramePr>
          <p:cNvPr id="72" name="Table 71">
            <a:extLst>
              <a:ext uri="{FF2B5EF4-FFF2-40B4-BE49-F238E27FC236}">
                <a16:creationId xmlns:a16="http://schemas.microsoft.com/office/drawing/2014/main" id="{463766F1-C52B-4544-B508-AD2D6148D4D1}"/>
              </a:ext>
            </a:extLst>
          </p:cNvPr>
          <p:cNvGraphicFramePr>
            <a:graphicFrameLocks noGrp="1"/>
          </p:cNvGraphicFramePr>
          <p:nvPr>
            <p:extLst>
              <p:ext uri="{D42A27DB-BD31-4B8C-83A1-F6EECF244321}">
                <p14:modId xmlns:p14="http://schemas.microsoft.com/office/powerpoint/2010/main" val="3742092454"/>
              </p:ext>
            </p:extLst>
          </p:nvPr>
        </p:nvGraphicFramePr>
        <p:xfrm>
          <a:off x="6995794" y="3223539"/>
          <a:ext cx="4392000" cy="238438"/>
        </p:xfrm>
        <a:graphic>
          <a:graphicData uri="http://schemas.openxmlformats.org/drawingml/2006/table">
            <a:tbl>
              <a:tblPr/>
              <a:tblGrid>
                <a:gridCol w="1098000">
                  <a:extLst>
                    <a:ext uri="{9D8B030D-6E8A-4147-A177-3AD203B41FA5}">
                      <a16:colId xmlns:a16="http://schemas.microsoft.com/office/drawing/2014/main" val="111213378"/>
                    </a:ext>
                  </a:extLst>
                </a:gridCol>
                <a:gridCol w="1098000">
                  <a:extLst>
                    <a:ext uri="{9D8B030D-6E8A-4147-A177-3AD203B41FA5}">
                      <a16:colId xmlns:a16="http://schemas.microsoft.com/office/drawing/2014/main" val="3175672309"/>
                    </a:ext>
                  </a:extLst>
                </a:gridCol>
                <a:gridCol w="1098000">
                  <a:extLst>
                    <a:ext uri="{9D8B030D-6E8A-4147-A177-3AD203B41FA5}">
                      <a16:colId xmlns:a16="http://schemas.microsoft.com/office/drawing/2014/main" val="2003037608"/>
                    </a:ext>
                  </a:extLst>
                </a:gridCol>
                <a:gridCol w="1098000">
                  <a:extLst>
                    <a:ext uri="{9D8B030D-6E8A-4147-A177-3AD203B41FA5}">
                      <a16:colId xmlns:a16="http://schemas.microsoft.com/office/drawing/2014/main" val="2787783484"/>
                    </a:ext>
                  </a:extLst>
                </a:gridCol>
              </a:tblGrid>
              <a:tr h="238438">
                <a:tc>
                  <a:txBody>
                    <a:bodyPr/>
                    <a:lstStyle/>
                    <a:p>
                      <a:pPr algn="ctr" fontAlgn="b"/>
                      <a:r>
                        <a:rPr lang="en-NZ" sz="900" b="0" i="0" u="none" strike="noStrike" dirty="0">
                          <a:solidFill>
                            <a:srgbClr val="000000"/>
                          </a:solidFill>
                          <a:effectLst/>
                          <a:latin typeface="Arial" panose="020B0604020202020204" pitchFamily="34" charset="0"/>
                        </a:rPr>
                        <a:t>(n=301)</a:t>
                      </a:r>
                    </a:p>
                  </a:txBody>
                  <a:tcPr marL="9525" marR="9525" marT="952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en-NZ" sz="900" b="0" i="0" u="none" strike="noStrike" dirty="0">
                        <a:solidFill>
                          <a:srgbClr val="000000"/>
                        </a:solidFill>
                        <a:effectLst/>
                        <a:latin typeface="Arial" panose="020B0604020202020204" pitchFamily="34" charset="0"/>
                      </a:endParaRPr>
                    </a:p>
                  </a:txBody>
                  <a:tcPr marL="9525" marR="9525" marT="952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NZ" sz="900" b="0" i="0" u="none" strike="noStrike" dirty="0">
                          <a:solidFill>
                            <a:srgbClr val="000000"/>
                          </a:solidFill>
                          <a:effectLst/>
                          <a:latin typeface="Arial" panose="020B0604020202020204" pitchFamily="34" charset="0"/>
                        </a:rPr>
                        <a:t>(n=77)</a:t>
                      </a:r>
                    </a:p>
                  </a:txBody>
                  <a:tcPr marL="9525" marR="9525" marT="952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NZ" sz="900" b="0" i="0" u="none" strike="noStrike" dirty="0">
                          <a:solidFill>
                            <a:srgbClr val="000000"/>
                          </a:solidFill>
                          <a:effectLst/>
                          <a:latin typeface="Arial" panose="020B0604020202020204" pitchFamily="34" charset="0"/>
                        </a:rPr>
                        <a:t>(n=115)</a:t>
                      </a:r>
                    </a:p>
                  </a:txBody>
                  <a:tcPr marL="9525" marR="9525" marT="952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78031265"/>
                  </a:ext>
                </a:extLst>
              </a:tr>
            </a:tbl>
          </a:graphicData>
        </a:graphic>
      </p:graphicFrame>
      <p:sp>
        <p:nvSpPr>
          <p:cNvPr id="73" name="TextBox 72">
            <a:extLst>
              <a:ext uri="{FF2B5EF4-FFF2-40B4-BE49-F238E27FC236}">
                <a16:creationId xmlns:a16="http://schemas.microsoft.com/office/drawing/2014/main" id="{329ADD9D-799D-4BF1-970F-8B13FE0B5AB0}"/>
              </a:ext>
            </a:extLst>
          </p:cNvPr>
          <p:cNvSpPr txBox="1"/>
          <p:nvPr/>
        </p:nvSpPr>
        <p:spPr>
          <a:xfrm>
            <a:off x="6752856" y="1641917"/>
            <a:ext cx="5485714" cy="169277"/>
          </a:xfrm>
          <a:prstGeom prst="rect">
            <a:avLst/>
          </a:prstGeom>
          <a:noFill/>
        </p:spPr>
        <p:txBody>
          <a:bodyPr wrap="square" lIns="0" tIns="0" rIns="0" bIns="0" rtlCol="0">
            <a:spAutoFit/>
          </a:bodyPr>
          <a:lstStyle/>
          <a:p>
            <a:r>
              <a:rPr lang="en-US" sz="1100" b="1" dirty="0"/>
              <a:t>Demographic differences</a:t>
            </a:r>
          </a:p>
        </p:txBody>
      </p:sp>
      <p:sp>
        <p:nvSpPr>
          <p:cNvPr id="74" name="Rectangle 73">
            <a:extLst>
              <a:ext uri="{FF2B5EF4-FFF2-40B4-BE49-F238E27FC236}">
                <a16:creationId xmlns:a16="http://schemas.microsoft.com/office/drawing/2014/main" id="{5C8C088E-D9BD-4DBC-9935-53A65BAEE870}"/>
              </a:ext>
            </a:extLst>
          </p:cNvPr>
          <p:cNvSpPr/>
          <p:nvPr/>
        </p:nvSpPr>
        <p:spPr bwMode="ltGray">
          <a:xfrm>
            <a:off x="6094413" y="3706120"/>
            <a:ext cx="5726113" cy="2313679"/>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 name="Slide Number Placeholder 2">
            <a:extLst>
              <a:ext uri="{FF2B5EF4-FFF2-40B4-BE49-F238E27FC236}">
                <a16:creationId xmlns:a16="http://schemas.microsoft.com/office/drawing/2014/main" id="{74BBF450-0940-45CB-AC4B-E187D13EC6F6}"/>
              </a:ext>
            </a:extLst>
          </p:cNvPr>
          <p:cNvSpPr>
            <a:spLocks noGrp="1"/>
          </p:cNvSpPr>
          <p:nvPr>
            <p:ph type="sldNum" sz="quarter" idx="10"/>
          </p:nvPr>
        </p:nvSpPr>
        <p:spPr/>
        <p:txBody>
          <a:bodyPr/>
          <a:lstStyle/>
          <a:p>
            <a:fld id="{4034BEE3-566C-4068-A777-C3A4762E861B}" type="slidenum">
              <a:rPr lang="en-GB" smtClean="0"/>
              <a:pPr/>
              <a:t>35</a:t>
            </a:fld>
            <a:endParaRPr lang="en-GB" dirty="0"/>
          </a:p>
        </p:txBody>
      </p:sp>
    </p:spTree>
    <p:extLst>
      <p:ext uri="{BB962C8B-B14F-4D97-AF65-F5344CB8AC3E}">
        <p14:creationId xmlns:p14="http://schemas.microsoft.com/office/powerpoint/2010/main" val="420596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51516"/>
            <a:ext cx="10196711" cy="403200"/>
          </a:xfrm>
        </p:spPr>
        <p:txBody>
          <a:bodyPr/>
          <a:lstStyle/>
          <a:p>
            <a:r>
              <a:rPr lang="en-NZ" sz="2000" b="0" dirty="0">
                <a:solidFill>
                  <a:schemeClr val="tx1"/>
                </a:solidFill>
                <a:effectLst/>
              </a:rPr>
              <a:t>Around one in six people say they are drinking more alcohol now than they were before the start of the most recent lockdown. Nearly than one in four are concerned about the drinking of someone else in their household.</a:t>
            </a:r>
            <a:endParaRPr lang="en-NZ" sz="2000" dirty="0"/>
          </a:p>
        </p:txBody>
      </p:sp>
      <p:sp>
        <p:nvSpPr>
          <p:cNvPr id="12" name="TextBox 11">
            <a:extLst>
              <a:ext uri="{FF2B5EF4-FFF2-40B4-BE49-F238E27FC236}">
                <a16:creationId xmlns:a16="http://schemas.microsoft.com/office/drawing/2014/main" id="{0ACDAEFA-8C1C-4269-BC25-B98C2EF2B104}"/>
              </a:ext>
            </a:extLst>
          </p:cNvPr>
          <p:cNvSpPr txBox="1"/>
          <p:nvPr/>
        </p:nvSpPr>
        <p:spPr>
          <a:xfrm>
            <a:off x="4283580" y="6235169"/>
            <a:ext cx="6840908" cy="461665"/>
          </a:xfrm>
          <a:prstGeom prst="rect">
            <a:avLst/>
          </a:prstGeom>
          <a:noFill/>
        </p:spPr>
        <p:txBody>
          <a:bodyPr wrap="square">
            <a:spAutoFit/>
          </a:bodyPr>
          <a:lstStyle/>
          <a:p>
            <a:r>
              <a:rPr lang="en-US" sz="800" dirty="0"/>
              <a:t>Q. </a:t>
            </a:r>
            <a:r>
              <a:rPr lang="en-NZ" sz="800" dirty="0"/>
              <a:t>Since the beginning of the most recent lockdown (17 Aug.), are you drinking more or less alcohol? Why do you think your consumption of alcohol has increased? In confidence, are you concerned with the amount of alcohol someone else in your household is drinking?</a:t>
            </a:r>
          </a:p>
          <a:p>
            <a:r>
              <a:rPr lang="en-US" sz="800" dirty="0"/>
              <a:t>Base: All Pacific peoples (n=301). </a:t>
            </a:r>
            <a:endParaRPr lang="en-NZ" sz="800" dirty="0"/>
          </a:p>
        </p:txBody>
      </p:sp>
      <p:sp>
        <p:nvSpPr>
          <p:cNvPr id="30" name="Rectangle 29">
            <a:extLst>
              <a:ext uri="{FF2B5EF4-FFF2-40B4-BE49-F238E27FC236}">
                <a16:creationId xmlns:a16="http://schemas.microsoft.com/office/drawing/2014/main" id="{2A2FCAFB-AEBE-4434-9FC2-CE79ADDC4FF1}"/>
              </a:ext>
            </a:extLst>
          </p:cNvPr>
          <p:cNvSpPr/>
          <p:nvPr/>
        </p:nvSpPr>
        <p:spPr bwMode="ltGray">
          <a:xfrm>
            <a:off x="6089913" y="1402081"/>
            <a:ext cx="5736961" cy="461772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83403E87-5F7D-4F00-BC38-C9941DA03F71}"/>
              </a:ext>
            </a:extLst>
          </p:cNvPr>
          <p:cNvSpPr/>
          <p:nvPr/>
        </p:nvSpPr>
        <p:spPr bwMode="ltGray">
          <a:xfrm>
            <a:off x="6224192" y="1571210"/>
            <a:ext cx="5485610"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2" name="Rectangle 31">
            <a:extLst>
              <a:ext uri="{FF2B5EF4-FFF2-40B4-BE49-F238E27FC236}">
                <a16:creationId xmlns:a16="http://schemas.microsoft.com/office/drawing/2014/main" id="{773D8875-2D65-467B-A30E-069F389734A4}"/>
              </a:ext>
            </a:extLst>
          </p:cNvPr>
          <p:cNvSpPr/>
          <p:nvPr/>
        </p:nvSpPr>
        <p:spPr bwMode="ltGray">
          <a:xfrm>
            <a:off x="365469" y="1402081"/>
            <a:ext cx="5647102" cy="207632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024E1C81-177D-4C1E-A2F5-4A0DD28C45A9}"/>
              </a:ext>
            </a:extLst>
          </p:cNvPr>
          <p:cNvSpPr txBox="1"/>
          <p:nvPr/>
        </p:nvSpPr>
        <p:spPr>
          <a:xfrm>
            <a:off x="6724012" y="1642011"/>
            <a:ext cx="2811667" cy="169277"/>
          </a:xfrm>
          <a:prstGeom prst="rect">
            <a:avLst/>
          </a:prstGeom>
          <a:noFill/>
        </p:spPr>
        <p:txBody>
          <a:bodyPr wrap="none" lIns="0" tIns="0" rIns="0" bIns="0" rtlCol="0">
            <a:spAutoFit/>
          </a:bodyPr>
          <a:lstStyle/>
          <a:p>
            <a:r>
              <a:rPr lang="en-US" sz="1100" b="1" dirty="0">
                <a:solidFill>
                  <a:schemeClr val="tx1">
                    <a:lumMod val="75000"/>
                  </a:schemeClr>
                </a:solidFill>
              </a:rPr>
              <a:t>Drivers of increased alcohol consumption</a:t>
            </a:r>
          </a:p>
        </p:txBody>
      </p:sp>
      <p:graphicFrame>
        <p:nvGraphicFramePr>
          <p:cNvPr id="34" name="Chart 33">
            <a:extLst>
              <a:ext uri="{FF2B5EF4-FFF2-40B4-BE49-F238E27FC236}">
                <a16:creationId xmlns:a16="http://schemas.microsoft.com/office/drawing/2014/main" id="{7FBF02D5-A2EC-4B02-95FB-A37225842192}"/>
              </a:ext>
            </a:extLst>
          </p:cNvPr>
          <p:cNvGraphicFramePr/>
          <p:nvPr>
            <p:extLst>
              <p:ext uri="{D42A27DB-BD31-4B8C-83A1-F6EECF244321}">
                <p14:modId xmlns:p14="http://schemas.microsoft.com/office/powerpoint/2010/main" val="2893545926"/>
              </p:ext>
            </p:extLst>
          </p:nvPr>
        </p:nvGraphicFramePr>
        <p:xfrm>
          <a:off x="6514929" y="2022528"/>
          <a:ext cx="4818234" cy="3870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Table 34">
            <a:extLst>
              <a:ext uri="{FF2B5EF4-FFF2-40B4-BE49-F238E27FC236}">
                <a16:creationId xmlns:a16="http://schemas.microsoft.com/office/drawing/2014/main" id="{6D10EAE2-AC5A-41AD-AA53-ED0FCE06C648}"/>
              </a:ext>
            </a:extLst>
          </p:cNvPr>
          <p:cNvGraphicFramePr>
            <a:graphicFrameLocks noGrp="1"/>
          </p:cNvGraphicFramePr>
          <p:nvPr>
            <p:extLst>
              <p:ext uri="{D42A27DB-BD31-4B8C-83A1-F6EECF244321}">
                <p14:modId xmlns:p14="http://schemas.microsoft.com/office/powerpoint/2010/main" val="2662941596"/>
              </p:ext>
            </p:extLst>
          </p:nvPr>
        </p:nvGraphicFramePr>
        <p:xfrm>
          <a:off x="6155183" y="2022531"/>
          <a:ext cx="2886784" cy="3870396"/>
        </p:xfrm>
        <a:graphic>
          <a:graphicData uri="http://schemas.openxmlformats.org/drawingml/2006/table">
            <a:tbl>
              <a:tblPr>
                <a:tableStyleId>{5C22544A-7EE6-4342-B048-85BDC9FD1C3A}</a:tableStyleId>
              </a:tblPr>
              <a:tblGrid>
                <a:gridCol w="2886784">
                  <a:extLst>
                    <a:ext uri="{9D8B030D-6E8A-4147-A177-3AD203B41FA5}">
                      <a16:colId xmlns:a16="http://schemas.microsoft.com/office/drawing/2014/main" val="3908467566"/>
                    </a:ext>
                  </a:extLst>
                </a:gridCol>
              </a:tblGrid>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Spending more time at home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4366133"/>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Boredom / nothing else to do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8000806"/>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Increased anxiety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702795"/>
                  </a:ext>
                </a:extLst>
              </a:tr>
              <a:tr h="322533">
                <a:tc>
                  <a:txBody>
                    <a:bodyPr/>
                    <a:lstStyle/>
                    <a:p>
                      <a:pPr algn="r" fontAlgn="ctr"/>
                      <a:r>
                        <a:rPr lang="en-NZ" sz="1000" b="0" i="0" u="none" strike="noStrike">
                          <a:solidFill>
                            <a:schemeClr val="tx1">
                              <a:lumMod val="75000"/>
                            </a:schemeClr>
                          </a:solidFill>
                          <a:effectLst/>
                          <a:latin typeface="Arial" panose="020B0604020202020204" pitchFamily="34" charset="0"/>
                        </a:rPr>
                        <a:t>Increased stress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314934"/>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Purchase more alcohol than usual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100355"/>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Worried about COVID-19 / the future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913067"/>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Been drinking alcohol daily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3373453"/>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Enjoy drinking more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925097"/>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Been drinking alcohol alone more often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9453386"/>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Been drinking alcohol earlier in the 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371911"/>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Dependent on alcohol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964337"/>
                  </a:ext>
                </a:extLst>
              </a:tr>
              <a:tr h="322533">
                <a:tc>
                  <a:txBody>
                    <a:bodyPr/>
                    <a:lstStyle/>
                    <a:p>
                      <a:pPr algn="r" fontAlgn="ctr"/>
                      <a:r>
                        <a:rPr lang="en-NZ" sz="1000" b="0" i="0" u="none" strike="noStrike" dirty="0">
                          <a:solidFill>
                            <a:schemeClr val="tx1">
                              <a:lumMod val="75000"/>
                            </a:schemeClr>
                          </a:solidFill>
                          <a:effectLst/>
                          <a:latin typeface="Arial" panose="020B0604020202020204" pitchFamily="34" charset="0"/>
                        </a:rPr>
                        <a:t>Not sure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539546"/>
                  </a:ext>
                </a:extLst>
              </a:tr>
            </a:tbl>
          </a:graphicData>
        </a:graphic>
      </p:graphicFrame>
      <p:graphicFrame>
        <p:nvGraphicFramePr>
          <p:cNvPr id="36" name="Table 35">
            <a:extLst>
              <a:ext uri="{FF2B5EF4-FFF2-40B4-BE49-F238E27FC236}">
                <a16:creationId xmlns:a16="http://schemas.microsoft.com/office/drawing/2014/main" id="{DE87E9CB-B2A4-49BA-8EEB-D17E15F15007}"/>
              </a:ext>
            </a:extLst>
          </p:cNvPr>
          <p:cNvGraphicFramePr>
            <a:graphicFrameLocks noGrp="1"/>
          </p:cNvGraphicFramePr>
          <p:nvPr>
            <p:extLst>
              <p:ext uri="{D42A27DB-BD31-4B8C-83A1-F6EECF244321}">
                <p14:modId xmlns:p14="http://schemas.microsoft.com/office/powerpoint/2010/main" val="321020916"/>
              </p:ext>
            </p:extLst>
          </p:nvPr>
        </p:nvGraphicFramePr>
        <p:xfrm>
          <a:off x="11101078" y="5629780"/>
          <a:ext cx="608724" cy="370840"/>
        </p:xfrm>
        <a:graphic>
          <a:graphicData uri="http://schemas.openxmlformats.org/drawingml/2006/table">
            <a:tbl>
              <a:tblPr firstRow="1" bandRow="1">
                <a:tableStyleId>{5C22544A-7EE6-4342-B048-85BDC9FD1C3A}</a:tableStyleId>
              </a:tblPr>
              <a:tblGrid>
                <a:gridCol w="608724">
                  <a:extLst>
                    <a:ext uri="{9D8B030D-6E8A-4147-A177-3AD203B41FA5}">
                      <a16:colId xmlns:a16="http://schemas.microsoft.com/office/drawing/2014/main" val="3875397264"/>
                    </a:ext>
                  </a:extLst>
                </a:gridCol>
              </a:tblGrid>
              <a:tr h="370840">
                <a:tc>
                  <a:txBody>
                    <a:bodyPr/>
                    <a:lstStyle/>
                    <a:p>
                      <a:pPr algn="ctr" fontAlgn="b"/>
                      <a:r>
                        <a:rPr lang="en-NZ" sz="800" b="0" i="0" u="none" strike="noStrike" kern="1200" dirty="0">
                          <a:solidFill>
                            <a:srgbClr val="000000"/>
                          </a:solidFill>
                          <a:effectLst/>
                          <a:latin typeface="Arial" panose="020B0604020202020204" pitchFamily="34" charset="0"/>
                          <a:ea typeface="+mn-ea"/>
                          <a:cs typeface="+mn-cs"/>
                        </a:rPr>
                        <a:t>Base (n=48)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2743885"/>
                  </a:ext>
                </a:extLst>
              </a:tr>
            </a:tbl>
          </a:graphicData>
        </a:graphic>
      </p:graphicFrame>
      <p:graphicFrame>
        <p:nvGraphicFramePr>
          <p:cNvPr id="37" name="Table 36">
            <a:extLst>
              <a:ext uri="{FF2B5EF4-FFF2-40B4-BE49-F238E27FC236}">
                <a16:creationId xmlns:a16="http://schemas.microsoft.com/office/drawing/2014/main" id="{7C6BFC05-465D-4E89-8D43-C13DE9173C16}"/>
              </a:ext>
            </a:extLst>
          </p:cNvPr>
          <p:cNvGraphicFramePr>
            <a:graphicFrameLocks noGrp="1"/>
          </p:cNvGraphicFramePr>
          <p:nvPr>
            <p:extLst>
              <p:ext uri="{D42A27DB-BD31-4B8C-83A1-F6EECF244321}">
                <p14:modId xmlns:p14="http://schemas.microsoft.com/office/powerpoint/2010/main" val="565396447"/>
              </p:ext>
            </p:extLst>
          </p:nvPr>
        </p:nvGraphicFramePr>
        <p:xfrm>
          <a:off x="446335" y="3006003"/>
          <a:ext cx="5485710" cy="518160"/>
        </p:xfrm>
        <a:graphic>
          <a:graphicData uri="http://schemas.openxmlformats.org/drawingml/2006/table">
            <a:tbl>
              <a:tblPr>
                <a:tableStyleId>{5C22544A-7EE6-4342-B048-85BDC9FD1C3A}</a:tableStyleId>
              </a:tblPr>
              <a:tblGrid>
                <a:gridCol w="1097142">
                  <a:extLst>
                    <a:ext uri="{9D8B030D-6E8A-4147-A177-3AD203B41FA5}">
                      <a16:colId xmlns:a16="http://schemas.microsoft.com/office/drawing/2014/main" val="3478057804"/>
                    </a:ext>
                  </a:extLst>
                </a:gridCol>
                <a:gridCol w="1097142">
                  <a:extLst>
                    <a:ext uri="{9D8B030D-6E8A-4147-A177-3AD203B41FA5}">
                      <a16:colId xmlns:a16="http://schemas.microsoft.com/office/drawing/2014/main" val="1570609523"/>
                    </a:ext>
                  </a:extLst>
                </a:gridCol>
                <a:gridCol w="1097142">
                  <a:extLst>
                    <a:ext uri="{9D8B030D-6E8A-4147-A177-3AD203B41FA5}">
                      <a16:colId xmlns:a16="http://schemas.microsoft.com/office/drawing/2014/main" val="2377464586"/>
                    </a:ext>
                  </a:extLst>
                </a:gridCol>
                <a:gridCol w="1097142">
                  <a:extLst>
                    <a:ext uri="{9D8B030D-6E8A-4147-A177-3AD203B41FA5}">
                      <a16:colId xmlns:a16="http://schemas.microsoft.com/office/drawing/2014/main" val="1627579359"/>
                    </a:ext>
                  </a:extLst>
                </a:gridCol>
                <a:gridCol w="1097142">
                  <a:extLst>
                    <a:ext uri="{9D8B030D-6E8A-4147-A177-3AD203B41FA5}">
                      <a16:colId xmlns:a16="http://schemas.microsoft.com/office/drawing/2014/main" val="1683683337"/>
                    </a:ext>
                  </a:extLst>
                </a:gridCol>
              </a:tblGrid>
              <a:tr h="518160">
                <a:tc>
                  <a:txBody>
                    <a:bodyPr/>
                    <a:lstStyle/>
                    <a:p>
                      <a:pPr algn="ctr" rtl="0" fontAlgn="ctr"/>
                      <a:r>
                        <a:rPr lang="en-NZ" sz="800" u="none" strike="noStrike" dirty="0">
                          <a:solidFill>
                            <a:schemeClr val="tx1">
                              <a:lumMod val="75000"/>
                            </a:schemeClr>
                          </a:solidFill>
                          <a:effectLst/>
                        </a:rPr>
                        <a:t>I’ve been </a:t>
                      </a:r>
                    </a:p>
                    <a:p>
                      <a:pPr algn="ctr" rtl="0" fontAlgn="ctr"/>
                      <a:r>
                        <a:rPr lang="en-NZ" sz="800" u="none" strike="noStrike" dirty="0">
                          <a:solidFill>
                            <a:schemeClr val="tx1">
                              <a:lumMod val="75000"/>
                            </a:schemeClr>
                          </a:solidFill>
                          <a:effectLst/>
                        </a:rPr>
                        <a:t>drinking more</a:t>
                      </a:r>
                      <a:endParaRPr lang="en-NZ" sz="800" b="0" i="0" u="none" strike="noStrike" dirty="0">
                        <a:solidFill>
                          <a:schemeClr val="tx1">
                            <a:lumMod val="75000"/>
                          </a:schemeClr>
                        </a:solidFill>
                        <a:effectLst/>
                        <a:latin typeface="Arial" panose="020B0604020202020204" pitchFamily="34" charset="0"/>
                      </a:endParaRP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US" sz="800" u="none" strike="noStrike" dirty="0">
                          <a:solidFill>
                            <a:schemeClr val="tx1">
                              <a:lumMod val="75000"/>
                            </a:schemeClr>
                          </a:solidFill>
                          <a:effectLst/>
                        </a:rPr>
                        <a:t>I’ve been drinking about the same amount</a:t>
                      </a:r>
                      <a:endParaRPr lang="en-US" sz="800" b="0" i="0" u="none" strike="noStrike" dirty="0">
                        <a:solidFill>
                          <a:schemeClr val="tx1">
                            <a:lumMod val="75000"/>
                          </a:schemeClr>
                        </a:solidFill>
                        <a:effectLst/>
                        <a:latin typeface="Arial" panose="020B0604020202020204" pitchFamily="34" charset="0"/>
                      </a:endParaRP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NZ" sz="800" u="none" strike="noStrike" dirty="0">
                          <a:solidFill>
                            <a:schemeClr val="tx1">
                              <a:lumMod val="75000"/>
                            </a:schemeClr>
                          </a:solidFill>
                          <a:effectLst/>
                        </a:rPr>
                        <a:t>I’ve been </a:t>
                      </a:r>
                    </a:p>
                    <a:p>
                      <a:pPr algn="ctr" rtl="0" fontAlgn="ctr"/>
                      <a:r>
                        <a:rPr lang="en-NZ" sz="800" u="none" strike="noStrike" dirty="0">
                          <a:solidFill>
                            <a:schemeClr val="tx1">
                              <a:lumMod val="75000"/>
                            </a:schemeClr>
                          </a:solidFill>
                          <a:effectLst/>
                        </a:rPr>
                        <a:t>drinking less</a:t>
                      </a:r>
                      <a:endParaRPr lang="en-NZ" sz="800" b="0" i="0" u="none" strike="noStrike" dirty="0">
                        <a:solidFill>
                          <a:schemeClr val="tx1">
                            <a:lumMod val="75000"/>
                          </a:schemeClr>
                        </a:solidFill>
                        <a:effectLst/>
                        <a:latin typeface="Arial" panose="020B0604020202020204" pitchFamily="34" charset="0"/>
                      </a:endParaRP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NZ" sz="800" u="none" strike="noStrike" dirty="0">
                          <a:solidFill>
                            <a:schemeClr val="tx1">
                              <a:lumMod val="75000"/>
                            </a:schemeClr>
                          </a:solidFill>
                          <a:effectLst/>
                        </a:rPr>
                        <a:t>I don’t </a:t>
                      </a:r>
                    </a:p>
                    <a:p>
                      <a:pPr algn="ctr" rtl="0" fontAlgn="ctr"/>
                      <a:r>
                        <a:rPr lang="en-NZ" sz="800" u="none" strike="noStrike" dirty="0">
                          <a:solidFill>
                            <a:schemeClr val="tx1">
                              <a:lumMod val="75000"/>
                            </a:schemeClr>
                          </a:solidFill>
                          <a:effectLst/>
                        </a:rPr>
                        <a:t>drink alcohol</a:t>
                      </a:r>
                      <a:endParaRPr lang="en-NZ" sz="800" b="0" i="0" u="none" strike="noStrike" dirty="0">
                        <a:solidFill>
                          <a:schemeClr val="tx1">
                            <a:lumMod val="75000"/>
                          </a:schemeClr>
                        </a:solidFill>
                        <a:effectLst/>
                        <a:latin typeface="Arial" panose="020B0604020202020204" pitchFamily="34" charset="0"/>
                      </a:endParaRP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NZ" sz="800" u="none" strike="noStrike" dirty="0">
                          <a:solidFill>
                            <a:schemeClr val="tx1">
                              <a:lumMod val="75000"/>
                            </a:schemeClr>
                          </a:solidFill>
                          <a:effectLst/>
                        </a:rPr>
                        <a:t>I’m </a:t>
                      </a:r>
                    </a:p>
                    <a:p>
                      <a:pPr algn="ctr" rtl="0" fontAlgn="ctr"/>
                      <a:r>
                        <a:rPr lang="en-NZ" sz="800" u="none" strike="noStrike" dirty="0">
                          <a:solidFill>
                            <a:schemeClr val="tx1">
                              <a:lumMod val="75000"/>
                            </a:schemeClr>
                          </a:solidFill>
                          <a:effectLst/>
                        </a:rPr>
                        <a:t>not sure</a:t>
                      </a:r>
                      <a:endParaRPr lang="en-NZ" sz="800" b="0" i="0" u="none" strike="noStrike" dirty="0">
                        <a:solidFill>
                          <a:schemeClr val="tx1">
                            <a:lumMod val="75000"/>
                          </a:schemeClr>
                        </a:solidFill>
                        <a:effectLst/>
                        <a:latin typeface="Arial" panose="020B0604020202020204" pitchFamily="34" charset="0"/>
                      </a:endParaRP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0569044"/>
                  </a:ext>
                </a:extLst>
              </a:tr>
            </a:tbl>
          </a:graphicData>
        </a:graphic>
      </p:graphicFrame>
      <p:graphicFrame>
        <p:nvGraphicFramePr>
          <p:cNvPr id="38" name="Chart 37">
            <a:extLst>
              <a:ext uri="{FF2B5EF4-FFF2-40B4-BE49-F238E27FC236}">
                <a16:creationId xmlns:a16="http://schemas.microsoft.com/office/drawing/2014/main" id="{7A50FF17-7CBB-4FD5-9881-06657A19B541}"/>
              </a:ext>
            </a:extLst>
          </p:cNvPr>
          <p:cNvGraphicFramePr/>
          <p:nvPr>
            <p:extLst>
              <p:ext uri="{D42A27DB-BD31-4B8C-83A1-F6EECF244321}">
                <p14:modId xmlns:p14="http://schemas.microsoft.com/office/powerpoint/2010/main" val="1378857121"/>
              </p:ext>
            </p:extLst>
          </p:nvPr>
        </p:nvGraphicFramePr>
        <p:xfrm>
          <a:off x="454432" y="1821823"/>
          <a:ext cx="5472000" cy="14414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024D31CF-CAF9-454E-BB34-2FEF7631D358}"/>
              </a:ext>
            </a:extLst>
          </p:cNvPr>
          <p:cNvGraphicFramePr/>
          <p:nvPr>
            <p:extLst>
              <p:ext uri="{D42A27DB-BD31-4B8C-83A1-F6EECF244321}">
                <p14:modId xmlns:p14="http://schemas.microsoft.com/office/powerpoint/2010/main" val="3455306248"/>
              </p:ext>
            </p:extLst>
          </p:nvPr>
        </p:nvGraphicFramePr>
        <p:xfrm>
          <a:off x="481591" y="4326253"/>
          <a:ext cx="5472000" cy="14414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Table 39">
            <a:extLst>
              <a:ext uri="{FF2B5EF4-FFF2-40B4-BE49-F238E27FC236}">
                <a16:creationId xmlns:a16="http://schemas.microsoft.com/office/drawing/2014/main" id="{89CC4DF3-8825-4018-8618-9B2CD0D12C99}"/>
              </a:ext>
            </a:extLst>
          </p:cNvPr>
          <p:cNvGraphicFramePr>
            <a:graphicFrameLocks noGrp="1"/>
          </p:cNvGraphicFramePr>
          <p:nvPr>
            <p:extLst>
              <p:ext uri="{D42A27DB-BD31-4B8C-83A1-F6EECF244321}">
                <p14:modId xmlns:p14="http://schemas.microsoft.com/office/powerpoint/2010/main" val="304203903"/>
              </p:ext>
            </p:extLst>
          </p:nvPr>
        </p:nvGraphicFramePr>
        <p:xfrm>
          <a:off x="445991" y="5505768"/>
          <a:ext cx="5486400" cy="518160"/>
        </p:xfrm>
        <a:graphic>
          <a:graphicData uri="http://schemas.openxmlformats.org/drawingml/2006/table">
            <a:tbl>
              <a:tblPr>
                <a:tableStyleId>{5C22544A-7EE6-4342-B048-85BDC9FD1C3A}</a:tableStyleId>
              </a:tblPr>
              <a:tblGrid>
                <a:gridCol w="1148316">
                  <a:extLst>
                    <a:ext uri="{9D8B030D-6E8A-4147-A177-3AD203B41FA5}">
                      <a16:colId xmlns:a16="http://schemas.microsoft.com/office/drawing/2014/main" val="3478057804"/>
                    </a:ext>
                  </a:extLst>
                </a:gridCol>
                <a:gridCol w="1148316">
                  <a:extLst>
                    <a:ext uri="{9D8B030D-6E8A-4147-A177-3AD203B41FA5}">
                      <a16:colId xmlns:a16="http://schemas.microsoft.com/office/drawing/2014/main" val="1570609523"/>
                    </a:ext>
                  </a:extLst>
                </a:gridCol>
                <a:gridCol w="1148316">
                  <a:extLst>
                    <a:ext uri="{9D8B030D-6E8A-4147-A177-3AD203B41FA5}">
                      <a16:colId xmlns:a16="http://schemas.microsoft.com/office/drawing/2014/main" val="2377464586"/>
                    </a:ext>
                  </a:extLst>
                </a:gridCol>
                <a:gridCol w="1020726">
                  <a:extLst>
                    <a:ext uri="{9D8B030D-6E8A-4147-A177-3AD203B41FA5}">
                      <a16:colId xmlns:a16="http://schemas.microsoft.com/office/drawing/2014/main" val="1627579359"/>
                    </a:ext>
                  </a:extLst>
                </a:gridCol>
                <a:gridCol w="1020726">
                  <a:extLst>
                    <a:ext uri="{9D8B030D-6E8A-4147-A177-3AD203B41FA5}">
                      <a16:colId xmlns:a16="http://schemas.microsoft.com/office/drawing/2014/main" val="1683683337"/>
                    </a:ext>
                  </a:extLst>
                </a:gridCol>
              </a:tblGrid>
              <a:tr h="518160">
                <a:tc>
                  <a:txBody>
                    <a:bodyPr/>
                    <a:lstStyle/>
                    <a:p>
                      <a:pPr marL="0" algn="ctr" defTabSz="914400" rtl="0" eaLnBrk="1" fontAlgn="ctr" latinLnBrk="0" hangingPunct="1"/>
                      <a:r>
                        <a:rPr lang="en-NZ" sz="800" u="none" strike="noStrike" kern="1200" dirty="0">
                          <a:solidFill>
                            <a:schemeClr val="tx1">
                              <a:lumMod val="75000"/>
                            </a:schemeClr>
                          </a:solidFill>
                          <a:effectLst/>
                          <a:latin typeface="+mn-lt"/>
                          <a:ea typeface="+mn-ea"/>
                          <a:cs typeface="+mn-cs"/>
                        </a:rPr>
                        <a:t>Definitely</a:t>
                      </a: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NZ" sz="800" u="none" strike="noStrike" kern="1200" dirty="0">
                          <a:solidFill>
                            <a:schemeClr val="tx1">
                              <a:lumMod val="75000"/>
                            </a:schemeClr>
                          </a:solidFill>
                          <a:effectLst/>
                          <a:latin typeface="+mn-lt"/>
                          <a:ea typeface="+mn-ea"/>
                          <a:cs typeface="+mn-cs"/>
                        </a:rPr>
                        <a:t>Somewhat</a:t>
                      </a: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NZ" sz="800" u="none" strike="noStrike" kern="1200" dirty="0">
                          <a:solidFill>
                            <a:schemeClr val="tx1">
                              <a:lumMod val="75000"/>
                            </a:schemeClr>
                          </a:solidFill>
                          <a:effectLst/>
                          <a:latin typeface="+mn-lt"/>
                          <a:ea typeface="+mn-ea"/>
                          <a:cs typeface="+mn-cs"/>
                        </a:rPr>
                        <a:t>Somewhat no</a:t>
                      </a: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NZ" sz="800" u="none" strike="noStrike" kern="1200" dirty="0">
                          <a:solidFill>
                            <a:schemeClr val="tx1">
                              <a:lumMod val="75000"/>
                            </a:schemeClr>
                          </a:solidFill>
                          <a:effectLst/>
                          <a:latin typeface="+mn-lt"/>
                          <a:ea typeface="+mn-ea"/>
                          <a:cs typeface="+mn-cs"/>
                        </a:rPr>
                        <a:t>Definitely no</a:t>
                      </a: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NZ" sz="800" u="none" strike="noStrike" kern="1200" dirty="0">
                          <a:solidFill>
                            <a:schemeClr val="tx1">
                              <a:lumMod val="75000"/>
                            </a:schemeClr>
                          </a:solidFill>
                          <a:effectLst/>
                          <a:latin typeface="+mn-lt"/>
                          <a:ea typeface="+mn-ea"/>
                          <a:cs typeface="+mn-cs"/>
                        </a:rPr>
                        <a:t>I'm not sure</a:t>
                      </a:r>
                    </a:p>
                  </a:txBody>
                  <a:tcPr marL="7620" marR="7620" marT="762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0569044"/>
                  </a:ext>
                </a:extLst>
              </a:tr>
            </a:tbl>
          </a:graphicData>
        </a:graphic>
      </p:graphicFrame>
      <p:sp>
        <p:nvSpPr>
          <p:cNvPr id="41" name="Left Brace 40">
            <a:extLst>
              <a:ext uri="{FF2B5EF4-FFF2-40B4-BE49-F238E27FC236}">
                <a16:creationId xmlns:a16="http://schemas.microsoft.com/office/drawing/2014/main" id="{8BBD76FB-6A16-46D5-A067-6C0318309042}"/>
              </a:ext>
            </a:extLst>
          </p:cNvPr>
          <p:cNvSpPr/>
          <p:nvPr/>
        </p:nvSpPr>
        <p:spPr>
          <a:xfrm rot="5400000">
            <a:off x="1524640" y="4365806"/>
            <a:ext cx="168262" cy="1392558"/>
          </a:xfrm>
          <a:prstGeom prst="leftBrace">
            <a:avLst>
              <a:gd name="adj1" fmla="val 101838"/>
              <a:gd name="adj2" fmla="val 50000"/>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2" name="TextBox 41">
            <a:extLst>
              <a:ext uri="{FF2B5EF4-FFF2-40B4-BE49-F238E27FC236}">
                <a16:creationId xmlns:a16="http://schemas.microsoft.com/office/drawing/2014/main" id="{0190BDD2-C380-4B67-B34F-04FDB9AF1F83}"/>
              </a:ext>
            </a:extLst>
          </p:cNvPr>
          <p:cNvSpPr txBox="1"/>
          <p:nvPr/>
        </p:nvSpPr>
        <p:spPr>
          <a:xfrm>
            <a:off x="912492" y="4745917"/>
            <a:ext cx="1392559" cy="184666"/>
          </a:xfrm>
          <a:prstGeom prst="rect">
            <a:avLst/>
          </a:prstGeom>
          <a:noFill/>
        </p:spPr>
        <p:txBody>
          <a:bodyPr wrap="square" lIns="0" tIns="0" rIns="0" bIns="0" rtlCol="0">
            <a:spAutoFit/>
          </a:bodyPr>
          <a:lstStyle/>
          <a:p>
            <a:pPr algn="ctr"/>
            <a:r>
              <a:rPr lang="en-NZ" sz="1200" b="1" dirty="0"/>
              <a:t>23% </a:t>
            </a:r>
            <a:r>
              <a:rPr lang="en-NZ" sz="1200" dirty="0"/>
              <a:t>Nett</a:t>
            </a:r>
            <a:r>
              <a:rPr lang="en-NZ" sz="1200" b="1" dirty="0"/>
              <a:t> </a:t>
            </a:r>
            <a:r>
              <a:rPr lang="en-NZ" sz="1200" dirty="0"/>
              <a:t>Yes</a:t>
            </a:r>
          </a:p>
        </p:txBody>
      </p:sp>
      <p:sp>
        <p:nvSpPr>
          <p:cNvPr id="43" name="Left Brace 42">
            <a:extLst>
              <a:ext uri="{FF2B5EF4-FFF2-40B4-BE49-F238E27FC236}">
                <a16:creationId xmlns:a16="http://schemas.microsoft.com/office/drawing/2014/main" id="{AF20C31D-4E5D-4550-8AE2-CCE74B4C1F82}"/>
              </a:ext>
            </a:extLst>
          </p:cNvPr>
          <p:cNvSpPr/>
          <p:nvPr/>
        </p:nvSpPr>
        <p:spPr>
          <a:xfrm rot="5400000">
            <a:off x="3685548" y="3781657"/>
            <a:ext cx="168262" cy="1392558"/>
          </a:xfrm>
          <a:prstGeom prst="leftBrace">
            <a:avLst>
              <a:gd name="adj1" fmla="val 101838"/>
              <a:gd name="adj2" fmla="val 50000"/>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4" name="TextBox 43">
            <a:extLst>
              <a:ext uri="{FF2B5EF4-FFF2-40B4-BE49-F238E27FC236}">
                <a16:creationId xmlns:a16="http://schemas.microsoft.com/office/drawing/2014/main" id="{6BA7A4C9-B822-4FC5-A624-33151819F92C}"/>
              </a:ext>
            </a:extLst>
          </p:cNvPr>
          <p:cNvSpPr txBox="1"/>
          <p:nvPr/>
        </p:nvSpPr>
        <p:spPr>
          <a:xfrm>
            <a:off x="3073400" y="4161768"/>
            <a:ext cx="1392559" cy="184666"/>
          </a:xfrm>
          <a:prstGeom prst="rect">
            <a:avLst/>
          </a:prstGeom>
          <a:noFill/>
        </p:spPr>
        <p:txBody>
          <a:bodyPr wrap="square" lIns="0" tIns="0" rIns="0" bIns="0" rtlCol="0">
            <a:spAutoFit/>
          </a:bodyPr>
          <a:lstStyle/>
          <a:p>
            <a:pPr algn="ctr"/>
            <a:r>
              <a:rPr lang="en-NZ" sz="1200" b="1" dirty="0"/>
              <a:t>71% </a:t>
            </a:r>
            <a:r>
              <a:rPr lang="en-NZ" sz="1200" dirty="0"/>
              <a:t>Nett</a:t>
            </a:r>
            <a:r>
              <a:rPr lang="en-NZ" sz="1200" b="1" dirty="0"/>
              <a:t> </a:t>
            </a:r>
            <a:r>
              <a:rPr lang="en-NZ" sz="1200" dirty="0"/>
              <a:t>No</a:t>
            </a:r>
          </a:p>
        </p:txBody>
      </p:sp>
      <p:sp>
        <p:nvSpPr>
          <p:cNvPr id="45" name="Rectangle 44">
            <a:extLst>
              <a:ext uri="{FF2B5EF4-FFF2-40B4-BE49-F238E27FC236}">
                <a16:creationId xmlns:a16="http://schemas.microsoft.com/office/drawing/2014/main" id="{7F825946-A676-4706-82B1-FEEB439C1E55}"/>
              </a:ext>
            </a:extLst>
          </p:cNvPr>
          <p:cNvSpPr/>
          <p:nvPr/>
        </p:nvSpPr>
        <p:spPr bwMode="ltGray">
          <a:xfrm>
            <a:off x="365469" y="3574754"/>
            <a:ext cx="5647102" cy="24480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3846AE98-0E8C-4AEA-8189-CC9D4B702732}"/>
              </a:ext>
            </a:extLst>
          </p:cNvPr>
          <p:cNvSpPr/>
          <p:nvPr/>
        </p:nvSpPr>
        <p:spPr bwMode="ltGray">
          <a:xfrm>
            <a:off x="501651" y="1571210"/>
            <a:ext cx="5424781"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7" name="Oval 46">
            <a:extLst>
              <a:ext uri="{FF2B5EF4-FFF2-40B4-BE49-F238E27FC236}">
                <a16:creationId xmlns:a16="http://schemas.microsoft.com/office/drawing/2014/main" id="{A05965CD-2F5D-43CD-9CEC-52BAF4834FDB}"/>
              </a:ext>
            </a:extLst>
          </p:cNvPr>
          <p:cNvSpPr/>
          <p:nvPr/>
        </p:nvSpPr>
        <p:spPr bwMode="ltGray">
          <a:xfrm>
            <a:off x="446740" y="149171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8" name="Oval 47">
            <a:extLst>
              <a:ext uri="{FF2B5EF4-FFF2-40B4-BE49-F238E27FC236}">
                <a16:creationId xmlns:a16="http://schemas.microsoft.com/office/drawing/2014/main" id="{7A5C5B24-5537-43B0-B537-587575761BC6}"/>
              </a:ext>
            </a:extLst>
          </p:cNvPr>
          <p:cNvSpPr/>
          <p:nvPr/>
        </p:nvSpPr>
        <p:spPr bwMode="ltGray">
          <a:xfrm>
            <a:off x="6169281" y="1491712"/>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9" name="Rectangle 48">
            <a:extLst>
              <a:ext uri="{FF2B5EF4-FFF2-40B4-BE49-F238E27FC236}">
                <a16:creationId xmlns:a16="http://schemas.microsoft.com/office/drawing/2014/main" id="{8C0EAB4F-25AE-425B-8109-1453D87FDDC2}"/>
              </a:ext>
            </a:extLst>
          </p:cNvPr>
          <p:cNvSpPr/>
          <p:nvPr/>
        </p:nvSpPr>
        <p:spPr bwMode="ltGray">
          <a:xfrm>
            <a:off x="501651" y="3745637"/>
            <a:ext cx="5424781"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0" name="Oval 49">
            <a:extLst>
              <a:ext uri="{FF2B5EF4-FFF2-40B4-BE49-F238E27FC236}">
                <a16:creationId xmlns:a16="http://schemas.microsoft.com/office/drawing/2014/main" id="{1CE7B4E8-C89E-4576-BE18-FD9AA125681E}"/>
              </a:ext>
            </a:extLst>
          </p:cNvPr>
          <p:cNvSpPr/>
          <p:nvPr/>
        </p:nvSpPr>
        <p:spPr bwMode="ltGray">
          <a:xfrm>
            <a:off x="446740" y="3666139"/>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1" name="TextBox 50">
            <a:extLst>
              <a:ext uri="{FF2B5EF4-FFF2-40B4-BE49-F238E27FC236}">
                <a16:creationId xmlns:a16="http://schemas.microsoft.com/office/drawing/2014/main" id="{135B4AF6-34D9-4FAF-84B1-C2731C65770B}"/>
              </a:ext>
            </a:extLst>
          </p:cNvPr>
          <p:cNvSpPr txBox="1"/>
          <p:nvPr/>
        </p:nvSpPr>
        <p:spPr>
          <a:xfrm>
            <a:off x="993136" y="1641655"/>
            <a:ext cx="5485714" cy="169277"/>
          </a:xfrm>
          <a:prstGeom prst="rect">
            <a:avLst/>
          </a:prstGeom>
          <a:noFill/>
        </p:spPr>
        <p:txBody>
          <a:bodyPr wrap="square" lIns="0" tIns="0" rIns="0" bIns="0" rtlCol="0">
            <a:spAutoFit/>
          </a:bodyPr>
          <a:lstStyle/>
          <a:p>
            <a:r>
              <a:rPr lang="en-US" sz="1100" b="1" dirty="0">
                <a:solidFill>
                  <a:schemeClr val="tx1">
                    <a:lumMod val="75000"/>
                  </a:schemeClr>
                </a:solidFill>
              </a:rPr>
              <a:t>Alcohol consumption since most recent lockdown</a:t>
            </a:r>
          </a:p>
        </p:txBody>
      </p:sp>
      <p:sp>
        <p:nvSpPr>
          <p:cNvPr id="52" name="TextBox 51">
            <a:extLst>
              <a:ext uri="{FF2B5EF4-FFF2-40B4-BE49-F238E27FC236}">
                <a16:creationId xmlns:a16="http://schemas.microsoft.com/office/drawing/2014/main" id="{F4B64523-9F5E-418B-9B47-7B47CDF843F4}"/>
              </a:ext>
            </a:extLst>
          </p:cNvPr>
          <p:cNvSpPr txBox="1"/>
          <p:nvPr/>
        </p:nvSpPr>
        <p:spPr>
          <a:xfrm>
            <a:off x="993136" y="3806604"/>
            <a:ext cx="5485714" cy="169277"/>
          </a:xfrm>
          <a:prstGeom prst="rect">
            <a:avLst/>
          </a:prstGeom>
          <a:noFill/>
        </p:spPr>
        <p:txBody>
          <a:bodyPr wrap="square" lIns="0" tIns="0" rIns="0" bIns="0" rtlCol="0">
            <a:spAutoFit/>
          </a:bodyPr>
          <a:lstStyle/>
          <a:p>
            <a:pPr fontAlgn="ctr"/>
            <a:r>
              <a:rPr lang="en-NZ" sz="1100" b="1" i="0" u="none" strike="noStrike" dirty="0">
                <a:solidFill>
                  <a:schemeClr val="tx1">
                    <a:lumMod val="75000"/>
                  </a:schemeClr>
                </a:solidFill>
                <a:effectLst/>
                <a:latin typeface="Arial" panose="020B0604020202020204" pitchFamily="34" charset="0"/>
              </a:rPr>
              <a:t>Concern over another household member’s drinking</a:t>
            </a:r>
          </a:p>
        </p:txBody>
      </p:sp>
      <p:sp>
        <p:nvSpPr>
          <p:cNvPr id="53" name="Graphic 9">
            <a:extLst>
              <a:ext uri="{FF2B5EF4-FFF2-40B4-BE49-F238E27FC236}">
                <a16:creationId xmlns:a16="http://schemas.microsoft.com/office/drawing/2014/main" id="{31468EE5-A19A-4E20-9898-AC236D5A545E}"/>
              </a:ext>
            </a:extLst>
          </p:cNvPr>
          <p:cNvSpPr/>
          <p:nvPr/>
        </p:nvSpPr>
        <p:spPr>
          <a:xfrm>
            <a:off x="560319" y="3788997"/>
            <a:ext cx="253000" cy="231189"/>
          </a:xfrm>
          <a:custGeom>
            <a:avLst/>
            <a:gdLst>
              <a:gd name="connsiteX0" fmla="*/ 375375 w 750749"/>
              <a:gd name="connsiteY0" fmla="*/ 686027 h 686026"/>
              <a:gd name="connsiteX1" fmla="*/ 361945 w 750749"/>
              <a:gd name="connsiteY1" fmla="*/ 680407 h 686026"/>
              <a:gd name="connsiteX2" fmla="*/ 66670 w 750749"/>
              <a:gd name="connsiteY2" fmla="*/ 385132 h 686026"/>
              <a:gd name="connsiteX3" fmla="*/ 66628 w 750749"/>
              <a:gd name="connsiteY3" fmla="*/ 63324 h 686026"/>
              <a:gd name="connsiteX4" fmla="*/ 66670 w 750749"/>
              <a:gd name="connsiteY4" fmla="*/ 63282 h 686026"/>
              <a:gd name="connsiteX5" fmla="*/ 228595 w 750749"/>
              <a:gd name="connsiteY5" fmla="*/ 417 h 686026"/>
              <a:gd name="connsiteX6" fmla="*/ 375375 w 750749"/>
              <a:gd name="connsiteY6" fmla="*/ 58329 h 686026"/>
              <a:gd name="connsiteX7" fmla="*/ 522155 w 750749"/>
              <a:gd name="connsiteY7" fmla="*/ 227 h 686026"/>
              <a:gd name="connsiteX8" fmla="*/ 684080 w 750749"/>
              <a:gd name="connsiteY8" fmla="*/ 63092 h 686026"/>
              <a:gd name="connsiteX9" fmla="*/ 684080 w 750749"/>
              <a:gd name="connsiteY9" fmla="*/ 63092 h 686026"/>
              <a:gd name="connsiteX10" fmla="*/ 684122 w 750749"/>
              <a:gd name="connsiteY10" fmla="*/ 384900 h 686026"/>
              <a:gd name="connsiteX11" fmla="*/ 684080 w 750749"/>
              <a:gd name="connsiteY11" fmla="*/ 384942 h 686026"/>
              <a:gd name="connsiteX12" fmla="*/ 388805 w 750749"/>
              <a:gd name="connsiteY12" fmla="*/ 680217 h 686026"/>
              <a:gd name="connsiteX13" fmla="*/ 375375 w 750749"/>
              <a:gd name="connsiteY13" fmla="*/ 686027 h 686026"/>
              <a:gd name="connsiteX14" fmla="*/ 220308 w 750749"/>
              <a:gd name="connsiteY14" fmla="*/ 38327 h 686026"/>
              <a:gd name="connsiteX15" fmla="*/ 93911 w 750749"/>
              <a:gd name="connsiteY15" fmla="*/ 90143 h 686026"/>
              <a:gd name="connsiteX16" fmla="*/ 93803 w 750749"/>
              <a:gd name="connsiteY16" fmla="*/ 358069 h 686026"/>
              <a:gd name="connsiteX17" fmla="*/ 93911 w 750749"/>
              <a:gd name="connsiteY17" fmla="*/ 358176 h 686026"/>
              <a:gd name="connsiteX18" fmla="*/ 375375 w 750749"/>
              <a:gd name="connsiteY18" fmla="*/ 639640 h 686026"/>
              <a:gd name="connsiteX19" fmla="*/ 656839 w 750749"/>
              <a:gd name="connsiteY19" fmla="*/ 358176 h 686026"/>
              <a:gd name="connsiteX20" fmla="*/ 656946 w 750749"/>
              <a:gd name="connsiteY20" fmla="*/ 90251 h 686026"/>
              <a:gd name="connsiteX21" fmla="*/ 656839 w 750749"/>
              <a:gd name="connsiteY21" fmla="*/ 90143 h 686026"/>
              <a:gd name="connsiteX22" fmla="*/ 656839 w 750749"/>
              <a:gd name="connsiteY22" fmla="*/ 90143 h 686026"/>
              <a:gd name="connsiteX23" fmla="*/ 523489 w 750749"/>
              <a:gd name="connsiteY23" fmla="*/ 38422 h 686026"/>
              <a:gd name="connsiteX24" fmla="*/ 388805 w 750749"/>
              <a:gd name="connsiteY24" fmla="*/ 97763 h 686026"/>
              <a:gd name="connsiteX25" fmla="*/ 361865 w 750749"/>
              <a:gd name="connsiteY25" fmla="*/ 97778 h 686026"/>
              <a:gd name="connsiteX26" fmla="*/ 361849 w 750749"/>
              <a:gd name="connsiteY26" fmla="*/ 97763 h 686026"/>
              <a:gd name="connsiteX27" fmla="*/ 227261 w 750749"/>
              <a:gd name="connsiteY27" fmla="*/ 38327 h 6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0749" h="686026">
                <a:moveTo>
                  <a:pt x="375375" y="686027"/>
                </a:moveTo>
                <a:cubicBezTo>
                  <a:pt x="370330" y="686006"/>
                  <a:pt x="365500" y="683985"/>
                  <a:pt x="361945" y="680407"/>
                </a:cubicBezTo>
                <a:lnTo>
                  <a:pt x="66670" y="385132"/>
                </a:lnTo>
                <a:cubicBezTo>
                  <a:pt x="-22207" y="296279"/>
                  <a:pt x="-22226" y="152201"/>
                  <a:pt x="66628" y="63324"/>
                </a:cubicBezTo>
                <a:cubicBezTo>
                  <a:pt x="66641" y="63311"/>
                  <a:pt x="66655" y="63297"/>
                  <a:pt x="66670" y="63282"/>
                </a:cubicBezTo>
                <a:cubicBezTo>
                  <a:pt x="109360" y="20423"/>
                  <a:pt x="168168" y="-2409"/>
                  <a:pt x="228595" y="417"/>
                </a:cubicBezTo>
                <a:cubicBezTo>
                  <a:pt x="282691" y="2434"/>
                  <a:pt x="334475" y="22865"/>
                  <a:pt x="375375" y="58329"/>
                </a:cubicBezTo>
                <a:cubicBezTo>
                  <a:pt x="416248" y="22796"/>
                  <a:pt x="468036" y="2296"/>
                  <a:pt x="522155" y="227"/>
                </a:cubicBezTo>
                <a:cubicBezTo>
                  <a:pt x="582574" y="-2551"/>
                  <a:pt x="641363" y="20273"/>
                  <a:pt x="684080" y="63092"/>
                </a:cubicBezTo>
                <a:lnTo>
                  <a:pt x="684080" y="63092"/>
                </a:lnTo>
                <a:cubicBezTo>
                  <a:pt x="772957" y="151945"/>
                  <a:pt x="772975" y="296023"/>
                  <a:pt x="684122" y="384900"/>
                </a:cubicBezTo>
                <a:cubicBezTo>
                  <a:pt x="684109" y="384913"/>
                  <a:pt x="684094" y="384927"/>
                  <a:pt x="684080" y="384942"/>
                </a:cubicBezTo>
                <a:lnTo>
                  <a:pt x="388805" y="680217"/>
                </a:lnTo>
                <a:cubicBezTo>
                  <a:pt x="385281" y="683864"/>
                  <a:pt x="380447" y="685955"/>
                  <a:pt x="375375" y="686027"/>
                </a:cubicBezTo>
                <a:close/>
                <a:moveTo>
                  <a:pt x="220308" y="38327"/>
                </a:moveTo>
                <a:cubicBezTo>
                  <a:pt x="172937" y="37976"/>
                  <a:pt x="127405" y="56642"/>
                  <a:pt x="93911" y="90143"/>
                </a:cubicBezTo>
                <a:cubicBezTo>
                  <a:pt x="19896" y="164099"/>
                  <a:pt x="19848" y="284054"/>
                  <a:pt x="93803" y="358069"/>
                </a:cubicBezTo>
                <a:cubicBezTo>
                  <a:pt x="93840" y="358105"/>
                  <a:pt x="93875" y="358140"/>
                  <a:pt x="93911" y="358176"/>
                </a:cubicBezTo>
                <a:lnTo>
                  <a:pt x="375375" y="639640"/>
                </a:lnTo>
                <a:lnTo>
                  <a:pt x="656839" y="358176"/>
                </a:lnTo>
                <a:cubicBezTo>
                  <a:pt x="730854" y="284221"/>
                  <a:pt x="730902" y="164266"/>
                  <a:pt x="656946" y="90251"/>
                </a:cubicBezTo>
                <a:cubicBezTo>
                  <a:pt x="656910" y="90214"/>
                  <a:pt x="656875" y="90179"/>
                  <a:pt x="656839" y="90143"/>
                </a:cubicBezTo>
                <a:lnTo>
                  <a:pt x="656839" y="90143"/>
                </a:lnTo>
                <a:cubicBezTo>
                  <a:pt x="621612" y="54959"/>
                  <a:pt x="573226" y="36192"/>
                  <a:pt x="523489" y="38422"/>
                </a:cubicBezTo>
                <a:cubicBezTo>
                  <a:pt x="472684" y="40367"/>
                  <a:pt x="424527" y="61585"/>
                  <a:pt x="388805" y="97763"/>
                </a:cubicBezTo>
                <a:cubicBezTo>
                  <a:pt x="381370" y="105207"/>
                  <a:pt x="369308" y="105213"/>
                  <a:pt x="361865" y="97778"/>
                </a:cubicBezTo>
                <a:cubicBezTo>
                  <a:pt x="361860" y="97772"/>
                  <a:pt x="361854" y="97768"/>
                  <a:pt x="361849" y="97763"/>
                </a:cubicBezTo>
                <a:cubicBezTo>
                  <a:pt x="326167" y="61572"/>
                  <a:pt x="278046" y="40320"/>
                  <a:pt x="227261" y="38327"/>
                </a:cubicBezTo>
                <a:close/>
              </a:path>
            </a:pathLst>
          </a:custGeom>
          <a:solidFill>
            <a:schemeClr val="bg1"/>
          </a:solidFill>
          <a:ln w="9525" cap="flat">
            <a:noFill/>
            <a:prstDash val="solid"/>
            <a:miter/>
          </a:ln>
        </p:spPr>
        <p:txBody>
          <a:bodyPr rtlCol="0" anchor="ctr"/>
          <a:lstStyle/>
          <a:p>
            <a:endParaRPr lang="en-NZ"/>
          </a:p>
        </p:txBody>
      </p:sp>
      <p:pic>
        <p:nvPicPr>
          <p:cNvPr id="54" name="Graphic 53">
            <a:extLst>
              <a:ext uri="{FF2B5EF4-FFF2-40B4-BE49-F238E27FC236}">
                <a16:creationId xmlns:a16="http://schemas.microsoft.com/office/drawing/2014/main" id="{2D2462FD-C13F-4126-A263-8E99ACB713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448" y="1564134"/>
            <a:ext cx="310059" cy="310059"/>
          </a:xfrm>
          <a:prstGeom prst="rect">
            <a:avLst/>
          </a:prstGeom>
        </p:spPr>
      </p:pic>
      <p:sp>
        <p:nvSpPr>
          <p:cNvPr id="55" name="Freeform: Shape 54">
            <a:extLst>
              <a:ext uri="{FF2B5EF4-FFF2-40B4-BE49-F238E27FC236}">
                <a16:creationId xmlns:a16="http://schemas.microsoft.com/office/drawing/2014/main" id="{9D211ED7-9325-4EC2-83FB-E783446E6CF2}"/>
              </a:ext>
            </a:extLst>
          </p:cNvPr>
          <p:cNvSpPr/>
          <p:nvPr/>
        </p:nvSpPr>
        <p:spPr>
          <a:xfrm>
            <a:off x="6283169" y="1571202"/>
            <a:ext cx="209173" cy="272834"/>
          </a:xfrm>
          <a:custGeom>
            <a:avLst/>
            <a:gdLst>
              <a:gd name="connsiteX0" fmla="*/ 436062 w 438150"/>
              <a:gd name="connsiteY0" fmla="*/ 175022 h 571500"/>
              <a:gd name="connsiteX1" fmla="*/ 400050 w 438150"/>
              <a:gd name="connsiteY1" fmla="*/ 130011 h 571500"/>
              <a:gd name="connsiteX2" fmla="*/ 400050 w 438150"/>
              <a:gd name="connsiteY2" fmla="*/ 9525 h 571500"/>
              <a:gd name="connsiteX3" fmla="*/ 390525 w 438150"/>
              <a:gd name="connsiteY3" fmla="*/ 0 h 571500"/>
              <a:gd name="connsiteX4" fmla="*/ 314325 w 438150"/>
              <a:gd name="connsiteY4" fmla="*/ 0 h 571500"/>
              <a:gd name="connsiteX5" fmla="*/ 304800 w 438150"/>
              <a:gd name="connsiteY5" fmla="*/ 9525 h 571500"/>
              <a:gd name="connsiteX6" fmla="*/ 304800 w 438150"/>
              <a:gd name="connsiteY6" fmla="*/ 130011 h 571500"/>
              <a:gd name="connsiteX7" fmla="*/ 268788 w 438150"/>
              <a:gd name="connsiteY7" fmla="*/ 175022 h 571500"/>
              <a:gd name="connsiteX8" fmla="*/ 266700 w 438150"/>
              <a:gd name="connsiteY8" fmla="*/ 180975 h 571500"/>
              <a:gd name="connsiteX9" fmla="*/ 266700 w 438150"/>
              <a:gd name="connsiteY9" fmla="*/ 561975 h 571500"/>
              <a:gd name="connsiteX10" fmla="*/ 276225 w 438150"/>
              <a:gd name="connsiteY10" fmla="*/ 571500 h 571500"/>
              <a:gd name="connsiteX11" fmla="*/ 428625 w 438150"/>
              <a:gd name="connsiteY11" fmla="*/ 571500 h 571500"/>
              <a:gd name="connsiteX12" fmla="*/ 438150 w 438150"/>
              <a:gd name="connsiteY12" fmla="*/ 561975 h 571500"/>
              <a:gd name="connsiteX13" fmla="*/ 438150 w 438150"/>
              <a:gd name="connsiteY13" fmla="*/ 180975 h 571500"/>
              <a:gd name="connsiteX14" fmla="*/ 436062 w 438150"/>
              <a:gd name="connsiteY14" fmla="*/ 175022 h 571500"/>
              <a:gd name="connsiteX15" fmla="*/ 323850 w 438150"/>
              <a:gd name="connsiteY15" fmla="*/ 19050 h 571500"/>
              <a:gd name="connsiteX16" fmla="*/ 381000 w 438150"/>
              <a:gd name="connsiteY16" fmla="*/ 19050 h 571500"/>
              <a:gd name="connsiteX17" fmla="*/ 381000 w 438150"/>
              <a:gd name="connsiteY17" fmla="*/ 38100 h 571500"/>
              <a:gd name="connsiteX18" fmla="*/ 323850 w 438150"/>
              <a:gd name="connsiteY18" fmla="*/ 38100 h 571500"/>
              <a:gd name="connsiteX19" fmla="*/ 321762 w 438150"/>
              <a:gd name="connsiteY19" fmla="*/ 139303 h 571500"/>
              <a:gd name="connsiteX20" fmla="*/ 323850 w 438150"/>
              <a:gd name="connsiteY20" fmla="*/ 133350 h 571500"/>
              <a:gd name="connsiteX21" fmla="*/ 323850 w 438150"/>
              <a:gd name="connsiteY21" fmla="*/ 57150 h 571500"/>
              <a:gd name="connsiteX22" fmla="*/ 381000 w 438150"/>
              <a:gd name="connsiteY22" fmla="*/ 57150 h 571500"/>
              <a:gd name="connsiteX23" fmla="*/ 381000 w 438150"/>
              <a:gd name="connsiteY23" fmla="*/ 133350 h 571500"/>
              <a:gd name="connsiteX24" fmla="*/ 383088 w 438150"/>
              <a:gd name="connsiteY24" fmla="*/ 139303 h 571500"/>
              <a:gd name="connsiteX25" fmla="*/ 419100 w 438150"/>
              <a:gd name="connsiteY25" fmla="*/ 184314 h 571500"/>
              <a:gd name="connsiteX26" fmla="*/ 419100 w 438150"/>
              <a:gd name="connsiteY26" fmla="*/ 257175 h 571500"/>
              <a:gd name="connsiteX27" fmla="*/ 285750 w 438150"/>
              <a:gd name="connsiteY27" fmla="*/ 257175 h 571500"/>
              <a:gd name="connsiteX28" fmla="*/ 285750 w 438150"/>
              <a:gd name="connsiteY28" fmla="*/ 184314 h 571500"/>
              <a:gd name="connsiteX29" fmla="*/ 419100 w 438150"/>
              <a:gd name="connsiteY29" fmla="*/ 466725 h 571500"/>
              <a:gd name="connsiteX30" fmla="*/ 285750 w 438150"/>
              <a:gd name="connsiteY30" fmla="*/ 466725 h 571500"/>
              <a:gd name="connsiteX31" fmla="*/ 285750 w 438150"/>
              <a:gd name="connsiteY31" fmla="*/ 276225 h 571500"/>
              <a:gd name="connsiteX32" fmla="*/ 419100 w 438150"/>
              <a:gd name="connsiteY32" fmla="*/ 276225 h 571500"/>
              <a:gd name="connsiteX33" fmla="*/ 285750 w 438150"/>
              <a:gd name="connsiteY33" fmla="*/ 552450 h 571500"/>
              <a:gd name="connsiteX34" fmla="*/ 285750 w 438150"/>
              <a:gd name="connsiteY34" fmla="*/ 485775 h 571500"/>
              <a:gd name="connsiteX35" fmla="*/ 419100 w 438150"/>
              <a:gd name="connsiteY35" fmla="*/ 485775 h 571500"/>
              <a:gd name="connsiteX36" fmla="*/ 419100 w 438150"/>
              <a:gd name="connsiteY36" fmla="*/ 552450 h 571500"/>
              <a:gd name="connsiteX37" fmla="*/ 200025 w 438150"/>
              <a:gd name="connsiteY37" fmla="*/ 180975 h 571500"/>
              <a:gd name="connsiteX38" fmla="*/ 9525 w 438150"/>
              <a:gd name="connsiteY38" fmla="*/ 180975 h 571500"/>
              <a:gd name="connsiteX39" fmla="*/ 0 w 438150"/>
              <a:gd name="connsiteY39" fmla="*/ 190500 h 571500"/>
              <a:gd name="connsiteX40" fmla="*/ 0 w 438150"/>
              <a:gd name="connsiteY40" fmla="*/ 342900 h 571500"/>
              <a:gd name="connsiteX41" fmla="*/ 76200 w 438150"/>
              <a:gd name="connsiteY41" fmla="*/ 443613 h 571500"/>
              <a:gd name="connsiteX42" fmla="*/ 76200 w 438150"/>
              <a:gd name="connsiteY42" fmla="*/ 552450 h 571500"/>
              <a:gd name="connsiteX43" fmla="*/ 57150 w 438150"/>
              <a:gd name="connsiteY43" fmla="*/ 552450 h 571500"/>
              <a:gd name="connsiteX44" fmla="*/ 47625 w 438150"/>
              <a:gd name="connsiteY44" fmla="*/ 561975 h 571500"/>
              <a:gd name="connsiteX45" fmla="*/ 57150 w 438150"/>
              <a:gd name="connsiteY45" fmla="*/ 571500 h 571500"/>
              <a:gd name="connsiteX46" fmla="*/ 152400 w 438150"/>
              <a:gd name="connsiteY46" fmla="*/ 571500 h 571500"/>
              <a:gd name="connsiteX47" fmla="*/ 161925 w 438150"/>
              <a:gd name="connsiteY47" fmla="*/ 561975 h 571500"/>
              <a:gd name="connsiteX48" fmla="*/ 152400 w 438150"/>
              <a:gd name="connsiteY48" fmla="*/ 552450 h 571500"/>
              <a:gd name="connsiteX49" fmla="*/ 133350 w 438150"/>
              <a:gd name="connsiteY49" fmla="*/ 552450 h 571500"/>
              <a:gd name="connsiteX50" fmla="*/ 133350 w 438150"/>
              <a:gd name="connsiteY50" fmla="*/ 443613 h 571500"/>
              <a:gd name="connsiteX51" fmla="*/ 209550 w 438150"/>
              <a:gd name="connsiteY51" fmla="*/ 342900 h 571500"/>
              <a:gd name="connsiteX52" fmla="*/ 209550 w 438150"/>
              <a:gd name="connsiteY52" fmla="*/ 190500 h 571500"/>
              <a:gd name="connsiteX53" fmla="*/ 200025 w 438150"/>
              <a:gd name="connsiteY53" fmla="*/ 180975 h 571500"/>
              <a:gd name="connsiteX54" fmla="*/ 190500 w 438150"/>
              <a:gd name="connsiteY54" fmla="*/ 200025 h 571500"/>
              <a:gd name="connsiteX55" fmla="*/ 190500 w 438150"/>
              <a:gd name="connsiteY55" fmla="*/ 266700 h 571500"/>
              <a:gd name="connsiteX56" fmla="*/ 19050 w 438150"/>
              <a:gd name="connsiteY56" fmla="*/ 266700 h 571500"/>
              <a:gd name="connsiteX57" fmla="*/ 19050 w 438150"/>
              <a:gd name="connsiteY57" fmla="*/ 200025 h 571500"/>
              <a:gd name="connsiteX58" fmla="*/ 114300 w 438150"/>
              <a:gd name="connsiteY58" fmla="*/ 552450 h 571500"/>
              <a:gd name="connsiteX59" fmla="*/ 95250 w 438150"/>
              <a:gd name="connsiteY59" fmla="*/ 552450 h 571500"/>
              <a:gd name="connsiteX60" fmla="*/ 95250 w 438150"/>
              <a:gd name="connsiteY60" fmla="*/ 447192 h 571500"/>
              <a:gd name="connsiteX61" fmla="*/ 104775 w 438150"/>
              <a:gd name="connsiteY61" fmla="*/ 447675 h 571500"/>
              <a:gd name="connsiteX62" fmla="*/ 114300 w 438150"/>
              <a:gd name="connsiteY62" fmla="*/ 447192 h 571500"/>
              <a:gd name="connsiteX63" fmla="*/ 104775 w 438150"/>
              <a:gd name="connsiteY63" fmla="*/ 428625 h 571500"/>
              <a:gd name="connsiteX64" fmla="*/ 19050 w 438150"/>
              <a:gd name="connsiteY64" fmla="*/ 342900 h 571500"/>
              <a:gd name="connsiteX65" fmla="*/ 19050 w 438150"/>
              <a:gd name="connsiteY65" fmla="*/ 285750 h 571500"/>
              <a:gd name="connsiteX66" fmla="*/ 190500 w 438150"/>
              <a:gd name="connsiteY66" fmla="*/ 285750 h 571500"/>
              <a:gd name="connsiteX67" fmla="*/ 190500 w 438150"/>
              <a:gd name="connsiteY67" fmla="*/ 342900 h 571500"/>
              <a:gd name="connsiteX68" fmla="*/ 104775 w 438150"/>
              <a:gd name="connsiteY68" fmla="*/ 4286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8150" h="571500">
                <a:moveTo>
                  <a:pt x="436062" y="175022"/>
                </a:moveTo>
                <a:lnTo>
                  <a:pt x="400050" y="130011"/>
                </a:lnTo>
                <a:lnTo>
                  <a:pt x="400050" y="9525"/>
                </a:lnTo>
                <a:cubicBezTo>
                  <a:pt x="400050" y="4265"/>
                  <a:pt x="395786" y="0"/>
                  <a:pt x="390525" y="0"/>
                </a:cubicBezTo>
                <a:lnTo>
                  <a:pt x="314325" y="0"/>
                </a:lnTo>
                <a:cubicBezTo>
                  <a:pt x="309064" y="0"/>
                  <a:pt x="304800" y="4265"/>
                  <a:pt x="304800" y="9525"/>
                </a:cubicBezTo>
                <a:lnTo>
                  <a:pt x="304800" y="130011"/>
                </a:lnTo>
                <a:lnTo>
                  <a:pt x="268788" y="175022"/>
                </a:lnTo>
                <a:cubicBezTo>
                  <a:pt x="267435" y="176712"/>
                  <a:pt x="266699" y="178811"/>
                  <a:pt x="266700" y="180975"/>
                </a:cubicBezTo>
                <a:lnTo>
                  <a:pt x="266700" y="561975"/>
                </a:lnTo>
                <a:cubicBezTo>
                  <a:pt x="266700" y="567236"/>
                  <a:pt x="270964" y="571500"/>
                  <a:pt x="276225" y="571500"/>
                </a:cubicBezTo>
                <a:lnTo>
                  <a:pt x="428625" y="571500"/>
                </a:lnTo>
                <a:cubicBezTo>
                  <a:pt x="433886" y="571500"/>
                  <a:pt x="438150" y="567236"/>
                  <a:pt x="438150" y="561975"/>
                </a:cubicBezTo>
                <a:lnTo>
                  <a:pt x="438150" y="180975"/>
                </a:lnTo>
                <a:cubicBezTo>
                  <a:pt x="438151" y="178811"/>
                  <a:pt x="437415" y="176712"/>
                  <a:pt x="436062" y="175022"/>
                </a:cubicBezTo>
                <a:close/>
                <a:moveTo>
                  <a:pt x="323850" y="19050"/>
                </a:moveTo>
                <a:lnTo>
                  <a:pt x="381000" y="19050"/>
                </a:lnTo>
                <a:lnTo>
                  <a:pt x="381000" y="38100"/>
                </a:lnTo>
                <a:lnTo>
                  <a:pt x="323850" y="38100"/>
                </a:lnTo>
                <a:close/>
                <a:moveTo>
                  <a:pt x="321762" y="139303"/>
                </a:moveTo>
                <a:cubicBezTo>
                  <a:pt x="323115" y="137613"/>
                  <a:pt x="323851" y="135514"/>
                  <a:pt x="323850" y="133350"/>
                </a:cubicBezTo>
                <a:lnTo>
                  <a:pt x="323850" y="57150"/>
                </a:lnTo>
                <a:lnTo>
                  <a:pt x="381000" y="57150"/>
                </a:lnTo>
                <a:lnTo>
                  <a:pt x="381000" y="133350"/>
                </a:lnTo>
                <a:cubicBezTo>
                  <a:pt x="380999" y="135514"/>
                  <a:pt x="381735" y="137613"/>
                  <a:pt x="383088" y="139303"/>
                </a:cubicBezTo>
                <a:lnTo>
                  <a:pt x="419100" y="184314"/>
                </a:lnTo>
                <a:lnTo>
                  <a:pt x="419100" y="257175"/>
                </a:lnTo>
                <a:lnTo>
                  <a:pt x="285750" y="257175"/>
                </a:lnTo>
                <a:lnTo>
                  <a:pt x="285750" y="184314"/>
                </a:lnTo>
                <a:close/>
                <a:moveTo>
                  <a:pt x="419100" y="466725"/>
                </a:moveTo>
                <a:lnTo>
                  <a:pt x="285750" y="466725"/>
                </a:lnTo>
                <a:lnTo>
                  <a:pt x="285750" y="276225"/>
                </a:lnTo>
                <a:lnTo>
                  <a:pt x="419100" y="276225"/>
                </a:lnTo>
                <a:close/>
                <a:moveTo>
                  <a:pt x="285750" y="552450"/>
                </a:moveTo>
                <a:lnTo>
                  <a:pt x="285750" y="485775"/>
                </a:lnTo>
                <a:lnTo>
                  <a:pt x="419100" y="485775"/>
                </a:lnTo>
                <a:lnTo>
                  <a:pt x="419100" y="552450"/>
                </a:lnTo>
                <a:close/>
                <a:moveTo>
                  <a:pt x="200025" y="180975"/>
                </a:moveTo>
                <a:lnTo>
                  <a:pt x="9525" y="180975"/>
                </a:lnTo>
                <a:cubicBezTo>
                  <a:pt x="4264" y="180975"/>
                  <a:pt x="0" y="185239"/>
                  <a:pt x="0" y="190500"/>
                </a:cubicBezTo>
                <a:lnTo>
                  <a:pt x="0" y="342900"/>
                </a:lnTo>
                <a:cubicBezTo>
                  <a:pt x="78" y="389714"/>
                  <a:pt x="31171" y="430809"/>
                  <a:pt x="76200" y="443613"/>
                </a:cubicBezTo>
                <a:lnTo>
                  <a:pt x="76200" y="552450"/>
                </a:lnTo>
                <a:lnTo>
                  <a:pt x="57150" y="552450"/>
                </a:lnTo>
                <a:cubicBezTo>
                  <a:pt x="51889" y="552450"/>
                  <a:pt x="47625" y="556714"/>
                  <a:pt x="47625" y="561975"/>
                </a:cubicBezTo>
                <a:cubicBezTo>
                  <a:pt x="47625" y="567236"/>
                  <a:pt x="51889" y="571500"/>
                  <a:pt x="57150" y="571500"/>
                </a:cubicBezTo>
                <a:lnTo>
                  <a:pt x="152400" y="571500"/>
                </a:lnTo>
                <a:cubicBezTo>
                  <a:pt x="157661" y="571500"/>
                  <a:pt x="161925" y="567236"/>
                  <a:pt x="161925" y="561975"/>
                </a:cubicBezTo>
                <a:cubicBezTo>
                  <a:pt x="161925" y="556714"/>
                  <a:pt x="157661" y="552450"/>
                  <a:pt x="152400" y="552450"/>
                </a:cubicBezTo>
                <a:lnTo>
                  <a:pt x="133350" y="552450"/>
                </a:lnTo>
                <a:lnTo>
                  <a:pt x="133350" y="443613"/>
                </a:lnTo>
                <a:cubicBezTo>
                  <a:pt x="178379" y="430809"/>
                  <a:pt x="209472" y="389714"/>
                  <a:pt x="209550" y="342900"/>
                </a:cubicBezTo>
                <a:lnTo>
                  <a:pt x="209550" y="190500"/>
                </a:lnTo>
                <a:cubicBezTo>
                  <a:pt x="209550" y="185239"/>
                  <a:pt x="205286" y="180975"/>
                  <a:pt x="200025" y="180975"/>
                </a:cubicBezTo>
                <a:close/>
                <a:moveTo>
                  <a:pt x="190500" y="200025"/>
                </a:moveTo>
                <a:lnTo>
                  <a:pt x="190500" y="266700"/>
                </a:lnTo>
                <a:lnTo>
                  <a:pt x="19050" y="266700"/>
                </a:lnTo>
                <a:lnTo>
                  <a:pt x="19050" y="200025"/>
                </a:lnTo>
                <a:close/>
                <a:moveTo>
                  <a:pt x="114300" y="552450"/>
                </a:moveTo>
                <a:lnTo>
                  <a:pt x="95250" y="552450"/>
                </a:lnTo>
                <a:lnTo>
                  <a:pt x="95250" y="447192"/>
                </a:lnTo>
                <a:cubicBezTo>
                  <a:pt x="98393" y="447478"/>
                  <a:pt x="101560" y="447675"/>
                  <a:pt x="104775" y="447675"/>
                </a:cubicBezTo>
                <a:cubicBezTo>
                  <a:pt x="107990" y="447675"/>
                  <a:pt x="111157" y="447477"/>
                  <a:pt x="114300" y="447192"/>
                </a:cubicBezTo>
                <a:close/>
                <a:moveTo>
                  <a:pt x="104775" y="428625"/>
                </a:moveTo>
                <a:cubicBezTo>
                  <a:pt x="57452" y="428573"/>
                  <a:pt x="19102" y="390223"/>
                  <a:pt x="19050" y="342900"/>
                </a:cubicBezTo>
                <a:lnTo>
                  <a:pt x="19050" y="285750"/>
                </a:lnTo>
                <a:lnTo>
                  <a:pt x="190500" y="285750"/>
                </a:lnTo>
                <a:lnTo>
                  <a:pt x="190500" y="342900"/>
                </a:lnTo>
                <a:cubicBezTo>
                  <a:pt x="190448" y="390223"/>
                  <a:pt x="152098" y="428573"/>
                  <a:pt x="104775" y="428625"/>
                </a:cubicBezTo>
                <a:close/>
              </a:path>
            </a:pathLst>
          </a:custGeom>
          <a:solidFill>
            <a:schemeClr val="bg1"/>
          </a:solidFill>
          <a:ln w="9525" cap="flat">
            <a:noFill/>
            <a:prstDash val="solid"/>
            <a:miter/>
          </a:ln>
        </p:spPr>
        <p:txBody>
          <a:bodyPr rtlCol="0" anchor="ctr"/>
          <a:lstStyle/>
          <a:p>
            <a:endParaRPr lang="en-NZ"/>
          </a:p>
        </p:txBody>
      </p:sp>
      <p:sp>
        <p:nvSpPr>
          <p:cNvPr id="3" name="Slide Number Placeholder 2">
            <a:extLst>
              <a:ext uri="{FF2B5EF4-FFF2-40B4-BE49-F238E27FC236}">
                <a16:creationId xmlns:a16="http://schemas.microsoft.com/office/drawing/2014/main" id="{FEDAC5BE-D450-4EE9-A4BF-2D14952FA2ED}"/>
              </a:ext>
            </a:extLst>
          </p:cNvPr>
          <p:cNvSpPr>
            <a:spLocks noGrp="1"/>
          </p:cNvSpPr>
          <p:nvPr>
            <p:ph type="sldNum" sz="quarter" idx="10"/>
          </p:nvPr>
        </p:nvSpPr>
        <p:spPr/>
        <p:txBody>
          <a:bodyPr/>
          <a:lstStyle/>
          <a:p>
            <a:fld id="{4034BEE3-566C-4068-A777-C3A4762E861B}" type="slidenum">
              <a:rPr lang="en-GB" smtClean="0"/>
              <a:pPr/>
              <a:t>36</a:t>
            </a:fld>
            <a:endParaRPr lang="en-GB" dirty="0"/>
          </a:p>
        </p:txBody>
      </p:sp>
    </p:spTree>
    <p:extLst>
      <p:ext uri="{BB962C8B-B14F-4D97-AF65-F5344CB8AC3E}">
        <p14:creationId xmlns:p14="http://schemas.microsoft.com/office/powerpoint/2010/main" val="21879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876A81E-59E6-49B8-B8DC-FB2690DDD605}"/>
              </a:ext>
            </a:extLst>
          </p:cNvPr>
          <p:cNvSpPr>
            <a:spLocks noGrp="1"/>
          </p:cNvSpPr>
          <p:nvPr>
            <p:ph type="body" sz="quarter" idx="15"/>
          </p:nvPr>
        </p:nvSpPr>
        <p:spPr>
          <a:xfrm>
            <a:off x="2438404" y="3836600"/>
            <a:ext cx="6143622" cy="1980000"/>
          </a:xfrm>
        </p:spPr>
        <p:txBody>
          <a:bodyPr/>
          <a:lstStyle/>
          <a:p>
            <a:r>
              <a:rPr lang="en-NZ" dirty="0"/>
              <a:t>Overall reactions to the COVID-19 strategy</a:t>
            </a:r>
          </a:p>
        </p:txBody>
      </p:sp>
      <p:sp>
        <p:nvSpPr>
          <p:cNvPr id="5" name="Text Placeholder 2">
            <a:extLst>
              <a:ext uri="{FF2B5EF4-FFF2-40B4-BE49-F238E27FC236}">
                <a16:creationId xmlns:a16="http://schemas.microsoft.com/office/drawing/2014/main" id="{4D242324-6275-4A65-B1AA-A8F1339D1AEB}"/>
              </a:ext>
            </a:extLst>
          </p:cNvPr>
          <p:cNvSpPr>
            <a:spLocks noGrp="1"/>
          </p:cNvSpPr>
          <p:nvPr>
            <p:ph type="body" sz="quarter" idx="16"/>
          </p:nvPr>
        </p:nvSpPr>
        <p:spPr>
          <a:xfrm>
            <a:off x="359998" y="4556600"/>
            <a:ext cx="1430701" cy="540000"/>
          </a:xfrm>
        </p:spPr>
        <p:txBody>
          <a:bodyPr/>
          <a:lstStyle/>
          <a:p>
            <a:r>
              <a:rPr lang="en-NZ" dirty="0"/>
              <a:t>7.</a:t>
            </a:r>
          </a:p>
        </p:txBody>
      </p:sp>
    </p:spTree>
    <p:extLst>
      <p:ext uri="{BB962C8B-B14F-4D97-AF65-F5344CB8AC3E}">
        <p14:creationId xmlns:p14="http://schemas.microsoft.com/office/powerpoint/2010/main" val="31840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ACDAEFA-8C1C-4269-BC25-B98C2EF2B104}"/>
              </a:ext>
            </a:extLst>
          </p:cNvPr>
          <p:cNvSpPr txBox="1"/>
          <p:nvPr/>
        </p:nvSpPr>
        <p:spPr>
          <a:xfrm>
            <a:off x="4283580" y="6218564"/>
            <a:ext cx="6840908" cy="584775"/>
          </a:xfrm>
          <a:prstGeom prst="rect">
            <a:avLst/>
          </a:prstGeom>
          <a:noFill/>
        </p:spPr>
        <p:txBody>
          <a:bodyPr wrap="square">
            <a:spAutoFit/>
          </a:bodyPr>
          <a:lstStyle/>
          <a:p>
            <a:r>
              <a:rPr lang="en-US" sz="800" dirty="0"/>
              <a:t>Q. </a:t>
            </a:r>
            <a:r>
              <a:rPr lang="en-NZ" sz="800" dirty="0"/>
              <a:t>Overall, do you think the government is making the right decisions as we seek to reconnect Aotearoa New Zealand to the world? Do you think the government has protected the health of the people most at-risk from COVID-19 in the past year? Do you think the government has upheld the principles of Te </a:t>
            </a:r>
            <a:r>
              <a:rPr lang="en-NZ" sz="800" dirty="0" err="1"/>
              <a:t>Tiriti</a:t>
            </a:r>
            <a:r>
              <a:rPr lang="en-NZ" sz="800" dirty="0"/>
              <a:t> o Waitangi in the way it has managed COVID-19?</a:t>
            </a:r>
          </a:p>
          <a:p>
            <a:r>
              <a:rPr lang="en-US" sz="800" dirty="0"/>
              <a:t>Base: All Pacific peoples (n=301). </a:t>
            </a:r>
            <a:endParaRPr lang="en-NZ" sz="800" dirty="0"/>
          </a:p>
        </p:txBody>
      </p:sp>
      <p:sp>
        <p:nvSpPr>
          <p:cNvPr id="28" name="Title 5">
            <a:extLst>
              <a:ext uri="{FF2B5EF4-FFF2-40B4-BE49-F238E27FC236}">
                <a16:creationId xmlns:a16="http://schemas.microsoft.com/office/drawing/2014/main" id="{70B35BB9-979B-4209-A062-3FF711A19E87}"/>
              </a:ext>
            </a:extLst>
          </p:cNvPr>
          <p:cNvSpPr>
            <a:spLocks noGrp="1"/>
          </p:cNvSpPr>
          <p:nvPr>
            <p:ph type="title"/>
          </p:nvPr>
        </p:nvSpPr>
        <p:spPr>
          <a:xfrm>
            <a:off x="95250" y="224819"/>
            <a:ext cx="10196711" cy="403200"/>
          </a:xfrm>
        </p:spPr>
        <p:txBody>
          <a:bodyPr/>
          <a:lstStyle/>
          <a:p>
            <a:r>
              <a:rPr lang="en-NZ" sz="2000" b="0" dirty="0"/>
              <a:t>People generally feel the right decisions are being made when it comes to: reconnecting Aotearoa to the world, protecting those most at-risk, and upholding Te </a:t>
            </a:r>
            <a:r>
              <a:rPr lang="en-NZ" sz="2000" b="0" dirty="0" err="1"/>
              <a:t>Tiriti</a:t>
            </a:r>
            <a:r>
              <a:rPr lang="en-NZ" sz="2000" b="0" dirty="0"/>
              <a:t> o Waitangi.   </a:t>
            </a:r>
          </a:p>
        </p:txBody>
      </p:sp>
      <p:sp>
        <p:nvSpPr>
          <p:cNvPr id="24" name="Rectangle 23">
            <a:extLst>
              <a:ext uri="{FF2B5EF4-FFF2-40B4-BE49-F238E27FC236}">
                <a16:creationId xmlns:a16="http://schemas.microsoft.com/office/drawing/2014/main" id="{17612BFA-244F-4C1D-8F5D-8B8B93A317E5}"/>
              </a:ext>
            </a:extLst>
          </p:cNvPr>
          <p:cNvSpPr/>
          <p:nvPr/>
        </p:nvSpPr>
        <p:spPr bwMode="ltGray">
          <a:xfrm>
            <a:off x="8055248" y="1402081"/>
            <a:ext cx="3771627" cy="4272279"/>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1200" cap="none" spc="0" normalizeH="0" baseline="0" noProof="0" dirty="0" err="1">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792185D-3340-4947-8EB9-2DE71E942FBE}"/>
              </a:ext>
            </a:extLst>
          </p:cNvPr>
          <p:cNvSpPr/>
          <p:nvPr/>
        </p:nvSpPr>
        <p:spPr bwMode="ltGray">
          <a:xfrm>
            <a:off x="365126" y="1402081"/>
            <a:ext cx="3772800" cy="4272279"/>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1200" cap="none" spc="0" normalizeH="0" baseline="0" noProof="0" dirty="0" err="1">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AE785A5B-B469-4C04-975B-AB54687092C7}"/>
              </a:ext>
            </a:extLst>
          </p:cNvPr>
          <p:cNvSpPr/>
          <p:nvPr/>
        </p:nvSpPr>
        <p:spPr bwMode="ltGray">
          <a:xfrm>
            <a:off x="4210187" y="1402081"/>
            <a:ext cx="3772800" cy="4272279"/>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1625CE20-C5DA-4574-91C9-8DA419F51EA2}"/>
              </a:ext>
            </a:extLst>
          </p:cNvPr>
          <p:cNvGrpSpPr/>
          <p:nvPr/>
        </p:nvGrpSpPr>
        <p:grpSpPr>
          <a:xfrm>
            <a:off x="292865" y="2332952"/>
            <a:ext cx="3702018" cy="3308623"/>
            <a:chOff x="36149" y="2379346"/>
            <a:chExt cx="4267259" cy="3813799"/>
          </a:xfrm>
        </p:grpSpPr>
        <p:graphicFrame>
          <p:nvGraphicFramePr>
            <p:cNvPr id="46" name="Content Placeholder 13">
              <a:extLst>
                <a:ext uri="{FF2B5EF4-FFF2-40B4-BE49-F238E27FC236}">
                  <a16:creationId xmlns:a16="http://schemas.microsoft.com/office/drawing/2014/main" id="{88EA0C63-4A15-4D28-9C5B-5BC6F3699CEC}"/>
                </a:ext>
              </a:extLst>
            </p:cNvPr>
            <p:cNvGraphicFramePr>
              <a:graphicFrameLocks/>
            </p:cNvGraphicFramePr>
            <p:nvPr>
              <p:extLst>
                <p:ext uri="{D42A27DB-BD31-4B8C-83A1-F6EECF244321}">
                  <p14:modId xmlns:p14="http://schemas.microsoft.com/office/powerpoint/2010/main" val="1781395398"/>
                </p:ext>
              </p:extLst>
            </p:nvPr>
          </p:nvGraphicFramePr>
          <p:xfrm>
            <a:off x="169499" y="2379346"/>
            <a:ext cx="4133909" cy="3651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ontent Placeholder 13">
              <a:extLst>
                <a:ext uri="{FF2B5EF4-FFF2-40B4-BE49-F238E27FC236}">
                  <a16:creationId xmlns:a16="http://schemas.microsoft.com/office/drawing/2014/main" id="{A686228B-482C-45FB-9D5B-47D169E365F1}"/>
                </a:ext>
              </a:extLst>
            </p:cNvPr>
            <p:cNvGraphicFramePr>
              <a:graphicFrameLocks/>
            </p:cNvGraphicFramePr>
            <p:nvPr>
              <p:extLst>
                <p:ext uri="{D42A27DB-BD31-4B8C-83A1-F6EECF244321}">
                  <p14:modId xmlns:p14="http://schemas.microsoft.com/office/powerpoint/2010/main" val="3700686701"/>
                </p:ext>
              </p:extLst>
            </p:nvPr>
          </p:nvGraphicFramePr>
          <p:xfrm>
            <a:off x="36149" y="2541271"/>
            <a:ext cx="4133911" cy="365187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8" name="Group 47">
            <a:extLst>
              <a:ext uri="{FF2B5EF4-FFF2-40B4-BE49-F238E27FC236}">
                <a16:creationId xmlns:a16="http://schemas.microsoft.com/office/drawing/2014/main" id="{29193438-F243-47BA-A442-468E2E8BA49D}"/>
              </a:ext>
            </a:extLst>
          </p:cNvPr>
          <p:cNvGrpSpPr/>
          <p:nvPr/>
        </p:nvGrpSpPr>
        <p:grpSpPr>
          <a:xfrm>
            <a:off x="3880066" y="2332952"/>
            <a:ext cx="3697053" cy="3293748"/>
            <a:chOff x="4029046" y="2345711"/>
            <a:chExt cx="4261536" cy="3796653"/>
          </a:xfrm>
        </p:grpSpPr>
        <p:graphicFrame>
          <p:nvGraphicFramePr>
            <p:cNvPr id="50" name="Content Placeholder 13">
              <a:extLst>
                <a:ext uri="{FF2B5EF4-FFF2-40B4-BE49-F238E27FC236}">
                  <a16:creationId xmlns:a16="http://schemas.microsoft.com/office/drawing/2014/main" id="{DD0E9679-9071-4A59-90CE-81C4516350CD}"/>
                </a:ext>
              </a:extLst>
            </p:cNvPr>
            <p:cNvGraphicFramePr>
              <a:graphicFrameLocks/>
            </p:cNvGraphicFramePr>
            <p:nvPr>
              <p:extLst>
                <p:ext uri="{D42A27DB-BD31-4B8C-83A1-F6EECF244321}">
                  <p14:modId xmlns:p14="http://schemas.microsoft.com/office/powerpoint/2010/main" val="2829070449"/>
                </p:ext>
              </p:extLst>
            </p:nvPr>
          </p:nvGraphicFramePr>
          <p:xfrm>
            <a:off x="4156673" y="2345711"/>
            <a:ext cx="4133909" cy="36518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ontent Placeholder 13">
              <a:extLst>
                <a:ext uri="{FF2B5EF4-FFF2-40B4-BE49-F238E27FC236}">
                  <a16:creationId xmlns:a16="http://schemas.microsoft.com/office/drawing/2014/main" id="{E95F93FF-833F-432D-B2C5-B6D423BA196B}"/>
                </a:ext>
              </a:extLst>
            </p:cNvPr>
            <p:cNvGraphicFramePr>
              <a:graphicFrameLocks/>
            </p:cNvGraphicFramePr>
            <p:nvPr>
              <p:extLst>
                <p:ext uri="{D42A27DB-BD31-4B8C-83A1-F6EECF244321}">
                  <p14:modId xmlns:p14="http://schemas.microsoft.com/office/powerpoint/2010/main" val="2551071577"/>
                </p:ext>
              </p:extLst>
            </p:nvPr>
          </p:nvGraphicFramePr>
          <p:xfrm>
            <a:off x="4029046" y="2490490"/>
            <a:ext cx="4133909" cy="365187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2" name="Group 51">
            <a:extLst>
              <a:ext uri="{FF2B5EF4-FFF2-40B4-BE49-F238E27FC236}">
                <a16:creationId xmlns:a16="http://schemas.microsoft.com/office/drawing/2014/main" id="{5F926E26-9815-4A66-8EFC-411248B92F1C}"/>
              </a:ext>
            </a:extLst>
          </p:cNvPr>
          <p:cNvGrpSpPr/>
          <p:nvPr/>
        </p:nvGrpSpPr>
        <p:grpSpPr>
          <a:xfrm>
            <a:off x="7733588" y="2274494"/>
            <a:ext cx="3693755" cy="3292097"/>
            <a:chOff x="8032577" y="2398396"/>
            <a:chExt cx="4257734" cy="3794749"/>
          </a:xfrm>
        </p:grpSpPr>
        <p:graphicFrame>
          <p:nvGraphicFramePr>
            <p:cNvPr id="53" name="Content Placeholder 13">
              <a:extLst>
                <a:ext uri="{FF2B5EF4-FFF2-40B4-BE49-F238E27FC236}">
                  <a16:creationId xmlns:a16="http://schemas.microsoft.com/office/drawing/2014/main" id="{463F1075-CC3C-4E70-9621-C9EA87EFA1E4}"/>
                </a:ext>
              </a:extLst>
            </p:cNvPr>
            <p:cNvGraphicFramePr>
              <a:graphicFrameLocks/>
            </p:cNvGraphicFramePr>
            <p:nvPr>
              <p:extLst>
                <p:ext uri="{D42A27DB-BD31-4B8C-83A1-F6EECF244321}">
                  <p14:modId xmlns:p14="http://schemas.microsoft.com/office/powerpoint/2010/main" val="2424423636"/>
                </p:ext>
              </p:extLst>
            </p:nvPr>
          </p:nvGraphicFramePr>
          <p:xfrm>
            <a:off x="8156402" y="2398396"/>
            <a:ext cx="4133909" cy="36518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Content Placeholder 13">
              <a:extLst>
                <a:ext uri="{FF2B5EF4-FFF2-40B4-BE49-F238E27FC236}">
                  <a16:creationId xmlns:a16="http://schemas.microsoft.com/office/drawing/2014/main" id="{58A85298-A5C4-44A1-8E26-862E34CC76C0}"/>
                </a:ext>
              </a:extLst>
            </p:cNvPr>
            <p:cNvGraphicFramePr>
              <a:graphicFrameLocks/>
            </p:cNvGraphicFramePr>
            <p:nvPr>
              <p:extLst>
                <p:ext uri="{D42A27DB-BD31-4B8C-83A1-F6EECF244321}">
                  <p14:modId xmlns:p14="http://schemas.microsoft.com/office/powerpoint/2010/main" val="1828534317"/>
                </p:ext>
              </p:extLst>
            </p:nvPr>
          </p:nvGraphicFramePr>
          <p:xfrm>
            <a:off x="8032577" y="2541271"/>
            <a:ext cx="4133909" cy="3651874"/>
          </p:xfrm>
          <a:graphic>
            <a:graphicData uri="http://schemas.openxmlformats.org/drawingml/2006/chart">
              <c:chart xmlns:c="http://schemas.openxmlformats.org/drawingml/2006/chart" xmlns:r="http://schemas.openxmlformats.org/officeDocument/2006/relationships" r:id="rId8"/>
            </a:graphicData>
          </a:graphic>
        </p:graphicFrame>
      </p:grpSp>
      <p:sp>
        <p:nvSpPr>
          <p:cNvPr id="55" name="TextBox 54">
            <a:extLst>
              <a:ext uri="{FF2B5EF4-FFF2-40B4-BE49-F238E27FC236}">
                <a16:creationId xmlns:a16="http://schemas.microsoft.com/office/drawing/2014/main" id="{0CA325C5-C5E9-4AE4-B561-9CBBF4E591A4}"/>
              </a:ext>
            </a:extLst>
          </p:cNvPr>
          <p:cNvSpPr txBox="1"/>
          <p:nvPr/>
        </p:nvSpPr>
        <p:spPr>
          <a:xfrm>
            <a:off x="522902" y="1577233"/>
            <a:ext cx="3457248" cy="430887"/>
          </a:xfrm>
          <a:prstGeom prst="rect">
            <a:avLst/>
          </a:prstGeom>
          <a:noFill/>
        </p:spPr>
        <p:txBody>
          <a:bodyPr wrap="square" lIns="0" tIns="0" rIns="0" bIns="0" rtlCol="0">
            <a:spAutoFit/>
          </a:bodyPr>
          <a:lstStyle/>
          <a:p>
            <a:pPr algn="ctr"/>
            <a:r>
              <a:rPr lang="en-NZ" sz="1400" b="1" dirty="0"/>
              <a:t>Making the right decisions around reconnecting Aotearoa to the world</a:t>
            </a:r>
          </a:p>
        </p:txBody>
      </p:sp>
      <p:sp>
        <p:nvSpPr>
          <p:cNvPr id="56" name="TextBox 55">
            <a:extLst>
              <a:ext uri="{FF2B5EF4-FFF2-40B4-BE49-F238E27FC236}">
                <a16:creationId xmlns:a16="http://schemas.microsoft.com/office/drawing/2014/main" id="{C6FD7F24-2215-4121-9C7D-947ED531E5D2}"/>
              </a:ext>
            </a:extLst>
          </p:cNvPr>
          <p:cNvSpPr txBox="1"/>
          <p:nvPr/>
        </p:nvSpPr>
        <p:spPr>
          <a:xfrm>
            <a:off x="4367963" y="1577234"/>
            <a:ext cx="3457248" cy="215444"/>
          </a:xfrm>
          <a:prstGeom prst="rect">
            <a:avLst/>
          </a:prstGeom>
          <a:noFill/>
        </p:spPr>
        <p:txBody>
          <a:bodyPr wrap="square" lIns="0" tIns="0" rIns="0" bIns="0" rtlCol="0">
            <a:spAutoFit/>
          </a:bodyPr>
          <a:lstStyle/>
          <a:p>
            <a:pPr algn="ctr"/>
            <a:r>
              <a:rPr lang="en-NZ" sz="1400" b="1" dirty="0"/>
              <a:t>Protecting those most at-risk</a:t>
            </a:r>
          </a:p>
        </p:txBody>
      </p:sp>
      <p:sp>
        <p:nvSpPr>
          <p:cNvPr id="57" name="TextBox 56">
            <a:extLst>
              <a:ext uri="{FF2B5EF4-FFF2-40B4-BE49-F238E27FC236}">
                <a16:creationId xmlns:a16="http://schemas.microsoft.com/office/drawing/2014/main" id="{74F47C33-A3DA-41CD-BEDE-D7CFA3AA91B9}"/>
              </a:ext>
            </a:extLst>
          </p:cNvPr>
          <p:cNvSpPr txBox="1"/>
          <p:nvPr/>
        </p:nvSpPr>
        <p:spPr>
          <a:xfrm>
            <a:off x="8214470" y="1577234"/>
            <a:ext cx="3453182" cy="215444"/>
          </a:xfrm>
          <a:prstGeom prst="rect">
            <a:avLst/>
          </a:prstGeom>
          <a:noFill/>
        </p:spPr>
        <p:txBody>
          <a:bodyPr wrap="square" lIns="0" tIns="0" rIns="0" bIns="0" rtlCol="0">
            <a:spAutoFit/>
          </a:bodyPr>
          <a:lstStyle/>
          <a:p>
            <a:pPr algn="ctr"/>
            <a:r>
              <a:rPr lang="en-NZ" sz="1400" b="1" dirty="0"/>
              <a:t>U</a:t>
            </a:r>
            <a:r>
              <a:rPr lang="en-NZ" sz="1400" b="1" dirty="0">
                <a:solidFill>
                  <a:schemeClr val="tx1"/>
                </a:solidFill>
                <a:effectLst/>
              </a:rPr>
              <a:t>pholding </a:t>
            </a:r>
            <a:r>
              <a:rPr lang="en-NZ" sz="1400" b="1" dirty="0" err="1">
                <a:solidFill>
                  <a:schemeClr val="tx1"/>
                </a:solidFill>
                <a:effectLst/>
              </a:rPr>
              <a:t>Te</a:t>
            </a:r>
            <a:r>
              <a:rPr lang="en-NZ" sz="1400" b="1" dirty="0">
                <a:solidFill>
                  <a:schemeClr val="tx1"/>
                </a:solidFill>
                <a:effectLst/>
              </a:rPr>
              <a:t> </a:t>
            </a:r>
            <a:r>
              <a:rPr lang="en-NZ" sz="1400" b="1" dirty="0" err="1">
                <a:solidFill>
                  <a:schemeClr val="tx1"/>
                </a:solidFill>
                <a:effectLst/>
              </a:rPr>
              <a:t>Tiriti</a:t>
            </a:r>
            <a:r>
              <a:rPr lang="en-NZ" sz="1400" b="1" dirty="0">
                <a:solidFill>
                  <a:schemeClr val="tx1"/>
                </a:solidFill>
                <a:effectLst/>
              </a:rPr>
              <a:t> o Waitangi</a:t>
            </a:r>
            <a:endParaRPr lang="en-NZ" sz="1400" b="1" dirty="0"/>
          </a:p>
        </p:txBody>
      </p:sp>
      <p:sp>
        <p:nvSpPr>
          <p:cNvPr id="58" name="TextBox 57">
            <a:extLst>
              <a:ext uri="{FF2B5EF4-FFF2-40B4-BE49-F238E27FC236}">
                <a16:creationId xmlns:a16="http://schemas.microsoft.com/office/drawing/2014/main" id="{D3189A44-8DA3-47EC-9A65-95701D9CFBE1}"/>
              </a:ext>
            </a:extLst>
          </p:cNvPr>
          <p:cNvSpPr txBox="1"/>
          <p:nvPr/>
        </p:nvSpPr>
        <p:spPr>
          <a:xfrm>
            <a:off x="3242656" y="2274494"/>
            <a:ext cx="1110089" cy="861774"/>
          </a:xfrm>
          <a:prstGeom prst="rect">
            <a:avLst/>
          </a:prstGeom>
          <a:noFill/>
        </p:spPr>
        <p:txBody>
          <a:bodyPr wrap="square" lIns="0" tIns="0" rIns="0" bIns="0" rtlCol="0">
            <a:spAutoFit/>
          </a:bodyPr>
          <a:lstStyle/>
          <a:p>
            <a:r>
              <a:rPr lang="en-NZ" sz="2000" b="1" dirty="0"/>
              <a:t>73% </a:t>
            </a:r>
          </a:p>
          <a:p>
            <a:r>
              <a:rPr lang="en-NZ" sz="1200" dirty="0"/>
              <a:t>somewhat or definitely </a:t>
            </a:r>
          </a:p>
          <a:p>
            <a:r>
              <a:rPr lang="en-NZ" sz="1200" dirty="0"/>
              <a:t>agree</a:t>
            </a:r>
          </a:p>
        </p:txBody>
      </p:sp>
      <p:sp>
        <p:nvSpPr>
          <p:cNvPr id="59" name="TextBox 58">
            <a:extLst>
              <a:ext uri="{FF2B5EF4-FFF2-40B4-BE49-F238E27FC236}">
                <a16:creationId xmlns:a16="http://schemas.microsoft.com/office/drawing/2014/main" id="{3AE91207-1A0F-4261-8922-C2CFDBE86958}"/>
              </a:ext>
            </a:extLst>
          </p:cNvPr>
          <p:cNvSpPr txBox="1"/>
          <p:nvPr/>
        </p:nvSpPr>
        <p:spPr>
          <a:xfrm>
            <a:off x="6777072" y="2275208"/>
            <a:ext cx="1205915" cy="861774"/>
          </a:xfrm>
          <a:prstGeom prst="rect">
            <a:avLst/>
          </a:prstGeom>
          <a:noFill/>
        </p:spPr>
        <p:txBody>
          <a:bodyPr wrap="square" lIns="0" tIns="0" rIns="0" bIns="0" rtlCol="0">
            <a:spAutoFit/>
          </a:bodyPr>
          <a:lstStyle/>
          <a:p>
            <a:r>
              <a:rPr lang="en-NZ" sz="2000" b="1" dirty="0"/>
              <a:t>84% </a:t>
            </a:r>
          </a:p>
          <a:p>
            <a:r>
              <a:rPr lang="en-NZ" sz="1200" dirty="0"/>
              <a:t>somewhat or definitely </a:t>
            </a:r>
          </a:p>
          <a:p>
            <a:r>
              <a:rPr lang="en-NZ" sz="1200" dirty="0"/>
              <a:t>agree</a:t>
            </a:r>
          </a:p>
        </p:txBody>
      </p:sp>
      <p:sp>
        <p:nvSpPr>
          <p:cNvPr id="60" name="TextBox 59">
            <a:extLst>
              <a:ext uri="{FF2B5EF4-FFF2-40B4-BE49-F238E27FC236}">
                <a16:creationId xmlns:a16="http://schemas.microsoft.com/office/drawing/2014/main" id="{F07B9164-6B7E-4356-8F60-B7A139C7CBDB}"/>
              </a:ext>
            </a:extLst>
          </p:cNvPr>
          <p:cNvSpPr txBox="1"/>
          <p:nvPr/>
        </p:nvSpPr>
        <p:spPr>
          <a:xfrm>
            <a:off x="10714900" y="2236709"/>
            <a:ext cx="1354562" cy="861774"/>
          </a:xfrm>
          <a:prstGeom prst="rect">
            <a:avLst/>
          </a:prstGeom>
          <a:noFill/>
        </p:spPr>
        <p:txBody>
          <a:bodyPr wrap="square" lIns="0" tIns="0" rIns="0" bIns="0" rtlCol="0">
            <a:spAutoFit/>
          </a:bodyPr>
          <a:lstStyle/>
          <a:p>
            <a:r>
              <a:rPr lang="en-NZ" sz="2000" b="1" dirty="0"/>
              <a:t>63% </a:t>
            </a:r>
          </a:p>
          <a:p>
            <a:r>
              <a:rPr lang="en-NZ" sz="1200" dirty="0"/>
              <a:t>somewhat or definitely </a:t>
            </a:r>
          </a:p>
          <a:p>
            <a:r>
              <a:rPr lang="en-NZ" sz="1200" dirty="0"/>
              <a:t>agree</a:t>
            </a:r>
          </a:p>
        </p:txBody>
      </p:sp>
      <p:graphicFrame>
        <p:nvGraphicFramePr>
          <p:cNvPr id="61" name="Content Placeholder 13">
            <a:extLst>
              <a:ext uri="{FF2B5EF4-FFF2-40B4-BE49-F238E27FC236}">
                <a16:creationId xmlns:a16="http://schemas.microsoft.com/office/drawing/2014/main" id="{36468E7C-27E4-44AA-ACEE-FA2B557BB730}"/>
              </a:ext>
            </a:extLst>
          </p:cNvPr>
          <p:cNvGraphicFramePr>
            <a:graphicFrameLocks/>
          </p:cNvGraphicFramePr>
          <p:nvPr>
            <p:extLst>
              <p:ext uri="{D42A27DB-BD31-4B8C-83A1-F6EECF244321}">
                <p14:modId xmlns:p14="http://schemas.microsoft.com/office/powerpoint/2010/main" val="3499789149"/>
              </p:ext>
            </p:extLst>
          </p:nvPr>
        </p:nvGraphicFramePr>
        <p:xfrm>
          <a:off x="360363" y="5753749"/>
          <a:ext cx="11466512" cy="262158"/>
        </p:xfrm>
        <a:graphic>
          <a:graphicData uri="http://schemas.openxmlformats.org/drawingml/2006/chart">
            <c:chart xmlns:c="http://schemas.openxmlformats.org/drawingml/2006/chart" xmlns:r="http://schemas.openxmlformats.org/officeDocument/2006/relationships" r:id="rId9"/>
          </a:graphicData>
        </a:graphic>
      </p:graphicFrame>
      <p:sp>
        <p:nvSpPr>
          <p:cNvPr id="3" name="Slide Number Placeholder 2">
            <a:extLst>
              <a:ext uri="{FF2B5EF4-FFF2-40B4-BE49-F238E27FC236}">
                <a16:creationId xmlns:a16="http://schemas.microsoft.com/office/drawing/2014/main" id="{02E01C23-D1A3-4883-B711-0B198554F6D4}"/>
              </a:ext>
            </a:extLst>
          </p:cNvPr>
          <p:cNvSpPr>
            <a:spLocks noGrp="1"/>
          </p:cNvSpPr>
          <p:nvPr>
            <p:ph type="sldNum" sz="quarter" idx="10"/>
          </p:nvPr>
        </p:nvSpPr>
        <p:spPr/>
        <p:txBody>
          <a:bodyPr/>
          <a:lstStyle/>
          <a:p>
            <a:fld id="{4034BEE3-566C-4068-A777-C3A4762E861B}" type="slidenum">
              <a:rPr lang="en-GB" smtClean="0"/>
              <a:pPr/>
              <a:t>38</a:t>
            </a:fld>
            <a:endParaRPr lang="en-GB" dirty="0"/>
          </a:p>
        </p:txBody>
      </p:sp>
    </p:spTree>
    <p:extLst>
      <p:ext uri="{BB962C8B-B14F-4D97-AF65-F5344CB8AC3E}">
        <p14:creationId xmlns:p14="http://schemas.microsoft.com/office/powerpoint/2010/main" val="14689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3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FD68E0A-7169-489A-ADC8-C6E8754CFAD4}"/>
              </a:ext>
            </a:extLst>
          </p:cNvPr>
          <p:cNvSpPr/>
          <p:nvPr/>
        </p:nvSpPr>
        <p:spPr bwMode="ltGray">
          <a:xfrm>
            <a:off x="360676" y="208280"/>
            <a:ext cx="3581400" cy="5791200"/>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1" name="Title 5">
            <a:extLst>
              <a:ext uri="{FF2B5EF4-FFF2-40B4-BE49-F238E27FC236}">
                <a16:creationId xmlns:a16="http://schemas.microsoft.com/office/drawing/2014/main" id="{96B53BDC-DDB3-4039-B6A3-DEBCF69E5E94}"/>
              </a:ext>
            </a:extLst>
          </p:cNvPr>
          <p:cNvSpPr>
            <a:spLocks noGrp="1"/>
          </p:cNvSpPr>
          <p:nvPr>
            <p:ph type="title"/>
          </p:nvPr>
        </p:nvSpPr>
        <p:spPr>
          <a:xfrm>
            <a:off x="594360" y="539213"/>
            <a:ext cx="3154680" cy="403200"/>
          </a:xfrm>
        </p:spPr>
        <p:txBody>
          <a:bodyPr/>
          <a:lstStyle/>
          <a:p>
            <a:r>
              <a:rPr lang="en-NZ" sz="3200" dirty="0">
                <a:solidFill>
                  <a:schemeClr val="bg1"/>
                </a:solidFill>
                <a:effectLst/>
              </a:rPr>
              <a:t>Contents</a:t>
            </a:r>
            <a:endParaRPr lang="en-NZ" sz="3200" dirty="0">
              <a:solidFill>
                <a:schemeClr val="bg1"/>
              </a:solidFill>
            </a:endParaRPr>
          </a:p>
        </p:txBody>
      </p:sp>
      <p:pic>
        <p:nvPicPr>
          <p:cNvPr id="53" name="Picture 52" descr="Two people sitting at a table with laptops&#10;&#10;Description automatically generated with medium confidence">
            <a:extLst>
              <a:ext uri="{FF2B5EF4-FFF2-40B4-BE49-F238E27FC236}">
                <a16:creationId xmlns:a16="http://schemas.microsoft.com/office/drawing/2014/main" id="{9F480B56-A7C1-4EB1-8A7C-1AFB59EC4C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681" y="2382520"/>
            <a:ext cx="3581399" cy="3616960"/>
          </a:xfrm>
          <a:prstGeom prst="rect">
            <a:avLst/>
          </a:prstGeom>
        </p:spPr>
      </p:pic>
      <p:sp>
        <p:nvSpPr>
          <p:cNvPr id="54" name="Rectangle 53">
            <a:extLst>
              <a:ext uri="{FF2B5EF4-FFF2-40B4-BE49-F238E27FC236}">
                <a16:creationId xmlns:a16="http://schemas.microsoft.com/office/drawing/2014/main" id="{C83CE94E-FFBD-41E3-9BB4-41528147747D}"/>
              </a:ext>
            </a:extLst>
          </p:cNvPr>
          <p:cNvSpPr/>
          <p:nvPr/>
        </p:nvSpPr>
        <p:spPr bwMode="ltGray">
          <a:xfrm rot="5400000">
            <a:off x="373378" y="1729740"/>
            <a:ext cx="3556000" cy="3581401"/>
          </a:xfrm>
          <a:prstGeom prst="rect">
            <a:avLst/>
          </a:prstGeom>
          <a:gradFill>
            <a:gsLst>
              <a:gs pos="17000">
                <a:srgbClr val="000000"/>
              </a:gs>
              <a:gs pos="100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cxnSp>
        <p:nvCxnSpPr>
          <p:cNvPr id="58" name="Straight Connector 57">
            <a:extLst>
              <a:ext uri="{FF2B5EF4-FFF2-40B4-BE49-F238E27FC236}">
                <a16:creationId xmlns:a16="http://schemas.microsoft.com/office/drawing/2014/main" id="{B4839546-6DDF-4835-95D3-567E14A928C8}"/>
              </a:ext>
            </a:extLst>
          </p:cNvPr>
          <p:cNvCxnSpPr>
            <a:cxnSpLocks/>
          </p:cNvCxnSpPr>
          <p:nvPr/>
        </p:nvCxnSpPr>
        <p:spPr>
          <a:xfrm flipH="1">
            <a:off x="619754" y="1300481"/>
            <a:ext cx="1640842" cy="0"/>
          </a:xfrm>
          <a:prstGeom prst="line">
            <a:avLst/>
          </a:prstGeom>
          <a:ln w="38100">
            <a:solidFill>
              <a:srgbClr val="F7941E"/>
            </a:solidFill>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B1E63816-E255-48A1-8F29-EBBCA454FCF5}"/>
              </a:ext>
            </a:extLst>
          </p:cNvPr>
          <p:cNvSpPr/>
          <p:nvPr/>
        </p:nvSpPr>
        <p:spPr bwMode="ltGray">
          <a:xfrm>
            <a:off x="4262120" y="1049374"/>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71" name="TextBox 70">
            <a:extLst>
              <a:ext uri="{FF2B5EF4-FFF2-40B4-BE49-F238E27FC236}">
                <a16:creationId xmlns:a16="http://schemas.microsoft.com/office/drawing/2014/main" id="{A8A5291D-6B15-46D0-9219-8287D3179781}"/>
              </a:ext>
            </a:extLst>
          </p:cNvPr>
          <p:cNvSpPr txBox="1"/>
          <p:nvPr/>
        </p:nvSpPr>
        <p:spPr>
          <a:xfrm>
            <a:off x="5104130" y="1129764"/>
            <a:ext cx="5563870" cy="523220"/>
          </a:xfrm>
          <a:prstGeom prst="rect">
            <a:avLst/>
          </a:prstGeom>
          <a:noFill/>
        </p:spPr>
        <p:txBody>
          <a:bodyPr wrap="square">
            <a:spAutoFit/>
          </a:bodyPr>
          <a:lstStyle/>
          <a:p>
            <a:r>
              <a:rPr lang="en-NZ" sz="1400" dirty="0"/>
              <a:t>COVID-19 tracer app, mandatory testing, mandatory vaccination, and health behaviours</a:t>
            </a:r>
          </a:p>
        </p:txBody>
      </p:sp>
      <p:sp>
        <p:nvSpPr>
          <p:cNvPr id="72" name="TextBox 71">
            <a:extLst>
              <a:ext uri="{FF2B5EF4-FFF2-40B4-BE49-F238E27FC236}">
                <a16:creationId xmlns:a16="http://schemas.microsoft.com/office/drawing/2014/main" id="{8A134E2E-EA35-4013-BE81-D5DFEA00246B}"/>
              </a:ext>
            </a:extLst>
          </p:cNvPr>
          <p:cNvSpPr txBox="1"/>
          <p:nvPr/>
        </p:nvSpPr>
        <p:spPr>
          <a:xfrm>
            <a:off x="4121465" y="975876"/>
            <a:ext cx="997903" cy="830997"/>
          </a:xfrm>
          <a:prstGeom prst="rect">
            <a:avLst/>
          </a:prstGeom>
          <a:noFill/>
        </p:spPr>
        <p:txBody>
          <a:bodyPr wrap="square">
            <a:spAutoFit/>
          </a:bodyPr>
          <a:lstStyle/>
          <a:p>
            <a:pPr algn="ctr"/>
            <a:r>
              <a:rPr lang="en-NZ" sz="4800" b="1" dirty="0">
                <a:solidFill>
                  <a:srgbClr val="002E6E"/>
                </a:solidFill>
              </a:rPr>
              <a:t>2</a:t>
            </a:r>
          </a:p>
        </p:txBody>
      </p:sp>
      <p:sp>
        <p:nvSpPr>
          <p:cNvPr id="73" name="TextBox 72">
            <a:extLst>
              <a:ext uri="{FF2B5EF4-FFF2-40B4-BE49-F238E27FC236}">
                <a16:creationId xmlns:a16="http://schemas.microsoft.com/office/drawing/2014/main" id="{1480080E-997C-4F53-BB3F-16ADBC50E822}"/>
              </a:ext>
            </a:extLst>
          </p:cNvPr>
          <p:cNvSpPr txBox="1"/>
          <p:nvPr/>
        </p:nvSpPr>
        <p:spPr>
          <a:xfrm>
            <a:off x="11487785" y="1268264"/>
            <a:ext cx="171522" cy="246221"/>
          </a:xfrm>
          <a:prstGeom prst="rect">
            <a:avLst/>
          </a:prstGeom>
          <a:noFill/>
        </p:spPr>
        <p:txBody>
          <a:bodyPr wrap="none" lIns="0" tIns="0" rIns="0" bIns="0" rtlCol="0">
            <a:spAutoFit/>
          </a:bodyPr>
          <a:lstStyle/>
          <a:p>
            <a:r>
              <a:rPr lang="en-NZ" sz="1600" dirty="0"/>
              <a:t>9.</a:t>
            </a:r>
          </a:p>
        </p:txBody>
      </p:sp>
      <p:sp>
        <p:nvSpPr>
          <p:cNvPr id="74" name="Rectangle 73">
            <a:extLst>
              <a:ext uri="{FF2B5EF4-FFF2-40B4-BE49-F238E27FC236}">
                <a16:creationId xmlns:a16="http://schemas.microsoft.com/office/drawing/2014/main" id="{10F89FCB-C3D7-4B6D-80B3-BF41C81E2891}"/>
              </a:ext>
            </a:extLst>
          </p:cNvPr>
          <p:cNvSpPr/>
          <p:nvPr/>
        </p:nvSpPr>
        <p:spPr bwMode="ltGray">
          <a:xfrm>
            <a:off x="4262120" y="1900789"/>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75" name="TextBox 74">
            <a:extLst>
              <a:ext uri="{FF2B5EF4-FFF2-40B4-BE49-F238E27FC236}">
                <a16:creationId xmlns:a16="http://schemas.microsoft.com/office/drawing/2014/main" id="{4504DD83-EFAA-4635-B4F0-3B07AB2CC0E7}"/>
              </a:ext>
            </a:extLst>
          </p:cNvPr>
          <p:cNvSpPr txBox="1"/>
          <p:nvPr/>
        </p:nvSpPr>
        <p:spPr>
          <a:xfrm>
            <a:off x="5104130" y="2088901"/>
            <a:ext cx="5728970" cy="307777"/>
          </a:xfrm>
          <a:prstGeom prst="rect">
            <a:avLst/>
          </a:prstGeom>
          <a:noFill/>
        </p:spPr>
        <p:txBody>
          <a:bodyPr wrap="square">
            <a:spAutoFit/>
          </a:bodyPr>
          <a:lstStyle/>
          <a:p>
            <a:r>
              <a:rPr lang="en-NZ" sz="1400" dirty="0"/>
              <a:t>Reopening New Zealand’s borders</a:t>
            </a:r>
          </a:p>
        </p:txBody>
      </p:sp>
      <p:sp>
        <p:nvSpPr>
          <p:cNvPr id="76" name="TextBox 75">
            <a:extLst>
              <a:ext uri="{FF2B5EF4-FFF2-40B4-BE49-F238E27FC236}">
                <a16:creationId xmlns:a16="http://schemas.microsoft.com/office/drawing/2014/main" id="{849480FF-AFD7-487B-95C3-AFB10DB6722E}"/>
              </a:ext>
            </a:extLst>
          </p:cNvPr>
          <p:cNvSpPr txBox="1"/>
          <p:nvPr/>
        </p:nvSpPr>
        <p:spPr>
          <a:xfrm>
            <a:off x="4121465" y="1827291"/>
            <a:ext cx="997903" cy="830997"/>
          </a:xfrm>
          <a:prstGeom prst="rect">
            <a:avLst/>
          </a:prstGeom>
          <a:noFill/>
        </p:spPr>
        <p:txBody>
          <a:bodyPr wrap="square">
            <a:spAutoFit/>
          </a:bodyPr>
          <a:lstStyle/>
          <a:p>
            <a:pPr algn="ctr"/>
            <a:r>
              <a:rPr lang="en-NZ" sz="4800" b="1" dirty="0">
                <a:solidFill>
                  <a:srgbClr val="002E6E"/>
                </a:solidFill>
              </a:rPr>
              <a:t>3</a:t>
            </a:r>
          </a:p>
        </p:txBody>
      </p:sp>
      <p:sp>
        <p:nvSpPr>
          <p:cNvPr id="77" name="TextBox 76">
            <a:extLst>
              <a:ext uri="{FF2B5EF4-FFF2-40B4-BE49-F238E27FC236}">
                <a16:creationId xmlns:a16="http://schemas.microsoft.com/office/drawing/2014/main" id="{49FD0699-AB8C-4F00-B6CB-B344D25582E0}"/>
              </a:ext>
            </a:extLst>
          </p:cNvPr>
          <p:cNvSpPr txBox="1"/>
          <p:nvPr/>
        </p:nvSpPr>
        <p:spPr>
          <a:xfrm>
            <a:off x="11487785" y="2119679"/>
            <a:ext cx="285335" cy="246221"/>
          </a:xfrm>
          <a:prstGeom prst="rect">
            <a:avLst/>
          </a:prstGeom>
          <a:noFill/>
        </p:spPr>
        <p:txBody>
          <a:bodyPr wrap="none" lIns="0" tIns="0" rIns="0" bIns="0" rtlCol="0">
            <a:spAutoFit/>
          </a:bodyPr>
          <a:lstStyle/>
          <a:p>
            <a:r>
              <a:rPr lang="en-NZ" sz="1600" dirty="0"/>
              <a:t>14.</a:t>
            </a:r>
          </a:p>
        </p:txBody>
      </p:sp>
      <p:sp>
        <p:nvSpPr>
          <p:cNvPr id="78" name="Rectangle 77">
            <a:extLst>
              <a:ext uri="{FF2B5EF4-FFF2-40B4-BE49-F238E27FC236}">
                <a16:creationId xmlns:a16="http://schemas.microsoft.com/office/drawing/2014/main" id="{FD2F1D6C-C65B-4BD5-9E4D-387FC457D5B6}"/>
              </a:ext>
            </a:extLst>
          </p:cNvPr>
          <p:cNvSpPr/>
          <p:nvPr/>
        </p:nvSpPr>
        <p:spPr bwMode="ltGray">
          <a:xfrm>
            <a:off x="4262120" y="2752204"/>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79" name="TextBox 78">
            <a:extLst>
              <a:ext uri="{FF2B5EF4-FFF2-40B4-BE49-F238E27FC236}">
                <a16:creationId xmlns:a16="http://schemas.microsoft.com/office/drawing/2014/main" id="{526519BD-08BE-42E0-8E93-25A20352E4B7}"/>
              </a:ext>
            </a:extLst>
          </p:cNvPr>
          <p:cNvSpPr txBox="1"/>
          <p:nvPr/>
        </p:nvSpPr>
        <p:spPr>
          <a:xfrm>
            <a:off x="5104130" y="2940316"/>
            <a:ext cx="5728970" cy="307777"/>
          </a:xfrm>
          <a:prstGeom prst="rect">
            <a:avLst/>
          </a:prstGeom>
          <a:noFill/>
        </p:spPr>
        <p:txBody>
          <a:bodyPr wrap="square">
            <a:spAutoFit/>
          </a:bodyPr>
          <a:lstStyle/>
          <a:p>
            <a:r>
              <a:rPr lang="en-NZ" sz="1400" dirty="0"/>
              <a:t>Phased border reopening plan </a:t>
            </a:r>
          </a:p>
        </p:txBody>
      </p:sp>
      <p:sp>
        <p:nvSpPr>
          <p:cNvPr id="80" name="TextBox 79">
            <a:extLst>
              <a:ext uri="{FF2B5EF4-FFF2-40B4-BE49-F238E27FC236}">
                <a16:creationId xmlns:a16="http://schemas.microsoft.com/office/drawing/2014/main" id="{17C87050-4722-41A9-8A10-3CFAFCBC54A8}"/>
              </a:ext>
            </a:extLst>
          </p:cNvPr>
          <p:cNvSpPr txBox="1"/>
          <p:nvPr/>
        </p:nvSpPr>
        <p:spPr>
          <a:xfrm>
            <a:off x="4121465" y="2678706"/>
            <a:ext cx="997903" cy="830997"/>
          </a:xfrm>
          <a:prstGeom prst="rect">
            <a:avLst/>
          </a:prstGeom>
          <a:noFill/>
        </p:spPr>
        <p:txBody>
          <a:bodyPr wrap="square">
            <a:spAutoFit/>
          </a:bodyPr>
          <a:lstStyle/>
          <a:p>
            <a:pPr algn="ctr"/>
            <a:r>
              <a:rPr lang="en-NZ" sz="4800" b="1" dirty="0">
                <a:solidFill>
                  <a:srgbClr val="002E6E"/>
                </a:solidFill>
              </a:rPr>
              <a:t>4</a:t>
            </a:r>
          </a:p>
        </p:txBody>
      </p:sp>
      <p:sp>
        <p:nvSpPr>
          <p:cNvPr id="81" name="TextBox 80">
            <a:extLst>
              <a:ext uri="{FF2B5EF4-FFF2-40B4-BE49-F238E27FC236}">
                <a16:creationId xmlns:a16="http://schemas.microsoft.com/office/drawing/2014/main" id="{E5007CFB-6514-4EEA-BC0F-04B566E45A42}"/>
              </a:ext>
            </a:extLst>
          </p:cNvPr>
          <p:cNvSpPr txBox="1"/>
          <p:nvPr/>
        </p:nvSpPr>
        <p:spPr>
          <a:xfrm>
            <a:off x="11487785" y="2971094"/>
            <a:ext cx="285335" cy="246221"/>
          </a:xfrm>
          <a:prstGeom prst="rect">
            <a:avLst/>
          </a:prstGeom>
          <a:noFill/>
        </p:spPr>
        <p:txBody>
          <a:bodyPr wrap="none" lIns="0" tIns="0" rIns="0" bIns="0" rtlCol="0">
            <a:spAutoFit/>
          </a:bodyPr>
          <a:lstStyle/>
          <a:p>
            <a:r>
              <a:rPr lang="en-NZ" sz="1600" dirty="0"/>
              <a:t>18.</a:t>
            </a:r>
          </a:p>
        </p:txBody>
      </p:sp>
      <p:sp>
        <p:nvSpPr>
          <p:cNvPr id="82" name="Rectangle 81">
            <a:extLst>
              <a:ext uri="{FF2B5EF4-FFF2-40B4-BE49-F238E27FC236}">
                <a16:creationId xmlns:a16="http://schemas.microsoft.com/office/drawing/2014/main" id="{D521F0C5-07C2-4E6E-97AF-B12BBC905468}"/>
              </a:ext>
            </a:extLst>
          </p:cNvPr>
          <p:cNvSpPr/>
          <p:nvPr/>
        </p:nvSpPr>
        <p:spPr bwMode="ltGray">
          <a:xfrm>
            <a:off x="4262120" y="3603619"/>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83" name="TextBox 82">
            <a:extLst>
              <a:ext uri="{FF2B5EF4-FFF2-40B4-BE49-F238E27FC236}">
                <a16:creationId xmlns:a16="http://schemas.microsoft.com/office/drawing/2014/main" id="{B6722D28-94D3-4988-9737-B189FCE1BF47}"/>
              </a:ext>
            </a:extLst>
          </p:cNvPr>
          <p:cNvSpPr txBox="1"/>
          <p:nvPr/>
        </p:nvSpPr>
        <p:spPr>
          <a:xfrm>
            <a:off x="5104130" y="3791731"/>
            <a:ext cx="5728970" cy="307777"/>
          </a:xfrm>
          <a:prstGeom prst="rect">
            <a:avLst/>
          </a:prstGeom>
          <a:noFill/>
        </p:spPr>
        <p:txBody>
          <a:bodyPr wrap="square">
            <a:spAutoFit/>
          </a:bodyPr>
          <a:lstStyle/>
          <a:p>
            <a:r>
              <a:rPr lang="en-NZ" sz="1400" dirty="0"/>
              <a:t>Vaccination</a:t>
            </a:r>
          </a:p>
        </p:txBody>
      </p:sp>
      <p:sp>
        <p:nvSpPr>
          <p:cNvPr id="84" name="TextBox 83">
            <a:extLst>
              <a:ext uri="{FF2B5EF4-FFF2-40B4-BE49-F238E27FC236}">
                <a16:creationId xmlns:a16="http://schemas.microsoft.com/office/drawing/2014/main" id="{4872C23B-22E9-4541-9AC7-163EE8015152}"/>
              </a:ext>
            </a:extLst>
          </p:cNvPr>
          <p:cNvSpPr txBox="1"/>
          <p:nvPr/>
        </p:nvSpPr>
        <p:spPr>
          <a:xfrm>
            <a:off x="4121465" y="3530121"/>
            <a:ext cx="997903" cy="830997"/>
          </a:xfrm>
          <a:prstGeom prst="rect">
            <a:avLst/>
          </a:prstGeom>
          <a:noFill/>
        </p:spPr>
        <p:txBody>
          <a:bodyPr wrap="square">
            <a:spAutoFit/>
          </a:bodyPr>
          <a:lstStyle/>
          <a:p>
            <a:pPr algn="ctr"/>
            <a:r>
              <a:rPr lang="en-NZ" sz="4800" b="1" dirty="0">
                <a:solidFill>
                  <a:srgbClr val="002E6E"/>
                </a:solidFill>
              </a:rPr>
              <a:t>5</a:t>
            </a:r>
          </a:p>
        </p:txBody>
      </p:sp>
      <p:sp>
        <p:nvSpPr>
          <p:cNvPr id="85" name="TextBox 84">
            <a:extLst>
              <a:ext uri="{FF2B5EF4-FFF2-40B4-BE49-F238E27FC236}">
                <a16:creationId xmlns:a16="http://schemas.microsoft.com/office/drawing/2014/main" id="{20868551-F6A0-42DA-84D9-1ED1A35DE4B5}"/>
              </a:ext>
            </a:extLst>
          </p:cNvPr>
          <p:cNvSpPr txBox="1"/>
          <p:nvPr/>
        </p:nvSpPr>
        <p:spPr>
          <a:xfrm>
            <a:off x="11487785" y="3822509"/>
            <a:ext cx="285335" cy="246221"/>
          </a:xfrm>
          <a:prstGeom prst="rect">
            <a:avLst/>
          </a:prstGeom>
          <a:noFill/>
        </p:spPr>
        <p:txBody>
          <a:bodyPr wrap="none" lIns="0" tIns="0" rIns="0" bIns="0" rtlCol="0">
            <a:spAutoFit/>
          </a:bodyPr>
          <a:lstStyle/>
          <a:p>
            <a:r>
              <a:rPr lang="en-NZ" sz="1600" dirty="0"/>
              <a:t>26.</a:t>
            </a:r>
          </a:p>
        </p:txBody>
      </p:sp>
      <p:sp>
        <p:nvSpPr>
          <p:cNvPr id="86" name="Rectangle 85">
            <a:extLst>
              <a:ext uri="{FF2B5EF4-FFF2-40B4-BE49-F238E27FC236}">
                <a16:creationId xmlns:a16="http://schemas.microsoft.com/office/drawing/2014/main" id="{127F1296-6EB1-42D4-8CFF-87AA3B7F79F9}"/>
              </a:ext>
            </a:extLst>
          </p:cNvPr>
          <p:cNvSpPr/>
          <p:nvPr/>
        </p:nvSpPr>
        <p:spPr bwMode="ltGray">
          <a:xfrm>
            <a:off x="4262120" y="4472437"/>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87" name="TextBox 86">
            <a:extLst>
              <a:ext uri="{FF2B5EF4-FFF2-40B4-BE49-F238E27FC236}">
                <a16:creationId xmlns:a16="http://schemas.microsoft.com/office/drawing/2014/main" id="{EB950EFC-0DE1-454C-A5F1-E3F1E2565D4A}"/>
              </a:ext>
            </a:extLst>
          </p:cNvPr>
          <p:cNvSpPr txBox="1"/>
          <p:nvPr/>
        </p:nvSpPr>
        <p:spPr>
          <a:xfrm>
            <a:off x="5104130" y="4660549"/>
            <a:ext cx="5728970" cy="307777"/>
          </a:xfrm>
          <a:prstGeom prst="rect">
            <a:avLst/>
          </a:prstGeom>
          <a:noFill/>
        </p:spPr>
        <p:txBody>
          <a:bodyPr wrap="square">
            <a:spAutoFit/>
          </a:bodyPr>
          <a:lstStyle/>
          <a:p>
            <a:r>
              <a:rPr lang="en-NZ" sz="1400" dirty="0"/>
              <a:t>Impact of COVID-19 and the latest lockdown on wellbeing</a:t>
            </a:r>
          </a:p>
        </p:txBody>
      </p:sp>
      <p:sp>
        <p:nvSpPr>
          <p:cNvPr id="88" name="TextBox 87">
            <a:extLst>
              <a:ext uri="{FF2B5EF4-FFF2-40B4-BE49-F238E27FC236}">
                <a16:creationId xmlns:a16="http://schemas.microsoft.com/office/drawing/2014/main" id="{CD377687-EBEB-4DFA-A165-B3D1EDF9B778}"/>
              </a:ext>
            </a:extLst>
          </p:cNvPr>
          <p:cNvSpPr txBox="1"/>
          <p:nvPr/>
        </p:nvSpPr>
        <p:spPr>
          <a:xfrm>
            <a:off x="4121465" y="4398939"/>
            <a:ext cx="997903" cy="830997"/>
          </a:xfrm>
          <a:prstGeom prst="rect">
            <a:avLst/>
          </a:prstGeom>
          <a:noFill/>
        </p:spPr>
        <p:txBody>
          <a:bodyPr wrap="square">
            <a:spAutoFit/>
          </a:bodyPr>
          <a:lstStyle/>
          <a:p>
            <a:pPr algn="ctr"/>
            <a:r>
              <a:rPr lang="en-NZ" sz="4800" b="1" dirty="0">
                <a:solidFill>
                  <a:srgbClr val="002E6E"/>
                </a:solidFill>
              </a:rPr>
              <a:t>6</a:t>
            </a:r>
          </a:p>
        </p:txBody>
      </p:sp>
      <p:sp>
        <p:nvSpPr>
          <p:cNvPr id="89" name="TextBox 88">
            <a:extLst>
              <a:ext uri="{FF2B5EF4-FFF2-40B4-BE49-F238E27FC236}">
                <a16:creationId xmlns:a16="http://schemas.microsoft.com/office/drawing/2014/main" id="{FDC70B68-B6E9-4168-982C-B7564AE74E65}"/>
              </a:ext>
            </a:extLst>
          </p:cNvPr>
          <p:cNvSpPr txBox="1"/>
          <p:nvPr/>
        </p:nvSpPr>
        <p:spPr>
          <a:xfrm>
            <a:off x="11487785" y="4691327"/>
            <a:ext cx="285335" cy="246221"/>
          </a:xfrm>
          <a:prstGeom prst="rect">
            <a:avLst/>
          </a:prstGeom>
          <a:noFill/>
        </p:spPr>
        <p:txBody>
          <a:bodyPr wrap="none" lIns="0" tIns="0" rIns="0" bIns="0" rtlCol="0">
            <a:spAutoFit/>
          </a:bodyPr>
          <a:lstStyle/>
          <a:p>
            <a:r>
              <a:rPr lang="en-NZ" sz="1600" dirty="0"/>
              <a:t>30.</a:t>
            </a:r>
          </a:p>
        </p:txBody>
      </p:sp>
      <p:sp>
        <p:nvSpPr>
          <p:cNvPr id="90" name="Rectangle 89">
            <a:extLst>
              <a:ext uri="{FF2B5EF4-FFF2-40B4-BE49-F238E27FC236}">
                <a16:creationId xmlns:a16="http://schemas.microsoft.com/office/drawing/2014/main" id="{06FDC95B-24A0-4706-BCDD-A527249BA6FC}"/>
              </a:ext>
            </a:extLst>
          </p:cNvPr>
          <p:cNvSpPr/>
          <p:nvPr/>
        </p:nvSpPr>
        <p:spPr bwMode="ltGray">
          <a:xfrm>
            <a:off x="4262116" y="5306452"/>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91" name="TextBox 90">
            <a:extLst>
              <a:ext uri="{FF2B5EF4-FFF2-40B4-BE49-F238E27FC236}">
                <a16:creationId xmlns:a16="http://schemas.microsoft.com/office/drawing/2014/main" id="{F02A10A8-9843-413A-9236-1221BCF2FD68}"/>
              </a:ext>
            </a:extLst>
          </p:cNvPr>
          <p:cNvSpPr txBox="1"/>
          <p:nvPr/>
        </p:nvSpPr>
        <p:spPr>
          <a:xfrm>
            <a:off x="5104126" y="5494564"/>
            <a:ext cx="5728970" cy="307777"/>
          </a:xfrm>
          <a:prstGeom prst="rect">
            <a:avLst/>
          </a:prstGeom>
          <a:noFill/>
        </p:spPr>
        <p:txBody>
          <a:bodyPr wrap="square">
            <a:spAutoFit/>
          </a:bodyPr>
          <a:lstStyle/>
          <a:p>
            <a:r>
              <a:rPr lang="en-NZ" sz="1400" dirty="0"/>
              <a:t>Overall reactions to the COVID-19 strategy</a:t>
            </a:r>
          </a:p>
        </p:txBody>
      </p:sp>
      <p:sp>
        <p:nvSpPr>
          <p:cNvPr id="92" name="TextBox 91">
            <a:extLst>
              <a:ext uri="{FF2B5EF4-FFF2-40B4-BE49-F238E27FC236}">
                <a16:creationId xmlns:a16="http://schemas.microsoft.com/office/drawing/2014/main" id="{567425EA-7F86-4736-BCCB-488828DCDC70}"/>
              </a:ext>
            </a:extLst>
          </p:cNvPr>
          <p:cNvSpPr txBox="1"/>
          <p:nvPr/>
        </p:nvSpPr>
        <p:spPr>
          <a:xfrm>
            <a:off x="4121461" y="5232954"/>
            <a:ext cx="997903" cy="830997"/>
          </a:xfrm>
          <a:prstGeom prst="rect">
            <a:avLst/>
          </a:prstGeom>
          <a:noFill/>
        </p:spPr>
        <p:txBody>
          <a:bodyPr wrap="square">
            <a:spAutoFit/>
          </a:bodyPr>
          <a:lstStyle/>
          <a:p>
            <a:pPr algn="ctr"/>
            <a:r>
              <a:rPr lang="en-NZ" sz="4800" b="1" dirty="0">
                <a:solidFill>
                  <a:srgbClr val="002E6E"/>
                </a:solidFill>
              </a:rPr>
              <a:t>7</a:t>
            </a:r>
          </a:p>
        </p:txBody>
      </p:sp>
      <p:sp>
        <p:nvSpPr>
          <p:cNvPr id="93" name="TextBox 92">
            <a:extLst>
              <a:ext uri="{FF2B5EF4-FFF2-40B4-BE49-F238E27FC236}">
                <a16:creationId xmlns:a16="http://schemas.microsoft.com/office/drawing/2014/main" id="{882D3E6E-C2BB-4508-B8BE-19F6E2DDDC63}"/>
              </a:ext>
            </a:extLst>
          </p:cNvPr>
          <p:cNvSpPr txBox="1"/>
          <p:nvPr/>
        </p:nvSpPr>
        <p:spPr>
          <a:xfrm>
            <a:off x="11487781" y="5525342"/>
            <a:ext cx="285335" cy="246221"/>
          </a:xfrm>
          <a:prstGeom prst="rect">
            <a:avLst/>
          </a:prstGeom>
          <a:noFill/>
        </p:spPr>
        <p:txBody>
          <a:bodyPr wrap="none" lIns="0" tIns="0" rIns="0" bIns="0" rtlCol="0">
            <a:spAutoFit/>
          </a:bodyPr>
          <a:lstStyle/>
          <a:p>
            <a:r>
              <a:rPr lang="en-NZ" sz="1600" dirty="0"/>
              <a:t>37.</a:t>
            </a:r>
          </a:p>
        </p:txBody>
      </p:sp>
      <p:sp>
        <p:nvSpPr>
          <p:cNvPr id="15" name="Rectangle 14">
            <a:extLst>
              <a:ext uri="{FF2B5EF4-FFF2-40B4-BE49-F238E27FC236}">
                <a16:creationId xmlns:a16="http://schemas.microsoft.com/office/drawing/2014/main" id="{8796339C-7877-4DB1-8115-47C909B10990}"/>
              </a:ext>
            </a:extLst>
          </p:cNvPr>
          <p:cNvSpPr/>
          <p:nvPr/>
        </p:nvSpPr>
        <p:spPr bwMode="ltGray">
          <a:xfrm>
            <a:off x="9969500" y="0"/>
            <a:ext cx="2095500" cy="5747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5" name="Rectangle 54">
            <a:extLst>
              <a:ext uri="{FF2B5EF4-FFF2-40B4-BE49-F238E27FC236}">
                <a16:creationId xmlns:a16="http://schemas.microsoft.com/office/drawing/2014/main" id="{6E199C1A-6DC0-42B8-93C1-7F5D99722DF1}"/>
              </a:ext>
            </a:extLst>
          </p:cNvPr>
          <p:cNvSpPr/>
          <p:nvPr/>
        </p:nvSpPr>
        <p:spPr bwMode="ltGray">
          <a:xfrm>
            <a:off x="4262120" y="197959"/>
            <a:ext cx="7564755" cy="684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59" name="TextBox 58">
            <a:extLst>
              <a:ext uri="{FF2B5EF4-FFF2-40B4-BE49-F238E27FC236}">
                <a16:creationId xmlns:a16="http://schemas.microsoft.com/office/drawing/2014/main" id="{FBBA7E53-8C20-4074-997D-461B22856DC7}"/>
              </a:ext>
            </a:extLst>
          </p:cNvPr>
          <p:cNvSpPr txBox="1"/>
          <p:nvPr/>
        </p:nvSpPr>
        <p:spPr>
          <a:xfrm>
            <a:off x="5104130" y="386071"/>
            <a:ext cx="5728970" cy="307777"/>
          </a:xfrm>
          <a:prstGeom prst="rect">
            <a:avLst/>
          </a:prstGeom>
          <a:noFill/>
        </p:spPr>
        <p:txBody>
          <a:bodyPr wrap="square">
            <a:spAutoFit/>
          </a:bodyPr>
          <a:lstStyle/>
          <a:p>
            <a:r>
              <a:rPr lang="en-NZ" sz="1400" dirty="0"/>
              <a:t>The Delta variant and COVID-19 becoming endemic</a:t>
            </a:r>
          </a:p>
        </p:txBody>
      </p:sp>
      <p:sp>
        <p:nvSpPr>
          <p:cNvPr id="62" name="TextBox 61">
            <a:extLst>
              <a:ext uri="{FF2B5EF4-FFF2-40B4-BE49-F238E27FC236}">
                <a16:creationId xmlns:a16="http://schemas.microsoft.com/office/drawing/2014/main" id="{CEDB5105-68F1-4EF5-A8AA-53788CB68F73}"/>
              </a:ext>
            </a:extLst>
          </p:cNvPr>
          <p:cNvSpPr txBox="1"/>
          <p:nvPr/>
        </p:nvSpPr>
        <p:spPr>
          <a:xfrm>
            <a:off x="4121465" y="124461"/>
            <a:ext cx="997903" cy="830997"/>
          </a:xfrm>
          <a:prstGeom prst="rect">
            <a:avLst/>
          </a:prstGeom>
          <a:noFill/>
        </p:spPr>
        <p:txBody>
          <a:bodyPr wrap="square">
            <a:spAutoFit/>
          </a:bodyPr>
          <a:lstStyle/>
          <a:p>
            <a:pPr algn="ctr"/>
            <a:r>
              <a:rPr lang="en-NZ" sz="4800" b="1" dirty="0">
                <a:solidFill>
                  <a:srgbClr val="002E6E"/>
                </a:solidFill>
              </a:rPr>
              <a:t>1</a:t>
            </a:r>
          </a:p>
        </p:txBody>
      </p:sp>
      <p:sp>
        <p:nvSpPr>
          <p:cNvPr id="14" name="TextBox 13">
            <a:extLst>
              <a:ext uri="{FF2B5EF4-FFF2-40B4-BE49-F238E27FC236}">
                <a16:creationId xmlns:a16="http://schemas.microsoft.com/office/drawing/2014/main" id="{52E1E97B-546D-46A8-BE3E-F762B309A0A0}"/>
              </a:ext>
            </a:extLst>
          </p:cNvPr>
          <p:cNvSpPr txBox="1"/>
          <p:nvPr/>
        </p:nvSpPr>
        <p:spPr>
          <a:xfrm>
            <a:off x="11487785" y="416849"/>
            <a:ext cx="171522" cy="246221"/>
          </a:xfrm>
          <a:prstGeom prst="rect">
            <a:avLst/>
          </a:prstGeom>
          <a:noFill/>
        </p:spPr>
        <p:txBody>
          <a:bodyPr wrap="none" lIns="0" tIns="0" rIns="0" bIns="0" rtlCol="0">
            <a:spAutoFit/>
          </a:bodyPr>
          <a:lstStyle/>
          <a:p>
            <a:r>
              <a:rPr lang="en-NZ" sz="1600" dirty="0"/>
              <a:t>5.</a:t>
            </a:r>
          </a:p>
        </p:txBody>
      </p:sp>
      <p:sp>
        <p:nvSpPr>
          <p:cNvPr id="3" name="Slide Number Placeholder 2">
            <a:extLst>
              <a:ext uri="{FF2B5EF4-FFF2-40B4-BE49-F238E27FC236}">
                <a16:creationId xmlns:a16="http://schemas.microsoft.com/office/drawing/2014/main" id="{F10891B3-6F2D-4700-9E5D-71389A6A41DA}"/>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16235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2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A6737-7EA2-482E-ABFD-AA930BF14026}"/>
              </a:ext>
            </a:extLst>
          </p:cNvPr>
          <p:cNvSpPr>
            <a:spLocks noGrp="1"/>
          </p:cNvSpPr>
          <p:nvPr>
            <p:ph type="body" sz="quarter" idx="15"/>
          </p:nvPr>
        </p:nvSpPr>
        <p:spPr>
          <a:xfrm>
            <a:off x="2438403" y="3836600"/>
            <a:ext cx="7362822" cy="1980000"/>
          </a:xfrm>
        </p:spPr>
        <p:txBody>
          <a:bodyPr/>
          <a:lstStyle/>
          <a:p>
            <a:r>
              <a:rPr lang="en-NZ" dirty="0"/>
              <a:t>The Delta variant and COVID-19 becoming endemic</a:t>
            </a:r>
          </a:p>
        </p:txBody>
      </p:sp>
      <p:sp>
        <p:nvSpPr>
          <p:cNvPr id="3" name="Text Placeholder 2">
            <a:extLst>
              <a:ext uri="{FF2B5EF4-FFF2-40B4-BE49-F238E27FC236}">
                <a16:creationId xmlns:a16="http://schemas.microsoft.com/office/drawing/2014/main" id="{4539A6FE-A4C2-4C6F-B77F-52F41AC58106}"/>
              </a:ext>
            </a:extLst>
          </p:cNvPr>
          <p:cNvSpPr>
            <a:spLocks noGrp="1"/>
          </p:cNvSpPr>
          <p:nvPr>
            <p:ph type="body" sz="quarter" idx="16"/>
          </p:nvPr>
        </p:nvSpPr>
        <p:spPr/>
        <p:txBody>
          <a:bodyPr/>
          <a:lstStyle/>
          <a:p>
            <a:r>
              <a:rPr lang="en-NZ" dirty="0"/>
              <a:t>1.</a:t>
            </a:r>
          </a:p>
        </p:txBody>
      </p:sp>
    </p:spTree>
    <p:extLst>
      <p:ext uri="{BB962C8B-B14F-4D97-AF65-F5344CB8AC3E}">
        <p14:creationId xmlns:p14="http://schemas.microsoft.com/office/powerpoint/2010/main" val="19748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47106F5-3417-45DD-936D-5CC999683269}"/>
              </a:ext>
            </a:extLst>
          </p:cNvPr>
          <p:cNvSpPr/>
          <p:nvPr/>
        </p:nvSpPr>
        <p:spPr bwMode="ltGray">
          <a:xfrm>
            <a:off x="359985" y="1363318"/>
            <a:ext cx="11461750" cy="2357642"/>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34" name="Chart 33">
            <a:extLst>
              <a:ext uri="{FF2B5EF4-FFF2-40B4-BE49-F238E27FC236}">
                <a16:creationId xmlns:a16="http://schemas.microsoft.com/office/drawing/2014/main" id="{71B6D753-3DF8-4ABD-A85A-00E95C1B52CD}"/>
              </a:ext>
            </a:extLst>
          </p:cNvPr>
          <p:cNvGraphicFramePr/>
          <p:nvPr>
            <p:extLst>
              <p:ext uri="{D42A27DB-BD31-4B8C-83A1-F6EECF244321}">
                <p14:modId xmlns:p14="http://schemas.microsoft.com/office/powerpoint/2010/main" val="3811120139"/>
              </p:ext>
            </p:extLst>
          </p:nvPr>
        </p:nvGraphicFramePr>
        <p:xfrm>
          <a:off x="541287" y="1738293"/>
          <a:ext cx="10662325" cy="2076450"/>
        </p:xfrm>
        <a:graphic>
          <a:graphicData uri="http://schemas.openxmlformats.org/drawingml/2006/chart">
            <c:chart xmlns:c="http://schemas.openxmlformats.org/drawingml/2006/chart" xmlns:r="http://schemas.openxmlformats.org/officeDocument/2006/relationships" r:id="rId3"/>
          </a:graphicData>
        </a:graphic>
      </p:graphicFrame>
      <p:sp>
        <p:nvSpPr>
          <p:cNvPr id="35" name="Left Brace 34">
            <a:extLst>
              <a:ext uri="{FF2B5EF4-FFF2-40B4-BE49-F238E27FC236}">
                <a16:creationId xmlns:a16="http://schemas.microsoft.com/office/drawing/2014/main" id="{80659C0C-4117-42C8-9220-7A2FBC32D873}"/>
              </a:ext>
            </a:extLst>
          </p:cNvPr>
          <p:cNvSpPr/>
          <p:nvPr/>
        </p:nvSpPr>
        <p:spPr>
          <a:xfrm rot="5400000">
            <a:off x="5369778" y="-991867"/>
            <a:ext cx="160620" cy="6742176"/>
          </a:xfrm>
          <a:prstGeom prst="leftBrace">
            <a:avLst>
              <a:gd name="adj1" fmla="val 101838"/>
              <a:gd name="adj2" fmla="val 50000"/>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6" name="TextBox 35">
            <a:extLst>
              <a:ext uri="{FF2B5EF4-FFF2-40B4-BE49-F238E27FC236}">
                <a16:creationId xmlns:a16="http://schemas.microsoft.com/office/drawing/2014/main" id="{B8102C6D-CA25-4210-9AD9-ED557EFAC517}"/>
              </a:ext>
            </a:extLst>
          </p:cNvPr>
          <p:cNvSpPr txBox="1"/>
          <p:nvPr/>
        </p:nvSpPr>
        <p:spPr>
          <a:xfrm>
            <a:off x="4678919" y="1990907"/>
            <a:ext cx="1950855" cy="246221"/>
          </a:xfrm>
          <a:prstGeom prst="rect">
            <a:avLst/>
          </a:prstGeom>
          <a:noFill/>
        </p:spPr>
        <p:txBody>
          <a:bodyPr wrap="none" lIns="0" tIns="0" rIns="0" bIns="0" rtlCol="0">
            <a:spAutoFit/>
          </a:bodyPr>
          <a:lstStyle/>
          <a:p>
            <a:r>
              <a:rPr lang="en-NZ" sz="1600" b="1" i="1" dirty="0"/>
              <a:t>81% </a:t>
            </a:r>
            <a:r>
              <a:rPr lang="en-NZ" sz="1600" i="1" dirty="0"/>
              <a:t>more concerned</a:t>
            </a:r>
          </a:p>
        </p:txBody>
      </p:sp>
      <p:sp>
        <p:nvSpPr>
          <p:cNvPr id="37" name="Rectangle 36">
            <a:extLst>
              <a:ext uri="{FF2B5EF4-FFF2-40B4-BE49-F238E27FC236}">
                <a16:creationId xmlns:a16="http://schemas.microsoft.com/office/drawing/2014/main" id="{E1C2984C-7D09-49A2-AE1B-7DFF1E7D7632}"/>
              </a:ext>
            </a:extLst>
          </p:cNvPr>
          <p:cNvSpPr/>
          <p:nvPr/>
        </p:nvSpPr>
        <p:spPr bwMode="ltGray">
          <a:xfrm>
            <a:off x="514351" y="1525911"/>
            <a:ext cx="11196586" cy="31005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8" name="TextBox 37">
            <a:extLst>
              <a:ext uri="{FF2B5EF4-FFF2-40B4-BE49-F238E27FC236}">
                <a16:creationId xmlns:a16="http://schemas.microsoft.com/office/drawing/2014/main" id="{F7673210-E2F7-41D6-B90C-74529628DB14}"/>
              </a:ext>
            </a:extLst>
          </p:cNvPr>
          <p:cNvSpPr txBox="1"/>
          <p:nvPr/>
        </p:nvSpPr>
        <p:spPr>
          <a:xfrm>
            <a:off x="548013" y="1527052"/>
            <a:ext cx="6843712" cy="307777"/>
          </a:xfrm>
          <a:prstGeom prst="rect">
            <a:avLst/>
          </a:prstGeom>
          <a:noFill/>
        </p:spPr>
        <p:txBody>
          <a:bodyPr wrap="square" lIns="46800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NZ" sz="1400" b="1">
                <a:latin typeface="+mj-lt"/>
                <a:ea typeface="+mj-ea"/>
                <a:cs typeface="+mj-cs"/>
              </a:rPr>
              <a:t>Change in levels of concern since Delta emerged</a:t>
            </a:r>
            <a:endParaRPr lang="en-NZ" sz="1400" b="1" dirty="0">
              <a:latin typeface="+mj-lt"/>
              <a:ea typeface="+mj-ea"/>
              <a:cs typeface="+mj-cs"/>
            </a:endParaRPr>
          </a:p>
        </p:txBody>
      </p:sp>
      <p:sp>
        <p:nvSpPr>
          <p:cNvPr id="39" name="Rectangle 38">
            <a:extLst>
              <a:ext uri="{FF2B5EF4-FFF2-40B4-BE49-F238E27FC236}">
                <a16:creationId xmlns:a16="http://schemas.microsoft.com/office/drawing/2014/main" id="{94848796-1ED1-4CF2-B4D9-A45B621E20DF}"/>
              </a:ext>
            </a:extLst>
          </p:cNvPr>
          <p:cNvSpPr/>
          <p:nvPr/>
        </p:nvSpPr>
        <p:spPr bwMode="ltGray">
          <a:xfrm>
            <a:off x="359985" y="3815986"/>
            <a:ext cx="11461750" cy="215484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aphicFrame>
        <p:nvGraphicFramePr>
          <p:cNvPr id="40" name="Content Placeholder 9">
            <a:extLst>
              <a:ext uri="{FF2B5EF4-FFF2-40B4-BE49-F238E27FC236}">
                <a16:creationId xmlns:a16="http://schemas.microsoft.com/office/drawing/2014/main" id="{DE67F0E2-298E-431C-89D7-C4EF61A3E021}"/>
              </a:ext>
            </a:extLst>
          </p:cNvPr>
          <p:cNvGraphicFramePr>
            <a:graphicFrameLocks/>
          </p:cNvGraphicFramePr>
          <p:nvPr>
            <p:extLst>
              <p:ext uri="{D42A27DB-BD31-4B8C-83A1-F6EECF244321}">
                <p14:modId xmlns:p14="http://schemas.microsoft.com/office/powerpoint/2010/main" val="1822901886"/>
              </p:ext>
            </p:extLst>
          </p:nvPr>
        </p:nvGraphicFramePr>
        <p:xfrm>
          <a:off x="475321" y="3185436"/>
          <a:ext cx="11196586" cy="3077276"/>
        </p:xfrm>
        <a:graphic>
          <a:graphicData uri="http://schemas.openxmlformats.org/drawingml/2006/chart">
            <c:chart xmlns:c="http://schemas.openxmlformats.org/drawingml/2006/chart" xmlns:r="http://schemas.openxmlformats.org/officeDocument/2006/relationships" r:id="rId4"/>
          </a:graphicData>
        </a:graphic>
      </p:graphicFrame>
      <p:sp>
        <p:nvSpPr>
          <p:cNvPr id="41" name="Rectangle 40">
            <a:extLst>
              <a:ext uri="{FF2B5EF4-FFF2-40B4-BE49-F238E27FC236}">
                <a16:creationId xmlns:a16="http://schemas.microsoft.com/office/drawing/2014/main" id="{E7BA5D27-3A74-4133-9364-5F1408EB7E0C}"/>
              </a:ext>
            </a:extLst>
          </p:cNvPr>
          <p:cNvSpPr/>
          <p:nvPr/>
        </p:nvSpPr>
        <p:spPr bwMode="ltGray">
          <a:xfrm>
            <a:off x="475321" y="3956621"/>
            <a:ext cx="11196586" cy="31005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2" name="TextBox 41">
            <a:extLst>
              <a:ext uri="{FF2B5EF4-FFF2-40B4-BE49-F238E27FC236}">
                <a16:creationId xmlns:a16="http://schemas.microsoft.com/office/drawing/2014/main" id="{DC5F96DC-69BF-4792-9878-0B07CE5A04EF}"/>
              </a:ext>
            </a:extLst>
          </p:cNvPr>
          <p:cNvSpPr txBox="1"/>
          <p:nvPr/>
        </p:nvSpPr>
        <p:spPr>
          <a:xfrm>
            <a:off x="548013" y="3957762"/>
            <a:ext cx="6843712" cy="307777"/>
          </a:xfrm>
          <a:prstGeom prst="rect">
            <a:avLst/>
          </a:prstGeom>
          <a:noFill/>
        </p:spPr>
        <p:txBody>
          <a:bodyPr wrap="square" lIns="46800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NZ" sz="1400" b="1">
                <a:latin typeface="+mj-lt"/>
                <a:ea typeface="+mj-ea"/>
                <a:cs typeface="+mj-cs"/>
              </a:rPr>
              <a:t>Perceptions of increased risk</a:t>
            </a:r>
            <a:endParaRPr lang="en-NZ" sz="1400" b="1" dirty="0">
              <a:latin typeface="+mj-lt"/>
              <a:ea typeface="+mj-ea"/>
              <a:cs typeface="+mj-cs"/>
            </a:endParaRPr>
          </a:p>
        </p:txBody>
      </p:sp>
      <p:sp>
        <p:nvSpPr>
          <p:cNvPr id="43" name="Oval 42">
            <a:extLst>
              <a:ext uri="{FF2B5EF4-FFF2-40B4-BE49-F238E27FC236}">
                <a16:creationId xmlns:a16="http://schemas.microsoft.com/office/drawing/2014/main" id="{ADD02CCC-82FC-4F78-AD1B-C2E198EC6DD1}"/>
              </a:ext>
            </a:extLst>
          </p:cNvPr>
          <p:cNvSpPr/>
          <p:nvPr/>
        </p:nvSpPr>
        <p:spPr bwMode="ltGray">
          <a:xfrm>
            <a:off x="430489" y="1446413"/>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4" name="Oval 43">
            <a:extLst>
              <a:ext uri="{FF2B5EF4-FFF2-40B4-BE49-F238E27FC236}">
                <a16:creationId xmlns:a16="http://schemas.microsoft.com/office/drawing/2014/main" id="{E2CAF016-B1A4-4D9E-A32A-F90D6FDD7448}"/>
              </a:ext>
            </a:extLst>
          </p:cNvPr>
          <p:cNvSpPr/>
          <p:nvPr/>
        </p:nvSpPr>
        <p:spPr bwMode="ltGray">
          <a:xfrm>
            <a:off x="430489" y="3877123"/>
            <a:ext cx="469054" cy="469054"/>
          </a:xfrm>
          <a:prstGeom prst="ellipse">
            <a:avLst/>
          </a:prstGeom>
          <a:solidFill>
            <a:srgbClr val="002E6E"/>
          </a:solidFill>
          <a:ln w="12700">
            <a:solidFill>
              <a:srgbClr val="4C6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5" name="Freeform: Shape 44">
            <a:extLst>
              <a:ext uri="{FF2B5EF4-FFF2-40B4-BE49-F238E27FC236}">
                <a16:creationId xmlns:a16="http://schemas.microsoft.com/office/drawing/2014/main" id="{89E08555-5082-4C19-9C52-EE90DBDE4027}"/>
              </a:ext>
            </a:extLst>
          </p:cNvPr>
          <p:cNvSpPr/>
          <p:nvPr/>
        </p:nvSpPr>
        <p:spPr>
          <a:xfrm>
            <a:off x="501992" y="1518181"/>
            <a:ext cx="326048" cy="325518"/>
          </a:xfrm>
          <a:custGeom>
            <a:avLst/>
            <a:gdLst>
              <a:gd name="connsiteX0" fmla="*/ 269558 w 586740"/>
              <a:gd name="connsiteY0" fmla="*/ 566737 h 585787"/>
              <a:gd name="connsiteX1" fmla="*/ 260033 w 586740"/>
              <a:gd name="connsiteY1" fmla="*/ 576262 h 585787"/>
              <a:gd name="connsiteX2" fmla="*/ 269558 w 586740"/>
              <a:gd name="connsiteY2" fmla="*/ 585787 h 585787"/>
              <a:gd name="connsiteX3" fmla="*/ 317183 w 586740"/>
              <a:gd name="connsiteY3" fmla="*/ 585787 h 585787"/>
              <a:gd name="connsiteX4" fmla="*/ 326708 w 586740"/>
              <a:gd name="connsiteY4" fmla="*/ 576262 h 585787"/>
              <a:gd name="connsiteX5" fmla="*/ 317183 w 586740"/>
              <a:gd name="connsiteY5" fmla="*/ 566737 h 585787"/>
              <a:gd name="connsiteX6" fmla="*/ 301943 w 586740"/>
              <a:gd name="connsiteY6" fmla="*/ 566737 h 585787"/>
              <a:gd name="connsiteX7" fmla="*/ 301943 w 586740"/>
              <a:gd name="connsiteY7" fmla="*/ 490537 h 585787"/>
              <a:gd name="connsiteX8" fmla="*/ 303847 w 586740"/>
              <a:gd name="connsiteY8" fmla="*/ 490537 h 585787"/>
              <a:gd name="connsiteX9" fmla="*/ 423863 w 586740"/>
              <a:gd name="connsiteY9" fmla="*/ 441008 h 585787"/>
              <a:gd name="connsiteX10" fmla="*/ 425768 w 586740"/>
              <a:gd name="connsiteY10" fmla="*/ 439103 h 585787"/>
              <a:gd name="connsiteX11" fmla="*/ 480060 w 586740"/>
              <a:gd name="connsiteY11" fmla="*/ 493395 h 585787"/>
              <a:gd name="connsiteX12" fmla="*/ 470535 w 586740"/>
              <a:gd name="connsiteY12" fmla="*/ 502920 h 585787"/>
              <a:gd name="connsiteX13" fmla="*/ 467678 w 586740"/>
              <a:gd name="connsiteY13" fmla="*/ 509587 h 585787"/>
              <a:gd name="connsiteX14" fmla="*/ 470535 w 586740"/>
              <a:gd name="connsiteY14" fmla="*/ 516255 h 585787"/>
              <a:gd name="connsiteX15" fmla="*/ 483870 w 586740"/>
              <a:gd name="connsiteY15" fmla="*/ 516255 h 585787"/>
              <a:gd name="connsiteX16" fmla="*/ 517208 w 586740"/>
              <a:gd name="connsiteY16" fmla="*/ 482918 h 585787"/>
              <a:gd name="connsiteX17" fmla="*/ 517208 w 586740"/>
              <a:gd name="connsiteY17" fmla="*/ 469583 h 585787"/>
              <a:gd name="connsiteX18" fmla="*/ 503872 w 586740"/>
              <a:gd name="connsiteY18" fmla="*/ 469583 h 585787"/>
              <a:gd name="connsiteX19" fmla="*/ 493395 w 586740"/>
              <a:gd name="connsiteY19" fmla="*/ 481012 h 585787"/>
              <a:gd name="connsiteX20" fmla="*/ 439103 w 586740"/>
              <a:gd name="connsiteY20" fmla="*/ 426720 h 585787"/>
              <a:gd name="connsiteX21" fmla="*/ 441008 w 586740"/>
              <a:gd name="connsiteY21" fmla="*/ 424815 h 585787"/>
              <a:gd name="connsiteX22" fmla="*/ 491490 w 586740"/>
              <a:gd name="connsiteY22" fmla="*/ 303847 h 585787"/>
              <a:gd name="connsiteX23" fmla="*/ 491490 w 586740"/>
              <a:gd name="connsiteY23" fmla="*/ 301943 h 585787"/>
              <a:gd name="connsiteX24" fmla="*/ 567690 w 586740"/>
              <a:gd name="connsiteY24" fmla="*/ 301943 h 585787"/>
              <a:gd name="connsiteX25" fmla="*/ 567690 w 586740"/>
              <a:gd name="connsiteY25" fmla="*/ 317183 h 585787"/>
              <a:gd name="connsiteX26" fmla="*/ 577215 w 586740"/>
              <a:gd name="connsiteY26" fmla="*/ 326708 h 585787"/>
              <a:gd name="connsiteX27" fmla="*/ 586740 w 586740"/>
              <a:gd name="connsiteY27" fmla="*/ 317183 h 585787"/>
              <a:gd name="connsiteX28" fmla="*/ 586740 w 586740"/>
              <a:gd name="connsiteY28" fmla="*/ 269558 h 585787"/>
              <a:gd name="connsiteX29" fmla="*/ 577215 w 586740"/>
              <a:gd name="connsiteY29" fmla="*/ 260033 h 585787"/>
              <a:gd name="connsiteX30" fmla="*/ 567690 w 586740"/>
              <a:gd name="connsiteY30" fmla="*/ 269558 h 585787"/>
              <a:gd name="connsiteX31" fmla="*/ 567690 w 586740"/>
              <a:gd name="connsiteY31" fmla="*/ 282893 h 585787"/>
              <a:gd name="connsiteX32" fmla="*/ 491490 w 586740"/>
              <a:gd name="connsiteY32" fmla="*/ 282893 h 585787"/>
              <a:gd name="connsiteX33" fmla="*/ 491490 w 586740"/>
              <a:gd name="connsiteY33" fmla="*/ 280988 h 585787"/>
              <a:gd name="connsiteX34" fmla="*/ 441008 w 586740"/>
              <a:gd name="connsiteY34" fmla="*/ 160972 h 585787"/>
              <a:gd name="connsiteX35" fmla="*/ 439103 w 586740"/>
              <a:gd name="connsiteY35" fmla="*/ 160020 h 585787"/>
              <a:gd name="connsiteX36" fmla="*/ 492443 w 586740"/>
              <a:gd name="connsiteY36" fmla="*/ 106680 h 585787"/>
              <a:gd name="connsiteX37" fmla="*/ 502920 w 586740"/>
              <a:gd name="connsiteY37" fmla="*/ 117157 h 585787"/>
              <a:gd name="connsiteX38" fmla="*/ 509587 w 586740"/>
              <a:gd name="connsiteY38" fmla="*/ 120015 h 585787"/>
              <a:gd name="connsiteX39" fmla="*/ 516255 w 586740"/>
              <a:gd name="connsiteY39" fmla="*/ 117157 h 585787"/>
              <a:gd name="connsiteX40" fmla="*/ 516255 w 586740"/>
              <a:gd name="connsiteY40" fmla="*/ 103823 h 585787"/>
              <a:gd name="connsiteX41" fmla="*/ 483870 w 586740"/>
              <a:gd name="connsiteY41" fmla="*/ 69532 h 585787"/>
              <a:gd name="connsiteX42" fmla="*/ 470535 w 586740"/>
              <a:gd name="connsiteY42" fmla="*/ 69532 h 585787"/>
              <a:gd name="connsiteX43" fmla="*/ 470535 w 586740"/>
              <a:gd name="connsiteY43" fmla="*/ 82867 h 585787"/>
              <a:gd name="connsiteX44" fmla="*/ 480060 w 586740"/>
              <a:gd name="connsiteY44" fmla="*/ 92392 h 585787"/>
              <a:gd name="connsiteX45" fmla="*/ 425768 w 586740"/>
              <a:gd name="connsiteY45" fmla="*/ 146685 h 585787"/>
              <a:gd name="connsiteX46" fmla="*/ 423863 w 586740"/>
              <a:gd name="connsiteY46" fmla="*/ 144780 h 585787"/>
              <a:gd name="connsiteX47" fmla="*/ 303847 w 586740"/>
              <a:gd name="connsiteY47" fmla="*/ 95250 h 585787"/>
              <a:gd name="connsiteX48" fmla="*/ 301943 w 586740"/>
              <a:gd name="connsiteY48" fmla="*/ 95250 h 585787"/>
              <a:gd name="connsiteX49" fmla="*/ 301943 w 586740"/>
              <a:gd name="connsiteY49" fmla="*/ 19050 h 585787"/>
              <a:gd name="connsiteX50" fmla="*/ 317183 w 586740"/>
              <a:gd name="connsiteY50" fmla="*/ 19050 h 585787"/>
              <a:gd name="connsiteX51" fmla="*/ 326708 w 586740"/>
              <a:gd name="connsiteY51" fmla="*/ 9525 h 585787"/>
              <a:gd name="connsiteX52" fmla="*/ 317183 w 586740"/>
              <a:gd name="connsiteY52" fmla="*/ 0 h 585787"/>
              <a:gd name="connsiteX53" fmla="*/ 269558 w 586740"/>
              <a:gd name="connsiteY53" fmla="*/ 0 h 585787"/>
              <a:gd name="connsiteX54" fmla="*/ 260033 w 586740"/>
              <a:gd name="connsiteY54" fmla="*/ 9525 h 585787"/>
              <a:gd name="connsiteX55" fmla="*/ 269558 w 586740"/>
              <a:gd name="connsiteY55" fmla="*/ 19050 h 585787"/>
              <a:gd name="connsiteX56" fmla="*/ 282893 w 586740"/>
              <a:gd name="connsiteY56" fmla="*/ 19050 h 585787"/>
              <a:gd name="connsiteX57" fmla="*/ 282893 w 586740"/>
              <a:gd name="connsiteY57" fmla="*/ 95250 h 585787"/>
              <a:gd name="connsiteX58" fmla="*/ 280988 w 586740"/>
              <a:gd name="connsiteY58" fmla="*/ 95250 h 585787"/>
              <a:gd name="connsiteX59" fmla="*/ 160972 w 586740"/>
              <a:gd name="connsiteY59" fmla="*/ 145733 h 585787"/>
              <a:gd name="connsiteX60" fmla="*/ 160020 w 586740"/>
              <a:gd name="connsiteY60" fmla="*/ 147638 h 585787"/>
              <a:gd name="connsiteX61" fmla="*/ 105727 w 586740"/>
              <a:gd name="connsiteY61" fmla="*/ 93345 h 585787"/>
              <a:gd name="connsiteX62" fmla="*/ 116205 w 586740"/>
              <a:gd name="connsiteY62" fmla="*/ 82867 h 585787"/>
              <a:gd name="connsiteX63" fmla="*/ 119063 w 586740"/>
              <a:gd name="connsiteY63" fmla="*/ 76200 h 585787"/>
              <a:gd name="connsiteX64" fmla="*/ 116205 w 586740"/>
              <a:gd name="connsiteY64" fmla="*/ 69532 h 585787"/>
              <a:gd name="connsiteX65" fmla="*/ 102870 w 586740"/>
              <a:gd name="connsiteY65" fmla="*/ 69532 h 585787"/>
              <a:gd name="connsiteX66" fmla="*/ 69532 w 586740"/>
              <a:gd name="connsiteY66" fmla="*/ 102870 h 585787"/>
              <a:gd name="connsiteX67" fmla="*/ 66675 w 586740"/>
              <a:gd name="connsiteY67" fmla="*/ 109538 h 585787"/>
              <a:gd name="connsiteX68" fmla="*/ 69532 w 586740"/>
              <a:gd name="connsiteY68" fmla="*/ 116205 h 585787"/>
              <a:gd name="connsiteX69" fmla="*/ 82867 w 586740"/>
              <a:gd name="connsiteY69" fmla="*/ 116205 h 585787"/>
              <a:gd name="connsiteX70" fmla="*/ 92392 w 586740"/>
              <a:gd name="connsiteY70" fmla="*/ 106680 h 585787"/>
              <a:gd name="connsiteX71" fmla="*/ 146685 w 586740"/>
              <a:gd name="connsiteY71" fmla="*/ 160972 h 585787"/>
              <a:gd name="connsiteX72" fmla="*/ 144780 w 586740"/>
              <a:gd name="connsiteY72" fmla="*/ 162877 h 585787"/>
              <a:gd name="connsiteX73" fmla="*/ 95250 w 586740"/>
              <a:gd name="connsiteY73" fmla="*/ 281940 h 585787"/>
              <a:gd name="connsiteX74" fmla="*/ 95250 w 586740"/>
              <a:gd name="connsiteY74" fmla="*/ 283845 h 585787"/>
              <a:gd name="connsiteX75" fmla="*/ 19050 w 586740"/>
              <a:gd name="connsiteY75" fmla="*/ 283845 h 585787"/>
              <a:gd name="connsiteX76" fmla="*/ 19050 w 586740"/>
              <a:gd name="connsiteY76" fmla="*/ 270510 h 585787"/>
              <a:gd name="connsiteX77" fmla="*/ 9525 w 586740"/>
              <a:gd name="connsiteY77" fmla="*/ 260985 h 585787"/>
              <a:gd name="connsiteX78" fmla="*/ 0 w 586740"/>
              <a:gd name="connsiteY78" fmla="*/ 270510 h 585787"/>
              <a:gd name="connsiteX79" fmla="*/ 0 w 586740"/>
              <a:gd name="connsiteY79" fmla="*/ 318135 h 585787"/>
              <a:gd name="connsiteX80" fmla="*/ 9525 w 586740"/>
              <a:gd name="connsiteY80" fmla="*/ 327660 h 585787"/>
              <a:gd name="connsiteX81" fmla="*/ 19050 w 586740"/>
              <a:gd name="connsiteY81" fmla="*/ 318135 h 585787"/>
              <a:gd name="connsiteX82" fmla="*/ 19050 w 586740"/>
              <a:gd name="connsiteY82" fmla="*/ 302895 h 585787"/>
              <a:gd name="connsiteX83" fmla="*/ 95250 w 586740"/>
              <a:gd name="connsiteY83" fmla="*/ 302895 h 585787"/>
              <a:gd name="connsiteX84" fmla="*/ 95250 w 586740"/>
              <a:gd name="connsiteY84" fmla="*/ 304800 h 585787"/>
              <a:gd name="connsiteX85" fmla="*/ 144780 w 586740"/>
              <a:gd name="connsiteY85" fmla="*/ 424815 h 585787"/>
              <a:gd name="connsiteX86" fmla="*/ 146685 w 586740"/>
              <a:gd name="connsiteY86" fmla="*/ 426720 h 585787"/>
              <a:gd name="connsiteX87" fmla="*/ 92392 w 586740"/>
              <a:gd name="connsiteY87" fmla="*/ 481012 h 585787"/>
              <a:gd name="connsiteX88" fmla="*/ 82867 w 586740"/>
              <a:gd name="connsiteY88" fmla="*/ 471487 h 585787"/>
              <a:gd name="connsiteX89" fmla="*/ 76200 w 586740"/>
              <a:gd name="connsiteY89" fmla="*/ 468630 h 585787"/>
              <a:gd name="connsiteX90" fmla="*/ 69532 w 586740"/>
              <a:gd name="connsiteY90" fmla="*/ 471487 h 585787"/>
              <a:gd name="connsiteX91" fmla="*/ 69532 w 586740"/>
              <a:gd name="connsiteY91" fmla="*/ 484822 h 585787"/>
              <a:gd name="connsiteX92" fmla="*/ 102870 w 586740"/>
              <a:gd name="connsiteY92" fmla="*/ 518160 h 585787"/>
              <a:gd name="connsiteX93" fmla="*/ 109538 w 586740"/>
              <a:gd name="connsiteY93" fmla="*/ 521018 h 585787"/>
              <a:gd name="connsiteX94" fmla="*/ 116205 w 586740"/>
              <a:gd name="connsiteY94" fmla="*/ 518160 h 585787"/>
              <a:gd name="connsiteX95" fmla="*/ 116205 w 586740"/>
              <a:gd name="connsiteY95" fmla="*/ 504825 h 585787"/>
              <a:gd name="connsiteX96" fmla="*/ 105727 w 586740"/>
              <a:gd name="connsiteY96" fmla="*/ 493395 h 585787"/>
              <a:gd name="connsiteX97" fmla="*/ 159068 w 586740"/>
              <a:gd name="connsiteY97" fmla="*/ 440055 h 585787"/>
              <a:gd name="connsiteX98" fmla="*/ 160972 w 586740"/>
              <a:gd name="connsiteY98" fmla="*/ 441960 h 585787"/>
              <a:gd name="connsiteX99" fmla="*/ 280988 w 586740"/>
              <a:gd name="connsiteY99" fmla="*/ 492443 h 585787"/>
              <a:gd name="connsiteX100" fmla="*/ 282893 w 586740"/>
              <a:gd name="connsiteY100" fmla="*/ 492443 h 585787"/>
              <a:gd name="connsiteX101" fmla="*/ 282893 w 586740"/>
              <a:gd name="connsiteY101" fmla="*/ 568643 h 585787"/>
              <a:gd name="connsiteX102" fmla="*/ 269558 w 586740"/>
              <a:gd name="connsiteY102" fmla="*/ 568643 h 585787"/>
              <a:gd name="connsiteX103" fmla="*/ 293370 w 586740"/>
              <a:gd name="connsiteY103" fmla="*/ 472440 h 585787"/>
              <a:gd name="connsiteX104" fmla="*/ 114300 w 586740"/>
              <a:gd name="connsiteY104" fmla="*/ 293370 h 585787"/>
              <a:gd name="connsiteX105" fmla="*/ 293370 w 586740"/>
              <a:gd name="connsiteY105" fmla="*/ 114300 h 585787"/>
              <a:gd name="connsiteX106" fmla="*/ 472440 w 586740"/>
              <a:gd name="connsiteY106" fmla="*/ 293370 h 585787"/>
              <a:gd name="connsiteX107" fmla="*/ 472440 w 586740"/>
              <a:gd name="connsiteY107" fmla="*/ 293370 h 585787"/>
              <a:gd name="connsiteX108" fmla="*/ 293370 w 586740"/>
              <a:gd name="connsiteY108" fmla="*/ 472440 h 585787"/>
              <a:gd name="connsiteX109" fmla="*/ 320993 w 586740"/>
              <a:gd name="connsiteY109" fmla="*/ 247650 h 585787"/>
              <a:gd name="connsiteX110" fmla="*/ 359093 w 586740"/>
              <a:gd name="connsiteY110" fmla="*/ 285750 h 585787"/>
              <a:gd name="connsiteX111" fmla="*/ 397193 w 586740"/>
              <a:gd name="connsiteY111" fmla="*/ 247650 h 585787"/>
              <a:gd name="connsiteX112" fmla="*/ 359093 w 586740"/>
              <a:gd name="connsiteY112" fmla="*/ 209550 h 585787"/>
              <a:gd name="connsiteX113" fmla="*/ 320993 w 586740"/>
              <a:gd name="connsiteY113" fmla="*/ 247650 h 585787"/>
              <a:gd name="connsiteX114" fmla="*/ 381000 w 586740"/>
              <a:gd name="connsiteY114" fmla="*/ 247650 h 585787"/>
              <a:gd name="connsiteX115" fmla="*/ 360045 w 586740"/>
              <a:gd name="connsiteY115" fmla="*/ 268605 h 585787"/>
              <a:gd name="connsiteX116" fmla="*/ 339090 w 586740"/>
              <a:gd name="connsiteY116" fmla="*/ 247650 h 585787"/>
              <a:gd name="connsiteX117" fmla="*/ 360045 w 586740"/>
              <a:gd name="connsiteY117" fmla="*/ 226695 h 585787"/>
              <a:gd name="connsiteX118" fmla="*/ 381000 w 586740"/>
              <a:gd name="connsiteY118" fmla="*/ 247650 h 585787"/>
              <a:gd name="connsiteX119" fmla="*/ 173355 w 586740"/>
              <a:gd name="connsiteY119" fmla="*/ 337185 h 585787"/>
              <a:gd name="connsiteX120" fmla="*/ 211455 w 586740"/>
              <a:gd name="connsiteY120" fmla="*/ 375285 h 585787"/>
              <a:gd name="connsiteX121" fmla="*/ 249555 w 586740"/>
              <a:gd name="connsiteY121" fmla="*/ 337185 h 585787"/>
              <a:gd name="connsiteX122" fmla="*/ 211455 w 586740"/>
              <a:gd name="connsiteY122" fmla="*/ 299085 h 585787"/>
              <a:gd name="connsiteX123" fmla="*/ 173355 w 586740"/>
              <a:gd name="connsiteY123" fmla="*/ 337185 h 585787"/>
              <a:gd name="connsiteX124" fmla="*/ 232410 w 586740"/>
              <a:gd name="connsiteY124" fmla="*/ 337185 h 585787"/>
              <a:gd name="connsiteX125" fmla="*/ 211455 w 586740"/>
              <a:gd name="connsiteY125" fmla="*/ 358140 h 585787"/>
              <a:gd name="connsiteX126" fmla="*/ 190500 w 586740"/>
              <a:gd name="connsiteY126" fmla="*/ 337185 h 585787"/>
              <a:gd name="connsiteX127" fmla="*/ 211455 w 586740"/>
              <a:gd name="connsiteY127" fmla="*/ 316230 h 585787"/>
              <a:gd name="connsiteX128" fmla="*/ 232410 w 586740"/>
              <a:gd name="connsiteY128" fmla="*/ 337185 h 585787"/>
              <a:gd name="connsiteX129" fmla="*/ 341947 w 586740"/>
              <a:gd name="connsiteY129" fmla="*/ 381953 h 585787"/>
              <a:gd name="connsiteX130" fmla="*/ 360045 w 586740"/>
              <a:gd name="connsiteY130" fmla="*/ 363855 h 585787"/>
              <a:gd name="connsiteX131" fmla="*/ 378143 w 586740"/>
              <a:gd name="connsiteY131" fmla="*/ 381953 h 585787"/>
              <a:gd name="connsiteX132" fmla="*/ 360045 w 586740"/>
              <a:gd name="connsiteY132" fmla="*/ 400050 h 585787"/>
              <a:gd name="connsiteX133" fmla="*/ 341947 w 586740"/>
              <a:gd name="connsiteY133" fmla="*/ 381953 h 585787"/>
              <a:gd name="connsiteX134" fmla="*/ 199072 w 586740"/>
              <a:gd name="connsiteY134" fmla="*/ 208597 h 585787"/>
              <a:gd name="connsiteX135" fmla="*/ 217170 w 586740"/>
              <a:gd name="connsiteY135" fmla="*/ 190500 h 585787"/>
              <a:gd name="connsiteX136" fmla="*/ 235268 w 586740"/>
              <a:gd name="connsiteY136" fmla="*/ 208597 h 585787"/>
              <a:gd name="connsiteX137" fmla="*/ 217170 w 586740"/>
              <a:gd name="connsiteY137" fmla="*/ 226695 h 585787"/>
              <a:gd name="connsiteX138" fmla="*/ 199072 w 586740"/>
              <a:gd name="connsiteY138" fmla="*/ 208597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86740" h="585787">
                <a:moveTo>
                  <a:pt x="269558" y="566737"/>
                </a:moveTo>
                <a:cubicBezTo>
                  <a:pt x="264795" y="566737"/>
                  <a:pt x="260033" y="570548"/>
                  <a:pt x="260033" y="576262"/>
                </a:cubicBezTo>
                <a:cubicBezTo>
                  <a:pt x="260033" y="581025"/>
                  <a:pt x="263843" y="585787"/>
                  <a:pt x="269558" y="585787"/>
                </a:cubicBezTo>
                <a:lnTo>
                  <a:pt x="317183" y="585787"/>
                </a:lnTo>
                <a:cubicBezTo>
                  <a:pt x="321945" y="585787"/>
                  <a:pt x="326708" y="581978"/>
                  <a:pt x="326708" y="576262"/>
                </a:cubicBezTo>
                <a:cubicBezTo>
                  <a:pt x="326708" y="571500"/>
                  <a:pt x="322897" y="566737"/>
                  <a:pt x="317183" y="566737"/>
                </a:cubicBezTo>
                <a:lnTo>
                  <a:pt x="301943" y="566737"/>
                </a:lnTo>
                <a:lnTo>
                  <a:pt x="301943" y="490537"/>
                </a:lnTo>
                <a:lnTo>
                  <a:pt x="303847" y="490537"/>
                </a:lnTo>
                <a:cubicBezTo>
                  <a:pt x="347663" y="487680"/>
                  <a:pt x="390525" y="470535"/>
                  <a:pt x="423863" y="441008"/>
                </a:cubicBezTo>
                <a:lnTo>
                  <a:pt x="425768" y="439103"/>
                </a:lnTo>
                <a:lnTo>
                  <a:pt x="480060" y="493395"/>
                </a:lnTo>
                <a:lnTo>
                  <a:pt x="470535" y="502920"/>
                </a:lnTo>
                <a:cubicBezTo>
                  <a:pt x="468630" y="504825"/>
                  <a:pt x="467678" y="506730"/>
                  <a:pt x="467678" y="509587"/>
                </a:cubicBezTo>
                <a:cubicBezTo>
                  <a:pt x="467678" y="512445"/>
                  <a:pt x="468630" y="514350"/>
                  <a:pt x="470535" y="516255"/>
                </a:cubicBezTo>
                <a:cubicBezTo>
                  <a:pt x="474345" y="520065"/>
                  <a:pt x="480060" y="520065"/>
                  <a:pt x="483870" y="516255"/>
                </a:cubicBezTo>
                <a:lnTo>
                  <a:pt x="517208" y="482918"/>
                </a:lnTo>
                <a:cubicBezTo>
                  <a:pt x="521018" y="479108"/>
                  <a:pt x="521018" y="473393"/>
                  <a:pt x="517208" y="469583"/>
                </a:cubicBezTo>
                <a:cubicBezTo>
                  <a:pt x="513397" y="465772"/>
                  <a:pt x="507683" y="465772"/>
                  <a:pt x="503872" y="469583"/>
                </a:cubicBezTo>
                <a:lnTo>
                  <a:pt x="493395" y="481012"/>
                </a:lnTo>
                <a:lnTo>
                  <a:pt x="439103" y="426720"/>
                </a:lnTo>
                <a:lnTo>
                  <a:pt x="441008" y="424815"/>
                </a:lnTo>
                <a:cubicBezTo>
                  <a:pt x="470535" y="391478"/>
                  <a:pt x="488633" y="348615"/>
                  <a:pt x="491490" y="303847"/>
                </a:cubicBezTo>
                <a:lnTo>
                  <a:pt x="491490" y="301943"/>
                </a:lnTo>
                <a:lnTo>
                  <a:pt x="567690" y="301943"/>
                </a:lnTo>
                <a:lnTo>
                  <a:pt x="567690" y="317183"/>
                </a:lnTo>
                <a:cubicBezTo>
                  <a:pt x="567690" y="321945"/>
                  <a:pt x="571500" y="326708"/>
                  <a:pt x="577215" y="326708"/>
                </a:cubicBezTo>
                <a:cubicBezTo>
                  <a:pt x="582930" y="326708"/>
                  <a:pt x="586740" y="322897"/>
                  <a:pt x="586740" y="317183"/>
                </a:cubicBezTo>
                <a:lnTo>
                  <a:pt x="586740" y="269558"/>
                </a:lnTo>
                <a:cubicBezTo>
                  <a:pt x="586740" y="264795"/>
                  <a:pt x="582930" y="260033"/>
                  <a:pt x="577215" y="260033"/>
                </a:cubicBezTo>
                <a:cubicBezTo>
                  <a:pt x="571500" y="260033"/>
                  <a:pt x="567690" y="263843"/>
                  <a:pt x="567690" y="269558"/>
                </a:cubicBezTo>
                <a:lnTo>
                  <a:pt x="567690" y="282893"/>
                </a:lnTo>
                <a:lnTo>
                  <a:pt x="491490" y="282893"/>
                </a:lnTo>
                <a:lnTo>
                  <a:pt x="491490" y="280988"/>
                </a:lnTo>
                <a:cubicBezTo>
                  <a:pt x="488633" y="237172"/>
                  <a:pt x="470535" y="194310"/>
                  <a:pt x="441008" y="160972"/>
                </a:cubicBezTo>
                <a:lnTo>
                  <a:pt x="439103" y="160020"/>
                </a:lnTo>
                <a:lnTo>
                  <a:pt x="492443" y="106680"/>
                </a:lnTo>
                <a:lnTo>
                  <a:pt x="502920" y="117157"/>
                </a:lnTo>
                <a:cubicBezTo>
                  <a:pt x="504825" y="119063"/>
                  <a:pt x="507683" y="120015"/>
                  <a:pt x="509587" y="120015"/>
                </a:cubicBezTo>
                <a:cubicBezTo>
                  <a:pt x="512445" y="120015"/>
                  <a:pt x="514350" y="119063"/>
                  <a:pt x="516255" y="117157"/>
                </a:cubicBezTo>
                <a:cubicBezTo>
                  <a:pt x="520065" y="113348"/>
                  <a:pt x="520065" y="107632"/>
                  <a:pt x="516255" y="103823"/>
                </a:cubicBezTo>
                <a:lnTo>
                  <a:pt x="483870" y="69532"/>
                </a:lnTo>
                <a:cubicBezTo>
                  <a:pt x="480060" y="65723"/>
                  <a:pt x="474345" y="65723"/>
                  <a:pt x="470535" y="69532"/>
                </a:cubicBezTo>
                <a:cubicBezTo>
                  <a:pt x="466725" y="73342"/>
                  <a:pt x="466725" y="79057"/>
                  <a:pt x="470535" y="82867"/>
                </a:cubicBezTo>
                <a:lnTo>
                  <a:pt x="480060" y="92392"/>
                </a:lnTo>
                <a:lnTo>
                  <a:pt x="425768" y="146685"/>
                </a:lnTo>
                <a:lnTo>
                  <a:pt x="423863" y="144780"/>
                </a:lnTo>
                <a:cubicBezTo>
                  <a:pt x="390525" y="115252"/>
                  <a:pt x="347663" y="98107"/>
                  <a:pt x="303847" y="95250"/>
                </a:cubicBezTo>
                <a:lnTo>
                  <a:pt x="301943" y="95250"/>
                </a:lnTo>
                <a:lnTo>
                  <a:pt x="301943" y="19050"/>
                </a:lnTo>
                <a:lnTo>
                  <a:pt x="317183" y="19050"/>
                </a:lnTo>
                <a:cubicBezTo>
                  <a:pt x="321945" y="19050"/>
                  <a:pt x="326708" y="15240"/>
                  <a:pt x="326708" y="9525"/>
                </a:cubicBezTo>
                <a:cubicBezTo>
                  <a:pt x="326708" y="3810"/>
                  <a:pt x="322897" y="0"/>
                  <a:pt x="317183" y="0"/>
                </a:cubicBezTo>
                <a:lnTo>
                  <a:pt x="269558" y="0"/>
                </a:lnTo>
                <a:cubicBezTo>
                  <a:pt x="264795" y="0"/>
                  <a:pt x="260033" y="3810"/>
                  <a:pt x="260033" y="9525"/>
                </a:cubicBezTo>
                <a:cubicBezTo>
                  <a:pt x="260033" y="15240"/>
                  <a:pt x="263843" y="19050"/>
                  <a:pt x="269558" y="19050"/>
                </a:cubicBezTo>
                <a:lnTo>
                  <a:pt x="282893" y="19050"/>
                </a:lnTo>
                <a:lnTo>
                  <a:pt x="282893" y="95250"/>
                </a:lnTo>
                <a:lnTo>
                  <a:pt x="280988" y="95250"/>
                </a:lnTo>
                <a:cubicBezTo>
                  <a:pt x="237172" y="98107"/>
                  <a:pt x="194310" y="116205"/>
                  <a:pt x="160972" y="145733"/>
                </a:cubicBezTo>
                <a:lnTo>
                  <a:pt x="160020" y="147638"/>
                </a:lnTo>
                <a:lnTo>
                  <a:pt x="105727" y="93345"/>
                </a:lnTo>
                <a:lnTo>
                  <a:pt x="116205" y="82867"/>
                </a:lnTo>
                <a:cubicBezTo>
                  <a:pt x="118110" y="80963"/>
                  <a:pt x="119063" y="79057"/>
                  <a:pt x="119063" y="76200"/>
                </a:cubicBezTo>
                <a:cubicBezTo>
                  <a:pt x="119063" y="73342"/>
                  <a:pt x="118110" y="71438"/>
                  <a:pt x="116205" y="69532"/>
                </a:cubicBezTo>
                <a:cubicBezTo>
                  <a:pt x="112395" y="65723"/>
                  <a:pt x="106680" y="65723"/>
                  <a:pt x="102870" y="69532"/>
                </a:cubicBezTo>
                <a:lnTo>
                  <a:pt x="69532" y="102870"/>
                </a:lnTo>
                <a:cubicBezTo>
                  <a:pt x="67627" y="104775"/>
                  <a:pt x="66675" y="106680"/>
                  <a:pt x="66675" y="109538"/>
                </a:cubicBezTo>
                <a:cubicBezTo>
                  <a:pt x="66675" y="112395"/>
                  <a:pt x="67627" y="114300"/>
                  <a:pt x="69532" y="116205"/>
                </a:cubicBezTo>
                <a:cubicBezTo>
                  <a:pt x="73342" y="120015"/>
                  <a:pt x="79057" y="120015"/>
                  <a:pt x="82867" y="116205"/>
                </a:cubicBezTo>
                <a:lnTo>
                  <a:pt x="92392" y="106680"/>
                </a:lnTo>
                <a:lnTo>
                  <a:pt x="146685" y="160972"/>
                </a:lnTo>
                <a:lnTo>
                  <a:pt x="144780" y="162877"/>
                </a:lnTo>
                <a:cubicBezTo>
                  <a:pt x="116205" y="195263"/>
                  <a:pt x="98107" y="238125"/>
                  <a:pt x="95250" y="281940"/>
                </a:cubicBezTo>
                <a:lnTo>
                  <a:pt x="95250" y="283845"/>
                </a:lnTo>
                <a:lnTo>
                  <a:pt x="19050" y="283845"/>
                </a:lnTo>
                <a:lnTo>
                  <a:pt x="19050" y="270510"/>
                </a:lnTo>
                <a:cubicBezTo>
                  <a:pt x="19050" y="265747"/>
                  <a:pt x="15240" y="260985"/>
                  <a:pt x="9525" y="260985"/>
                </a:cubicBezTo>
                <a:cubicBezTo>
                  <a:pt x="3810" y="260985"/>
                  <a:pt x="0" y="264795"/>
                  <a:pt x="0" y="270510"/>
                </a:cubicBezTo>
                <a:lnTo>
                  <a:pt x="0" y="318135"/>
                </a:lnTo>
                <a:cubicBezTo>
                  <a:pt x="0" y="322897"/>
                  <a:pt x="3810" y="327660"/>
                  <a:pt x="9525" y="327660"/>
                </a:cubicBezTo>
                <a:cubicBezTo>
                  <a:pt x="15240" y="327660"/>
                  <a:pt x="19050" y="323850"/>
                  <a:pt x="19050" y="318135"/>
                </a:cubicBezTo>
                <a:lnTo>
                  <a:pt x="19050" y="302895"/>
                </a:lnTo>
                <a:lnTo>
                  <a:pt x="95250" y="302895"/>
                </a:lnTo>
                <a:lnTo>
                  <a:pt x="95250" y="304800"/>
                </a:lnTo>
                <a:cubicBezTo>
                  <a:pt x="98107" y="348615"/>
                  <a:pt x="115252" y="391478"/>
                  <a:pt x="144780" y="424815"/>
                </a:cubicBezTo>
                <a:lnTo>
                  <a:pt x="146685" y="426720"/>
                </a:lnTo>
                <a:lnTo>
                  <a:pt x="92392" y="481012"/>
                </a:lnTo>
                <a:lnTo>
                  <a:pt x="82867" y="471487"/>
                </a:lnTo>
                <a:cubicBezTo>
                  <a:pt x="80963" y="469583"/>
                  <a:pt x="79057" y="468630"/>
                  <a:pt x="76200" y="468630"/>
                </a:cubicBezTo>
                <a:cubicBezTo>
                  <a:pt x="73342" y="468630"/>
                  <a:pt x="71438" y="469583"/>
                  <a:pt x="69532" y="471487"/>
                </a:cubicBezTo>
                <a:cubicBezTo>
                  <a:pt x="65723" y="475297"/>
                  <a:pt x="65723" y="481012"/>
                  <a:pt x="69532" y="484822"/>
                </a:cubicBezTo>
                <a:lnTo>
                  <a:pt x="102870" y="518160"/>
                </a:lnTo>
                <a:cubicBezTo>
                  <a:pt x="104775" y="520065"/>
                  <a:pt x="106680" y="521018"/>
                  <a:pt x="109538" y="521018"/>
                </a:cubicBezTo>
                <a:cubicBezTo>
                  <a:pt x="112395" y="521018"/>
                  <a:pt x="114300" y="520065"/>
                  <a:pt x="116205" y="518160"/>
                </a:cubicBezTo>
                <a:cubicBezTo>
                  <a:pt x="120015" y="514350"/>
                  <a:pt x="120015" y="508635"/>
                  <a:pt x="116205" y="504825"/>
                </a:cubicBezTo>
                <a:lnTo>
                  <a:pt x="105727" y="493395"/>
                </a:lnTo>
                <a:lnTo>
                  <a:pt x="159068" y="440055"/>
                </a:lnTo>
                <a:lnTo>
                  <a:pt x="160972" y="441960"/>
                </a:lnTo>
                <a:cubicBezTo>
                  <a:pt x="194310" y="471487"/>
                  <a:pt x="236220" y="489585"/>
                  <a:pt x="280988" y="492443"/>
                </a:cubicBezTo>
                <a:lnTo>
                  <a:pt x="282893" y="492443"/>
                </a:lnTo>
                <a:lnTo>
                  <a:pt x="282893" y="568643"/>
                </a:lnTo>
                <a:lnTo>
                  <a:pt x="269558" y="568643"/>
                </a:lnTo>
                <a:close/>
                <a:moveTo>
                  <a:pt x="293370" y="472440"/>
                </a:moveTo>
                <a:cubicBezTo>
                  <a:pt x="194310" y="472440"/>
                  <a:pt x="114300" y="391478"/>
                  <a:pt x="114300" y="293370"/>
                </a:cubicBezTo>
                <a:cubicBezTo>
                  <a:pt x="114300" y="195263"/>
                  <a:pt x="194310" y="114300"/>
                  <a:pt x="293370" y="114300"/>
                </a:cubicBezTo>
                <a:cubicBezTo>
                  <a:pt x="392430" y="114300"/>
                  <a:pt x="472440" y="195263"/>
                  <a:pt x="472440" y="293370"/>
                </a:cubicBezTo>
                <a:lnTo>
                  <a:pt x="472440" y="293370"/>
                </a:lnTo>
                <a:cubicBezTo>
                  <a:pt x="472440" y="392430"/>
                  <a:pt x="392430" y="472440"/>
                  <a:pt x="293370" y="472440"/>
                </a:cubicBezTo>
                <a:close/>
                <a:moveTo>
                  <a:pt x="320993" y="247650"/>
                </a:moveTo>
                <a:cubicBezTo>
                  <a:pt x="320993" y="268605"/>
                  <a:pt x="338138" y="285750"/>
                  <a:pt x="359093" y="285750"/>
                </a:cubicBezTo>
                <a:cubicBezTo>
                  <a:pt x="380047" y="285750"/>
                  <a:pt x="397193" y="268605"/>
                  <a:pt x="397193" y="247650"/>
                </a:cubicBezTo>
                <a:cubicBezTo>
                  <a:pt x="397193" y="226695"/>
                  <a:pt x="380047" y="209550"/>
                  <a:pt x="359093" y="209550"/>
                </a:cubicBezTo>
                <a:cubicBezTo>
                  <a:pt x="338138" y="208597"/>
                  <a:pt x="320993" y="225743"/>
                  <a:pt x="320993" y="247650"/>
                </a:cubicBezTo>
                <a:close/>
                <a:moveTo>
                  <a:pt x="381000" y="247650"/>
                </a:moveTo>
                <a:cubicBezTo>
                  <a:pt x="381000" y="259080"/>
                  <a:pt x="371475" y="268605"/>
                  <a:pt x="360045" y="268605"/>
                </a:cubicBezTo>
                <a:cubicBezTo>
                  <a:pt x="348615" y="268605"/>
                  <a:pt x="339090" y="259080"/>
                  <a:pt x="339090" y="247650"/>
                </a:cubicBezTo>
                <a:cubicBezTo>
                  <a:pt x="339090" y="236220"/>
                  <a:pt x="348615" y="226695"/>
                  <a:pt x="360045" y="226695"/>
                </a:cubicBezTo>
                <a:cubicBezTo>
                  <a:pt x="371475" y="225743"/>
                  <a:pt x="381000" y="235268"/>
                  <a:pt x="381000" y="247650"/>
                </a:cubicBezTo>
                <a:close/>
                <a:moveTo>
                  <a:pt x="173355" y="337185"/>
                </a:moveTo>
                <a:cubicBezTo>
                  <a:pt x="173355" y="358140"/>
                  <a:pt x="190500" y="375285"/>
                  <a:pt x="211455" y="375285"/>
                </a:cubicBezTo>
                <a:cubicBezTo>
                  <a:pt x="232410" y="375285"/>
                  <a:pt x="249555" y="358140"/>
                  <a:pt x="249555" y="337185"/>
                </a:cubicBezTo>
                <a:cubicBezTo>
                  <a:pt x="249555" y="316230"/>
                  <a:pt x="232410" y="299085"/>
                  <a:pt x="211455" y="299085"/>
                </a:cubicBezTo>
                <a:cubicBezTo>
                  <a:pt x="190500" y="298133"/>
                  <a:pt x="173355" y="315278"/>
                  <a:pt x="173355" y="337185"/>
                </a:cubicBezTo>
                <a:close/>
                <a:moveTo>
                  <a:pt x="232410" y="337185"/>
                </a:moveTo>
                <a:cubicBezTo>
                  <a:pt x="232410" y="348615"/>
                  <a:pt x="222885" y="358140"/>
                  <a:pt x="211455" y="358140"/>
                </a:cubicBezTo>
                <a:cubicBezTo>
                  <a:pt x="200025" y="358140"/>
                  <a:pt x="190500" y="348615"/>
                  <a:pt x="190500" y="337185"/>
                </a:cubicBezTo>
                <a:cubicBezTo>
                  <a:pt x="190500" y="325755"/>
                  <a:pt x="200025" y="316230"/>
                  <a:pt x="211455" y="316230"/>
                </a:cubicBezTo>
                <a:cubicBezTo>
                  <a:pt x="222885" y="315278"/>
                  <a:pt x="232410" y="324803"/>
                  <a:pt x="232410" y="337185"/>
                </a:cubicBezTo>
                <a:close/>
                <a:moveTo>
                  <a:pt x="341947" y="381953"/>
                </a:moveTo>
                <a:cubicBezTo>
                  <a:pt x="341947" y="372428"/>
                  <a:pt x="349568" y="363855"/>
                  <a:pt x="360045" y="363855"/>
                </a:cubicBezTo>
                <a:cubicBezTo>
                  <a:pt x="369570" y="363855"/>
                  <a:pt x="378143" y="371475"/>
                  <a:pt x="378143" y="381953"/>
                </a:cubicBezTo>
                <a:cubicBezTo>
                  <a:pt x="378143" y="391478"/>
                  <a:pt x="370522" y="400050"/>
                  <a:pt x="360045" y="400050"/>
                </a:cubicBezTo>
                <a:cubicBezTo>
                  <a:pt x="349568" y="399097"/>
                  <a:pt x="341947" y="391478"/>
                  <a:pt x="341947" y="381953"/>
                </a:cubicBezTo>
                <a:close/>
                <a:moveTo>
                  <a:pt x="199072" y="208597"/>
                </a:moveTo>
                <a:cubicBezTo>
                  <a:pt x="199072" y="199072"/>
                  <a:pt x="206693" y="190500"/>
                  <a:pt x="217170" y="190500"/>
                </a:cubicBezTo>
                <a:cubicBezTo>
                  <a:pt x="226695" y="190500"/>
                  <a:pt x="235268" y="198120"/>
                  <a:pt x="235268" y="208597"/>
                </a:cubicBezTo>
                <a:cubicBezTo>
                  <a:pt x="235268" y="218122"/>
                  <a:pt x="227647" y="226695"/>
                  <a:pt x="217170" y="226695"/>
                </a:cubicBezTo>
                <a:cubicBezTo>
                  <a:pt x="206693" y="226695"/>
                  <a:pt x="199072" y="219075"/>
                  <a:pt x="199072" y="208597"/>
                </a:cubicBezTo>
                <a:close/>
              </a:path>
            </a:pathLst>
          </a:custGeom>
          <a:solidFill>
            <a:schemeClr val="bg1"/>
          </a:solidFill>
          <a:ln w="9525" cap="flat">
            <a:noFill/>
            <a:prstDash val="solid"/>
            <a:miter/>
          </a:ln>
        </p:spPr>
        <p:txBody>
          <a:bodyPr rtlCol="0" anchor="ctr"/>
          <a:lstStyle/>
          <a:p>
            <a:endParaRPr lang="en-NZ"/>
          </a:p>
        </p:txBody>
      </p:sp>
      <p:grpSp>
        <p:nvGrpSpPr>
          <p:cNvPr id="46" name="Graphic 33">
            <a:extLst>
              <a:ext uri="{FF2B5EF4-FFF2-40B4-BE49-F238E27FC236}">
                <a16:creationId xmlns:a16="http://schemas.microsoft.com/office/drawing/2014/main" id="{FFEF22DE-DD62-4770-951A-F3B41A6255A6}"/>
              </a:ext>
            </a:extLst>
          </p:cNvPr>
          <p:cNvGrpSpPr/>
          <p:nvPr/>
        </p:nvGrpSpPr>
        <p:grpSpPr>
          <a:xfrm>
            <a:off x="533611" y="3974412"/>
            <a:ext cx="262810" cy="220584"/>
            <a:chOff x="5857868" y="3153086"/>
            <a:chExt cx="476257" cy="399738"/>
          </a:xfrm>
          <a:solidFill>
            <a:schemeClr val="bg1"/>
          </a:solidFill>
        </p:grpSpPr>
        <p:sp>
          <p:nvSpPr>
            <p:cNvPr id="47" name="Freeform: Shape 46">
              <a:extLst>
                <a:ext uri="{FF2B5EF4-FFF2-40B4-BE49-F238E27FC236}">
                  <a16:creationId xmlns:a16="http://schemas.microsoft.com/office/drawing/2014/main" id="{FBBB72DB-DA3C-40FD-B6D2-30821DC9B323}"/>
                </a:ext>
              </a:extLst>
            </p:cNvPr>
            <p:cNvSpPr/>
            <p:nvPr/>
          </p:nvSpPr>
          <p:spPr>
            <a:xfrm>
              <a:off x="5857868" y="3153086"/>
              <a:ext cx="476257" cy="399738"/>
            </a:xfrm>
            <a:custGeom>
              <a:avLst/>
              <a:gdLst>
                <a:gd name="connsiteX0" fmla="*/ 474895 w 476257"/>
                <a:gd name="connsiteY0" fmla="*/ 385308 h 399738"/>
                <a:gd name="connsiteX1" fmla="*/ 246295 w 476257"/>
                <a:gd name="connsiteY1" fmla="*/ 4308 h 399738"/>
                <a:gd name="connsiteX2" fmla="*/ 229959 w 476257"/>
                <a:gd name="connsiteY2" fmla="*/ 4308 h 399738"/>
                <a:gd name="connsiteX3" fmla="*/ 1359 w 476257"/>
                <a:gd name="connsiteY3" fmla="*/ 385308 h 399738"/>
                <a:gd name="connsiteX4" fmla="*/ 1235 w 476257"/>
                <a:gd name="connsiteY4" fmla="*/ 394909 h 399738"/>
                <a:gd name="connsiteX5" fmla="*/ 9532 w 476257"/>
                <a:gd name="connsiteY5" fmla="*/ 399738 h 399738"/>
                <a:gd name="connsiteX6" fmla="*/ 466732 w 476257"/>
                <a:gd name="connsiteY6" fmla="*/ 399738 h 399738"/>
                <a:gd name="connsiteX7" fmla="*/ 475018 w 476257"/>
                <a:gd name="connsiteY7" fmla="*/ 394909 h 399738"/>
                <a:gd name="connsiteX8" fmla="*/ 474895 w 476257"/>
                <a:gd name="connsiteY8" fmla="*/ 385308 h 399738"/>
                <a:gd name="connsiteX9" fmla="*/ 26353 w 476257"/>
                <a:gd name="connsiteY9" fmla="*/ 380688 h 399738"/>
                <a:gd name="connsiteX10" fmla="*/ 238132 w 476257"/>
                <a:gd name="connsiteY10" fmla="*/ 27730 h 399738"/>
                <a:gd name="connsiteX11" fmla="*/ 449901 w 476257"/>
                <a:gd name="connsiteY11" fmla="*/ 380688 h 399738"/>
                <a:gd name="connsiteX12" fmla="*/ 26353 w 476257"/>
                <a:gd name="connsiteY12" fmla="*/ 380688 h 39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7" h="399738">
                  <a:moveTo>
                    <a:pt x="474895" y="385308"/>
                  </a:moveTo>
                  <a:lnTo>
                    <a:pt x="246295" y="4308"/>
                  </a:lnTo>
                  <a:cubicBezTo>
                    <a:pt x="242856" y="-1436"/>
                    <a:pt x="233398" y="-1436"/>
                    <a:pt x="229959" y="4308"/>
                  </a:cubicBezTo>
                  <a:lnTo>
                    <a:pt x="1359" y="385308"/>
                  </a:lnTo>
                  <a:cubicBezTo>
                    <a:pt x="-412" y="388251"/>
                    <a:pt x="-451" y="391909"/>
                    <a:pt x="1235" y="394909"/>
                  </a:cubicBezTo>
                  <a:cubicBezTo>
                    <a:pt x="2931" y="397900"/>
                    <a:pt x="6103" y="399738"/>
                    <a:pt x="9532" y="399738"/>
                  </a:cubicBezTo>
                  <a:lnTo>
                    <a:pt x="466732" y="399738"/>
                  </a:lnTo>
                  <a:cubicBezTo>
                    <a:pt x="470161" y="399738"/>
                    <a:pt x="473323" y="397900"/>
                    <a:pt x="475018" y="394909"/>
                  </a:cubicBezTo>
                  <a:cubicBezTo>
                    <a:pt x="476714" y="391918"/>
                    <a:pt x="476666" y="388251"/>
                    <a:pt x="474895" y="385308"/>
                  </a:cubicBezTo>
                  <a:close/>
                  <a:moveTo>
                    <a:pt x="26353" y="380688"/>
                  </a:moveTo>
                  <a:lnTo>
                    <a:pt x="238132" y="27730"/>
                  </a:lnTo>
                  <a:lnTo>
                    <a:pt x="449901" y="380688"/>
                  </a:lnTo>
                  <a:lnTo>
                    <a:pt x="26353" y="380688"/>
                  </a:lnTo>
                  <a:close/>
                </a:path>
              </a:pathLst>
            </a:custGeom>
            <a:grpFill/>
            <a:ln w="9525" cap="flat">
              <a:noFill/>
              <a:prstDash val="solid"/>
              <a:miter/>
            </a:ln>
          </p:spPr>
          <p:txBody>
            <a:bodyPr rtlCol="0" anchor="ctr"/>
            <a:lstStyle/>
            <a:p>
              <a:endParaRPr lang="en-NZ"/>
            </a:p>
          </p:txBody>
        </p:sp>
        <p:sp>
          <p:nvSpPr>
            <p:cNvPr id="48" name="Freeform: Shape 47">
              <a:extLst>
                <a:ext uri="{FF2B5EF4-FFF2-40B4-BE49-F238E27FC236}">
                  <a16:creationId xmlns:a16="http://schemas.microsoft.com/office/drawing/2014/main" id="{A7479271-DFC3-4306-AD28-4FAAA99C9DEA}"/>
                </a:ext>
              </a:extLst>
            </p:cNvPr>
            <p:cNvSpPr/>
            <p:nvPr/>
          </p:nvSpPr>
          <p:spPr>
            <a:xfrm>
              <a:off x="6086475" y="3286125"/>
              <a:ext cx="19050" cy="114300"/>
            </a:xfrm>
            <a:custGeom>
              <a:avLst/>
              <a:gdLst>
                <a:gd name="connsiteX0" fmla="*/ 0 w 19050"/>
                <a:gd name="connsiteY0" fmla="*/ 9525 h 114300"/>
                <a:gd name="connsiteX1" fmla="*/ 0 w 19050"/>
                <a:gd name="connsiteY1" fmla="*/ 104775 h 114300"/>
                <a:gd name="connsiteX2" fmla="*/ 9525 w 19050"/>
                <a:gd name="connsiteY2" fmla="*/ 114300 h 114300"/>
                <a:gd name="connsiteX3" fmla="*/ 19050 w 19050"/>
                <a:gd name="connsiteY3" fmla="*/ 104775 h 114300"/>
                <a:gd name="connsiteX4" fmla="*/ 19050 w 19050"/>
                <a:gd name="connsiteY4" fmla="*/ 9525 h 114300"/>
                <a:gd name="connsiteX5" fmla="*/ 9525 w 19050"/>
                <a:gd name="connsiteY5" fmla="*/ 0 h 114300"/>
                <a:gd name="connsiteX6" fmla="*/ 0 w 19050"/>
                <a:gd name="connsiteY6" fmla="*/ 952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14300">
                  <a:moveTo>
                    <a:pt x="0" y="9525"/>
                  </a:moveTo>
                  <a:lnTo>
                    <a:pt x="0" y="104775"/>
                  </a:lnTo>
                  <a:cubicBezTo>
                    <a:pt x="0" y="110042"/>
                    <a:pt x="4267" y="114300"/>
                    <a:pt x="9525" y="114300"/>
                  </a:cubicBezTo>
                  <a:cubicBezTo>
                    <a:pt x="14783" y="114300"/>
                    <a:pt x="19050" y="110042"/>
                    <a:pt x="19050" y="104775"/>
                  </a:cubicBezTo>
                  <a:lnTo>
                    <a:pt x="19050" y="9525"/>
                  </a:lnTo>
                  <a:cubicBezTo>
                    <a:pt x="19050" y="4267"/>
                    <a:pt x="14783" y="0"/>
                    <a:pt x="9525" y="0"/>
                  </a:cubicBezTo>
                  <a:cubicBezTo>
                    <a:pt x="4267" y="0"/>
                    <a:pt x="0" y="4267"/>
                    <a:pt x="0" y="9525"/>
                  </a:cubicBezTo>
                  <a:close/>
                </a:path>
              </a:pathLst>
            </a:custGeom>
            <a:grpFill/>
            <a:ln w="9525" cap="flat">
              <a:noFill/>
              <a:prstDash val="solid"/>
              <a:miter/>
            </a:ln>
          </p:spPr>
          <p:txBody>
            <a:bodyPr rtlCol="0" anchor="ctr"/>
            <a:lstStyle/>
            <a:p>
              <a:endParaRPr lang="en-NZ"/>
            </a:p>
          </p:txBody>
        </p:sp>
        <p:sp>
          <p:nvSpPr>
            <p:cNvPr id="49" name="Freeform: Shape 48">
              <a:extLst>
                <a:ext uri="{FF2B5EF4-FFF2-40B4-BE49-F238E27FC236}">
                  <a16:creationId xmlns:a16="http://schemas.microsoft.com/office/drawing/2014/main" id="{E2081A3C-614F-4140-87D7-EAE8648BF7C6}"/>
                </a:ext>
              </a:extLst>
            </p:cNvPr>
            <p:cNvSpPr/>
            <p:nvPr/>
          </p:nvSpPr>
          <p:spPr>
            <a:xfrm>
              <a:off x="6086475" y="3438525"/>
              <a:ext cx="19050" cy="38100"/>
            </a:xfrm>
            <a:custGeom>
              <a:avLst/>
              <a:gdLst>
                <a:gd name="connsiteX0" fmla="*/ 9525 w 19050"/>
                <a:gd name="connsiteY0" fmla="*/ 0 h 38100"/>
                <a:gd name="connsiteX1" fmla="*/ 0 w 19050"/>
                <a:gd name="connsiteY1" fmla="*/ 9525 h 38100"/>
                <a:gd name="connsiteX2" fmla="*/ 0 w 19050"/>
                <a:gd name="connsiteY2" fmla="*/ 28575 h 38100"/>
                <a:gd name="connsiteX3" fmla="*/ 9525 w 19050"/>
                <a:gd name="connsiteY3" fmla="*/ 38100 h 38100"/>
                <a:gd name="connsiteX4" fmla="*/ 19050 w 19050"/>
                <a:gd name="connsiteY4" fmla="*/ 28575 h 38100"/>
                <a:gd name="connsiteX5" fmla="*/ 19050 w 19050"/>
                <a:gd name="connsiteY5" fmla="*/ 9525 h 38100"/>
                <a:gd name="connsiteX6" fmla="*/ 9525 w 19050"/>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38100">
                  <a:moveTo>
                    <a:pt x="9525" y="0"/>
                  </a:moveTo>
                  <a:cubicBezTo>
                    <a:pt x="4267" y="0"/>
                    <a:pt x="0" y="4258"/>
                    <a:pt x="0" y="9525"/>
                  </a:cubicBezTo>
                  <a:lnTo>
                    <a:pt x="0" y="28575"/>
                  </a:lnTo>
                  <a:cubicBezTo>
                    <a:pt x="0" y="33842"/>
                    <a:pt x="4267" y="38100"/>
                    <a:pt x="9525" y="38100"/>
                  </a:cubicBezTo>
                  <a:cubicBezTo>
                    <a:pt x="14783" y="38100"/>
                    <a:pt x="19050" y="33842"/>
                    <a:pt x="19050" y="28575"/>
                  </a:cubicBezTo>
                  <a:lnTo>
                    <a:pt x="19050" y="9525"/>
                  </a:lnTo>
                  <a:cubicBezTo>
                    <a:pt x="19050" y="4258"/>
                    <a:pt x="14783" y="0"/>
                    <a:pt x="9525" y="0"/>
                  </a:cubicBezTo>
                  <a:close/>
                </a:path>
              </a:pathLst>
            </a:custGeom>
            <a:grpFill/>
            <a:ln w="9525" cap="flat">
              <a:noFill/>
              <a:prstDash val="solid"/>
              <a:miter/>
            </a:ln>
          </p:spPr>
          <p:txBody>
            <a:bodyPr rtlCol="0" anchor="ctr"/>
            <a:lstStyle/>
            <a:p>
              <a:endParaRPr lang="en-NZ"/>
            </a:p>
          </p:txBody>
        </p:sp>
      </p:grpSp>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34213"/>
            <a:ext cx="10196711" cy="403200"/>
          </a:xfrm>
        </p:spPr>
        <p:txBody>
          <a:bodyPr/>
          <a:lstStyle/>
          <a:p>
            <a:r>
              <a:rPr lang="en-NZ" sz="1800" b="0" dirty="0"/>
              <a:t>Eighty one percent of Pacific peoples are now more concerned about the pandemic than they were before the Delta variant emerged. Around half feel the more infectious strains put themselves, their family and their community more at risk. Those who are vaccinated have higher rates of concern. </a:t>
            </a:r>
          </a:p>
        </p:txBody>
      </p:sp>
      <p:sp>
        <p:nvSpPr>
          <p:cNvPr id="8" name="TextBox 7">
            <a:extLst>
              <a:ext uri="{FF2B5EF4-FFF2-40B4-BE49-F238E27FC236}">
                <a16:creationId xmlns:a16="http://schemas.microsoft.com/office/drawing/2014/main" id="{5358E924-5474-4D05-B089-BAF2B45F4FC0}"/>
              </a:ext>
            </a:extLst>
          </p:cNvPr>
          <p:cNvSpPr txBox="1"/>
          <p:nvPr/>
        </p:nvSpPr>
        <p:spPr>
          <a:xfrm>
            <a:off x="4283580" y="6252473"/>
            <a:ext cx="6840908" cy="461665"/>
          </a:xfrm>
          <a:prstGeom prst="rect">
            <a:avLst/>
          </a:prstGeom>
          <a:noFill/>
        </p:spPr>
        <p:txBody>
          <a:bodyPr wrap="square">
            <a:spAutoFit/>
          </a:bodyPr>
          <a:lstStyle/>
          <a:p>
            <a:r>
              <a:rPr lang="en-US" sz="800" dirty="0"/>
              <a:t>Q. </a:t>
            </a:r>
            <a:r>
              <a:rPr lang="en-NZ" sz="800" dirty="0"/>
              <a:t>Does the emergence of the Delta strain make you feel more or less concerned about the COVID-19 pandemic? Do you think the emergence of more infectious strains of COVID-19 put you more at risk?</a:t>
            </a:r>
            <a:endParaRPr lang="en-US" sz="800" dirty="0"/>
          </a:p>
          <a:p>
            <a:r>
              <a:rPr lang="en-US" sz="800" dirty="0"/>
              <a:t>Base: All Pacific peoples (n=301). </a:t>
            </a:r>
            <a:endParaRPr lang="en-NZ" sz="800" dirty="0"/>
          </a:p>
        </p:txBody>
      </p:sp>
      <p:sp>
        <p:nvSpPr>
          <p:cNvPr id="15" name="Oval 14">
            <a:extLst>
              <a:ext uri="{FF2B5EF4-FFF2-40B4-BE49-F238E27FC236}">
                <a16:creationId xmlns:a16="http://schemas.microsoft.com/office/drawing/2014/main" id="{7EFEC3FF-0925-4178-BF7C-B47D6142C14B}"/>
              </a:ext>
            </a:extLst>
          </p:cNvPr>
          <p:cNvSpPr/>
          <p:nvPr/>
        </p:nvSpPr>
        <p:spPr bwMode="ltGray">
          <a:xfrm>
            <a:off x="10012452" y="2035663"/>
            <a:ext cx="1440000" cy="1440000"/>
          </a:xfrm>
          <a:prstGeom prst="ellipse">
            <a:avLst/>
          </a:prstGeom>
          <a:solidFill>
            <a:srgbClr val="002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grpSp>
        <p:nvGrpSpPr>
          <p:cNvPr id="22" name="Group 21">
            <a:extLst>
              <a:ext uri="{FF2B5EF4-FFF2-40B4-BE49-F238E27FC236}">
                <a16:creationId xmlns:a16="http://schemas.microsoft.com/office/drawing/2014/main" id="{32E5F2BC-B1D8-4F9F-BE42-E81218E3D43B}"/>
              </a:ext>
            </a:extLst>
          </p:cNvPr>
          <p:cNvGrpSpPr/>
          <p:nvPr/>
        </p:nvGrpSpPr>
        <p:grpSpPr>
          <a:xfrm>
            <a:off x="10566369" y="2191312"/>
            <a:ext cx="332166" cy="320710"/>
            <a:chOff x="11534438" y="3291647"/>
            <a:chExt cx="828675" cy="800100"/>
          </a:xfrm>
          <a:solidFill>
            <a:schemeClr val="bg1"/>
          </a:solidFill>
        </p:grpSpPr>
        <p:sp>
          <p:nvSpPr>
            <p:cNvPr id="23" name="Graphic 8">
              <a:extLst>
                <a:ext uri="{FF2B5EF4-FFF2-40B4-BE49-F238E27FC236}">
                  <a16:creationId xmlns:a16="http://schemas.microsoft.com/office/drawing/2014/main" id="{FE828E0A-1D3A-4EC5-AB1B-742F52F4CEC5}"/>
                </a:ext>
              </a:extLst>
            </p:cNvPr>
            <p:cNvSpPr/>
            <p:nvPr/>
          </p:nvSpPr>
          <p:spPr>
            <a:xfrm>
              <a:off x="12020213" y="3291647"/>
              <a:ext cx="342900" cy="800100"/>
            </a:xfrm>
            <a:custGeom>
              <a:avLst/>
              <a:gdLst>
                <a:gd name="connsiteX0" fmla="*/ 314325 w 342900"/>
                <a:gd name="connsiteY0" fmla="*/ 142875 h 800100"/>
                <a:gd name="connsiteX1" fmla="*/ 200025 w 342900"/>
                <a:gd name="connsiteY1" fmla="*/ 142875 h 800100"/>
                <a:gd name="connsiteX2" fmla="*/ 200025 w 342900"/>
                <a:gd name="connsiteY2" fmla="*/ 57150 h 800100"/>
                <a:gd name="connsiteX3" fmla="*/ 257175 w 342900"/>
                <a:gd name="connsiteY3" fmla="*/ 57150 h 800100"/>
                <a:gd name="connsiteX4" fmla="*/ 285750 w 342900"/>
                <a:gd name="connsiteY4" fmla="*/ 28575 h 800100"/>
                <a:gd name="connsiteX5" fmla="*/ 257175 w 342900"/>
                <a:gd name="connsiteY5" fmla="*/ 0 h 800100"/>
                <a:gd name="connsiteX6" fmla="*/ 85725 w 342900"/>
                <a:gd name="connsiteY6" fmla="*/ 0 h 800100"/>
                <a:gd name="connsiteX7" fmla="*/ 57150 w 342900"/>
                <a:gd name="connsiteY7" fmla="*/ 28575 h 800100"/>
                <a:gd name="connsiteX8" fmla="*/ 85725 w 342900"/>
                <a:gd name="connsiteY8" fmla="*/ 57150 h 800100"/>
                <a:gd name="connsiteX9" fmla="*/ 142875 w 342900"/>
                <a:gd name="connsiteY9" fmla="*/ 57150 h 800100"/>
                <a:gd name="connsiteX10" fmla="*/ 142875 w 342900"/>
                <a:gd name="connsiteY10" fmla="*/ 142875 h 800100"/>
                <a:gd name="connsiteX11" fmla="*/ 28575 w 342900"/>
                <a:gd name="connsiteY11" fmla="*/ 142875 h 800100"/>
                <a:gd name="connsiteX12" fmla="*/ 0 w 342900"/>
                <a:gd name="connsiteY12" fmla="*/ 171450 h 800100"/>
                <a:gd name="connsiteX13" fmla="*/ 28575 w 342900"/>
                <a:gd name="connsiteY13" fmla="*/ 200025 h 800100"/>
                <a:gd name="connsiteX14" fmla="*/ 57150 w 342900"/>
                <a:gd name="connsiteY14" fmla="*/ 200025 h 800100"/>
                <a:gd name="connsiteX15" fmla="*/ 57150 w 342900"/>
                <a:gd name="connsiteY15" fmla="*/ 542925 h 800100"/>
                <a:gd name="connsiteX16" fmla="*/ 142875 w 342900"/>
                <a:gd name="connsiteY16" fmla="*/ 653167 h 800100"/>
                <a:gd name="connsiteX17" fmla="*/ 142875 w 342900"/>
                <a:gd name="connsiteY17" fmla="*/ 771525 h 800100"/>
                <a:gd name="connsiteX18" fmla="*/ 171450 w 342900"/>
                <a:gd name="connsiteY18" fmla="*/ 800100 h 800100"/>
                <a:gd name="connsiteX19" fmla="*/ 200025 w 342900"/>
                <a:gd name="connsiteY19" fmla="*/ 771525 h 800100"/>
                <a:gd name="connsiteX20" fmla="*/ 200025 w 342900"/>
                <a:gd name="connsiteY20" fmla="*/ 653167 h 800100"/>
                <a:gd name="connsiteX21" fmla="*/ 285750 w 342900"/>
                <a:gd name="connsiteY21" fmla="*/ 542925 h 800100"/>
                <a:gd name="connsiteX22" fmla="*/ 285750 w 342900"/>
                <a:gd name="connsiteY22" fmla="*/ 200025 h 800100"/>
                <a:gd name="connsiteX23" fmla="*/ 314325 w 342900"/>
                <a:gd name="connsiteY23" fmla="*/ 200025 h 800100"/>
                <a:gd name="connsiteX24" fmla="*/ 342900 w 342900"/>
                <a:gd name="connsiteY24" fmla="*/ 171450 h 800100"/>
                <a:gd name="connsiteX25" fmla="*/ 314325 w 342900"/>
                <a:gd name="connsiteY25" fmla="*/ 142875 h 800100"/>
                <a:gd name="connsiteX26" fmla="*/ 228600 w 342900"/>
                <a:gd name="connsiteY26" fmla="*/ 542925 h 800100"/>
                <a:gd name="connsiteX27" fmla="*/ 171450 w 342900"/>
                <a:gd name="connsiteY27" fmla="*/ 600075 h 800100"/>
                <a:gd name="connsiteX28" fmla="*/ 114300 w 342900"/>
                <a:gd name="connsiteY28" fmla="*/ 542925 h 800100"/>
                <a:gd name="connsiteX29" fmla="*/ 142875 w 342900"/>
                <a:gd name="connsiteY29" fmla="*/ 542925 h 800100"/>
                <a:gd name="connsiteX30" fmla="*/ 171450 w 342900"/>
                <a:gd name="connsiteY30" fmla="*/ 514350 h 800100"/>
                <a:gd name="connsiteX31" fmla="*/ 142875 w 342900"/>
                <a:gd name="connsiteY31" fmla="*/ 485775 h 800100"/>
                <a:gd name="connsiteX32" fmla="*/ 114300 w 342900"/>
                <a:gd name="connsiteY32" fmla="*/ 485775 h 800100"/>
                <a:gd name="connsiteX33" fmla="*/ 114300 w 342900"/>
                <a:gd name="connsiteY33" fmla="*/ 428625 h 800100"/>
                <a:gd name="connsiteX34" fmla="*/ 142875 w 342900"/>
                <a:gd name="connsiteY34" fmla="*/ 428625 h 800100"/>
                <a:gd name="connsiteX35" fmla="*/ 171450 w 342900"/>
                <a:gd name="connsiteY35" fmla="*/ 400050 h 800100"/>
                <a:gd name="connsiteX36" fmla="*/ 142875 w 342900"/>
                <a:gd name="connsiteY36" fmla="*/ 371475 h 800100"/>
                <a:gd name="connsiteX37" fmla="*/ 114300 w 342900"/>
                <a:gd name="connsiteY37" fmla="*/ 371475 h 800100"/>
                <a:gd name="connsiteX38" fmla="*/ 114300 w 342900"/>
                <a:gd name="connsiteY38" fmla="*/ 314325 h 800100"/>
                <a:gd name="connsiteX39" fmla="*/ 142875 w 342900"/>
                <a:gd name="connsiteY39" fmla="*/ 314325 h 800100"/>
                <a:gd name="connsiteX40" fmla="*/ 171450 w 342900"/>
                <a:gd name="connsiteY40" fmla="*/ 285750 h 800100"/>
                <a:gd name="connsiteX41" fmla="*/ 142875 w 342900"/>
                <a:gd name="connsiteY41" fmla="*/ 257175 h 800100"/>
                <a:gd name="connsiteX42" fmla="*/ 114300 w 342900"/>
                <a:gd name="connsiteY42" fmla="*/ 257175 h 800100"/>
                <a:gd name="connsiteX43" fmla="*/ 114300 w 342900"/>
                <a:gd name="connsiteY43" fmla="*/ 200025 h 800100"/>
                <a:gd name="connsiteX44" fmla="*/ 228600 w 342900"/>
                <a:gd name="connsiteY44" fmla="*/ 200025 h 800100"/>
                <a:gd name="connsiteX45" fmla="*/ 228600 w 342900"/>
                <a:gd name="connsiteY45" fmla="*/ 542925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2900" h="800100">
                  <a:moveTo>
                    <a:pt x="314325" y="142875"/>
                  </a:moveTo>
                  <a:cubicBezTo>
                    <a:pt x="272967" y="142875"/>
                    <a:pt x="241383" y="142875"/>
                    <a:pt x="200025" y="142875"/>
                  </a:cubicBezTo>
                  <a:lnTo>
                    <a:pt x="200025" y="57150"/>
                  </a:lnTo>
                  <a:lnTo>
                    <a:pt x="257175" y="57150"/>
                  </a:lnTo>
                  <a:cubicBezTo>
                    <a:pt x="272967" y="57150"/>
                    <a:pt x="285750" y="44358"/>
                    <a:pt x="285750" y="28575"/>
                  </a:cubicBezTo>
                  <a:cubicBezTo>
                    <a:pt x="285750" y="12792"/>
                    <a:pt x="272967" y="0"/>
                    <a:pt x="257175" y="0"/>
                  </a:cubicBezTo>
                  <a:lnTo>
                    <a:pt x="85725" y="0"/>
                  </a:lnTo>
                  <a:cubicBezTo>
                    <a:pt x="69933" y="0"/>
                    <a:pt x="57150" y="12792"/>
                    <a:pt x="57150" y="28575"/>
                  </a:cubicBezTo>
                  <a:cubicBezTo>
                    <a:pt x="57150" y="44358"/>
                    <a:pt x="69933" y="57150"/>
                    <a:pt x="85725" y="57150"/>
                  </a:cubicBezTo>
                  <a:lnTo>
                    <a:pt x="142875" y="57150"/>
                  </a:lnTo>
                  <a:lnTo>
                    <a:pt x="142875" y="142875"/>
                  </a:lnTo>
                  <a:cubicBezTo>
                    <a:pt x="101517" y="142875"/>
                    <a:pt x="69933" y="142875"/>
                    <a:pt x="28575" y="142875"/>
                  </a:cubicBezTo>
                  <a:cubicBezTo>
                    <a:pt x="12783" y="142875"/>
                    <a:pt x="0" y="155667"/>
                    <a:pt x="0" y="171450"/>
                  </a:cubicBezTo>
                  <a:cubicBezTo>
                    <a:pt x="0" y="187233"/>
                    <a:pt x="12783" y="200025"/>
                    <a:pt x="28575" y="200025"/>
                  </a:cubicBezTo>
                  <a:lnTo>
                    <a:pt x="57150" y="200025"/>
                  </a:lnTo>
                  <a:lnTo>
                    <a:pt x="57150" y="542925"/>
                  </a:lnTo>
                  <a:cubicBezTo>
                    <a:pt x="57150" y="596027"/>
                    <a:pt x="93707" y="640385"/>
                    <a:pt x="142875" y="653167"/>
                  </a:cubicBezTo>
                  <a:lnTo>
                    <a:pt x="142875" y="771525"/>
                  </a:lnTo>
                  <a:cubicBezTo>
                    <a:pt x="142875" y="787308"/>
                    <a:pt x="155658" y="800100"/>
                    <a:pt x="171450" y="800100"/>
                  </a:cubicBezTo>
                  <a:cubicBezTo>
                    <a:pt x="187242" y="800100"/>
                    <a:pt x="200025" y="787308"/>
                    <a:pt x="200025" y="771525"/>
                  </a:cubicBezTo>
                  <a:lnTo>
                    <a:pt x="200025" y="653167"/>
                  </a:lnTo>
                  <a:cubicBezTo>
                    <a:pt x="249193" y="640385"/>
                    <a:pt x="285750" y="596027"/>
                    <a:pt x="285750" y="542925"/>
                  </a:cubicBezTo>
                  <a:lnTo>
                    <a:pt x="285750" y="200025"/>
                  </a:lnTo>
                  <a:lnTo>
                    <a:pt x="314325" y="200025"/>
                  </a:lnTo>
                  <a:cubicBezTo>
                    <a:pt x="330117" y="200025"/>
                    <a:pt x="342900" y="187233"/>
                    <a:pt x="342900" y="171450"/>
                  </a:cubicBezTo>
                  <a:cubicBezTo>
                    <a:pt x="342900" y="155667"/>
                    <a:pt x="330117" y="142875"/>
                    <a:pt x="314325" y="142875"/>
                  </a:cubicBezTo>
                  <a:close/>
                  <a:moveTo>
                    <a:pt x="228600" y="542925"/>
                  </a:moveTo>
                  <a:cubicBezTo>
                    <a:pt x="228600" y="574443"/>
                    <a:pt x="202959" y="600075"/>
                    <a:pt x="171450" y="600075"/>
                  </a:cubicBezTo>
                  <a:cubicBezTo>
                    <a:pt x="139941" y="600075"/>
                    <a:pt x="114300" y="574443"/>
                    <a:pt x="114300" y="542925"/>
                  </a:cubicBezTo>
                  <a:lnTo>
                    <a:pt x="142875" y="542925"/>
                  </a:lnTo>
                  <a:cubicBezTo>
                    <a:pt x="158667" y="542925"/>
                    <a:pt x="171450" y="530133"/>
                    <a:pt x="171450" y="514350"/>
                  </a:cubicBezTo>
                  <a:cubicBezTo>
                    <a:pt x="171450" y="498567"/>
                    <a:pt x="158667" y="485775"/>
                    <a:pt x="142875" y="485775"/>
                  </a:cubicBezTo>
                  <a:lnTo>
                    <a:pt x="114300" y="485775"/>
                  </a:lnTo>
                  <a:lnTo>
                    <a:pt x="114300" y="428625"/>
                  </a:lnTo>
                  <a:lnTo>
                    <a:pt x="142875" y="428625"/>
                  </a:lnTo>
                  <a:cubicBezTo>
                    <a:pt x="158667" y="428625"/>
                    <a:pt x="171450" y="415833"/>
                    <a:pt x="171450" y="400050"/>
                  </a:cubicBezTo>
                  <a:cubicBezTo>
                    <a:pt x="171450" y="384267"/>
                    <a:pt x="158667" y="371475"/>
                    <a:pt x="142875" y="371475"/>
                  </a:cubicBezTo>
                  <a:lnTo>
                    <a:pt x="114300" y="371475"/>
                  </a:lnTo>
                  <a:lnTo>
                    <a:pt x="114300" y="314325"/>
                  </a:lnTo>
                  <a:lnTo>
                    <a:pt x="142875" y="314325"/>
                  </a:lnTo>
                  <a:cubicBezTo>
                    <a:pt x="158667" y="314325"/>
                    <a:pt x="171450" y="301533"/>
                    <a:pt x="171450" y="285750"/>
                  </a:cubicBezTo>
                  <a:cubicBezTo>
                    <a:pt x="171450" y="269967"/>
                    <a:pt x="158667" y="257175"/>
                    <a:pt x="142875" y="257175"/>
                  </a:cubicBezTo>
                  <a:lnTo>
                    <a:pt x="114300" y="257175"/>
                  </a:lnTo>
                  <a:lnTo>
                    <a:pt x="114300" y="200025"/>
                  </a:lnTo>
                  <a:lnTo>
                    <a:pt x="228600" y="200025"/>
                  </a:lnTo>
                  <a:lnTo>
                    <a:pt x="228600" y="542925"/>
                  </a:lnTo>
                  <a:close/>
                </a:path>
              </a:pathLst>
            </a:custGeom>
            <a:grpFill/>
            <a:ln w="9525" cap="flat">
              <a:noFill/>
              <a:prstDash val="solid"/>
              <a:miter/>
            </a:ln>
          </p:spPr>
          <p:txBody>
            <a:bodyPr rtlCol="0" anchor="ctr"/>
            <a:lstStyle/>
            <a:p>
              <a:endParaRPr lang="en-NZ"/>
            </a:p>
          </p:txBody>
        </p:sp>
        <p:sp>
          <p:nvSpPr>
            <p:cNvPr id="24" name="Graphic 8">
              <a:extLst>
                <a:ext uri="{FF2B5EF4-FFF2-40B4-BE49-F238E27FC236}">
                  <a16:creationId xmlns:a16="http://schemas.microsoft.com/office/drawing/2014/main" id="{B593EDEC-840C-4842-8B69-4CD8E05A56F9}"/>
                </a:ext>
              </a:extLst>
            </p:cNvPr>
            <p:cNvSpPr/>
            <p:nvPr/>
          </p:nvSpPr>
          <p:spPr>
            <a:xfrm>
              <a:off x="11534438" y="3405947"/>
              <a:ext cx="457200" cy="685800"/>
            </a:xfrm>
            <a:custGeom>
              <a:avLst/>
              <a:gdLst>
                <a:gd name="connsiteX0" fmla="*/ 0 w 457200"/>
                <a:gd name="connsiteY0" fmla="*/ 400050 h 685800"/>
                <a:gd name="connsiteX1" fmla="*/ 0 w 457200"/>
                <a:gd name="connsiteY1" fmla="*/ 657225 h 685800"/>
                <a:gd name="connsiteX2" fmla="*/ 28575 w 457200"/>
                <a:gd name="connsiteY2" fmla="*/ 685800 h 685800"/>
                <a:gd name="connsiteX3" fmla="*/ 428625 w 457200"/>
                <a:gd name="connsiteY3" fmla="*/ 685800 h 685800"/>
                <a:gd name="connsiteX4" fmla="*/ 457200 w 457200"/>
                <a:gd name="connsiteY4" fmla="*/ 657225 h 685800"/>
                <a:gd name="connsiteX5" fmla="*/ 457200 w 457200"/>
                <a:gd name="connsiteY5" fmla="*/ 400050 h 685800"/>
                <a:gd name="connsiteX6" fmla="*/ 314325 w 457200"/>
                <a:gd name="connsiteY6" fmla="*/ 230981 h 685800"/>
                <a:gd name="connsiteX7" fmla="*/ 314325 w 457200"/>
                <a:gd name="connsiteY7" fmla="*/ 171450 h 685800"/>
                <a:gd name="connsiteX8" fmla="*/ 342900 w 457200"/>
                <a:gd name="connsiteY8" fmla="*/ 171450 h 685800"/>
                <a:gd name="connsiteX9" fmla="*/ 371475 w 457200"/>
                <a:gd name="connsiteY9" fmla="*/ 142875 h 685800"/>
                <a:gd name="connsiteX10" fmla="*/ 371475 w 457200"/>
                <a:gd name="connsiteY10" fmla="*/ 28575 h 685800"/>
                <a:gd name="connsiteX11" fmla="*/ 342900 w 457200"/>
                <a:gd name="connsiteY11" fmla="*/ 0 h 685800"/>
                <a:gd name="connsiteX12" fmla="*/ 114300 w 457200"/>
                <a:gd name="connsiteY12" fmla="*/ 0 h 685800"/>
                <a:gd name="connsiteX13" fmla="*/ 85725 w 457200"/>
                <a:gd name="connsiteY13" fmla="*/ 28575 h 685800"/>
                <a:gd name="connsiteX14" fmla="*/ 85725 w 457200"/>
                <a:gd name="connsiteY14" fmla="*/ 142875 h 685800"/>
                <a:gd name="connsiteX15" fmla="*/ 114300 w 457200"/>
                <a:gd name="connsiteY15" fmla="*/ 171450 h 685800"/>
                <a:gd name="connsiteX16" fmla="*/ 142875 w 457200"/>
                <a:gd name="connsiteY16" fmla="*/ 171450 h 685800"/>
                <a:gd name="connsiteX17" fmla="*/ 142875 w 457200"/>
                <a:gd name="connsiteY17" fmla="*/ 230981 h 685800"/>
                <a:gd name="connsiteX18" fmla="*/ 0 w 457200"/>
                <a:gd name="connsiteY18" fmla="*/ 400050 h 685800"/>
                <a:gd name="connsiteX19" fmla="*/ 142875 w 457200"/>
                <a:gd name="connsiteY19" fmla="*/ 57150 h 685800"/>
                <a:gd name="connsiteX20" fmla="*/ 314325 w 457200"/>
                <a:gd name="connsiteY20" fmla="*/ 57150 h 685800"/>
                <a:gd name="connsiteX21" fmla="*/ 314325 w 457200"/>
                <a:gd name="connsiteY21" fmla="*/ 114300 h 685800"/>
                <a:gd name="connsiteX22" fmla="*/ 142875 w 457200"/>
                <a:gd name="connsiteY22" fmla="*/ 114300 h 685800"/>
                <a:gd name="connsiteX23" fmla="*/ 142875 w 457200"/>
                <a:gd name="connsiteY23" fmla="*/ 57150 h 685800"/>
                <a:gd name="connsiteX24" fmla="*/ 171450 w 457200"/>
                <a:gd name="connsiteY24" fmla="*/ 285750 h 685800"/>
                <a:gd name="connsiteX25" fmla="*/ 200025 w 457200"/>
                <a:gd name="connsiteY25" fmla="*/ 257175 h 685800"/>
                <a:gd name="connsiteX26" fmla="*/ 200025 w 457200"/>
                <a:gd name="connsiteY26" fmla="*/ 171450 h 685800"/>
                <a:gd name="connsiteX27" fmla="*/ 257175 w 457200"/>
                <a:gd name="connsiteY27" fmla="*/ 171450 h 685800"/>
                <a:gd name="connsiteX28" fmla="*/ 257175 w 457200"/>
                <a:gd name="connsiteY28" fmla="*/ 257175 h 685800"/>
                <a:gd name="connsiteX29" fmla="*/ 285750 w 457200"/>
                <a:gd name="connsiteY29" fmla="*/ 285750 h 685800"/>
                <a:gd name="connsiteX30" fmla="*/ 400050 w 457200"/>
                <a:gd name="connsiteY30" fmla="*/ 400050 h 685800"/>
                <a:gd name="connsiteX31" fmla="*/ 400050 w 457200"/>
                <a:gd name="connsiteY31" fmla="*/ 628650 h 685800"/>
                <a:gd name="connsiteX32" fmla="*/ 57150 w 457200"/>
                <a:gd name="connsiteY32" fmla="*/ 628650 h 685800"/>
                <a:gd name="connsiteX33" fmla="*/ 57150 w 457200"/>
                <a:gd name="connsiteY33" fmla="*/ 400050 h 685800"/>
                <a:gd name="connsiteX34" fmla="*/ 171450 w 457200"/>
                <a:gd name="connsiteY34" fmla="*/ 2857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7200" h="685800">
                  <a:moveTo>
                    <a:pt x="0" y="400050"/>
                  </a:moveTo>
                  <a:lnTo>
                    <a:pt x="0" y="657225"/>
                  </a:lnTo>
                  <a:cubicBezTo>
                    <a:pt x="0" y="673008"/>
                    <a:pt x="12783" y="685800"/>
                    <a:pt x="28575" y="685800"/>
                  </a:cubicBezTo>
                  <a:lnTo>
                    <a:pt x="428625" y="685800"/>
                  </a:lnTo>
                  <a:cubicBezTo>
                    <a:pt x="444417" y="685800"/>
                    <a:pt x="457200" y="673008"/>
                    <a:pt x="457200" y="657225"/>
                  </a:cubicBezTo>
                  <a:lnTo>
                    <a:pt x="457200" y="400050"/>
                  </a:lnTo>
                  <a:cubicBezTo>
                    <a:pt x="457200" y="315249"/>
                    <a:pt x="395307" y="244631"/>
                    <a:pt x="314325" y="230981"/>
                  </a:cubicBezTo>
                  <a:lnTo>
                    <a:pt x="314325" y="171450"/>
                  </a:lnTo>
                  <a:lnTo>
                    <a:pt x="342900" y="171450"/>
                  </a:lnTo>
                  <a:cubicBezTo>
                    <a:pt x="358692" y="171450"/>
                    <a:pt x="371475" y="158658"/>
                    <a:pt x="371475" y="142875"/>
                  </a:cubicBezTo>
                  <a:lnTo>
                    <a:pt x="371475" y="28575"/>
                  </a:lnTo>
                  <a:cubicBezTo>
                    <a:pt x="371475" y="12792"/>
                    <a:pt x="358692" y="0"/>
                    <a:pt x="342900" y="0"/>
                  </a:cubicBezTo>
                  <a:lnTo>
                    <a:pt x="114300" y="0"/>
                  </a:lnTo>
                  <a:cubicBezTo>
                    <a:pt x="98508" y="0"/>
                    <a:pt x="85725" y="12792"/>
                    <a:pt x="85725" y="28575"/>
                  </a:cubicBezTo>
                  <a:lnTo>
                    <a:pt x="85725" y="142875"/>
                  </a:lnTo>
                  <a:cubicBezTo>
                    <a:pt x="85725" y="158658"/>
                    <a:pt x="98508" y="171450"/>
                    <a:pt x="114300" y="171450"/>
                  </a:cubicBezTo>
                  <a:lnTo>
                    <a:pt x="142875" y="171450"/>
                  </a:lnTo>
                  <a:lnTo>
                    <a:pt x="142875" y="230981"/>
                  </a:lnTo>
                  <a:cubicBezTo>
                    <a:pt x="61893" y="244631"/>
                    <a:pt x="0" y="315249"/>
                    <a:pt x="0" y="400050"/>
                  </a:cubicBezTo>
                  <a:close/>
                  <a:moveTo>
                    <a:pt x="142875" y="57150"/>
                  </a:moveTo>
                  <a:lnTo>
                    <a:pt x="314325" y="57150"/>
                  </a:lnTo>
                  <a:lnTo>
                    <a:pt x="314325" y="114300"/>
                  </a:lnTo>
                  <a:cubicBezTo>
                    <a:pt x="252041" y="114300"/>
                    <a:pt x="202321" y="114300"/>
                    <a:pt x="142875" y="114300"/>
                  </a:cubicBezTo>
                  <a:lnTo>
                    <a:pt x="142875" y="57150"/>
                  </a:lnTo>
                  <a:close/>
                  <a:moveTo>
                    <a:pt x="171450" y="285750"/>
                  </a:moveTo>
                  <a:cubicBezTo>
                    <a:pt x="187242" y="285750"/>
                    <a:pt x="200025" y="272958"/>
                    <a:pt x="200025" y="257175"/>
                  </a:cubicBezTo>
                  <a:lnTo>
                    <a:pt x="200025" y="171450"/>
                  </a:lnTo>
                  <a:lnTo>
                    <a:pt x="257175" y="171450"/>
                  </a:lnTo>
                  <a:lnTo>
                    <a:pt x="257175" y="257175"/>
                  </a:lnTo>
                  <a:cubicBezTo>
                    <a:pt x="257175" y="272958"/>
                    <a:pt x="269958" y="285750"/>
                    <a:pt x="285750" y="285750"/>
                  </a:cubicBezTo>
                  <a:cubicBezTo>
                    <a:pt x="348786" y="285750"/>
                    <a:pt x="400050" y="337023"/>
                    <a:pt x="400050" y="400050"/>
                  </a:cubicBezTo>
                  <a:lnTo>
                    <a:pt x="400050" y="628650"/>
                  </a:lnTo>
                  <a:lnTo>
                    <a:pt x="57150" y="628650"/>
                  </a:lnTo>
                  <a:lnTo>
                    <a:pt x="57150" y="400050"/>
                  </a:lnTo>
                  <a:cubicBezTo>
                    <a:pt x="57150" y="337023"/>
                    <a:pt x="108414" y="285750"/>
                    <a:pt x="171450" y="285750"/>
                  </a:cubicBezTo>
                  <a:close/>
                </a:path>
              </a:pathLst>
            </a:custGeom>
            <a:grpFill/>
            <a:ln w="9525" cap="flat">
              <a:noFill/>
              <a:prstDash val="solid"/>
              <a:miter/>
            </a:ln>
          </p:spPr>
          <p:txBody>
            <a:bodyPr rtlCol="0" anchor="ctr"/>
            <a:lstStyle/>
            <a:p>
              <a:endParaRPr lang="en-NZ"/>
            </a:p>
          </p:txBody>
        </p:sp>
        <p:sp>
          <p:nvSpPr>
            <p:cNvPr id="25" name="Graphic 8">
              <a:extLst>
                <a:ext uri="{FF2B5EF4-FFF2-40B4-BE49-F238E27FC236}">
                  <a16:creationId xmlns:a16="http://schemas.microsoft.com/office/drawing/2014/main" id="{41170EAA-2C26-4ECD-86EB-2EE5AEC4AEC5}"/>
                </a:ext>
              </a:extLst>
            </p:cNvPr>
            <p:cNvSpPr/>
            <p:nvPr/>
          </p:nvSpPr>
          <p:spPr>
            <a:xfrm>
              <a:off x="11648738" y="3748847"/>
              <a:ext cx="228600" cy="228600"/>
            </a:xfrm>
            <a:custGeom>
              <a:avLst/>
              <a:gdLst>
                <a:gd name="connsiteX0" fmla="*/ 0 w 228600"/>
                <a:gd name="connsiteY0" fmla="*/ 114300 h 228600"/>
                <a:gd name="connsiteX1" fmla="*/ 28575 w 228600"/>
                <a:gd name="connsiteY1" fmla="*/ 85725 h 228600"/>
                <a:gd name="connsiteX2" fmla="*/ 85725 w 228600"/>
                <a:gd name="connsiteY2" fmla="*/ 85725 h 228600"/>
                <a:gd name="connsiteX3" fmla="*/ 85725 w 228600"/>
                <a:gd name="connsiteY3" fmla="*/ 28575 h 228600"/>
                <a:gd name="connsiteX4" fmla="*/ 114300 w 228600"/>
                <a:gd name="connsiteY4" fmla="*/ 0 h 228600"/>
                <a:gd name="connsiteX5" fmla="*/ 142875 w 228600"/>
                <a:gd name="connsiteY5" fmla="*/ 28575 h 228600"/>
                <a:gd name="connsiteX6" fmla="*/ 142875 w 228600"/>
                <a:gd name="connsiteY6" fmla="*/ 85725 h 228600"/>
                <a:gd name="connsiteX7" fmla="*/ 200025 w 228600"/>
                <a:gd name="connsiteY7" fmla="*/ 85725 h 228600"/>
                <a:gd name="connsiteX8" fmla="*/ 228600 w 228600"/>
                <a:gd name="connsiteY8" fmla="*/ 114300 h 228600"/>
                <a:gd name="connsiteX9" fmla="*/ 200025 w 228600"/>
                <a:gd name="connsiteY9" fmla="*/ 142875 h 228600"/>
                <a:gd name="connsiteX10" fmla="*/ 142875 w 228600"/>
                <a:gd name="connsiteY10" fmla="*/ 142875 h 228600"/>
                <a:gd name="connsiteX11" fmla="*/ 142875 w 228600"/>
                <a:gd name="connsiteY11" fmla="*/ 200025 h 228600"/>
                <a:gd name="connsiteX12" fmla="*/ 114300 w 228600"/>
                <a:gd name="connsiteY12" fmla="*/ 228600 h 228600"/>
                <a:gd name="connsiteX13" fmla="*/ 85725 w 228600"/>
                <a:gd name="connsiteY13" fmla="*/ 200025 h 228600"/>
                <a:gd name="connsiteX14" fmla="*/ 85725 w 228600"/>
                <a:gd name="connsiteY14" fmla="*/ 142875 h 228600"/>
                <a:gd name="connsiteX15" fmla="*/ 28575 w 228600"/>
                <a:gd name="connsiteY15" fmla="*/ 142875 h 228600"/>
                <a:gd name="connsiteX16" fmla="*/ 0 w 228600"/>
                <a:gd name="connsiteY16"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228600">
                  <a:moveTo>
                    <a:pt x="0" y="114300"/>
                  </a:moveTo>
                  <a:cubicBezTo>
                    <a:pt x="0" y="98517"/>
                    <a:pt x="12783" y="85725"/>
                    <a:pt x="28575" y="85725"/>
                  </a:cubicBezTo>
                  <a:lnTo>
                    <a:pt x="85725" y="85725"/>
                  </a:lnTo>
                  <a:lnTo>
                    <a:pt x="85725" y="28575"/>
                  </a:lnTo>
                  <a:cubicBezTo>
                    <a:pt x="85725" y="12792"/>
                    <a:pt x="98508" y="0"/>
                    <a:pt x="114300" y="0"/>
                  </a:cubicBezTo>
                  <a:cubicBezTo>
                    <a:pt x="130092" y="0"/>
                    <a:pt x="142875" y="12792"/>
                    <a:pt x="142875" y="28575"/>
                  </a:cubicBezTo>
                  <a:lnTo>
                    <a:pt x="142875" y="85725"/>
                  </a:lnTo>
                  <a:lnTo>
                    <a:pt x="200025" y="85725"/>
                  </a:lnTo>
                  <a:cubicBezTo>
                    <a:pt x="215817" y="85725"/>
                    <a:pt x="228600" y="98517"/>
                    <a:pt x="228600" y="114300"/>
                  </a:cubicBezTo>
                  <a:cubicBezTo>
                    <a:pt x="228600" y="130083"/>
                    <a:pt x="215817" y="142875"/>
                    <a:pt x="200025" y="142875"/>
                  </a:cubicBezTo>
                  <a:lnTo>
                    <a:pt x="142875" y="142875"/>
                  </a:lnTo>
                  <a:lnTo>
                    <a:pt x="142875" y="200025"/>
                  </a:lnTo>
                  <a:cubicBezTo>
                    <a:pt x="142875" y="215808"/>
                    <a:pt x="130092" y="228600"/>
                    <a:pt x="114300" y="228600"/>
                  </a:cubicBezTo>
                  <a:cubicBezTo>
                    <a:pt x="98508" y="228600"/>
                    <a:pt x="85725" y="215808"/>
                    <a:pt x="85725" y="200025"/>
                  </a:cubicBezTo>
                  <a:lnTo>
                    <a:pt x="85725" y="142875"/>
                  </a:lnTo>
                  <a:lnTo>
                    <a:pt x="28575" y="142875"/>
                  </a:lnTo>
                  <a:cubicBezTo>
                    <a:pt x="12783" y="142875"/>
                    <a:pt x="0" y="130083"/>
                    <a:pt x="0" y="114300"/>
                  </a:cubicBezTo>
                  <a:close/>
                </a:path>
              </a:pathLst>
            </a:custGeom>
            <a:grpFill/>
            <a:ln w="9525" cap="flat">
              <a:noFill/>
              <a:prstDash val="solid"/>
              <a:miter/>
            </a:ln>
          </p:spPr>
          <p:txBody>
            <a:bodyPr rtlCol="0" anchor="ctr"/>
            <a:lstStyle/>
            <a:p>
              <a:endParaRPr lang="en-NZ"/>
            </a:p>
          </p:txBody>
        </p:sp>
      </p:grpSp>
      <p:graphicFrame>
        <p:nvGraphicFramePr>
          <p:cNvPr id="27" name="Table 26">
            <a:extLst>
              <a:ext uri="{FF2B5EF4-FFF2-40B4-BE49-F238E27FC236}">
                <a16:creationId xmlns:a16="http://schemas.microsoft.com/office/drawing/2014/main" id="{0B13D752-4A2F-4054-8783-7C9C04AC3246}"/>
              </a:ext>
            </a:extLst>
          </p:cNvPr>
          <p:cNvGraphicFramePr>
            <a:graphicFrameLocks noGrp="1"/>
          </p:cNvGraphicFramePr>
          <p:nvPr>
            <p:extLst>
              <p:ext uri="{D42A27DB-BD31-4B8C-83A1-F6EECF244321}">
                <p14:modId xmlns:p14="http://schemas.microsoft.com/office/powerpoint/2010/main" val="92688296"/>
              </p:ext>
            </p:extLst>
          </p:nvPr>
        </p:nvGraphicFramePr>
        <p:xfrm>
          <a:off x="10148424" y="2591428"/>
          <a:ext cx="1168056" cy="754081"/>
        </p:xfrm>
        <a:graphic>
          <a:graphicData uri="http://schemas.openxmlformats.org/drawingml/2006/table">
            <a:tbl>
              <a:tblPr/>
              <a:tblGrid>
                <a:gridCol w="1168056">
                  <a:extLst>
                    <a:ext uri="{9D8B030D-6E8A-4147-A177-3AD203B41FA5}">
                      <a16:colId xmlns:a16="http://schemas.microsoft.com/office/drawing/2014/main" val="2220786460"/>
                    </a:ext>
                  </a:extLst>
                </a:gridCol>
              </a:tblGrid>
              <a:tr h="395435">
                <a:tc>
                  <a:txBody>
                    <a:bodyPr/>
                    <a:lstStyle/>
                    <a:p>
                      <a:pPr algn="ctr" fontAlgn="ctr"/>
                      <a:r>
                        <a:rPr lang="en-NZ" sz="800" b="0" i="0" u="none" strike="noStrike" dirty="0">
                          <a:solidFill>
                            <a:schemeClr val="bg1"/>
                          </a:solidFill>
                          <a:effectLst/>
                          <a:latin typeface="Arial" panose="020B0604020202020204" pitchFamily="34" charset="0"/>
                        </a:rPr>
                        <a:t>Vaccinated </a:t>
                      </a:r>
                    </a:p>
                    <a:p>
                      <a:pPr algn="ctr" fontAlgn="ctr"/>
                      <a:r>
                        <a:rPr lang="en-NZ" sz="800" b="0" i="0" u="none" strike="noStrike" dirty="0">
                          <a:solidFill>
                            <a:schemeClr val="bg1"/>
                          </a:solidFill>
                          <a:effectLst/>
                          <a:latin typeface="Arial" panose="020B0604020202020204" pitchFamily="34" charset="0"/>
                        </a:rPr>
                        <a:t>Nett more concerned </a:t>
                      </a:r>
                    </a:p>
                  </a:txBody>
                  <a:tcPr marL="9525" marR="9525" marT="9525"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3134750"/>
                  </a:ext>
                </a:extLst>
              </a:tr>
              <a:tr h="196852">
                <a:tc>
                  <a:txBody>
                    <a:bodyPr/>
                    <a:lstStyle/>
                    <a:p>
                      <a:pPr algn="ctr" fontAlgn="b"/>
                      <a:r>
                        <a:rPr lang="en-NZ" sz="1100" b="1" i="0" u="none" strike="noStrike" dirty="0">
                          <a:solidFill>
                            <a:schemeClr val="bg1"/>
                          </a:solidFill>
                          <a:effectLst/>
                          <a:latin typeface="Arial" panose="020B0604020202020204" pitchFamily="34" charset="0"/>
                        </a:rPr>
                        <a:t>89%</a:t>
                      </a:r>
                    </a:p>
                  </a:txBody>
                  <a:tcPr marL="9525" marR="9525" marT="952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0225244"/>
                  </a:ext>
                </a:extLst>
              </a:tr>
              <a:tr h="161794">
                <a:tc>
                  <a:txBody>
                    <a:bodyPr/>
                    <a:lstStyle/>
                    <a:p>
                      <a:pPr algn="ctr" fontAlgn="b"/>
                      <a:r>
                        <a:rPr lang="en-NZ" sz="800" b="0" i="0" u="none" strike="noStrike" dirty="0">
                          <a:solidFill>
                            <a:schemeClr val="bg1"/>
                          </a:solidFill>
                          <a:effectLst/>
                          <a:latin typeface="Arial" panose="020B0604020202020204" pitchFamily="34" charset="0"/>
                        </a:rPr>
                        <a:t>(n=251)</a:t>
                      </a:r>
                    </a:p>
                  </a:txBody>
                  <a:tcPr marL="9525" marR="9525" marT="952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9657882"/>
                  </a:ext>
                </a:extLst>
              </a:tr>
            </a:tbl>
          </a:graphicData>
        </a:graphic>
      </p:graphicFrame>
      <p:sp>
        <p:nvSpPr>
          <p:cNvPr id="3" name="Slide Number Placeholder 2">
            <a:extLst>
              <a:ext uri="{FF2B5EF4-FFF2-40B4-BE49-F238E27FC236}">
                <a16:creationId xmlns:a16="http://schemas.microsoft.com/office/drawing/2014/main" id="{802531A1-87B8-4E89-BE8B-11A5A3A0B8BC}"/>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38270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95250" y="227722"/>
            <a:ext cx="10196711" cy="403200"/>
          </a:xfrm>
        </p:spPr>
        <p:txBody>
          <a:bodyPr/>
          <a:lstStyle/>
          <a:p>
            <a:r>
              <a:rPr lang="en-NZ" sz="2000" b="0" dirty="0"/>
              <a:t>Peoples’ greatest concerns about COVID-19 becoming endemic in New Zealand are the health of themselves and others, as well as the possibility of ongoing lockdowns and restrictions.  Six in ten are also concerned about the capacity of health system.</a:t>
            </a:r>
          </a:p>
        </p:txBody>
      </p:sp>
      <p:sp>
        <p:nvSpPr>
          <p:cNvPr id="7" name="TextBox 6">
            <a:extLst>
              <a:ext uri="{FF2B5EF4-FFF2-40B4-BE49-F238E27FC236}">
                <a16:creationId xmlns:a16="http://schemas.microsoft.com/office/drawing/2014/main" id="{EA520307-C67C-45E7-98ED-73202F247C88}"/>
              </a:ext>
            </a:extLst>
          </p:cNvPr>
          <p:cNvSpPr txBox="1"/>
          <p:nvPr/>
        </p:nvSpPr>
        <p:spPr>
          <a:xfrm>
            <a:off x="4283580" y="6342389"/>
            <a:ext cx="6840908" cy="338554"/>
          </a:xfrm>
          <a:prstGeom prst="rect">
            <a:avLst/>
          </a:prstGeom>
          <a:noFill/>
        </p:spPr>
        <p:txBody>
          <a:bodyPr wrap="square">
            <a:spAutoFit/>
          </a:bodyPr>
          <a:lstStyle/>
          <a:p>
            <a:r>
              <a:rPr lang="en-US" sz="800" dirty="0"/>
              <a:t>Q. </a:t>
            </a:r>
            <a:r>
              <a:rPr lang="en-NZ" sz="800" dirty="0"/>
              <a:t>What would concern you about COVID-19, if we had to live with it in NZ (and could not eliminate it)?</a:t>
            </a:r>
          </a:p>
          <a:p>
            <a:r>
              <a:rPr lang="en-US" sz="800" dirty="0"/>
              <a:t>Base: All Pacific peoples (n=301)</a:t>
            </a:r>
            <a:endParaRPr lang="en-NZ" sz="800" dirty="0"/>
          </a:p>
        </p:txBody>
      </p:sp>
      <p:graphicFrame>
        <p:nvGraphicFramePr>
          <p:cNvPr id="16" name="Chart 15">
            <a:extLst>
              <a:ext uri="{FF2B5EF4-FFF2-40B4-BE49-F238E27FC236}">
                <a16:creationId xmlns:a16="http://schemas.microsoft.com/office/drawing/2014/main" id="{A4914D87-B67B-41F7-A29D-9D599FF3FF38}"/>
              </a:ext>
            </a:extLst>
          </p:cNvPr>
          <p:cNvGraphicFramePr/>
          <p:nvPr/>
        </p:nvGraphicFramePr>
        <p:xfrm>
          <a:off x="71813" y="1527104"/>
          <a:ext cx="11760202" cy="4678564"/>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A1AAD8B3-C1B2-40B4-A424-E699B4B5E869}"/>
              </a:ext>
            </a:extLst>
          </p:cNvPr>
          <p:cNvSpPr/>
          <p:nvPr/>
        </p:nvSpPr>
        <p:spPr bwMode="ltGray">
          <a:xfrm>
            <a:off x="359985" y="1525243"/>
            <a:ext cx="11461750" cy="45219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14" name="Oval 13">
            <a:extLst>
              <a:ext uri="{FF2B5EF4-FFF2-40B4-BE49-F238E27FC236}">
                <a16:creationId xmlns:a16="http://schemas.microsoft.com/office/drawing/2014/main" id="{48094856-1E2F-4D2E-A732-205CC8D3421C}"/>
              </a:ext>
            </a:extLst>
          </p:cNvPr>
          <p:cNvSpPr/>
          <p:nvPr/>
        </p:nvSpPr>
        <p:spPr bwMode="ltGray">
          <a:xfrm>
            <a:off x="8882924" y="2009206"/>
            <a:ext cx="800218" cy="800218"/>
          </a:xfrm>
          <a:prstGeom prst="ellipse">
            <a:avLst/>
          </a:prstGeom>
          <a:solidFill>
            <a:srgbClr val="0072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0" name="Oval 19">
            <a:extLst>
              <a:ext uri="{FF2B5EF4-FFF2-40B4-BE49-F238E27FC236}">
                <a16:creationId xmlns:a16="http://schemas.microsoft.com/office/drawing/2014/main" id="{50DA829E-360C-4322-9DEF-071EB47C2E30}"/>
              </a:ext>
            </a:extLst>
          </p:cNvPr>
          <p:cNvSpPr/>
          <p:nvPr/>
        </p:nvSpPr>
        <p:spPr bwMode="ltGray">
          <a:xfrm>
            <a:off x="8882924" y="3225000"/>
            <a:ext cx="800218" cy="800218"/>
          </a:xfrm>
          <a:prstGeom prst="ellips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1" name="Rectangle 20">
            <a:extLst>
              <a:ext uri="{FF2B5EF4-FFF2-40B4-BE49-F238E27FC236}">
                <a16:creationId xmlns:a16="http://schemas.microsoft.com/office/drawing/2014/main" id="{E8FC8FC3-2355-4B96-BDE9-603B79D90B48}"/>
              </a:ext>
            </a:extLst>
          </p:cNvPr>
          <p:cNvSpPr/>
          <p:nvPr/>
        </p:nvSpPr>
        <p:spPr bwMode="ltGray">
          <a:xfrm>
            <a:off x="482600" y="1729451"/>
            <a:ext cx="11224834" cy="1359729"/>
          </a:xfrm>
          <a:prstGeom prst="rect">
            <a:avLst/>
          </a:prstGeom>
          <a:solidFill>
            <a:srgbClr val="0072BC">
              <a:alpha val="15000"/>
            </a:srgbClr>
          </a:solidFill>
          <a:ln w="1270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2" name="Rectangle 21">
            <a:extLst>
              <a:ext uri="{FF2B5EF4-FFF2-40B4-BE49-F238E27FC236}">
                <a16:creationId xmlns:a16="http://schemas.microsoft.com/office/drawing/2014/main" id="{43D231D7-D80B-4057-B96C-E4DC32CE3AB2}"/>
              </a:ext>
            </a:extLst>
          </p:cNvPr>
          <p:cNvSpPr/>
          <p:nvPr/>
        </p:nvSpPr>
        <p:spPr bwMode="ltGray">
          <a:xfrm>
            <a:off x="482600" y="3139135"/>
            <a:ext cx="11224834" cy="981091"/>
          </a:xfrm>
          <a:prstGeom prst="rect">
            <a:avLst/>
          </a:prstGeom>
          <a:solidFill>
            <a:srgbClr val="7F7F7F">
              <a:alpha val="15000"/>
            </a:srgbClr>
          </a:solidFill>
          <a:ln w="12700">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3" name="TextBox 22">
            <a:extLst>
              <a:ext uri="{FF2B5EF4-FFF2-40B4-BE49-F238E27FC236}">
                <a16:creationId xmlns:a16="http://schemas.microsoft.com/office/drawing/2014/main" id="{EA4BD22E-F777-47A6-82E4-3EFF1AAA6EAE}"/>
              </a:ext>
            </a:extLst>
          </p:cNvPr>
          <p:cNvSpPr txBox="1"/>
          <p:nvPr/>
        </p:nvSpPr>
        <p:spPr>
          <a:xfrm>
            <a:off x="9866846" y="2009206"/>
            <a:ext cx="1525054" cy="800219"/>
          </a:xfrm>
          <a:prstGeom prst="rect">
            <a:avLst/>
          </a:prstGeom>
          <a:noFill/>
        </p:spPr>
        <p:txBody>
          <a:bodyPr wrap="square" lIns="0" tIns="0" rIns="0" bIns="0" rtlCol="0">
            <a:spAutoFit/>
          </a:bodyPr>
          <a:lstStyle/>
          <a:p>
            <a:r>
              <a:rPr lang="en-NZ" sz="2000" b="1" dirty="0">
                <a:solidFill>
                  <a:srgbClr val="0072BC"/>
                </a:solidFill>
              </a:rPr>
              <a:t>81% </a:t>
            </a:r>
            <a:r>
              <a:rPr lang="en-NZ" sz="1600" dirty="0">
                <a:solidFill>
                  <a:srgbClr val="0072BC"/>
                </a:solidFill>
              </a:rPr>
              <a:t>wellness of oneself and others</a:t>
            </a:r>
          </a:p>
        </p:txBody>
      </p:sp>
      <p:sp>
        <p:nvSpPr>
          <p:cNvPr id="24" name="TextBox 23">
            <a:extLst>
              <a:ext uri="{FF2B5EF4-FFF2-40B4-BE49-F238E27FC236}">
                <a16:creationId xmlns:a16="http://schemas.microsoft.com/office/drawing/2014/main" id="{F292C353-18BD-43D5-AAF2-3925C3CEDBE4}"/>
              </a:ext>
            </a:extLst>
          </p:cNvPr>
          <p:cNvSpPr txBox="1"/>
          <p:nvPr/>
        </p:nvSpPr>
        <p:spPr>
          <a:xfrm>
            <a:off x="9866846" y="3229570"/>
            <a:ext cx="1785403" cy="800219"/>
          </a:xfrm>
          <a:prstGeom prst="rect">
            <a:avLst/>
          </a:prstGeom>
          <a:noFill/>
        </p:spPr>
        <p:txBody>
          <a:bodyPr wrap="square" lIns="0" tIns="0" rIns="0" bIns="0" rtlCol="0">
            <a:spAutoFit/>
          </a:bodyPr>
          <a:lstStyle/>
          <a:p>
            <a:r>
              <a:rPr lang="en-NZ" sz="2000" b="1" dirty="0">
                <a:solidFill>
                  <a:srgbClr val="7F7F7F"/>
                </a:solidFill>
              </a:rPr>
              <a:t>78% </a:t>
            </a:r>
            <a:r>
              <a:rPr lang="en-NZ" sz="1600" dirty="0">
                <a:solidFill>
                  <a:srgbClr val="7F7F7F"/>
                </a:solidFill>
              </a:rPr>
              <a:t>ongoing lockdowns and restrictions</a:t>
            </a:r>
            <a:endParaRPr lang="en-NZ" sz="2000" dirty="0">
              <a:solidFill>
                <a:srgbClr val="7F7F7F"/>
              </a:solidFill>
            </a:endParaRPr>
          </a:p>
        </p:txBody>
      </p:sp>
      <p:grpSp>
        <p:nvGrpSpPr>
          <p:cNvPr id="25" name="Group 24">
            <a:extLst>
              <a:ext uri="{FF2B5EF4-FFF2-40B4-BE49-F238E27FC236}">
                <a16:creationId xmlns:a16="http://schemas.microsoft.com/office/drawing/2014/main" id="{CEAEB3B3-D418-4C6C-AB49-1035132816E6}"/>
              </a:ext>
            </a:extLst>
          </p:cNvPr>
          <p:cNvGrpSpPr/>
          <p:nvPr/>
        </p:nvGrpSpPr>
        <p:grpSpPr>
          <a:xfrm>
            <a:off x="9079166" y="2249375"/>
            <a:ext cx="407734" cy="372584"/>
            <a:chOff x="9860565" y="5643027"/>
            <a:chExt cx="750749" cy="686026"/>
          </a:xfrm>
          <a:solidFill>
            <a:schemeClr val="bg1"/>
          </a:solidFill>
        </p:grpSpPr>
        <p:sp>
          <p:nvSpPr>
            <p:cNvPr id="26" name="Graphic 9">
              <a:extLst>
                <a:ext uri="{FF2B5EF4-FFF2-40B4-BE49-F238E27FC236}">
                  <a16:creationId xmlns:a16="http://schemas.microsoft.com/office/drawing/2014/main" id="{B4DBF18B-0381-4F3A-92E8-41F961206E46}"/>
                </a:ext>
              </a:extLst>
            </p:cNvPr>
            <p:cNvSpPr/>
            <p:nvPr/>
          </p:nvSpPr>
          <p:spPr>
            <a:xfrm>
              <a:off x="9860565" y="5643027"/>
              <a:ext cx="750749" cy="686026"/>
            </a:xfrm>
            <a:custGeom>
              <a:avLst/>
              <a:gdLst>
                <a:gd name="connsiteX0" fmla="*/ 375375 w 750749"/>
                <a:gd name="connsiteY0" fmla="*/ 686027 h 686026"/>
                <a:gd name="connsiteX1" fmla="*/ 361945 w 750749"/>
                <a:gd name="connsiteY1" fmla="*/ 680407 h 686026"/>
                <a:gd name="connsiteX2" fmla="*/ 66670 w 750749"/>
                <a:gd name="connsiteY2" fmla="*/ 385132 h 686026"/>
                <a:gd name="connsiteX3" fmla="*/ 66628 w 750749"/>
                <a:gd name="connsiteY3" fmla="*/ 63324 h 686026"/>
                <a:gd name="connsiteX4" fmla="*/ 66670 w 750749"/>
                <a:gd name="connsiteY4" fmla="*/ 63282 h 686026"/>
                <a:gd name="connsiteX5" fmla="*/ 228595 w 750749"/>
                <a:gd name="connsiteY5" fmla="*/ 417 h 686026"/>
                <a:gd name="connsiteX6" fmla="*/ 375375 w 750749"/>
                <a:gd name="connsiteY6" fmla="*/ 58329 h 686026"/>
                <a:gd name="connsiteX7" fmla="*/ 522155 w 750749"/>
                <a:gd name="connsiteY7" fmla="*/ 227 h 686026"/>
                <a:gd name="connsiteX8" fmla="*/ 684080 w 750749"/>
                <a:gd name="connsiteY8" fmla="*/ 63092 h 686026"/>
                <a:gd name="connsiteX9" fmla="*/ 684080 w 750749"/>
                <a:gd name="connsiteY9" fmla="*/ 63092 h 686026"/>
                <a:gd name="connsiteX10" fmla="*/ 684122 w 750749"/>
                <a:gd name="connsiteY10" fmla="*/ 384900 h 686026"/>
                <a:gd name="connsiteX11" fmla="*/ 684080 w 750749"/>
                <a:gd name="connsiteY11" fmla="*/ 384942 h 686026"/>
                <a:gd name="connsiteX12" fmla="*/ 388805 w 750749"/>
                <a:gd name="connsiteY12" fmla="*/ 680217 h 686026"/>
                <a:gd name="connsiteX13" fmla="*/ 375375 w 750749"/>
                <a:gd name="connsiteY13" fmla="*/ 686027 h 686026"/>
                <a:gd name="connsiteX14" fmla="*/ 220308 w 750749"/>
                <a:gd name="connsiteY14" fmla="*/ 38327 h 686026"/>
                <a:gd name="connsiteX15" fmla="*/ 93911 w 750749"/>
                <a:gd name="connsiteY15" fmla="*/ 90143 h 686026"/>
                <a:gd name="connsiteX16" fmla="*/ 93803 w 750749"/>
                <a:gd name="connsiteY16" fmla="*/ 358069 h 686026"/>
                <a:gd name="connsiteX17" fmla="*/ 93911 w 750749"/>
                <a:gd name="connsiteY17" fmla="*/ 358176 h 686026"/>
                <a:gd name="connsiteX18" fmla="*/ 375375 w 750749"/>
                <a:gd name="connsiteY18" fmla="*/ 639640 h 686026"/>
                <a:gd name="connsiteX19" fmla="*/ 656839 w 750749"/>
                <a:gd name="connsiteY19" fmla="*/ 358176 h 686026"/>
                <a:gd name="connsiteX20" fmla="*/ 656946 w 750749"/>
                <a:gd name="connsiteY20" fmla="*/ 90251 h 686026"/>
                <a:gd name="connsiteX21" fmla="*/ 656839 w 750749"/>
                <a:gd name="connsiteY21" fmla="*/ 90143 h 686026"/>
                <a:gd name="connsiteX22" fmla="*/ 656839 w 750749"/>
                <a:gd name="connsiteY22" fmla="*/ 90143 h 686026"/>
                <a:gd name="connsiteX23" fmla="*/ 523489 w 750749"/>
                <a:gd name="connsiteY23" fmla="*/ 38422 h 686026"/>
                <a:gd name="connsiteX24" fmla="*/ 388805 w 750749"/>
                <a:gd name="connsiteY24" fmla="*/ 97763 h 686026"/>
                <a:gd name="connsiteX25" fmla="*/ 361865 w 750749"/>
                <a:gd name="connsiteY25" fmla="*/ 97778 h 686026"/>
                <a:gd name="connsiteX26" fmla="*/ 361849 w 750749"/>
                <a:gd name="connsiteY26" fmla="*/ 97763 h 686026"/>
                <a:gd name="connsiteX27" fmla="*/ 227261 w 750749"/>
                <a:gd name="connsiteY27" fmla="*/ 38327 h 6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0749" h="686026">
                  <a:moveTo>
                    <a:pt x="375375" y="686027"/>
                  </a:moveTo>
                  <a:cubicBezTo>
                    <a:pt x="370330" y="686006"/>
                    <a:pt x="365500" y="683985"/>
                    <a:pt x="361945" y="680407"/>
                  </a:cubicBezTo>
                  <a:lnTo>
                    <a:pt x="66670" y="385132"/>
                  </a:lnTo>
                  <a:cubicBezTo>
                    <a:pt x="-22207" y="296279"/>
                    <a:pt x="-22226" y="152201"/>
                    <a:pt x="66628" y="63324"/>
                  </a:cubicBezTo>
                  <a:cubicBezTo>
                    <a:pt x="66641" y="63311"/>
                    <a:pt x="66655" y="63297"/>
                    <a:pt x="66670" y="63282"/>
                  </a:cubicBezTo>
                  <a:cubicBezTo>
                    <a:pt x="109360" y="20423"/>
                    <a:pt x="168168" y="-2409"/>
                    <a:pt x="228595" y="417"/>
                  </a:cubicBezTo>
                  <a:cubicBezTo>
                    <a:pt x="282691" y="2434"/>
                    <a:pt x="334475" y="22865"/>
                    <a:pt x="375375" y="58329"/>
                  </a:cubicBezTo>
                  <a:cubicBezTo>
                    <a:pt x="416248" y="22796"/>
                    <a:pt x="468036" y="2296"/>
                    <a:pt x="522155" y="227"/>
                  </a:cubicBezTo>
                  <a:cubicBezTo>
                    <a:pt x="582574" y="-2551"/>
                    <a:pt x="641363" y="20273"/>
                    <a:pt x="684080" y="63092"/>
                  </a:cubicBezTo>
                  <a:lnTo>
                    <a:pt x="684080" y="63092"/>
                  </a:lnTo>
                  <a:cubicBezTo>
                    <a:pt x="772957" y="151945"/>
                    <a:pt x="772975" y="296023"/>
                    <a:pt x="684122" y="384900"/>
                  </a:cubicBezTo>
                  <a:cubicBezTo>
                    <a:pt x="684109" y="384913"/>
                    <a:pt x="684094" y="384927"/>
                    <a:pt x="684080" y="384942"/>
                  </a:cubicBezTo>
                  <a:lnTo>
                    <a:pt x="388805" y="680217"/>
                  </a:lnTo>
                  <a:cubicBezTo>
                    <a:pt x="385281" y="683864"/>
                    <a:pt x="380447" y="685955"/>
                    <a:pt x="375375" y="686027"/>
                  </a:cubicBezTo>
                  <a:close/>
                  <a:moveTo>
                    <a:pt x="220308" y="38327"/>
                  </a:moveTo>
                  <a:cubicBezTo>
                    <a:pt x="172937" y="37976"/>
                    <a:pt x="127405" y="56642"/>
                    <a:pt x="93911" y="90143"/>
                  </a:cubicBezTo>
                  <a:cubicBezTo>
                    <a:pt x="19896" y="164099"/>
                    <a:pt x="19848" y="284054"/>
                    <a:pt x="93803" y="358069"/>
                  </a:cubicBezTo>
                  <a:cubicBezTo>
                    <a:pt x="93840" y="358105"/>
                    <a:pt x="93875" y="358140"/>
                    <a:pt x="93911" y="358176"/>
                  </a:cubicBezTo>
                  <a:lnTo>
                    <a:pt x="375375" y="639640"/>
                  </a:lnTo>
                  <a:lnTo>
                    <a:pt x="656839" y="358176"/>
                  </a:lnTo>
                  <a:cubicBezTo>
                    <a:pt x="730854" y="284221"/>
                    <a:pt x="730902" y="164266"/>
                    <a:pt x="656946" y="90251"/>
                  </a:cubicBezTo>
                  <a:cubicBezTo>
                    <a:pt x="656910" y="90214"/>
                    <a:pt x="656875" y="90179"/>
                    <a:pt x="656839" y="90143"/>
                  </a:cubicBezTo>
                  <a:lnTo>
                    <a:pt x="656839" y="90143"/>
                  </a:lnTo>
                  <a:cubicBezTo>
                    <a:pt x="621612" y="54959"/>
                    <a:pt x="573226" y="36192"/>
                    <a:pt x="523489" y="38422"/>
                  </a:cubicBezTo>
                  <a:cubicBezTo>
                    <a:pt x="472684" y="40367"/>
                    <a:pt x="424527" y="61585"/>
                    <a:pt x="388805" y="97763"/>
                  </a:cubicBezTo>
                  <a:cubicBezTo>
                    <a:pt x="381370" y="105207"/>
                    <a:pt x="369308" y="105213"/>
                    <a:pt x="361865" y="97778"/>
                  </a:cubicBezTo>
                  <a:cubicBezTo>
                    <a:pt x="361860" y="97772"/>
                    <a:pt x="361854" y="97768"/>
                    <a:pt x="361849" y="97763"/>
                  </a:cubicBezTo>
                  <a:cubicBezTo>
                    <a:pt x="326167" y="61572"/>
                    <a:pt x="278046" y="40320"/>
                    <a:pt x="227261" y="38327"/>
                  </a:cubicBezTo>
                  <a:close/>
                </a:path>
              </a:pathLst>
            </a:custGeom>
            <a:grpFill/>
            <a:ln w="9525" cap="flat">
              <a:noFill/>
              <a:prstDash val="solid"/>
              <a:miter/>
            </a:ln>
          </p:spPr>
          <p:txBody>
            <a:bodyPr rtlCol="0" anchor="ctr"/>
            <a:lstStyle/>
            <a:p>
              <a:endParaRPr lang="en-NZ"/>
            </a:p>
          </p:txBody>
        </p:sp>
        <p:sp>
          <p:nvSpPr>
            <p:cNvPr id="27" name="Graphic 9">
              <a:extLst>
                <a:ext uri="{FF2B5EF4-FFF2-40B4-BE49-F238E27FC236}">
                  <a16:creationId xmlns:a16="http://schemas.microsoft.com/office/drawing/2014/main" id="{B8403193-F65C-429D-AF75-8BA4EB0DAAB4}"/>
                </a:ext>
              </a:extLst>
            </p:cNvPr>
            <p:cNvSpPr/>
            <p:nvPr/>
          </p:nvSpPr>
          <p:spPr>
            <a:xfrm>
              <a:off x="9883515" y="5819625"/>
              <a:ext cx="704850" cy="223678"/>
            </a:xfrm>
            <a:custGeom>
              <a:avLst/>
              <a:gdLst>
                <a:gd name="connsiteX0" fmla="*/ 280892 w 704850"/>
                <a:gd name="connsiteY0" fmla="*/ 223678 h 223678"/>
                <a:gd name="connsiteX1" fmla="*/ 263843 w 704850"/>
                <a:gd name="connsiteY1" fmla="*/ 213106 h 223678"/>
                <a:gd name="connsiteX2" fmla="*/ 213741 w 704850"/>
                <a:gd name="connsiteY2" fmla="*/ 113284 h 223678"/>
                <a:gd name="connsiteX3" fmla="*/ 198787 w 704850"/>
                <a:gd name="connsiteY3" fmla="*/ 137953 h 223678"/>
                <a:gd name="connsiteX4" fmla="*/ 182499 w 704850"/>
                <a:gd name="connsiteY4" fmla="*/ 147478 h 223678"/>
                <a:gd name="connsiteX5" fmla="*/ 19050 w 704850"/>
                <a:gd name="connsiteY5" fmla="*/ 147478 h 223678"/>
                <a:gd name="connsiteX6" fmla="*/ 0 w 704850"/>
                <a:gd name="connsiteY6" fmla="*/ 128428 h 223678"/>
                <a:gd name="connsiteX7" fmla="*/ 19050 w 704850"/>
                <a:gd name="connsiteY7" fmla="*/ 109378 h 223678"/>
                <a:gd name="connsiteX8" fmla="*/ 171450 w 704850"/>
                <a:gd name="connsiteY8" fmla="*/ 109378 h 223678"/>
                <a:gd name="connsiteX9" fmla="*/ 198692 w 704850"/>
                <a:gd name="connsiteY9" fmla="*/ 63944 h 223678"/>
                <a:gd name="connsiteX10" fmla="*/ 224833 w 704850"/>
                <a:gd name="connsiteY10" fmla="*/ 57432 h 223678"/>
                <a:gd name="connsiteX11" fmla="*/ 232029 w 704850"/>
                <a:gd name="connsiteY11" fmla="*/ 65182 h 223678"/>
                <a:gd name="connsiteX12" fmla="*/ 279654 w 704850"/>
                <a:gd name="connsiteY12" fmla="*/ 161290 h 223678"/>
                <a:gd name="connsiteX13" fmla="*/ 350425 w 704850"/>
                <a:gd name="connsiteY13" fmla="*/ 10985 h 223678"/>
                <a:gd name="connsiteX14" fmla="*/ 375751 w 704850"/>
                <a:gd name="connsiteY14" fmla="*/ 1798 h 223678"/>
                <a:gd name="connsiteX15" fmla="*/ 383286 w 704850"/>
                <a:gd name="connsiteY15" fmla="*/ 8128 h 223678"/>
                <a:gd name="connsiteX16" fmla="*/ 454724 w 704850"/>
                <a:gd name="connsiteY16" fmla="*/ 109378 h 223678"/>
                <a:gd name="connsiteX17" fmla="*/ 685800 w 704850"/>
                <a:gd name="connsiteY17" fmla="*/ 109378 h 223678"/>
                <a:gd name="connsiteX18" fmla="*/ 704850 w 704850"/>
                <a:gd name="connsiteY18" fmla="*/ 128428 h 223678"/>
                <a:gd name="connsiteX19" fmla="*/ 685800 w 704850"/>
                <a:gd name="connsiteY19" fmla="*/ 147478 h 223678"/>
                <a:gd name="connsiteX20" fmla="*/ 444818 w 704850"/>
                <a:gd name="connsiteY20" fmla="*/ 147478 h 223678"/>
                <a:gd name="connsiteX21" fmla="*/ 429197 w 704850"/>
                <a:gd name="connsiteY21" fmla="*/ 139382 h 223678"/>
                <a:gd name="connsiteX22" fmla="*/ 371475 w 704850"/>
                <a:gd name="connsiteY22" fmla="*/ 56991 h 223678"/>
                <a:gd name="connsiteX23" fmla="*/ 298037 w 704850"/>
                <a:gd name="connsiteY23" fmla="*/ 213106 h 223678"/>
                <a:gd name="connsiteX24" fmla="*/ 281083 w 704850"/>
                <a:gd name="connsiteY24" fmla="*/ 223678 h 2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4850" h="223678">
                  <a:moveTo>
                    <a:pt x="280892" y="223678"/>
                  </a:moveTo>
                  <a:cubicBezTo>
                    <a:pt x="273664" y="223674"/>
                    <a:pt x="267059" y="219580"/>
                    <a:pt x="263843" y="213106"/>
                  </a:cubicBezTo>
                  <a:lnTo>
                    <a:pt x="213741" y="113284"/>
                  </a:lnTo>
                  <a:lnTo>
                    <a:pt x="198787" y="137953"/>
                  </a:lnTo>
                  <a:cubicBezTo>
                    <a:pt x="195422" y="143783"/>
                    <a:pt x="189229" y="147404"/>
                    <a:pt x="182499" y="147478"/>
                  </a:cubicBezTo>
                  <a:lnTo>
                    <a:pt x="19050" y="147478"/>
                  </a:lnTo>
                  <a:cubicBezTo>
                    <a:pt x="8529" y="147478"/>
                    <a:pt x="0" y="138950"/>
                    <a:pt x="0" y="128428"/>
                  </a:cubicBezTo>
                  <a:cubicBezTo>
                    <a:pt x="0" y="117907"/>
                    <a:pt x="8529" y="109378"/>
                    <a:pt x="19050" y="109378"/>
                  </a:cubicBezTo>
                  <a:lnTo>
                    <a:pt x="171450" y="109378"/>
                  </a:lnTo>
                  <a:lnTo>
                    <a:pt x="198692" y="63944"/>
                  </a:lnTo>
                  <a:cubicBezTo>
                    <a:pt x="204112" y="54927"/>
                    <a:pt x="215816" y="52011"/>
                    <a:pt x="224833" y="57432"/>
                  </a:cubicBezTo>
                  <a:cubicBezTo>
                    <a:pt x="227915" y="59284"/>
                    <a:pt x="230410" y="61971"/>
                    <a:pt x="232029" y="65182"/>
                  </a:cubicBezTo>
                  <a:lnTo>
                    <a:pt x="279654" y="161290"/>
                  </a:lnTo>
                  <a:lnTo>
                    <a:pt x="350425" y="10985"/>
                  </a:lnTo>
                  <a:cubicBezTo>
                    <a:pt x="354882" y="1454"/>
                    <a:pt x="366220" y="-2659"/>
                    <a:pt x="375751" y="1798"/>
                  </a:cubicBezTo>
                  <a:cubicBezTo>
                    <a:pt x="378773" y="3212"/>
                    <a:pt x="381372" y="5394"/>
                    <a:pt x="383286" y="8128"/>
                  </a:cubicBezTo>
                  <a:lnTo>
                    <a:pt x="454724" y="109378"/>
                  </a:lnTo>
                  <a:lnTo>
                    <a:pt x="685800" y="109378"/>
                  </a:lnTo>
                  <a:cubicBezTo>
                    <a:pt x="696321" y="109378"/>
                    <a:pt x="704850" y="117907"/>
                    <a:pt x="704850" y="128428"/>
                  </a:cubicBezTo>
                  <a:cubicBezTo>
                    <a:pt x="704850" y="138950"/>
                    <a:pt x="696321" y="147478"/>
                    <a:pt x="685800" y="147478"/>
                  </a:cubicBezTo>
                  <a:lnTo>
                    <a:pt x="444818" y="147478"/>
                  </a:lnTo>
                  <a:cubicBezTo>
                    <a:pt x="438602" y="147490"/>
                    <a:pt x="432770" y="144467"/>
                    <a:pt x="429197" y="139382"/>
                  </a:cubicBezTo>
                  <a:lnTo>
                    <a:pt x="371475" y="56991"/>
                  </a:lnTo>
                  <a:lnTo>
                    <a:pt x="298037" y="213106"/>
                  </a:lnTo>
                  <a:cubicBezTo>
                    <a:pt x="294836" y="219548"/>
                    <a:pt x="288277" y="223638"/>
                    <a:pt x="281083" y="223678"/>
                  </a:cubicBezTo>
                  <a:close/>
                </a:path>
              </a:pathLst>
            </a:custGeom>
            <a:grpFill/>
            <a:ln w="9525" cap="flat">
              <a:noFill/>
              <a:prstDash val="solid"/>
              <a:miter/>
            </a:ln>
          </p:spPr>
          <p:txBody>
            <a:bodyPr rtlCol="0" anchor="ctr"/>
            <a:lstStyle/>
            <a:p>
              <a:endParaRPr lang="en-NZ"/>
            </a:p>
          </p:txBody>
        </p:sp>
      </p:grpSp>
      <p:pic>
        <p:nvPicPr>
          <p:cNvPr id="28" name="Graphic 27">
            <a:extLst>
              <a:ext uri="{FF2B5EF4-FFF2-40B4-BE49-F238E27FC236}">
                <a16:creationId xmlns:a16="http://schemas.microsoft.com/office/drawing/2014/main" id="{5838CAE8-E7EA-4FFE-992F-B1033A33ED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4641" y="3364017"/>
            <a:ext cx="496784" cy="496784"/>
          </a:xfrm>
          <a:prstGeom prst="rect">
            <a:avLst/>
          </a:prstGeom>
        </p:spPr>
      </p:pic>
      <p:sp>
        <p:nvSpPr>
          <p:cNvPr id="3" name="Slide Number Placeholder 2">
            <a:extLst>
              <a:ext uri="{FF2B5EF4-FFF2-40B4-BE49-F238E27FC236}">
                <a16:creationId xmlns:a16="http://schemas.microsoft.com/office/drawing/2014/main" id="{3BC92D7C-9A82-45D7-A3A1-B73922F9091D}"/>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74538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44FCBC-88CD-4CF5-AA0B-AE6C1D47BBC2}"/>
              </a:ext>
            </a:extLst>
          </p:cNvPr>
          <p:cNvSpPr/>
          <p:nvPr/>
        </p:nvSpPr>
        <p:spPr bwMode="ltGray">
          <a:xfrm>
            <a:off x="365126" y="1645215"/>
            <a:ext cx="11461750" cy="430162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FBFDDF26-92A3-47E8-8A78-2C60D76904CD}"/>
              </a:ext>
            </a:extLst>
          </p:cNvPr>
          <p:cNvSpPr>
            <a:spLocks noGrp="1"/>
          </p:cNvSpPr>
          <p:nvPr>
            <p:ph type="title"/>
          </p:nvPr>
        </p:nvSpPr>
        <p:spPr>
          <a:xfrm>
            <a:off x="110798" y="224682"/>
            <a:ext cx="10196711" cy="403200"/>
          </a:xfrm>
        </p:spPr>
        <p:txBody>
          <a:bodyPr/>
          <a:lstStyle/>
          <a:p>
            <a:r>
              <a:rPr lang="en-NZ" sz="2000" b="0" dirty="0"/>
              <a:t>People over the age of 50, women, and those who are currently vaccinated tend to be more concerned than average about COVID-19 becoming endemic. </a:t>
            </a:r>
          </a:p>
        </p:txBody>
      </p:sp>
      <p:sp>
        <p:nvSpPr>
          <p:cNvPr id="7" name="TextBox 6">
            <a:extLst>
              <a:ext uri="{FF2B5EF4-FFF2-40B4-BE49-F238E27FC236}">
                <a16:creationId xmlns:a16="http://schemas.microsoft.com/office/drawing/2014/main" id="{EA520307-C67C-45E7-98ED-73202F247C88}"/>
              </a:ext>
            </a:extLst>
          </p:cNvPr>
          <p:cNvSpPr txBox="1"/>
          <p:nvPr/>
        </p:nvSpPr>
        <p:spPr>
          <a:xfrm>
            <a:off x="4283580" y="6342389"/>
            <a:ext cx="6840908" cy="338554"/>
          </a:xfrm>
          <a:prstGeom prst="rect">
            <a:avLst/>
          </a:prstGeom>
          <a:noFill/>
        </p:spPr>
        <p:txBody>
          <a:bodyPr wrap="square">
            <a:spAutoFit/>
          </a:bodyPr>
          <a:lstStyle/>
          <a:p>
            <a:r>
              <a:rPr lang="en-US" sz="800" dirty="0"/>
              <a:t>Q. </a:t>
            </a:r>
            <a:r>
              <a:rPr lang="en-NZ" sz="800" dirty="0"/>
              <a:t>What would concern you about COVID-19, if we had to live with it in NZ (and could not eliminate it)?</a:t>
            </a:r>
          </a:p>
          <a:p>
            <a:r>
              <a:rPr lang="en-US" sz="800" dirty="0"/>
              <a:t>Base: See chart for base sizes.</a:t>
            </a:r>
            <a:endParaRPr lang="en-NZ" sz="800" dirty="0"/>
          </a:p>
        </p:txBody>
      </p:sp>
      <p:graphicFrame>
        <p:nvGraphicFramePr>
          <p:cNvPr id="8" name="Table 7">
            <a:extLst>
              <a:ext uri="{FF2B5EF4-FFF2-40B4-BE49-F238E27FC236}">
                <a16:creationId xmlns:a16="http://schemas.microsoft.com/office/drawing/2014/main" id="{AEC47364-B64B-48CD-9418-86ECC981EC48}"/>
              </a:ext>
            </a:extLst>
          </p:cNvPr>
          <p:cNvGraphicFramePr>
            <a:graphicFrameLocks noGrp="1"/>
          </p:cNvGraphicFramePr>
          <p:nvPr>
            <p:extLst>
              <p:ext uri="{D42A27DB-BD31-4B8C-83A1-F6EECF244321}">
                <p14:modId xmlns:p14="http://schemas.microsoft.com/office/powerpoint/2010/main" val="1957175310"/>
              </p:ext>
            </p:extLst>
          </p:nvPr>
        </p:nvGraphicFramePr>
        <p:xfrm>
          <a:off x="444500" y="1711553"/>
          <a:ext cx="11296649" cy="4159853"/>
        </p:xfrm>
        <a:graphic>
          <a:graphicData uri="http://schemas.openxmlformats.org/drawingml/2006/table">
            <a:tbl>
              <a:tblPr/>
              <a:tblGrid>
                <a:gridCol w="5629041">
                  <a:extLst>
                    <a:ext uri="{9D8B030D-6E8A-4147-A177-3AD203B41FA5}">
                      <a16:colId xmlns:a16="http://schemas.microsoft.com/office/drawing/2014/main" val="1906884685"/>
                    </a:ext>
                  </a:extLst>
                </a:gridCol>
                <a:gridCol w="1416902">
                  <a:extLst>
                    <a:ext uri="{9D8B030D-6E8A-4147-A177-3AD203B41FA5}">
                      <a16:colId xmlns:a16="http://schemas.microsoft.com/office/drawing/2014/main" val="2842432258"/>
                    </a:ext>
                  </a:extLst>
                </a:gridCol>
                <a:gridCol w="1416902">
                  <a:extLst>
                    <a:ext uri="{9D8B030D-6E8A-4147-A177-3AD203B41FA5}">
                      <a16:colId xmlns:a16="http://schemas.microsoft.com/office/drawing/2014/main" val="3939645137"/>
                    </a:ext>
                  </a:extLst>
                </a:gridCol>
                <a:gridCol w="1416902">
                  <a:extLst>
                    <a:ext uri="{9D8B030D-6E8A-4147-A177-3AD203B41FA5}">
                      <a16:colId xmlns:a16="http://schemas.microsoft.com/office/drawing/2014/main" val="3263998896"/>
                    </a:ext>
                  </a:extLst>
                </a:gridCol>
                <a:gridCol w="1416902">
                  <a:extLst>
                    <a:ext uri="{9D8B030D-6E8A-4147-A177-3AD203B41FA5}">
                      <a16:colId xmlns:a16="http://schemas.microsoft.com/office/drawing/2014/main" val="4052441461"/>
                    </a:ext>
                  </a:extLst>
                </a:gridCol>
              </a:tblGrid>
              <a:tr h="376519">
                <a:tc>
                  <a:txBody>
                    <a:bodyPr/>
                    <a:lstStyle/>
                    <a:p>
                      <a:pPr algn="l" fontAlgn="b"/>
                      <a:r>
                        <a:rPr lang="en-NZ" sz="1000" b="0" i="0" u="none" strike="noStrike" dirty="0">
                          <a:solidFill>
                            <a:srgbClr val="000000"/>
                          </a:solidFill>
                          <a:effectLst/>
                          <a:latin typeface="Calibri" panose="020F0502020204030204" pitchFamily="34" charset="0"/>
                        </a:rPr>
                        <a:t> </a:t>
                      </a:r>
                    </a:p>
                  </a:txBody>
                  <a:tcPr marL="8307" marR="8307" marT="8307"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NZ" sz="1000" b="0" i="0" u="none" strike="noStrike" dirty="0">
                          <a:solidFill>
                            <a:schemeClr val="bg1"/>
                          </a:solidFill>
                          <a:effectLst/>
                          <a:latin typeface="Arial" panose="020B0604020202020204" pitchFamily="34" charset="0"/>
                        </a:rPr>
                        <a:t>All Pacific peoples</a:t>
                      </a:r>
                    </a:p>
                  </a:txBody>
                  <a:tcPr marL="72000" marR="72000" marT="8307" marB="0" anchor="ctr">
                    <a:lnL w="6350" cap="flat" cmpd="sng" algn="ctr">
                      <a:noFill/>
                      <a:prstDash val="solid"/>
                      <a:round/>
                      <a:headEnd type="none" w="med" len="med"/>
                      <a:tailEnd type="none" w="med" len="med"/>
                    </a:lnL>
                    <a:lnR w="12700" cap="flat" cmpd="sng" algn="ctr">
                      <a:solidFill>
                        <a:schemeClr val="bg1"/>
                      </a:solid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pPr algn="ctr" fontAlgn="ctr"/>
                      <a:r>
                        <a:rPr lang="en-NZ" sz="1000" b="0" i="0" u="none" strike="noStrike" dirty="0">
                          <a:solidFill>
                            <a:schemeClr val="bg1"/>
                          </a:solidFill>
                          <a:effectLst/>
                          <a:latin typeface="Arial" panose="020B0604020202020204" pitchFamily="34" charset="0"/>
                        </a:rPr>
                        <a:t>Aged 50+</a:t>
                      </a:r>
                    </a:p>
                  </a:txBody>
                  <a:tcPr marL="72000" marR="72000" marT="8307" marB="0" anchor="ctr">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alpha val="74000"/>
                      </a:srgbClr>
                    </a:solidFill>
                  </a:tcPr>
                </a:tc>
                <a:tc>
                  <a:txBody>
                    <a:bodyPr/>
                    <a:lstStyle/>
                    <a:p>
                      <a:pPr algn="ctr" fontAlgn="ctr"/>
                      <a:r>
                        <a:rPr lang="en-NZ" sz="1000" b="0" i="0" u="none" strike="noStrike" dirty="0">
                          <a:solidFill>
                            <a:schemeClr val="bg1"/>
                          </a:solidFill>
                          <a:effectLst/>
                          <a:latin typeface="Arial" panose="020B0604020202020204" pitchFamily="34" charset="0"/>
                        </a:rPr>
                        <a:t>Women</a:t>
                      </a:r>
                    </a:p>
                  </a:txBody>
                  <a:tcPr marL="72000" marR="72000" marT="8307" marB="0" anchor="ctr">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alpha val="74000"/>
                      </a:srgbClr>
                    </a:solidFill>
                  </a:tcPr>
                </a:tc>
                <a:tc>
                  <a:txBody>
                    <a:bodyPr/>
                    <a:lstStyle/>
                    <a:p>
                      <a:pPr algn="ctr" fontAlgn="ctr"/>
                      <a:r>
                        <a:rPr lang="en-NZ" sz="1000" b="0" i="0" u="none" strike="noStrike" dirty="0">
                          <a:solidFill>
                            <a:schemeClr val="bg1"/>
                          </a:solidFill>
                          <a:effectLst/>
                          <a:latin typeface="Arial" panose="020B0604020202020204" pitchFamily="34" charset="0"/>
                        </a:rPr>
                        <a:t>Vaccinated</a:t>
                      </a:r>
                    </a:p>
                  </a:txBody>
                  <a:tcPr marL="72000" marR="72000" marT="8307" marB="0" anchor="ctr">
                    <a:lnL w="12700" cap="flat" cmpd="sng" algn="ctr">
                      <a:solidFill>
                        <a:schemeClr val="bg1"/>
                      </a:solidFill>
                      <a:prstDash val="dash"/>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2BC">
                        <a:alpha val="74000"/>
                      </a:srgbClr>
                    </a:solidFill>
                  </a:tcPr>
                </a:tc>
                <a:extLst>
                  <a:ext uri="{0D108BD9-81ED-4DB2-BD59-A6C34878D82A}">
                    <a16:rowId xmlns:a16="http://schemas.microsoft.com/office/drawing/2014/main" val="1565449536"/>
                  </a:ext>
                </a:extLst>
              </a:tr>
              <a:tr h="164244">
                <a:tc>
                  <a:txBody>
                    <a:bodyPr/>
                    <a:lstStyle/>
                    <a:p>
                      <a:pPr algn="r" fontAlgn="ctr"/>
                      <a:endParaRPr lang="en-NZ" sz="1000" b="0" i="0" u="none" strike="noStrike" dirty="0">
                        <a:solidFill>
                          <a:srgbClr val="000000"/>
                        </a:solidFill>
                        <a:effectLst/>
                        <a:latin typeface="Arial" panose="020B0604020202020204" pitchFamily="34" charset="0"/>
                      </a:endParaRP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1000" b="0" i="0" u="none" strike="noStrike" dirty="0">
                          <a:solidFill>
                            <a:schemeClr val="tx1"/>
                          </a:solidFill>
                          <a:effectLst/>
                          <a:latin typeface="Arial" panose="020B0604020202020204" pitchFamily="34" charset="0"/>
                        </a:rPr>
                        <a:t>(n=301)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1000" b="0" i="0" u="none" strike="noStrike" dirty="0">
                          <a:solidFill>
                            <a:schemeClr val="tx1"/>
                          </a:solidFill>
                          <a:effectLst/>
                          <a:latin typeface="Arial" panose="020B0604020202020204" pitchFamily="34" charset="0"/>
                        </a:rPr>
                        <a:t>(n=79)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1000" b="0" i="0" u="none" strike="noStrike" dirty="0">
                          <a:solidFill>
                            <a:schemeClr val="tx1"/>
                          </a:solidFill>
                          <a:effectLst/>
                          <a:latin typeface="Arial" panose="020B0604020202020204" pitchFamily="34" charset="0"/>
                        </a:rPr>
                        <a:t>(n=185)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NZ" sz="1000" b="0" i="0" u="none" strike="noStrike" dirty="0">
                          <a:solidFill>
                            <a:schemeClr val="tx1"/>
                          </a:solidFill>
                          <a:effectLst/>
                          <a:latin typeface="Arial" panose="020B0604020202020204" pitchFamily="34" charset="0"/>
                        </a:rPr>
                        <a:t>(n=251)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46383247"/>
                  </a:ext>
                </a:extLst>
              </a:tr>
              <a:tr h="229704">
                <a:tc>
                  <a:txBody>
                    <a:bodyPr/>
                    <a:lstStyle/>
                    <a:p>
                      <a:pPr algn="r" fontAlgn="ctr"/>
                      <a:endParaRPr lang="en-NZ" sz="1000" b="0" i="0" u="none" strike="noStrike" dirty="0">
                        <a:solidFill>
                          <a:srgbClr val="000000"/>
                        </a:solidFill>
                        <a:effectLst/>
                        <a:latin typeface="Arial" panose="020B0604020202020204" pitchFamily="34" charset="0"/>
                      </a:endParaRP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NZ"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NZ"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NZ"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NZ"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85563602"/>
                  </a:ext>
                </a:extLst>
              </a:tr>
              <a:tr h="316469">
                <a:tc>
                  <a:txBody>
                    <a:bodyPr/>
                    <a:lstStyle/>
                    <a:p>
                      <a:pPr algn="r" fontAlgn="ctr"/>
                      <a:r>
                        <a:rPr lang="en-NZ" sz="1000" b="1" i="0" u="none" strike="noStrike" dirty="0">
                          <a:solidFill>
                            <a:srgbClr val="000000"/>
                          </a:solidFill>
                          <a:effectLst/>
                          <a:latin typeface="Arial" panose="020B0604020202020204" pitchFamily="34" charset="0"/>
                        </a:rPr>
                        <a:t>NETT wellness of oneself and others</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Z" sz="1000" b="1" i="0" u="none" strike="noStrike" dirty="0">
                          <a:solidFill>
                            <a:schemeClr val="tx1"/>
                          </a:solidFill>
                          <a:effectLst/>
                          <a:latin typeface="Arial" panose="020B0604020202020204" pitchFamily="34" charset="0"/>
                        </a:rPr>
                        <a:t>81%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Z" sz="1000" b="1" i="0" u="none" strike="noStrike" dirty="0">
                          <a:solidFill>
                            <a:srgbClr val="008000"/>
                          </a:solidFill>
                          <a:effectLst/>
                          <a:latin typeface="Arial" panose="020B0604020202020204" pitchFamily="34" charset="0"/>
                        </a:rPr>
                        <a:t>90%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Z" sz="1000" b="1" i="0" u="none" strike="noStrike" dirty="0">
                          <a:solidFill>
                            <a:schemeClr val="tx1"/>
                          </a:solidFill>
                          <a:effectLst/>
                          <a:latin typeface="Arial" panose="020B0604020202020204" pitchFamily="34" charset="0"/>
                        </a:rPr>
                        <a:t>83%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Z" sz="1000" b="1" i="0" u="none" strike="noStrike" dirty="0">
                          <a:solidFill>
                            <a:srgbClr val="008000"/>
                          </a:solidFill>
                          <a:effectLst/>
                          <a:latin typeface="Arial" panose="020B0604020202020204" pitchFamily="34" charset="0"/>
                        </a:rPr>
                        <a:t>87%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44121214"/>
                  </a:ext>
                </a:extLst>
              </a:tr>
              <a:tr h="229704">
                <a:tc>
                  <a:txBody>
                    <a:bodyPr/>
                    <a:lstStyle/>
                    <a:p>
                      <a:pPr algn="r" fontAlgn="ctr"/>
                      <a:r>
                        <a:rPr lang="en-NZ" sz="1000" b="0" i="1" u="none" strike="noStrike" dirty="0">
                          <a:solidFill>
                            <a:srgbClr val="000000"/>
                          </a:solidFill>
                          <a:effectLst/>
                          <a:latin typeface="Arial" panose="020B0604020202020204" pitchFamily="34" charset="0"/>
                        </a:rPr>
                        <a:t>Illness / death of loved ones</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64%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80%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68%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67%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66272040"/>
                  </a:ext>
                </a:extLst>
              </a:tr>
              <a:tr h="229704">
                <a:tc>
                  <a:txBody>
                    <a:bodyPr/>
                    <a:lstStyle/>
                    <a:p>
                      <a:pPr algn="r" fontAlgn="ctr"/>
                      <a:r>
                        <a:rPr lang="en-NZ" sz="1000" b="0" i="1" u="none" strike="noStrike" dirty="0">
                          <a:solidFill>
                            <a:srgbClr val="000000"/>
                          </a:solidFill>
                          <a:effectLst/>
                          <a:latin typeface="Arial" panose="020B0604020202020204" pitchFamily="34" charset="0"/>
                        </a:rPr>
                        <a:t>Spreading COVID-19 to others</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57%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74%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65%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64%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8932665"/>
                  </a:ext>
                </a:extLst>
              </a:tr>
              <a:tr h="229704">
                <a:tc>
                  <a:txBody>
                    <a:bodyPr/>
                    <a:lstStyle/>
                    <a:p>
                      <a:pPr algn="r" fontAlgn="ctr"/>
                      <a:r>
                        <a:rPr lang="en-NZ" sz="1000" b="0" i="1" u="none" strike="noStrike" dirty="0">
                          <a:solidFill>
                            <a:srgbClr val="000000"/>
                          </a:solidFill>
                          <a:effectLst/>
                          <a:latin typeface="Arial" panose="020B0604020202020204" pitchFamily="34" charset="0"/>
                        </a:rPr>
                        <a:t>Illness / death</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52%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68%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59%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55%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18583904"/>
                  </a:ext>
                </a:extLst>
              </a:tr>
              <a:tr h="229704">
                <a:tc>
                  <a:txBody>
                    <a:bodyPr/>
                    <a:lstStyle/>
                    <a:p>
                      <a:pPr algn="r" fontAlgn="ctr"/>
                      <a:r>
                        <a:rPr lang="en-NZ" sz="1000" b="0" i="1" u="none" strike="noStrike" dirty="0">
                          <a:solidFill>
                            <a:srgbClr val="000000"/>
                          </a:solidFill>
                          <a:effectLst/>
                          <a:latin typeface="Arial" panose="020B0604020202020204" pitchFamily="34" charset="0"/>
                        </a:rPr>
                        <a:t>Ongoing effects of long COVID</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52%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71%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62%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60%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86085596"/>
                  </a:ext>
                </a:extLst>
              </a:tr>
              <a:tr h="316469">
                <a:tc>
                  <a:txBody>
                    <a:bodyPr/>
                    <a:lstStyle/>
                    <a:p>
                      <a:pPr algn="r" fontAlgn="ctr"/>
                      <a:r>
                        <a:rPr lang="en-NZ" sz="1000" b="1" i="0" u="none" strike="noStrike" dirty="0">
                          <a:solidFill>
                            <a:srgbClr val="000000"/>
                          </a:solidFill>
                          <a:effectLst/>
                          <a:latin typeface="Arial" panose="020B0604020202020204" pitchFamily="34" charset="0"/>
                        </a:rPr>
                        <a:t>NETT ongoing lockdowns and restrictions</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1" i="0" u="none" strike="noStrike" dirty="0">
                          <a:solidFill>
                            <a:schemeClr val="tx1"/>
                          </a:solidFill>
                          <a:effectLst/>
                          <a:latin typeface="Arial" panose="020B0604020202020204" pitchFamily="34" charset="0"/>
                        </a:rPr>
                        <a:t>78%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1" i="0" u="none" strike="noStrike" dirty="0">
                          <a:solidFill>
                            <a:schemeClr val="tx1"/>
                          </a:solidFill>
                          <a:effectLst/>
                          <a:latin typeface="Arial" panose="020B0604020202020204" pitchFamily="34" charset="0"/>
                        </a:rPr>
                        <a:t>83%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1" i="0" u="none" strike="noStrike" dirty="0">
                          <a:solidFill>
                            <a:srgbClr val="008000"/>
                          </a:solidFill>
                          <a:effectLst/>
                          <a:latin typeface="Arial" panose="020B0604020202020204" pitchFamily="34" charset="0"/>
                        </a:rPr>
                        <a:t>84%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1" i="0" u="none" strike="noStrike" dirty="0">
                          <a:solidFill>
                            <a:srgbClr val="008000"/>
                          </a:solidFill>
                          <a:effectLst/>
                          <a:latin typeface="Arial" panose="020B0604020202020204" pitchFamily="34" charset="0"/>
                        </a:rPr>
                        <a:t>80%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35206185"/>
                  </a:ext>
                </a:extLst>
              </a:tr>
              <a:tr h="229704">
                <a:tc>
                  <a:txBody>
                    <a:bodyPr/>
                    <a:lstStyle/>
                    <a:p>
                      <a:pPr algn="r" fontAlgn="ctr"/>
                      <a:r>
                        <a:rPr lang="en-NZ" sz="1000" b="0" i="1" u="none" strike="noStrike" dirty="0">
                          <a:solidFill>
                            <a:srgbClr val="000000"/>
                          </a:solidFill>
                          <a:effectLst/>
                          <a:latin typeface="Arial" panose="020B0604020202020204" pitchFamily="34" charset="0"/>
                        </a:rPr>
                        <a:t>Continuing lockdowns</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53%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62%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79836545"/>
                  </a:ext>
                </a:extLst>
              </a:tr>
              <a:tr h="229704">
                <a:tc>
                  <a:txBody>
                    <a:bodyPr/>
                    <a:lstStyle/>
                    <a:p>
                      <a:pPr algn="r" fontAlgn="ctr"/>
                      <a:r>
                        <a:rPr lang="en-NZ" sz="1000" b="0" i="1" u="none" strike="noStrike" dirty="0">
                          <a:solidFill>
                            <a:srgbClr val="000000"/>
                          </a:solidFill>
                          <a:effectLst/>
                          <a:latin typeface="Arial" panose="020B0604020202020204" pitchFamily="34" charset="0"/>
                        </a:rPr>
                        <a:t>Not being able to visit family / </a:t>
                      </a:r>
                      <a:r>
                        <a:rPr lang="en-NZ" sz="1000" b="0" i="1" u="none" strike="noStrike" dirty="0" err="1">
                          <a:solidFill>
                            <a:srgbClr val="000000"/>
                          </a:solidFill>
                          <a:effectLst/>
                          <a:latin typeface="Arial" panose="020B0604020202020204" pitchFamily="34" charset="0"/>
                        </a:rPr>
                        <a:t>whānau</a:t>
                      </a:r>
                      <a:r>
                        <a:rPr lang="en-NZ" sz="1000" b="0" i="1" u="none" strike="noStrike" dirty="0">
                          <a:solidFill>
                            <a:srgbClr val="000000"/>
                          </a:solidFill>
                          <a:effectLst/>
                          <a:latin typeface="Arial" panose="020B0604020202020204" pitchFamily="34" charset="0"/>
                        </a:rPr>
                        <a:t> / friends living outside New Zealand</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52%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8000"/>
                          </a:solidFill>
                          <a:effectLst/>
                          <a:latin typeface="Arial" panose="020B0604020202020204" pitchFamily="34" charset="0"/>
                        </a:rPr>
                        <a:t>59%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75144519"/>
                  </a:ext>
                </a:extLst>
              </a:tr>
              <a:tr h="229704">
                <a:tc>
                  <a:txBody>
                    <a:bodyPr/>
                    <a:lstStyle/>
                    <a:p>
                      <a:pPr algn="r" fontAlgn="ctr"/>
                      <a:r>
                        <a:rPr lang="en-NZ" sz="1000" b="0" i="1" u="none" strike="noStrike" dirty="0">
                          <a:solidFill>
                            <a:srgbClr val="000000"/>
                          </a:solidFill>
                          <a:effectLst/>
                          <a:latin typeface="Arial" panose="020B0604020202020204" pitchFamily="34" charset="0"/>
                        </a:rPr>
                        <a:t>Social isolation</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chemeClr val="tx1"/>
                          </a:solidFill>
                          <a:effectLst/>
                          <a:latin typeface="Arial" panose="020B0604020202020204" pitchFamily="34" charset="0"/>
                        </a:rPr>
                        <a:t>44%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54%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NZ" sz="1000" b="0" i="0" u="none" strike="noStrike" dirty="0">
                          <a:solidFill>
                            <a:srgbClr val="000000"/>
                          </a:solidFill>
                          <a:effectLst/>
                          <a:latin typeface="Arial" panose="020B0604020202020204" pitchFamily="34" charset="0"/>
                        </a:rPr>
                        <a:t>47%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654899"/>
                  </a:ext>
                </a:extLst>
              </a:tr>
              <a:tr h="229704">
                <a:tc>
                  <a:txBody>
                    <a:bodyPr/>
                    <a:lstStyle/>
                    <a:p>
                      <a:pPr algn="r" fontAlgn="ctr"/>
                      <a:r>
                        <a:rPr lang="en-NZ" sz="1000" b="0" i="0" u="none" strike="noStrike" dirty="0">
                          <a:solidFill>
                            <a:srgbClr val="000000"/>
                          </a:solidFill>
                          <a:effectLst/>
                          <a:latin typeface="Arial" panose="020B0604020202020204" pitchFamily="34" charset="0"/>
                        </a:rPr>
                        <a:t>Health system capacity</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chemeClr val="tx1"/>
                          </a:solidFill>
                          <a:effectLst/>
                          <a:latin typeface="Arial" panose="020B0604020202020204" pitchFamily="34" charset="0"/>
                        </a:rPr>
                        <a:t>61%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82%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67%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67%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91619199"/>
                  </a:ext>
                </a:extLst>
              </a:tr>
              <a:tr h="229704">
                <a:tc>
                  <a:txBody>
                    <a:bodyPr/>
                    <a:lstStyle/>
                    <a:p>
                      <a:pPr algn="r" fontAlgn="ctr"/>
                      <a:r>
                        <a:rPr lang="en-NZ" sz="1000" b="0" i="0" u="none" strike="noStrike" dirty="0">
                          <a:solidFill>
                            <a:srgbClr val="000000"/>
                          </a:solidFill>
                          <a:effectLst/>
                          <a:latin typeface="Arial" panose="020B0604020202020204" pitchFamily="34" charset="0"/>
                        </a:rPr>
                        <a:t>Financial stress</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chemeClr val="tx1"/>
                          </a:solidFill>
                          <a:effectLst/>
                          <a:latin typeface="Arial" panose="020B0604020202020204" pitchFamily="34" charset="0"/>
                        </a:rPr>
                        <a:t>53%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a:solidFill>
                            <a:srgbClr val="008000"/>
                          </a:solidFill>
                          <a:effectLst/>
                          <a:latin typeface="Arial" panose="020B0604020202020204" pitchFamily="34" charset="0"/>
                        </a:rPr>
                        <a:t>65%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60%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0000"/>
                          </a:solidFill>
                          <a:effectLst/>
                          <a:latin typeface="Arial" panose="020B0604020202020204" pitchFamily="34" charset="0"/>
                        </a:rPr>
                        <a:t>55%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60021194"/>
                  </a:ext>
                </a:extLst>
              </a:tr>
              <a:tr h="229704">
                <a:tc>
                  <a:txBody>
                    <a:bodyPr/>
                    <a:lstStyle/>
                    <a:p>
                      <a:pPr algn="r" fontAlgn="ctr"/>
                      <a:r>
                        <a:rPr lang="en-NZ" sz="1000" b="0" i="0" u="none" strike="noStrike" dirty="0">
                          <a:solidFill>
                            <a:srgbClr val="000000"/>
                          </a:solidFill>
                          <a:effectLst/>
                          <a:latin typeface="Arial" panose="020B0604020202020204" pitchFamily="34" charset="0"/>
                        </a:rPr>
                        <a:t>The economy</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chemeClr val="tx1"/>
                          </a:solidFill>
                          <a:effectLst/>
                          <a:latin typeface="Arial" panose="020B0604020202020204" pitchFamily="34" charset="0"/>
                        </a:rPr>
                        <a:t>47%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61%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52%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8000"/>
                          </a:solidFill>
                          <a:effectLst/>
                          <a:latin typeface="Arial" panose="020B0604020202020204" pitchFamily="34" charset="0"/>
                        </a:rPr>
                        <a:t>51%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97866955"/>
                  </a:ext>
                </a:extLst>
              </a:tr>
              <a:tr h="229704">
                <a:tc>
                  <a:txBody>
                    <a:bodyPr/>
                    <a:lstStyle/>
                    <a:p>
                      <a:pPr algn="r" fontAlgn="ctr"/>
                      <a:r>
                        <a:rPr lang="en-NZ" sz="1000" b="0" i="0" u="none" strike="noStrike" dirty="0">
                          <a:solidFill>
                            <a:srgbClr val="000000"/>
                          </a:solidFill>
                          <a:effectLst/>
                          <a:latin typeface="Arial" panose="020B0604020202020204" pitchFamily="34" charset="0"/>
                        </a:rPr>
                        <a:t>Something else </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chemeClr val="tx1"/>
                          </a:solidFill>
                          <a:effectLst/>
                          <a:latin typeface="Arial" panose="020B0604020202020204" pitchFamily="34" charset="0"/>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0000"/>
                          </a:solidFill>
                          <a:effectLst/>
                          <a:latin typeface="Arial" panose="020B0604020202020204" pitchFamily="34" charset="0"/>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03530228"/>
                  </a:ext>
                </a:extLst>
              </a:tr>
              <a:tr h="229704">
                <a:tc>
                  <a:txBody>
                    <a:bodyPr/>
                    <a:lstStyle/>
                    <a:p>
                      <a:pPr algn="r" fontAlgn="ctr"/>
                      <a:r>
                        <a:rPr lang="en-NZ" sz="1000" b="0" i="0" u="none" strike="noStrike" dirty="0">
                          <a:solidFill>
                            <a:srgbClr val="000000"/>
                          </a:solidFill>
                          <a:effectLst/>
                          <a:latin typeface="Arial" panose="020B0604020202020204" pitchFamily="34" charset="0"/>
                        </a:rPr>
                        <a:t>Nothing would concern me about COVID-19 becoming established in the community</a:t>
                      </a:r>
                    </a:p>
                  </a:txBody>
                  <a:tcPr marL="7200" marR="72000" marT="7200" marB="0" anchor="ctr">
                    <a:lnL>
                      <a:noFill/>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chemeClr val="tx1"/>
                          </a:solidFill>
                          <a:effectLst/>
                          <a:latin typeface="Arial" panose="020B0604020202020204" pitchFamily="34" charset="0"/>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000000"/>
                          </a:solidFill>
                          <a:effectLst/>
                          <a:latin typeface="Arial" panose="020B0604020202020204" pitchFamily="34" charset="0"/>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FF0000"/>
                          </a:solidFill>
                          <a:effectLst/>
                          <a:latin typeface="Arial" panose="020B0604020202020204" pitchFamily="34" charset="0"/>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NZ" sz="1000" b="0" i="0" u="none" strike="noStrike" dirty="0">
                          <a:solidFill>
                            <a:srgbClr val="FF0000"/>
                          </a:solidFill>
                          <a:effectLst/>
                          <a:latin typeface="Arial" panose="020B0604020202020204" pitchFamily="34" charset="0"/>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80933514"/>
                  </a:ext>
                </a:extLst>
              </a:tr>
            </a:tbl>
          </a:graphicData>
        </a:graphic>
      </p:graphicFrame>
      <p:sp>
        <p:nvSpPr>
          <p:cNvPr id="3" name="Slide Number Placeholder 2">
            <a:extLst>
              <a:ext uri="{FF2B5EF4-FFF2-40B4-BE49-F238E27FC236}">
                <a16:creationId xmlns:a16="http://schemas.microsoft.com/office/drawing/2014/main" id="{1B28735A-47CB-45AE-9D29-06EBD012D8BC}"/>
              </a:ext>
            </a:extLst>
          </p:cNvPr>
          <p:cNvSpPr>
            <a:spLocks noGrp="1"/>
          </p:cNvSpPr>
          <p:nvPr>
            <p:ph type="sldNum" sz="quarter" idx="10"/>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16713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35AA18E-5CF5-4146-97D4-A43068042EE6}"/>
              </a:ext>
            </a:extLst>
          </p:cNvPr>
          <p:cNvSpPr>
            <a:spLocks noGrp="1"/>
          </p:cNvSpPr>
          <p:nvPr>
            <p:ph type="body" sz="quarter" idx="15"/>
          </p:nvPr>
        </p:nvSpPr>
        <p:spPr>
          <a:xfrm>
            <a:off x="2438402" y="3836600"/>
            <a:ext cx="7681543" cy="1980000"/>
          </a:xfrm>
        </p:spPr>
        <p:txBody>
          <a:bodyPr/>
          <a:lstStyle/>
          <a:p>
            <a:r>
              <a:rPr lang="en-NZ" dirty="0"/>
              <a:t>COVID-19 tracer app, mandatory testing, mandatory vaccination, and health behaviours</a:t>
            </a:r>
          </a:p>
        </p:txBody>
      </p:sp>
      <p:sp>
        <p:nvSpPr>
          <p:cNvPr id="5" name="Text Placeholder 2">
            <a:extLst>
              <a:ext uri="{FF2B5EF4-FFF2-40B4-BE49-F238E27FC236}">
                <a16:creationId xmlns:a16="http://schemas.microsoft.com/office/drawing/2014/main" id="{5949B623-301F-49D8-975C-13DC862D8A1F}"/>
              </a:ext>
            </a:extLst>
          </p:cNvPr>
          <p:cNvSpPr>
            <a:spLocks noGrp="1"/>
          </p:cNvSpPr>
          <p:nvPr>
            <p:ph type="body" sz="quarter" idx="16"/>
          </p:nvPr>
        </p:nvSpPr>
        <p:spPr>
          <a:xfrm>
            <a:off x="359998" y="4556600"/>
            <a:ext cx="1430701" cy="540000"/>
          </a:xfrm>
        </p:spPr>
        <p:txBody>
          <a:bodyPr/>
          <a:lstStyle/>
          <a:p>
            <a:r>
              <a:rPr lang="en-NZ" dirty="0"/>
              <a:t>2.</a:t>
            </a:r>
          </a:p>
        </p:txBody>
      </p:sp>
    </p:spTree>
    <p:extLst>
      <p:ext uri="{BB962C8B-B14F-4D97-AF65-F5344CB8AC3E}">
        <p14:creationId xmlns:p14="http://schemas.microsoft.com/office/powerpoint/2010/main" val="64876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40"/>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94F64FA6-D845-4A53-8DC8-BAD38E3B909D}" vid="{0D7E2A5D-B599-4075-862E-1E389FDC9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a4df5b-51f4-4e7a-b755-8a381a6dfbc5" xsi:nil="true"/>
    <lcf76f155ced4ddcb4097134ff3c332f xmlns="4b88bcc7-0ad5-44d8-9874-ced89f706a7c">
      <Terms xmlns="http://schemas.microsoft.com/office/infopath/2007/PartnerControls"/>
    </lcf76f155ced4ddcb4097134ff3c332f>
    <_Flow_SignoffStatus xmlns="4b88bcc7-0ad5-44d8-9874-ced89f706a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03724EE7A21C40B77B674613522A34" ma:contentTypeVersion="17" ma:contentTypeDescription="Create a new document." ma:contentTypeScope="" ma:versionID="edef32c0ed5f659f12ca2220af8e4ea6">
  <xsd:schema xmlns:xsd="http://www.w3.org/2001/XMLSchema" xmlns:xs="http://www.w3.org/2001/XMLSchema" xmlns:p="http://schemas.microsoft.com/office/2006/metadata/properties" xmlns:ns2="4b88bcc7-0ad5-44d8-9874-ced89f706a7c" xmlns:ns3="e0731c95-5453-4cc4-b91b-72230631047b" xmlns:ns4="00a4df5b-51f4-4e7a-b755-8a381a6dfbc5" targetNamespace="http://schemas.microsoft.com/office/2006/metadata/properties" ma:root="true" ma:fieldsID="a3b4091190473b2d341ccdde4573bcca" ns2:_="" ns3:_="" ns4:_="">
    <xsd:import namespace="4b88bcc7-0ad5-44d8-9874-ced89f706a7c"/>
    <xsd:import namespace="e0731c95-5453-4cc4-b91b-72230631047b"/>
    <xsd:import namespace="00a4df5b-51f4-4e7a-b755-8a381a6dfb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8bcc7-0ad5-44d8-9874-ced89f706a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13e039-5297-4392-bfce-c6182202c714"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731c95-5453-4cc4-b91b-7223063104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a4df5b-51f4-4e7a-b755-8a381a6dfb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2e7e52f-bf27-4b85-abd3-86b0f87f60dd}" ma:internalName="TaxCatchAll" ma:showField="CatchAllData" ma:web="e0731c95-5453-4cc4-b91b-722306310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D5C89-BCD8-41F5-A290-477835EB2C8B}">
  <ds:schemaRefs>
    <ds:schemaRef ds:uri="http://schemas.microsoft.com/office/2006/metadata/properties"/>
    <ds:schemaRef ds:uri="http://schemas.microsoft.com/office/infopath/2007/PartnerControls"/>
    <ds:schemaRef ds:uri="00a4df5b-51f4-4e7a-b755-8a381a6dfbc5"/>
    <ds:schemaRef ds:uri="4b88bcc7-0ad5-44d8-9874-ced89f706a7c"/>
  </ds:schemaRefs>
</ds:datastoreItem>
</file>

<file path=customXml/itemProps2.xml><?xml version="1.0" encoding="utf-8"?>
<ds:datastoreItem xmlns:ds="http://schemas.openxmlformats.org/officeDocument/2006/customXml" ds:itemID="{637367FB-7BFE-41CF-B748-2AF1792A3AF7}">
  <ds:schemaRefs>
    <ds:schemaRef ds:uri="http://schemas.microsoft.com/sharepoint/v3/contenttype/forms"/>
  </ds:schemaRefs>
</ds:datastoreItem>
</file>

<file path=customXml/itemProps3.xml><?xml version="1.0" encoding="utf-8"?>
<ds:datastoreItem xmlns:ds="http://schemas.openxmlformats.org/officeDocument/2006/customXml" ds:itemID="{93DB2B5A-4D06-4A7B-A78F-A048DFDB0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8bcc7-0ad5-44d8-9874-ced89f706a7c"/>
    <ds:schemaRef ds:uri="e0731c95-5453-4cc4-b91b-72230631047b"/>
    <ds:schemaRef ds:uri="00a4df5b-51f4-4e7a-b755-8a381a6dfb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3488</TotalTime>
  <Words>6119</Words>
  <Application>Microsoft Office PowerPoint</Application>
  <PresentationFormat>Widescreen</PresentationFormat>
  <Paragraphs>899</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Kantar template master</vt:lpstr>
      <vt:lpstr>Pacific peoples’ attitudes towards reopening the border and other aspects of the COVID-19 response</vt:lpstr>
      <vt:lpstr>PowerPoint Presentation</vt:lpstr>
      <vt:lpstr>PowerPoint Presentation</vt:lpstr>
      <vt:lpstr>Contents</vt:lpstr>
      <vt:lpstr>PowerPoint Presentation</vt:lpstr>
      <vt:lpstr>Eighty one percent of Pacific peoples are now more concerned about the pandemic than they were before the Delta variant emerged. Around half feel the more infectious strains put themselves, their family and their community more at risk. Those who are vaccinated have higher rates of concern. </vt:lpstr>
      <vt:lpstr>Peoples’ greatest concerns about COVID-19 becoming endemic in New Zealand are the health of themselves and others, as well as the possibility of ongoing lockdowns and restrictions.  Six in ten are also concerned about the capacity of health system.</vt:lpstr>
      <vt:lpstr>People over the age of 50, women, and those who are currently vaccinated tend to be more concerned than average about COVID-19 becoming endemic. </vt:lpstr>
      <vt:lpstr>PowerPoint Presentation</vt:lpstr>
      <vt:lpstr>Pacific peoples are generally very supportive of mandatory use of the COVID-19 tracing app. </vt:lpstr>
      <vt:lpstr>Support is also strong for mandatory testing and vaccination for border workers, frontline workers, essential workers, and maritime and port workers. </vt:lpstr>
      <vt:lpstr>Younger Pacific peoples (under 30), males, and those who are unvaccinated are less supportive than average of mandatory tracer app use, and mandatory COVID-19 testing and vaccination.</vt:lpstr>
      <vt:lpstr>Before the most recent outbreak, 7 in 10 people were washing their hands with soap and water for 20 seconds, and 6 in 10 were coughing or sneezing into their elbow, staying home when unwell, and using the COVID-19 tracer app. </vt:lpstr>
      <vt:lpstr>PowerPoint Presentation</vt:lpstr>
      <vt:lpstr>Opinion on exactly when New Zealand should re-open its borders is mixed – however most think it should be before the end of 2022.</vt:lpstr>
      <vt:lpstr>When it comes time to open the borders, people believe the key things to consider are our ability and capacity to keep all New Zealanders safe and healthy, and ensuring high levels of vaccination. People who prefer the border be open before the end of this year are more likely than average to be concerned about personal freedom. Those who want the borders open in the first half of 2022 are more concerned about supporting jobs and businesses. Those who want the borders open in the second half of 2022 are concerned about health and the health system.</vt:lpstr>
      <vt:lpstr>Most people prefer very high levels of vaccination to be achieved before reopening the borders.</vt:lpstr>
      <vt:lpstr>PowerPoint Presentation</vt:lpstr>
      <vt:lpstr>Respondents were given a description of the phased border reopening plan and then asked their level of support. Two thirds indicated they support it. Those who are vaccinated tend to be more supportive than average.</vt:lpstr>
      <vt:lpstr>Those who support the phased reopening generally feel it’s a safe approach. Those opposed tend to focus on the risk it poses to New Zealanders.</vt:lpstr>
      <vt:lpstr>Below are a selection of comments people made when asked why they support or oppose the phased reopening.</vt:lpstr>
      <vt:lpstr>When looking at specific aspects of the proposal, people are most supportive of using MIQ facilities for travellers from high-risk countries and unvaccinated travellers.</vt:lpstr>
      <vt:lpstr>Where isolation is required half the sample feel it should be done in MIQ. A quarter feel it would be sufficient for it to be done at home. </vt:lpstr>
      <vt:lpstr>PowerPoint Presentation</vt:lpstr>
      <vt:lpstr>When New Zealand’s borders open to the world Pacific peoples believe they are likely to be more vigilant in practicing public health behaviours. Especially so when we start admitting people from high-risk countries.</vt:lpstr>
      <vt:lpstr>PowerPoint Presentation</vt:lpstr>
      <vt:lpstr>Of those who are not yet vaccinated, nearly half say they are likely to do so. One in five are unsure what they will do. When deciding whether or not to be vaccinated around half say they plan to make the decision autonomously, while more than a quarter will decide as a family unit.</vt:lpstr>
      <vt:lpstr>Protecting those closest to them is the biggest vaccination motivator for both all Pacific peoples and the unvaccinated. For the unvaccinated, getting back to normal is a much more important motivator than for all people. </vt:lpstr>
      <vt:lpstr>Three quarters of people say they are likely to participate in annual booster vaccinations. Those under 40, those who are unemployed, and those who are currently unvaccinated are least likely to get annual boosters.</vt:lpstr>
      <vt:lpstr>PowerPoint Presentation</vt:lpstr>
      <vt:lpstr>Just as many people say the COVID-19 pandemic has had a positive impact on their personal wellbeing as say it has had a negative impact.  </vt:lpstr>
      <vt:lpstr>Many of those who have had a positive experience attribute it to being able to spend quality time with family, while others appreciate the feelings of safety evoked by New Zealand's approach. Those who have had a negative experience say they feel this way because of the restrictions limiting their ability to see family and feelings of deteriorated mental health.</vt:lpstr>
      <vt:lpstr>PowerPoint Presentation</vt:lpstr>
      <vt:lpstr>In the last two weeks, nearly one in five people report experiencing negative emotions or challenging domestic situations nearly every day.</vt:lpstr>
      <vt:lpstr>Nearly a third of people have experienced some form of verbal or physical abuse since the most recent lockdown came into effect. Men and those under 30 are most likely to report having experienced some form of verbal or physical abuse.</vt:lpstr>
      <vt:lpstr>Around one in six people say they are drinking more alcohol now than they were before the start of the most recent lockdown. Nearly than one in four are concerned about the drinking of someone else in their household.</vt:lpstr>
      <vt:lpstr>PowerPoint Presentation</vt:lpstr>
      <vt:lpstr>People generally feel the right decisions are being made when it comes to: reconnecting Aotearoa to the world, protecting those most at-risk, and upholding Te Tiriti o Waitangi.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Attitudes amongst Pacific peoples towards reopening the border</dc:title>
  <dc:creator>Shi, Magdalen(MBAKL)</dc:creator>
  <cp:lastModifiedBy>Kristin Kalla</cp:lastModifiedBy>
  <cp:revision>290</cp:revision>
  <dcterms:created xsi:type="dcterms:W3CDTF">2021-10-17T19:50:13Z</dcterms:created>
  <dcterms:modified xsi:type="dcterms:W3CDTF">2022-08-09T05:25:43Z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0x0101001603724EE7A21C40B77B674613522A34</vt:lpwstr>
  </property>
  <property fmtid="{D5CDD505-2E9C-101B-9397-08002B2CF9AE}" pid="3" name="MediaServiceImageTags">
    <vt:lpwstr/>
  </property>
</Properties>
</file>