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6" r:id="rId1"/>
  </p:sldMasterIdLst>
  <p:notesMasterIdLst>
    <p:notesMasterId r:id="rId31"/>
  </p:notesMasterIdLst>
  <p:handoutMasterIdLst>
    <p:handoutMasterId r:id="rId32"/>
  </p:handoutMasterIdLst>
  <p:sldIdLst>
    <p:sldId id="258" r:id="rId2"/>
    <p:sldId id="259" r:id="rId3"/>
    <p:sldId id="433" r:id="rId4"/>
    <p:sldId id="298" r:id="rId5"/>
    <p:sldId id="282" r:id="rId6"/>
    <p:sldId id="402" r:id="rId7"/>
    <p:sldId id="354" r:id="rId8"/>
    <p:sldId id="349" r:id="rId9"/>
    <p:sldId id="435" r:id="rId10"/>
    <p:sldId id="448" r:id="rId11"/>
    <p:sldId id="403" r:id="rId12"/>
    <p:sldId id="430" r:id="rId13"/>
    <p:sldId id="358" r:id="rId14"/>
    <p:sldId id="406" r:id="rId15"/>
    <p:sldId id="451" r:id="rId16"/>
    <p:sldId id="431" r:id="rId17"/>
    <p:sldId id="437" r:id="rId18"/>
    <p:sldId id="454" r:id="rId19"/>
    <p:sldId id="360" r:id="rId20"/>
    <p:sldId id="455" r:id="rId21"/>
    <p:sldId id="397" r:id="rId22"/>
    <p:sldId id="328" r:id="rId23"/>
    <p:sldId id="356" r:id="rId24"/>
    <p:sldId id="293" r:id="rId25"/>
    <p:sldId id="286" r:id="rId26"/>
    <p:sldId id="418" r:id="rId27"/>
    <p:sldId id="264" r:id="rId28"/>
    <p:sldId id="265" r:id="rId29"/>
    <p:sldId id="273" r:id="rId30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A2CB9B-DAFD-4643-974D-1612D47952A6}">
          <p14:sldIdLst/>
        </p14:section>
        <p14:section name="Default Section" id="{60B53D9A-772B-4D90-9FD9-397A80DF2FCD}">
          <p14:sldIdLst>
            <p14:sldId id="258"/>
            <p14:sldId id="259"/>
            <p14:sldId id="433"/>
            <p14:sldId id="298"/>
            <p14:sldId id="282"/>
            <p14:sldId id="402"/>
            <p14:sldId id="354"/>
            <p14:sldId id="349"/>
            <p14:sldId id="435"/>
            <p14:sldId id="448"/>
            <p14:sldId id="403"/>
            <p14:sldId id="430"/>
            <p14:sldId id="358"/>
            <p14:sldId id="406"/>
            <p14:sldId id="451"/>
            <p14:sldId id="431"/>
            <p14:sldId id="437"/>
            <p14:sldId id="454"/>
            <p14:sldId id="360"/>
            <p14:sldId id="455"/>
            <p14:sldId id="397"/>
            <p14:sldId id="328"/>
            <p14:sldId id="356"/>
            <p14:sldId id="293"/>
            <p14:sldId id="286"/>
            <p14:sldId id="418"/>
            <p14:sldId id="264"/>
            <p14:sldId id="265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B9CA"/>
    <a:srgbClr val="00853F"/>
    <a:srgbClr val="213463"/>
    <a:srgbClr val="F68B1F"/>
    <a:srgbClr val="77A02E"/>
    <a:srgbClr val="0072BC"/>
    <a:srgbClr val="AF1D35"/>
    <a:srgbClr val="F04E30"/>
    <a:srgbClr val="EE3D96"/>
    <a:srgbClr val="00A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6" autoAdjust="0"/>
    <p:restoredTop sz="71563" autoAdjust="0"/>
  </p:normalViewPr>
  <p:slideViewPr>
    <p:cSldViewPr snapToGrid="0">
      <p:cViewPr varScale="1">
        <p:scale>
          <a:sx n="81" d="100"/>
          <a:sy n="81" d="100"/>
        </p:scale>
        <p:origin x="2118" y="96"/>
      </p:cViewPr>
      <p:guideLst>
        <p:guide orient="horz" pos="218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1C20C-C66C-4EFE-91E1-AA6937104EB1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FC2ED-825B-4C95-83C3-8B5034564E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20870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9C556-1CDE-4A94-8DD3-443D49DACC10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530D3-9057-48DF-8DF9-F9CC526A52B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1655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1A716514-9036-4389-8842-189EE73F54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487F3EB-C7A4-40D6-BD21-94C896DDC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FF6AA1CB-B0EC-4175-9B6A-525CB8A360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774EB8-18B4-4AA8-A68A-DFD8434CBF80}" type="slidenum">
              <a:rPr lang="en-NZ" altLang="en-US" smtClean="0">
                <a:latin typeface="Calibri" panose="020F0502020204030204" pitchFamily="34" charset="0"/>
              </a:rPr>
              <a:pPr/>
              <a:t>1</a:t>
            </a:fld>
            <a:endParaRPr lang="en-NZ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7342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11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971119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29797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13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647180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14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935303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63506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08356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0400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100" kern="11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18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190219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19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89065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2F79E31C-8651-4B1D-BE2A-61B6D9B677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8B686FC2-AFE0-4AB3-B92E-2DD542D33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N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93089751-88F3-44FB-A558-768863A34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50DB4C-F647-4095-914F-B12B4E4B976C}" type="slidenum">
              <a:rPr lang="en-NZ" altLang="en-US" smtClean="0">
                <a:latin typeface="Calibri" panose="020F0502020204030204" pitchFamily="34" charset="0"/>
              </a:rPr>
              <a:pPr/>
              <a:t>2</a:t>
            </a:fld>
            <a:endParaRPr lang="en-NZ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" lvl="1" indent="0">
              <a:spcBef>
                <a:spcPts val="450"/>
              </a:spcBef>
              <a:buSzPts val="900"/>
              <a:buNone/>
            </a:pPr>
            <a:endParaRPr lang="en-NZ" sz="12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44892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31888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SzPts val="900"/>
              <a:buFont typeface="Symbol" panose="05050102010706020507" pitchFamily="18" charset="2"/>
              <a:buChar char=""/>
              <a:tabLst>
                <a:tab pos="1260475" algn="l"/>
              </a:tabLst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22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747656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23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850845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115CCB97-3F4F-4AAE-9B55-667688176F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F8A64634-0D89-44AE-8CF5-7E840B000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1DC1038B-C9AA-40A4-A74B-31366FC4DA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80C006-EE34-40A0-9884-D26F17629950}" type="slidenum">
              <a:rPr lang="en-NZ" altLang="en-US" smtClean="0">
                <a:latin typeface="Calibri" panose="020F0502020204030204" pitchFamily="34" charset="0"/>
              </a:rPr>
              <a:pPr/>
              <a:t>24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746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1572274C-88EF-42DC-969A-672E07F8CF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D1354EED-7F01-4572-8810-1A983DCE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 dirty="0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6C82CB12-F66D-4B36-B9CF-2D953A165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4C7E89-0B4A-4CF9-AE32-82C0AB8B1919}" type="slidenum">
              <a:rPr lang="en-NZ" altLang="en-US" smtClean="0">
                <a:latin typeface="Calibri" panose="020F0502020204030204" pitchFamily="34" charset="0"/>
              </a:rPr>
              <a:pPr/>
              <a:t>25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41B8D9C1-B992-4D3E-B3A6-53FF9650B3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D607C308-AE1D-4BD5-A303-4B3FF69A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N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NZ" altLang="en-US" dirty="0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AF07ACB0-C196-4ECE-B5F2-28FF240EF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F51452-9F1C-4A9B-A40B-80605A21A65D}" type="slidenum">
              <a:rPr lang="en-NZ" altLang="en-US" smtClean="0">
                <a:latin typeface="Calibri" panose="020F0502020204030204" pitchFamily="34" charset="0"/>
              </a:rPr>
              <a:pPr/>
              <a:t>26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7577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D53F2B6F-AC7C-486D-A447-9163A48EB1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729C9E2B-0157-4B4E-95E1-2BDC9E9E6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21F843FA-4435-45BC-83C4-D72611497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BD3AD2-BA9C-49BB-B4D7-FC7FD495A99B}" type="slidenum">
              <a:rPr lang="en-NZ" altLang="en-US" smtClean="0">
                <a:latin typeface="Calibri" panose="020F0502020204030204" pitchFamily="34" charset="0"/>
              </a:rPr>
              <a:pPr/>
              <a:t>27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37C54077-9292-4897-9393-1044285EBE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F9A7B7BB-AA3B-45B5-8BE5-443304EC0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F78B11D0-D605-455E-BEDC-6C5EF974D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700FC4-8143-41A0-BF61-31511BD16B30}" type="slidenum">
              <a:rPr lang="en-NZ" altLang="en-US" smtClean="0">
                <a:latin typeface="Calibri" panose="020F0502020204030204" pitchFamily="34" charset="0"/>
              </a:rPr>
              <a:pPr/>
              <a:t>28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005A568B-042C-4E6C-8E2A-86FC4AC464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D0207242-B951-4BFA-88F5-C4D050BA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F48A0D7E-D807-4CA0-B02B-F2E7D7819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817E1A-2301-4780-B8C7-162F9D7A8339}" type="slidenum">
              <a:rPr lang="en-NZ" altLang="en-US" smtClean="0">
                <a:latin typeface="Calibri" panose="020F0502020204030204" pitchFamily="34" charset="0"/>
              </a:rPr>
              <a:pPr/>
              <a:t>29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3434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61A916B-83B0-4E10-A406-5B8C1B104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731F0AE0-A148-4EAE-AAC0-44538FEC8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>
              <a:lnSpc>
                <a:spcPct val="107000"/>
              </a:lnSpc>
            </a:pP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N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202C3BAE-866E-4F3A-8441-F852A63784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D35FD8-FF01-4DE8-8D23-BB3471E8AB12}" type="slidenum">
              <a:rPr lang="en-NZ" altLang="en-US" smtClean="0">
                <a:latin typeface="Calibri" panose="020F0502020204030204" pitchFamily="34" charset="0"/>
              </a:rPr>
              <a:pPr/>
              <a:t>4</a:t>
            </a:fld>
            <a:endParaRPr lang="en-NZ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FFB2B443-9D6C-40BC-9A2C-8D530D23A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70C7B223-B926-41B9-9710-E79EB4EA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N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38904F05-7C95-4E27-BA4A-01CD82FB9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498DF3-EB4C-4C39-8FFF-F7B835A35D32}" type="slidenum">
              <a:rPr lang="en-NZ" altLang="en-US" smtClean="0">
                <a:latin typeface="Calibri" panose="020F0502020204030204" pitchFamily="34" charset="0"/>
              </a:rPr>
              <a:pPr/>
              <a:t>5</a:t>
            </a:fld>
            <a:endParaRPr lang="en-NZ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0385" marR="180340" indent="-540385">
              <a:spcBef>
                <a:spcPts val="600"/>
              </a:spcBef>
            </a:pPr>
            <a:r>
              <a:rPr lang="en-NZ" sz="1100" kern="1100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</a:t>
            </a:r>
            <a:endParaRPr lang="en-NZ" sz="1100" kern="11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08FC84-2B55-46DD-B4D1-70E2C24AE3CF}" type="slidenum">
              <a:rPr lang="en-NZ" altLang="en-US" smtClean="0"/>
              <a:pPr>
                <a:defRPr/>
              </a:pPr>
              <a:t>6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618048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7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667324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314F53-1F0E-4016-B534-8A854219D76F}" type="slidenum">
              <a:rPr kumimoji="0" lang="en-NZ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NZ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92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en-NZ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en-NZ" sz="12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524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17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318" y="1096352"/>
            <a:ext cx="7461975" cy="21681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317" y="3465115"/>
            <a:ext cx="7461975" cy="1222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865318" y="5102148"/>
            <a:ext cx="7461974" cy="103620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10" y="895754"/>
            <a:ext cx="1605982" cy="6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0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3" y="490270"/>
            <a:ext cx="751081" cy="3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8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7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8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 userDrawn="1"/>
        </p:nvSpPr>
        <p:spPr>
          <a:xfrm>
            <a:off x="-254854" y="1439186"/>
            <a:ext cx="4826854" cy="4826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11365" y="1825625"/>
            <a:ext cx="3603985" cy="40862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78573" y="1872613"/>
            <a:ext cx="3960000" cy="39600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69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 userDrawn="1"/>
        </p:nvSpPr>
        <p:spPr>
          <a:xfrm>
            <a:off x="-254854" y="1439186"/>
            <a:ext cx="4826854" cy="4826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11365" y="1825625"/>
            <a:ext cx="3603985" cy="40862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3" y="490270"/>
            <a:ext cx="751081" cy="302712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178573" y="1872613"/>
            <a:ext cx="3960000" cy="39600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77515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 userDrawn="1"/>
        </p:nvSpPr>
        <p:spPr>
          <a:xfrm>
            <a:off x="-254854" y="1439186"/>
            <a:ext cx="4826854" cy="4826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11365" y="1825625"/>
            <a:ext cx="3603985" cy="40862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4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178573" y="1872613"/>
            <a:ext cx="3960000" cy="39600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4686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se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2226212" cy="41549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432388" y="168108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NZ" sz="1800" dirty="0"/>
          </a:p>
        </p:txBody>
      </p:sp>
      <p:sp>
        <p:nvSpPr>
          <p:cNvPr id="19" name="Round Single Corner Rectangle 18"/>
          <p:cNvSpPr/>
          <p:nvPr userDrawn="1"/>
        </p:nvSpPr>
        <p:spPr>
          <a:xfrm rot="10800000">
            <a:off x="3467251" y="1458153"/>
            <a:ext cx="5676749" cy="413111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4011930" y="5794375"/>
            <a:ext cx="4149089" cy="551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/>
          </p:nvPr>
        </p:nvSpPr>
        <p:spPr>
          <a:xfrm>
            <a:off x="3657600" y="1681163"/>
            <a:ext cx="5162400" cy="3690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05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se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2226212" cy="41549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432388" y="168108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NZ" sz="1800" dirty="0"/>
          </a:p>
        </p:txBody>
      </p:sp>
      <p:sp>
        <p:nvSpPr>
          <p:cNvPr id="19" name="Round Single Corner Rectangle 18"/>
          <p:cNvSpPr/>
          <p:nvPr userDrawn="1"/>
        </p:nvSpPr>
        <p:spPr>
          <a:xfrm rot="10800000">
            <a:off x="3467251" y="1458153"/>
            <a:ext cx="5676749" cy="413111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4011930" y="5794375"/>
            <a:ext cx="4149089" cy="551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/>
          </p:nvPr>
        </p:nvSpPr>
        <p:spPr>
          <a:xfrm>
            <a:off x="3657600" y="1681163"/>
            <a:ext cx="5162400" cy="3690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3" y="490270"/>
            <a:ext cx="751081" cy="3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08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se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2226212" cy="41549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432388" y="168108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NZ" sz="1800" dirty="0"/>
          </a:p>
        </p:txBody>
      </p:sp>
      <p:sp>
        <p:nvSpPr>
          <p:cNvPr id="19" name="Round Single Corner Rectangle 18"/>
          <p:cNvSpPr/>
          <p:nvPr userDrawn="1"/>
        </p:nvSpPr>
        <p:spPr>
          <a:xfrm rot="10800000">
            <a:off x="3467251" y="1458153"/>
            <a:ext cx="5676749" cy="413111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4011930" y="5794375"/>
            <a:ext cx="4149089" cy="551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2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  <p:sp>
        <p:nvSpPr>
          <p:cNvPr id="2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/>
          </p:nvPr>
        </p:nvSpPr>
        <p:spPr>
          <a:xfrm>
            <a:off x="3657600" y="1681163"/>
            <a:ext cx="5162400" cy="3690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594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Ministry of Health - MOH\MOH 27510 Public Communications\Production\Links-PowerPoint\27510 MOH PPT BkGrnd-Blue Bright 1-2Si.jpg">
            <a:extLst>
              <a:ext uri="{FF2B5EF4-FFF2-40B4-BE49-F238E27FC236}">
                <a16:creationId xmlns:a16="http://schemas.microsoft.com/office/drawing/2014/main" id="{18CECB05-A203-4CC1-82B7-9E0E612F5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19063"/>
            <a:ext cx="9323387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Ministry-Logo">
            <a:extLst>
              <a:ext uri="{FF2B5EF4-FFF2-40B4-BE49-F238E27FC236}">
                <a16:creationId xmlns:a16="http://schemas.microsoft.com/office/drawing/2014/main" id="{958B54B5-EDF5-4AF6-B274-D55C3E5B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3863"/>
            <a:ext cx="1009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0">
            <a:extLst>
              <a:ext uri="{FF2B5EF4-FFF2-40B4-BE49-F238E27FC236}">
                <a16:creationId xmlns:a16="http://schemas.microsoft.com/office/drawing/2014/main" id="{D0F7DD4E-049F-4381-BF20-06464D602986}"/>
              </a:ext>
            </a:extLst>
          </p:cNvPr>
          <p:cNvCxnSpPr/>
          <p:nvPr userDrawn="1"/>
        </p:nvCxnSpPr>
        <p:spPr>
          <a:xfrm>
            <a:off x="539750" y="6391275"/>
            <a:ext cx="80645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31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 algn="ctr">
              <a:defRPr sz="4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noProof="0"/>
              <a:t>Click to edit Master title style</a:t>
            </a:r>
          </a:p>
        </p:txBody>
      </p:sp>
      <p:sp>
        <p:nvSpPr>
          <p:cNvPr id="2693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00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17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000" y="0"/>
            <a:ext cx="8820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318" y="1096352"/>
            <a:ext cx="7461975" cy="21681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317" y="3465115"/>
            <a:ext cx="7461975" cy="1222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865318" y="5102148"/>
            <a:ext cx="7461974" cy="103620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10" y="895755"/>
            <a:ext cx="1605982" cy="6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66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96">
            <a:extLst>
              <a:ext uri="{FF2B5EF4-FFF2-40B4-BE49-F238E27FC236}">
                <a16:creationId xmlns:a16="http://schemas.microsoft.com/office/drawing/2014/main" id="{08F21938-61A2-423F-96AF-F7D7FF3702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B8337-397A-4134-A085-E6879F69CDA7}" type="datetimeFigureOut">
              <a:rPr lang="en-NZ"/>
              <a:pPr>
                <a:defRPr/>
              </a:pPr>
              <a:t>27/09/2021</a:t>
            </a:fld>
            <a:endParaRPr lang="en-NZ"/>
          </a:p>
        </p:txBody>
      </p:sp>
      <p:sp>
        <p:nvSpPr>
          <p:cNvPr id="5" name="Rectangle 97">
            <a:extLst>
              <a:ext uri="{FF2B5EF4-FFF2-40B4-BE49-F238E27FC236}">
                <a16:creationId xmlns:a16="http://schemas.microsoft.com/office/drawing/2014/main" id="{BCAB3CA8-B35D-4A49-8AF0-9A9D413331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98">
            <a:extLst>
              <a:ext uri="{FF2B5EF4-FFF2-40B4-BE49-F238E27FC236}">
                <a16:creationId xmlns:a16="http://schemas.microsoft.com/office/drawing/2014/main" id="{D983C3F9-D780-4D5F-B068-45EB376F7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8619C-06A4-4675-96E3-75DE3F441676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249260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6">
            <a:extLst>
              <a:ext uri="{FF2B5EF4-FFF2-40B4-BE49-F238E27FC236}">
                <a16:creationId xmlns:a16="http://schemas.microsoft.com/office/drawing/2014/main" id="{3C51E3D9-7A32-47DF-9CA6-9A82073EC9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647AD-715E-4D1C-A934-B4DF6A7D821E}" type="datetimeFigureOut">
              <a:rPr lang="en-NZ"/>
              <a:pPr>
                <a:defRPr/>
              </a:pPr>
              <a:t>27/09/2021</a:t>
            </a:fld>
            <a:endParaRPr lang="en-NZ"/>
          </a:p>
        </p:txBody>
      </p:sp>
      <p:sp>
        <p:nvSpPr>
          <p:cNvPr id="3" name="Rectangle 97">
            <a:extLst>
              <a:ext uri="{FF2B5EF4-FFF2-40B4-BE49-F238E27FC236}">
                <a16:creationId xmlns:a16="http://schemas.microsoft.com/office/drawing/2014/main" id="{E5539961-7F39-45CD-AD4A-80B30CF628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98">
            <a:extLst>
              <a:ext uri="{FF2B5EF4-FFF2-40B4-BE49-F238E27FC236}">
                <a16:creationId xmlns:a16="http://schemas.microsoft.com/office/drawing/2014/main" id="{4AFDDA4B-6152-4593-9733-E05479F59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06B7-BF4A-4DB7-A242-4101E251ED23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5112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96">
            <a:extLst>
              <a:ext uri="{FF2B5EF4-FFF2-40B4-BE49-F238E27FC236}">
                <a16:creationId xmlns:a16="http://schemas.microsoft.com/office/drawing/2014/main" id="{0C770957-8CB6-42A7-905F-82ECE2E3FE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75F65-0742-47CD-A2DE-F5FB8C1193D8}" type="datetimeFigureOut">
              <a:rPr lang="en-NZ"/>
              <a:pPr>
                <a:defRPr/>
              </a:pPr>
              <a:t>27/09/2021</a:t>
            </a:fld>
            <a:endParaRPr lang="en-NZ"/>
          </a:p>
        </p:txBody>
      </p:sp>
      <p:sp>
        <p:nvSpPr>
          <p:cNvPr id="6" name="Rectangle 97">
            <a:extLst>
              <a:ext uri="{FF2B5EF4-FFF2-40B4-BE49-F238E27FC236}">
                <a16:creationId xmlns:a16="http://schemas.microsoft.com/office/drawing/2014/main" id="{60DF872E-98BB-408B-80A2-A677B00041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98">
            <a:extLst>
              <a:ext uri="{FF2B5EF4-FFF2-40B4-BE49-F238E27FC236}">
                <a16:creationId xmlns:a16="http://schemas.microsoft.com/office/drawing/2014/main" id="{090119F0-8A57-4149-A34F-A4423B96EF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CF782-5E0C-4EC0-A18B-52B062EC8B56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16482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17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000" y="0"/>
            <a:ext cx="8820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318" y="1096352"/>
            <a:ext cx="7461975" cy="21681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317" y="3465115"/>
            <a:ext cx="7461975" cy="1222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865318" y="5102148"/>
            <a:ext cx="7461974" cy="103620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10" y="895754"/>
            <a:ext cx="1605983" cy="6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6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0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21346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1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00853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0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 numCol="2" spcCol="180000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7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21346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 numCol="2" spcCol="180000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8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00853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 numCol="2" spcCol="180000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2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23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38" r:id="rId2"/>
    <p:sldLayoutId id="2147483839" r:id="rId3"/>
    <p:sldLayoutId id="2147483824" r:id="rId4"/>
    <p:sldLayoutId id="2147483840" r:id="rId5"/>
    <p:sldLayoutId id="2147483841" r:id="rId6"/>
    <p:sldLayoutId id="2147483837" r:id="rId7"/>
    <p:sldLayoutId id="2147483842" r:id="rId8"/>
    <p:sldLayoutId id="2147483843" r:id="rId9"/>
    <p:sldLayoutId id="2147483827" r:id="rId10"/>
    <p:sldLayoutId id="2147483844" r:id="rId11"/>
    <p:sldLayoutId id="2147483845" r:id="rId12"/>
    <p:sldLayoutId id="2147483823" r:id="rId13"/>
    <p:sldLayoutId id="2147483846" r:id="rId14"/>
    <p:sldLayoutId id="2147483847" r:id="rId15"/>
    <p:sldLayoutId id="2147483835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A99D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ult.health.govt.nz/mental-health/consultation-on-the-draft-strategy-to-prevent-and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gamblingharm@health.govt.nz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govt.nz/publication/draft-strategy-prevent-and-minimise-gambling-harm-2022-23-2024-25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683A41B6-9096-4293-9F6B-9359005647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dirty="0"/>
              <a:t>Preventing and Minimising Gambling Harm</a:t>
            </a:r>
            <a:br>
              <a:rPr lang="en-US" altLang="en-US" dirty="0"/>
            </a:br>
            <a:r>
              <a:rPr lang="en-US" altLang="en-US" dirty="0"/>
              <a:t>2022/23 to 2024/25</a:t>
            </a:r>
          </a:p>
        </p:txBody>
      </p:sp>
      <p:sp>
        <p:nvSpPr>
          <p:cNvPr id="6147" name="Rectangle 13">
            <a:extLst>
              <a:ext uri="{FF2B5EF4-FFF2-40B4-BE49-F238E27FC236}">
                <a16:creationId xmlns:a16="http://schemas.microsoft.com/office/drawing/2014/main" id="{C1383839-36EC-48A7-A37D-6B367FAF9C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defRPr/>
            </a:pPr>
            <a:r>
              <a:rPr lang="en-US" altLang="en-US" dirty="0"/>
              <a:t>Consultation on:</a:t>
            </a:r>
          </a:p>
          <a:p>
            <a:pPr marL="0" indent="0" algn="ctr">
              <a:defRPr/>
            </a:pPr>
            <a:r>
              <a:rPr lang="en-US" altLang="en-US" dirty="0"/>
              <a:t>Proposed Strategic Plan and Service Plan</a:t>
            </a:r>
          </a:p>
          <a:p>
            <a:pPr marL="0" indent="0" algn="ctr">
              <a:defRPr/>
            </a:pPr>
            <a:r>
              <a:rPr lang="en-US" altLang="en-US" dirty="0"/>
              <a:t>and Problem Gambling Levy </a:t>
            </a:r>
          </a:p>
          <a:p>
            <a:pPr marL="0" indent="0">
              <a:defRPr/>
            </a:pPr>
            <a:endParaRPr lang="en-NZ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5D51-DCDD-4970-9281-86804EEB6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Gaming/gambling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B46A5-864C-4FC8-8410-48C933FC7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710" y="1825625"/>
            <a:ext cx="7886700" cy="363951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/>
              <a:t>Research has identified specific harms from some kinds of gambling to children and young people. 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Findings from research examining link between video games and Pacific youth gambling suggest parallels between gaming and gambling.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2021 needs assessment highlighted increasing numbers of parents asking for support for young people who were ‘addicted’ to gaming.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147207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09ABE-D807-400B-8BDF-E6B12BAD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15" y="146653"/>
            <a:ext cx="7886700" cy="1074060"/>
          </a:xfrm>
        </p:spPr>
        <p:txBody>
          <a:bodyPr/>
          <a:lstStyle/>
          <a:p>
            <a:r>
              <a:rPr lang="en-NZ" dirty="0"/>
              <a:t>Needs assessment key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050C6-A30E-4ECD-87B5-1EC829AC4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15" y="1012371"/>
            <a:ext cx="8216967" cy="458745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Position the strategy within an overarching equity framework and address inequities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Increase opportunities for workforce development and cultural safety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Provide for more holistic and integrated services and supports.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Ensure clear public health messaging aligned with different cultural world views</a:t>
            </a:r>
          </a:p>
          <a:p>
            <a:pPr>
              <a:spcBef>
                <a:spcPts val="1200"/>
              </a:spcBef>
            </a:pPr>
            <a:r>
              <a:rPr lang="en-NZ" sz="2000" dirty="0"/>
              <a:t>Take action to reduce the stigma attached to gambling and gambling harm, </a:t>
            </a:r>
          </a:p>
          <a:p>
            <a:pPr>
              <a:spcBef>
                <a:spcPts val="1200"/>
              </a:spcBef>
            </a:pPr>
            <a:r>
              <a:rPr lang="en-NZ" altLang="en-US" sz="2000" dirty="0"/>
              <a:t>Continue to develop and test innovative service and support models</a:t>
            </a:r>
            <a:endParaRPr lang="en-GB" sz="2000" dirty="0"/>
          </a:p>
          <a:p>
            <a:pPr>
              <a:spcBef>
                <a:spcPts val="1200"/>
              </a:spcBef>
            </a:pPr>
            <a:r>
              <a:rPr lang="en-GB" sz="2000" dirty="0"/>
              <a:t>Continue to use research and evidence to inform our approach</a:t>
            </a:r>
            <a:endParaRPr lang="en-NZ" sz="2000" dirty="0"/>
          </a:p>
          <a:p>
            <a:r>
              <a:rPr lang="en-NZ" sz="2000" dirty="0"/>
              <a:t>Conclusion: strengthen support for priority populations young people / </a:t>
            </a:r>
            <a:r>
              <a:rPr lang="en-NZ" sz="2000" dirty="0" err="1"/>
              <a:t>rangatahi</a:t>
            </a:r>
            <a:endParaRPr lang="en-NZ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NZ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94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743F-E728-4366-A196-CF22FC827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4400" dirty="0"/>
              <a:t>The Strategic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DB595-4ACB-4079-A43A-36038DB66B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F42F9-EEA0-4561-B995-95AC4341E69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0828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030D-254D-47FF-B0BB-990DEFE8F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327"/>
            <a:ext cx="7886700" cy="1074060"/>
          </a:xfrm>
        </p:spPr>
        <p:txBody>
          <a:bodyPr>
            <a:normAutofit/>
          </a:bodyPr>
          <a:lstStyle/>
          <a:p>
            <a:r>
              <a:rPr lang="en-NZ" sz="3100" dirty="0"/>
              <a:t>The strategic plan</a:t>
            </a:r>
            <a:br>
              <a:rPr lang="en-NZ" sz="3600" b="1" dirty="0">
                <a:solidFill>
                  <a:srgbClr val="2F5496"/>
                </a:solidFill>
              </a:rPr>
            </a:br>
            <a:endParaRPr lang="en-NZ" sz="3600" b="1" dirty="0">
              <a:solidFill>
                <a:srgbClr val="2F549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F656B-0094-4502-8963-3D4AAFC57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0876"/>
            <a:ext cx="7886700" cy="4058340"/>
          </a:xfrm>
        </p:spPr>
        <p:txBody>
          <a:bodyPr/>
          <a:lstStyle/>
          <a:p>
            <a:endParaRPr lang="en-NZ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400" dirty="0"/>
              <a:t>Describes our goals and outcomes – what we want to achieve 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400" dirty="0"/>
              <a:t>Sets out priority areas and actions that we will focus on over the next three years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400" dirty="0"/>
              <a:t>Includes stronger focus on equity and promoting health and wellbeing to address persistent inequities</a:t>
            </a:r>
          </a:p>
          <a:p>
            <a:endParaRPr lang="en-N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34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6B95-3CE2-4EB1-A337-913AB6908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100" dirty="0"/>
              <a:t>Revised strategic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EB552-1CF0-4746-A103-010355D63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9829"/>
            <a:ext cx="7886700" cy="4396813"/>
          </a:xfrm>
        </p:spPr>
        <p:txBody>
          <a:bodyPr/>
          <a:lstStyle/>
          <a:p>
            <a:pPr marL="57150" indent="0"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  <a:tab pos="914400" algn="l"/>
              </a:tabLst>
            </a:pPr>
            <a:r>
              <a:rPr lang="en-GB" sz="2000" dirty="0"/>
              <a:t>The new strategic framework consists of:</a:t>
            </a:r>
            <a:endParaRPr lang="en-NZ" sz="2000" dirty="0"/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GB" dirty="0"/>
              <a:t>a population outcome: Pae Ora – Healthy Futures</a:t>
            </a:r>
            <a:endParaRPr lang="en-NZ" dirty="0"/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GB" dirty="0"/>
              <a:t>a strategic goal: Promoting equity and wellbeing by preventing and reducing gambling-related harm. </a:t>
            </a:r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GB" dirty="0"/>
              <a:t>priority action areas aligned to key outcomes and objectives</a:t>
            </a:r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endParaRPr lang="en-GB" dirty="0"/>
          </a:p>
          <a:p>
            <a:pPr marL="57150" indent="0"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  <a:tab pos="914400" algn="l"/>
              </a:tabLst>
            </a:pPr>
            <a:r>
              <a:rPr lang="en-GB" sz="2000" dirty="0">
                <a:ea typeface="Times New Roman" panose="02020603050405020304" pitchFamily="18" charset="0"/>
              </a:rPr>
              <a:t>Aligned with the public health approaches in </a:t>
            </a:r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GB" dirty="0"/>
              <a:t>Whakamaua: Māori Health Action Plan 2020-2025 </a:t>
            </a:r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NZ" altLang="en-US" dirty="0"/>
              <a:t>Kia Kaha, Kia </a:t>
            </a:r>
            <a:r>
              <a:rPr lang="en-NZ" altLang="en-US" dirty="0" err="1"/>
              <a:t>Māia</a:t>
            </a:r>
            <a:r>
              <a:rPr lang="en-NZ" altLang="en-US" dirty="0"/>
              <a:t>, Kia Ora Aotearoa: COVID 19 Psychosocial and Mental Wellbeing Plan.</a:t>
            </a:r>
            <a:r>
              <a:rPr lang="en-GB" dirty="0"/>
              <a:t>  </a:t>
            </a:r>
            <a:endParaRPr lang="en-NZ" dirty="0"/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endParaRPr lang="en-GB" sz="1600" dirty="0"/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104392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ACA0C-A482-4B68-B93C-750488ED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 dirty="0"/>
              <a:t>Revised strategic objectives 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2ED24-419F-4C03-8367-6364B6C8F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NZ" sz="2000" dirty="0"/>
              <a:t>Objective One: Create a full spectrum of services and supports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000" dirty="0"/>
              <a:t>Objective Two: Shift cultural and social norms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000" dirty="0"/>
              <a:t>Objective Three: Strengthen leadership and accountability to achieve equity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000" dirty="0"/>
              <a:t>Objective Four: Strengthen the health and health equity of Māori, Pacific, Asian, and rangatahi </a:t>
            </a:r>
          </a:p>
          <a:p>
            <a:pPr marL="463550" lvl="2" indent="0">
              <a:spcAft>
                <a:spcPts val="600"/>
              </a:spcAft>
              <a:buNone/>
            </a:pPr>
            <a:endParaRPr lang="en-NZ" sz="2000" dirty="0"/>
          </a:p>
          <a:p>
            <a:pPr>
              <a:spcAft>
                <a:spcPts val="600"/>
              </a:spcAft>
            </a:pPr>
            <a:r>
              <a:rPr lang="en-NZ" sz="2000" dirty="0"/>
              <a:t>These proposed objectives align with those in the current strategy (Appendix 4)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72232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BB7E-B84A-4F09-BEF0-2AE73A381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4400" dirty="0"/>
              <a:t>The Service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3A241-D4CE-45AA-8422-56865D411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CA9F-81BC-4833-9B16-B4DDAC67C28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353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FBFD5-A61D-4963-8703-C9EAAA8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Young people/rangatahi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0E958-95D1-4AD8-8304-EC29AF85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2230"/>
            <a:ext cx="7886700" cy="4585252"/>
          </a:xfrm>
        </p:spPr>
        <p:txBody>
          <a:bodyPr/>
          <a:lstStyle/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  <a:tabLst>
                <a:tab pos="180340" algn="l"/>
                <a:tab pos="457200" algn="l"/>
              </a:tabLst>
              <a:defRPr/>
            </a:pPr>
            <a:r>
              <a:rPr lang="en-NZ" sz="2000" dirty="0"/>
              <a:t>The service plan proposes to prioritise young people / rangatahi to:</a:t>
            </a:r>
          </a:p>
          <a:p>
            <a:pPr marL="685800" lvl="2">
              <a:spcBef>
                <a:spcPts val="10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80340" algn="l"/>
                <a:tab pos="457200" algn="l"/>
              </a:tabLst>
              <a:defRPr/>
            </a:pPr>
            <a:r>
              <a:rPr lang="en-NZ" dirty="0"/>
              <a:t>improve their awareness of the risks and signs of gambling harm, how to seek help and making positive behaviour and lifestyle changes</a:t>
            </a:r>
          </a:p>
          <a:p>
            <a:pPr marL="685800" lvl="2">
              <a:spcBef>
                <a:spcPts val="10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80340" algn="l"/>
                <a:tab pos="457200" algn="l"/>
              </a:tabLst>
              <a:defRPr/>
            </a:pPr>
            <a:r>
              <a:rPr lang="en-NZ" dirty="0"/>
              <a:t>enable supportive conversations and challenge stigma; </a:t>
            </a:r>
          </a:p>
          <a:p>
            <a:pPr marL="685800" lvl="2">
              <a:spcBef>
                <a:spcPts val="10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80340" algn="l"/>
                <a:tab pos="457200" algn="l"/>
              </a:tabLst>
              <a:defRPr/>
            </a:pPr>
            <a:r>
              <a:rPr lang="en-NZ" dirty="0"/>
              <a:t>ensure services are designed collaboratively and inclusively, using co-design and lived experience </a:t>
            </a:r>
          </a:p>
          <a:p>
            <a:pPr marL="685800" lvl="2">
              <a:spcBef>
                <a:spcPts val="10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80340" algn="l"/>
                <a:tab pos="457200" algn="l"/>
              </a:tabLst>
              <a:defRPr/>
            </a:pPr>
            <a:r>
              <a:rPr lang="en-NZ" dirty="0"/>
              <a:t>research barriers to equitable service access and outcomes 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  <a:tabLst>
                <a:tab pos="180340" algn="l"/>
                <a:tab pos="457200" algn="l"/>
              </a:tabLst>
              <a:defRPr/>
            </a:pPr>
            <a:r>
              <a:rPr lang="en-NZ" sz="2000" dirty="0"/>
              <a:t>It also proposes to prioritise investment to support young people/rangatahi entering the gambling-harm workforce, including scholarships  </a:t>
            </a:r>
          </a:p>
        </p:txBody>
      </p:sp>
    </p:spTree>
    <p:extLst>
      <p:ext uri="{BB962C8B-B14F-4D97-AF65-F5344CB8AC3E}">
        <p14:creationId xmlns:p14="http://schemas.microsoft.com/office/powerpoint/2010/main" val="1049215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F258C-3388-4044-8C4E-5A4DB3F1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40" y="273588"/>
            <a:ext cx="7573676" cy="750540"/>
          </a:xfrm>
        </p:spPr>
        <p:txBody>
          <a:bodyPr>
            <a:normAutofit/>
          </a:bodyPr>
          <a:lstStyle/>
          <a:p>
            <a:r>
              <a:rPr lang="en-NZ" sz="3100" dirty="0"/>
              <a:t>Proposed additional investment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0EB3-CFC8-4BA4-8D9F-25620A1D0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40" y="1024128"/>
            <a:ext cx="7886700" cy="4058340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b="1" dirty="0">
                <a:ea typeface="Calibri" panose="020F0502020204030204" pitchFamily="34" charset="0"/>
              </a:rPr>
              <a:t>New initiatives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NZ" altLang="en-US" sz="1800" dirty="0"/>
              <a:t>a de-stigmatisation initiative focused on priority populations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NZ" altLang="en-US" sz="1800" dirty="0"/>
              <a:t>Scholarships for priority groups to enter the gambling harm workforce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NZ" sz="1800" dirty="0"/>
              <a:t>Developing a NZQA level 7 qualification covering gambling harm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b="1" dirty="0">
                <a:ea typeface="Calibri" panose="020F0502020204030204" pitchFamily="34" charset="0"/>
              </a:rPr>
              <a:t>Continue to develop innovative service models:</a:t>
            </a:r>
            <a:r>
              <a:rPr lang="en-NZ" sz="1800" dirty="0">
                <a:ea typeface="Calibri" panose="020F0502020204030204" pitchFamily="34" charset="0"/>
              </a:rPr>
              <a:t> </a:t>
            </a:r>
          </a:p>
          <a:p>
            <a:pPr marL="749300" lvl="2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1800" dirty="0">
                <a:ea typeface="Calibri" panose="020F0502020204030204" pitchFamily="34" charset="0"/>
              </a:rPr>
              <a:t>Continue and progress the new service and innovation pilots to </a:t>
            </a:r>
            <a:r>
              <a:rPr lang="en-GB" sz="1800" dirty="0"/>
              <a:t>enable </a:t>
            </a:r>
            <a:r>
              <a:rPr lang="en-NZ" sz="1800" dirty="0"/>
              <a:t>accessible and equitable services and supports </a:t>
            </a:r>
            <a:endParaRPr lang="en-NZ" sz="1800" dirty="0">
              <a:ea typeface="Calibri" panose="020F0502020204030204" pitchFamily="34" charset="0"/>
            </a:endParaRPr>
          </a:p>
          <a:p>
            <a:pPr marL="749300" lvl="2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>
                <a:ea typeface="Calibri" panose="020F0502020204030204" pitchFamily="34" charset="0"/>
              </a:rPr>
              <a:t>Expand gambling harm peer workforce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b="1" dirty="0">
                <a:effectLst/>
                <a:ea typeface="Calibri" panose="020F0502020204030204" pitchFamily="34" charset="0"/>
              </a:rPr>
              <a:t>Increasing the full-time equivalent (FTE) rate for gambling harm clinical intervention services.  </a:t>
            </a:r>
            <a:endParaRPr lang="en-NZ" sz="1800" dirty="0"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b="1" dirty="0">
                <a:effectLst/>
                <a:ea typeface="Calibri" panose="020F0502020204030204" pitchFamily="34" charset="0"/>
              </a:rPr>
              <a:t>Dedicated funding for Multi-venue Exclusion (MVE) Administration Service and database. </a:t>
            </a: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985164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ED45-BCA1-4E57-B213-E4D516143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65069"/>
            <a:ext cx="7886700" cy="1074060"/>
          </a:xfrm>
        </p:spPr>
        <p:txBody>
          <a:bodyPr/>
          <a:lstStyle/>
          <a:p>
            <a:r>
              <a:rPr lang="en-NZ" dirty="0"/>
              <a:t>Continued service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9ACA8-24EF-48F6-85F5-F8340F58A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947057"/>
            <a:ext cx="8027670" cy="4987317"/>
          </a:xfrm>
        </p:spPr>
        <p:txBody>
          <a:bodyPr/>
          <a:lstStyle/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endParaRPr lang="en-NZ" sz="400" dirty="0"/>
          </a:p>
          <a:p>
            <a:pPr marL="0" lvl="1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None/>
              <a:defRPr/>
            </a:pPr>
            <a:r>
              <a:rPr lang="en-NZ" sz="2000" b="1" dirty="0">
                <a:effectLst/>
                <a:ea typeface="Times New Roman" panose="02020603050405020304" pitchFamily="18" charset="0"/>
              </a:rPr>
              <a:t>Public health services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Public health services to empower people and communities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Health and education promotion programme 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Gambling Harm Lived Experience Advisory Group 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National Coordination Service, public health workforce development and conference support</a:t>
            </a:r>
          </a:p>
          <a:p>
            <a:pPr marL="0" indent="0">
              <a:buNone/>
            </a:pPr>
            <a:endParaRPr lang="en-NZ" sz="1400" dirty="0">
              <a:effectLst/>
              <a:ea typeface="Times New Roman" panose="02020603050405020304" pitchFamily="18" charset="0"/>
            </a:endParaRPr>
          </a:p>
          <a:p>
            <a:pPr marL="0" lvl="1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None/>
              <a:tabLst>
                <a:tab pos="457200" algn="l"/>
                <a:tab pos="914400" algn="l"/>
              </a:tabLst>
              <a:defRPr/>
            </a:pPr>
            <a:r>
              <a:rPr lang="en-NZ" sz="2000" b="1" dirty="0"/>
              <a:t>Clinical intervention services</a:t>
            </a:r>
            <a:endParaRPr lang="en-NZ" sz="2000" dirty="0"/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NZ" sz="2000" dirty="0"/>
              <a:t>Helpline and web-based services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NZ" sz="2000" dirty="0"/>
              <a:t>W</a:t>
            </a:r>
            <a:r>
              <a:rPr lang="en-US" sz="2000" dirty="0"/>
              <a:t>orkforce development, including cultural competency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US" sz="2000" dirty="0"/>
              <a:t>Data collection and reporting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endParaRPr lang="en-NZ" sz="2000" dirty="0"/>
          </a:p>
          <a:p>
            <a:pPr>
              <a:buFont typeface="Arial" panose="020B0604020202020204" pitchFamily="34" charset="0"/>
              <a:buChar char="•"/>
            </a:pPr>
            <a:endParaRPr lang="en-NZ" sz="1400" dirty="0">
              <a:effectLst/>
              <a:ea typeface="Times New Roman" panose="02020603050405020304" pitchFamily="18" charset="0"/>
            </a:endParaRPr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17206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1EB2B892-FDCF-4FC2-BFE0-1E1D3F7B7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54320"/>
            <a:ext cx="7886700" cy="1074060"/>
          </a:xfrm>
        </p:spPr>
        <p:txBody>
          <a:bodyPr/>
          <a:lstStyle/>
          <a:p>
            <a:r>
              <a:rPr lang="en-US" altLang="en-US" dirty="0"/>
              <a:t>Outline of Presentation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75BAEBDD-F7A0-42F4-8A21-B42CC24CD7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036993"/>
            <a:ext cx="7886700" cy="4580035"/>
          </a:xfrm>
        </p:spPr>
        <p:txBody>
          <a:bodyPr/>
          <a:lstStyle/>
          <a:p>
            <a:pPr marL="301625" lvl="1" indent="-2857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01625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Context – the Gambling Act requirements</a:t>
            </a:r>
          </a:p>
          <a:p>
            <a:pPr marL="15875" lvl="1" indent="0">
              <a:buNone/>
            </a:pPr>
            <a:endParaRPr lang="en-US" altLang="en-US" dirty="0"/>
          </a:p>
          <a:p>
            <a:pPr marL="301625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Gambling harm needs assessment</a:t>
            </a:r>
          </a:p>
          <a:p>
            <a:pPr marL="15875" lvl="1" indent="0">
              <a:buNone/>
            </a:pPr>
            <a:endParaRPr lang="en-US" altLang="en-US" dirty="0"/>
          </a:p>
          <a:p>
            <a:pPr marL="301625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Consultation Document</a:t>
            </a:r>
          </a:p>
          <a:p>
            <a:pPr marL="749300" lvl="2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/>
              <a:t>Draft Strategic Plan 2022/23 to 2024/25 </a:t>
            </a:r>
          </a:p>
          <a:p>
            <a:pPr marL="749300" lvl="2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/>
              <a:t>Draft Service Plan and indicative costs 2022/23 to 2024/25 </a:t>
            </a:r>
          </a:p>
          <a:p>
            <a:pPr marL="749300" lvl="2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/>
              <a:t>Draft problem gambling levy rates and options 2022/23 to 2024/25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139E-F543-478D-A19D-61F424340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28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 service and innovation pilots with funding for next steps</a:t>
            </a:r>
            <a:br>
              <a:rPr lang="en-NZ" sz="28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158F8-D8A1-4340-B37F-C9D3A6581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187"/>
            <a:ext cx="7886700" cy="4444778"/>
          </a:xfrm>
        </p:spPr>
        <p:txBody>
          <a:bodyPr/>
          <a:lstStyle/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SzPct val="60000"/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Pilots to addressing inequities for Māori and Pacific peoples and those living in isolated areas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SzPct val="60000"/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Develop and test innovative uses of technology to address gambling harm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SzPct val="60000"/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Increased investment to pilot and expand gambling harm peer workforce 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SzPct val="60000"/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Pilot and implement a clinically robust model of care based on intensive treatment for people experiencing severe gambling harm.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16792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DF3AE-0B76-47EC-867F-B50B53D89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3850"/>
            <a:ext cx="7886700" cy="1074060"/>
          </a:xfrm>
        </p:spPr>
        <p:txBody>
          <a:bodyPr/>
          <a:lstStyle/>
          <a:p>
            <a:r>
              <a:rPr lang="en-NZ" dirty="0"/>
              <a:t>Research and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04C1F-8D1C-4C30-8FC0-223787E56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712" y="1147362"/>
            <a:ext cx="8066463" cy="4315170"/>
          </a:xfrm>
        </p:spPr>
        <p:txBody>
          <a:bodyPr/>
          <a:lstStyle/>
          <a:p>
            <a:pPr marL="0" indent="0">
              <a:buNone/>
            </a:pPr>
            <a:r>
              <a:rPr lang="en-NZ" sz="2000" b="1" dirty="0">
                <a:ea typeface="Times New Roman" panose="02020603050405020304" pitchFamily="18" charset="0"/>
              </a:rPr>
              <a:t>Decreased investment: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Reduction from $6.629 million to $3.832 million over 3 years (a reduction of $2.797 million)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Research and evaluation strengthens the evidence base that supports all our work to prevent and minimise gambling harm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Proposed research priorities include:</a:t>
            </a:r>
          </a:p>
          <a:p>
            <a:pPr lvl="1"/>
            <a:r>
              <a:rPr lang="en-NZ" sz="2000" dirty="0">
                <a:effectLst/>
                <a:ea typeface="Times New Roman" panose="02020603050405020304" pitchFamily="18" charset="0"/>
              </a:rPr>
              <a:t>prevalence data, longitudinal studies, gambling harm needs assessment </a:t>
            </a:r>
          </a:p>
          <a:p>
            <a:pPr lvl="1"/>
            <a:r>
              <a:rPr lang="en-NZ" sz="2000" dirty="0">
                <a:ea typeface="Times New Roman" panose="02020603050405020304" pitchFamily="18" charset="0"/>
              </a:rPr>
              <a:t>addressing cultural barriers to </a:t>
            </a:r>
            <a:r>
              <a:rPr lang="en-NZ" sz="2000" dirty="0">
                <a:effectLst/>
                <a:ea typeface="Times New Roman" panose="02020603050405020304" pitchFamily="18" charset="0"/>
              </a:rPr>
              <a:t>equitable service access, including young people/rangatahi</a:t>
            </a:r>
          </a:p>
          <a:p>
            <a:pPr lvl="1"/>
            <a:r>
              <a:rPr lang="en-NZ" sz="2000" dirty="0"/>
              <a:t>preventing and minimising harm from online gambling</a:t>
            </a:r>
          </a:p>
          <a:p>
            <a:pPr lvl="1"/>
            <a:r>
              <a:rPr lang="en-NZ" sz="2000" dirty="0"/>
              <a:t>assessing the relationship between gaming and gambling</a:t>
            </a:r>
          </a:p>
          <a:p>
            <a:pPr lvl="1"/>
            <a:endParaRPr lang="en-NZ" sz="2000" dirty="0">
              <a:effectLst/>
              <a:ea typeface="Times New Roman" panose="02020603050405020304" pitchFamily="18" charset="0"/>
            </a:endParaRPr>
          </a:p>
          <a:p>
            <a:endParaRPr lang="en-NZ" sz="1800" dirty="0">
              <a:effectLst/>
              <a:ea typeface="Times New Roman" panose="02020603050405020304" pitchFamily="18" charset="0"/>
            </a:endParaRPr>
          </a:p>
          <a:p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663576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62E11FD-A000-4997-9909-676C33C7F5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260793"/>
              </p:ext>
            </p:extLst>
          </p:nvPr>
        </p:nvGraphicFramePr>
        <p:xfrm>
          <a:off x="628648" y="1439187"/>
          <a:ext cx="8015621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013">
                  <a:extLst>
                    <a:ext uri="{9D8B030D-6E8A-4147-A177-3AD203B41FA5}">
                      <a16:colId xmlns:a16="http://schemas.microsoft.com/office/drawing/2014/main" val="4141567825"/>
                    </a:ext>
                  </a:extLst>
                </a:gridCol>
                <a:gridCol w="1165190">
                  <a:extLst>
                    <a:ext uri="{9D8B030D-6E8A-4147-A177-3AD203B41FA5}">
                      <a16:colId xmlns:a16="http://schemas.microsoft.com/office/drawing/2014/main" val="17734628"/>
                    </a:ext>
                  </a:extLst>
                </a:gridCol>
                <a:gridCol w="1239487">
                  <a:extLst>
                    <a:ext uri="{9D8B030D-6E8A-4147-A177-3AD203B41FA5}">
                      <a16:colId xmlns:a16="http://schemas.microsoft.com/office/drawing/2014/main" val="512709528"/>
                    </a:ext>
                  </a:extLst>
                </a:gridCol>
                <a:gridCol w="1206002">
                  <a:extLst>
                    <a:ext uri="{9D8B030D-6E8A-4147-A177-3AD203B41FA5}">
                      <a16:colId xmlns:a16="http://schemas.microsoft.com/office/drawing/2014/main" val="924297361"/>
                    </a:ext>
                  </a:extLst>
                </a:gridCol>
                <a:gridCol w="956929">
                  <a:extLst>
                    <a:ext uri="{9D8B030D-6E8A-4147-A177-3AD203B41FA5}">
                      <a16:colId xmlns:a16="http://schemas.microsoft.com/office/drawing/2014/main" val="60206284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Service area</a:t>
                      </a:r>
                      <a:endParaRPr lang="en-NZ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2022/23</a:t>
                      </a:r>
                      <a:b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($m)</a:t>
                      </a:r>
                      <a:endParaRPr lang="en-NZ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2023/24</a:t>
                      </a:r>
                      <a:b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($m)</a:t>
                      </a:r>
                      <a:endParaRPr lang="en-NZ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2024/25</a:t>
                      </a:r>
                      <a:b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($m)</a:t>
                      </a:r>
                      <a:endParaRPr lang="en-NZ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Total</a:t>
                      </a:r>
                      <a:b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($m)</a:t>
                      </a:r>
                      <a:endParaRPr lang="en-NZ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112605"/>
                  </a:ext>
                </a:extLst>
              </a:tr>
              <a:tr h="6929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Public health services (harm prevention and minimisation)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7.168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7.490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7.482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22.140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26570700"/>
                  </a:ext>
                </a:extLst>
              </a:tr>
              <a:tr h="6929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Clinical intervention and support services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10.571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10.571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10.897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32.039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648857199"/>
                  </a:ext>
                </a:extLst>
              </a:tr>
              <a:tr h="4477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Research and evaluation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1.079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1.383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1.370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3.832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967949593"/>
                  </a:ext>
                </a:extLst>
              </a:tr>
              <a:tr h="6929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New services, innovation pilots and investments</a:t>
                      </a:r>
                    </a:p>
                  </a:txBody>
                  <a:tcPr marL="36195" marR="3619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2.477</a:t>
                      </a: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2.257</a:t>
                      </a: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1.691</a:t>
                      </a: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6.426</a:t>
                      </a: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12937"/>
                  </a:ext>
                </a:extLst>
              </a:tr>
              <a:tr h="4477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Ministry operating costs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0.957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0.990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0.990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2.937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615361876"/>
                  </a:ext>
                </a:extLst>
              </a:tr>
              <a:tr h="4477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Total ($m) GST Exclusive</a:t>
                      </a:r>
                    </a:p>
                  </a:txBody>
                  <a:tcPr marL="36195" marR="3619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22.252</a:t>
                      </a:r>
                    </a:p>
                  </a:txBody>
                  <a:tcPr marL="36195" marR="3619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22.691</a:t>
                      </a:r>
                    </a:p>
                  </a:txBody>
                  <a:tcPr marL="36195" marR="3619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22.430</a:t>
                      </a:r>
                    </a:p>
                  </a:txBody>
                  <a:tcPr marL="36195" marR="3619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67.374</a:t>
                      </a:r>
                    </a:p>
                  </a:txBody>
                  <a:tcPr marL="36195" marR="3619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65288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23B6CD9-9ABF-4C5B-BBA2-E60596C6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altLang="en-US" dirty="0"/>
              <a:t>Indicative budget to prevent and minimise gambling harm (GST exclusive) 2022/23 to 2024/25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5217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C2AEC-BD24-4A88-A501-044E7DA569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NZ" dirty="0"/>
              <a:t>The problem gambling levy</a:t>
            </a:r>
          </a:p>
        </p:txBody>
      </p:sp>
    </p:spTree>
    <p:extLst>
      <p:ext uri="{BB962C8B-B14F-4D97-AF65-F5344CB8AC3E}">
        <p14:creationId xmlns:p14="http://schemas.microsoft.com/office/powerpoint/2010/main" val="3522219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121C331C-4524-4D14-ACBA-854FB3736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974035"/>
            <a:ext cx="7886700" cy="465152"/>
          </a:xfrm>
        </p:spPr>
        <p:txBody>
          <a:bodyPr>
            <a:noAutofit/>
          </a:bodyPr>
          <a:lstStyle/>
          <a:p>
            <a:r>
              <a:rPr lang="en-NZ" altLang="en-US" sz="2400" dirty="0"/>
              <a:t>What is the problem gambling levy for?</a:t>
            </a:r>
            <a:br>
              <a:rPr lang="en-NZ" altLang="en-US" sz="2400" dirty="0"/>
            </a:br>
            <a:endParaRPr lang="en-NZ" altLang="en-US" sz="2400" dirty="0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E4077346-99A1-4947-AA76-B32447221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187"/>
            <a:ext cx="7886700" cy="4215586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NZ" sz="2000" dirty="0"/>
              <a:t>The problem gambling levy recovers the cost of the Ministry-funded services to prevent and minimise gambling harm and of the Ministry’s costs for implementing and managing those services.</a:t>
            </a:r>
          </a:p>
          <a:p>
            <a:pPr>
              <a:spcBef>
                <a:spcPts val="1200"/>
              </a:spcBef>
              <a:defRPr/>
            </a:pPr>
            <a:r>
              <a:rPr lang="en-NZ" sz="2000" dirty="0"/>
              <a:t>The Act prescribes a levy formula which takes into account:</a:t>
            </a:r>
          </a:p>
          <a:p>
            <a:pPr lvl="1">
              <a:defRPr/>
            </a:pPr>
            <a:r>
              <a:rPr lang="en-NZ" sz="2000" dirty="0"/>
              <a:t>forecast and actual expenditure over time</a:t>
            </a:r>
          </a:p>
          <a:p>
            <a:pPr lvl="1">
              <a:defRPr/>
            </a:pPr>
            <a:r>
              <a:rPr lang="en-NZ" sz="2000" dirty="0"/>
              <a:t>any over or underpayments by each sector</a:t>
            </a:r>
          </a:p>
          <a:p>
            <a:pPr lvl="1">
              <a:defRPr/>
            </a:pPr>
            <a:r>
              <a:rPr lang="en-NZ" sz="2000" dirty="0"/>
              <a:t>changes in each sector’s share of expenditure and presentations (as two proxy indicators of harm).</a:t>
            </a:r>
          </a:p>
          <a:p>
            <a:pPr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50092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66726-61C5-4B23-BA94-51A47186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406640" cy="1074060"/>
          </a:xfrm>
        </p:spPr>
        <p:txBody>
          <a:bodyPr>
            <a:normAutofit/>
          </a:bodyPr>
          <a:lstStyle/>
          <a:p>
            <a:r>
              <a:rPr lang="en-US" dirty="0"/>
              <a:t>Share of presentations and expenditure by sector, for 2020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B89FB9-05F6-41DD-A9DF-E6EAD4E53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21" y="1363148"/>
            <a:ext cx="7852329" cy="471261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C9E954-05F2-47B8-B3C4-5C3E3CA40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437501"/>
              </p:ext>
            </p:extLst>
          </p:nvPr>
        </p:nvGraphicFramePr>
        <p:xfrm>
          <a:off x="482600" y="1375687"/>
          <a:ext cx="8424863" cy="4031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5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1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6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Presentation weighting %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NCGM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Casino</a:t>
                      </a:r>
                      <a:endParaRPr lang="en-NZ" sz="18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TAB NZ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Lotto NZ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30/70 current levy</a:t>
                      </a:r>
                    </a:p>
                  </a:txBody>
                  <a:tcPr marL="68585" marR="68585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22.967</a:t>
                      </a:r>
                    </a:p>
                  </a:txBody>
                  <a:tcPr marL="68572" marR="68572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11.213</a:t>
                      </a:r>
                    </a:p>
                  </a:txBody>
                  <a:tcPr marL="68572" marR="68572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6.176</a:t>
                      </a:r>
                    </a:p>
                  </a:txBody>
                  <a:tcPr marL="68572" marR="68572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7.906</a:t>
                      </a:r>
                    </a:p>
                  </a:txBody>
                  <a:tcPr marL="68572" marR="68572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95 (Option 1)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33.405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15.316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7.018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7.370</a:t>
                      </a: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8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 (Option 2)</a:t>
                      </a:r>
                      <a:endParaRPr lang="en-NZ" sz="18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32.762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15.316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7.128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8.084</a:t>
                      </a: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 (Option 3)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31.478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15.316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7.457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9.035</a:t>
                      </a: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 (Option 4)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30.193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15.316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7.786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9.986</a:t>
                      </a: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81A6160-1332-4B25-A761-C8F606F0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01627"/>
            <a:ext cx="7543800" cy="1074060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Expected levy payment ($m) per sector by expenditure/presentation weighting options</a:t>
            </a:r>
            <a:br>
              <a:rPr lang="en-US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67268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E29C02FB-3399-4E9F-A5B7-96A1FCC3C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altLang="en-US" sz="3200" dirty="0"/>
              <a:t>Making a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12EB2-0FF3-4A98-8C31-1B3995AE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187"/>
            <a:ext cx="8115300" cy="40583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altLang="en-US" sz="2000" dirty="0"/>
              <a:t>The submissions form includes series of questions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altLang="en-US" sz="2000" dirty="0"/>
              <a:t>Written submissions: Please include a copy of the submission form at the back of the consultation document.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NZ" altLang="en-US" sz="2000" dirty="0"/>
              <a:t>Must be received by </a:t>
            </a:r>
            <a:r>
              <a:rPr lang="en-NZ" altLang="en-US" sz="2000" b="1" u="sng" dirty="0"/>
              <a:t>Friday 8 October </a:t>
            </a:r>
            <a:r>
              <a:rPr lang="en-NZ" altLang="en-US" sz="2000" dirty="0"/>
              <a:t>(after that = not in analysis)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altLang="en-US" sz="2000" dirty="0"/>
              <a:t>Prefer electronic copy: </a:t>
            </a:r>
          </a:p>
          <a:p>
            <a:pPr marL="749300" lvl="2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b="1" dirty="0"/>
              <a:t>Online</a:t>
            </a:r>
            <a:r>
              <a:rPr lang="en-US" sz="1600" dirty="0"/>
              <a:t> complete the </a:t>
            </a: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submission form</a:t>
            </a:r>
            <a:r>
              <a:rPr lang="en-US" sz="1600" dirty="0"/>
              <a:t> available on the Ministry's consultation hub</a:t>
            </a:r>
            <a:endParaRPr lang="en-NZ" altLang="en-US" sz="1600" dirty="0"/>
          </a:p>
          <a:p>
            <a:pPr marL="749300" lvl="2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NZ" altLang="en-US" sz="1600" b="1" dirty="0"/>
              <a:t>Email </a:t>
            </a:r>
            <a:r>
              <a:rPr lang="en-NZ" altLang="en-US" sz="1600" dirty="0"/>
              <a:t>to </a:t>
            </a:r>
            <a:r>
              <a:rPr lang="en-NZ" altLang="en-US" sz="1600" dirty="0">
                <a:hlinkClick r:id="rId4"/>
              </a:rPr>
              <a:t>gamblingharm@health.govt.nz</a:t>
            </a:r>
            <a:r>
              <a:rPr lang="en-NZ" altLang="en-US" sz="1600" dirty="0"/>
              <a:t> either the submission form as Word document, pdf or short email</a:t>
            </a:r>
          </a:p>
          <a:p>
            <a:pPr marL="342900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altLang="en-US" sz="1600" dirty="0"/>
              <a:t>For </a:t>
            </a:r>
            <a:r>
              <a:rPr lang="en-NZ" altLang="en-US" sz="1600" b="1" dirty="0"/>
              <a:t>hard copy </a:t>
            </a:r>
            <a:r>
              <a:rPr lang="en-NZ" altLang="en-US" sz="1600" dirty="0"/>
              <a:t>post to (allow time for it to be received by close-off date)</a:t>
            </a:r>
          </a:p>
          <a:p>
            <a:pPr marL="0" lvl="2" indent="0">
              <a:spcBef>
                <a:spcPts val="0"/>
              </a:spcBef>
              <a:buNone/>
              <a:defRPr/>
            </a:pPr>
            <a:r>
              <a:rPr lang="en-NZ" altLang="en-US" sz="1600" dirty="0"/>
              <a:t>	Preventing and Minimising Gambling Harm Submissions</a:t>
            </a:r>
          </a:p>
          <a:p>
            <a:pPr marL="898525" lvl="3" indent="0">
              <a:spcBef>
                <a:spcPts val="0"/>
              </a:spcBef>
              <a:buFont typeface="Georgia" panose="02040502050405020303" pitchFamily="18" charset="0"/>
              <a:buNone/>
              <a:defRPr/>
            </a:pPr>
            <a:r>
              <a:rPr lang="en-NZ" altLang="en-US" sz="1400" dirty="0"/>
              <a:t>Mental Health and Addictions</a:t>
            </a:r>
          </a:p>
          <a:p>
            <a:pPr marL="898525" lvl="3" indent="0">
              <a:spcBef>
                <a:spcPts val="0"/>
              </a:spcBef>
              <a:buFont typeface="Georgia" panose="02040502050405020303" pitchFamily="18" charset="0"/>
              <a:buNone/>
              <a:defRPr/>
            </a:pPr>
            <a:r>
              <a:rPr lang="en-NZ" altLang="en-US" sz="1400" dirty="0"/>
              <a:t>Ministry of Health</a:t>
            </a:r>
          </a:p>
          <a:p>
            <a:pPr marL="898525" lvl="3" indent="0">
              <a:spcBef>
                <a:spcPts val="0"/>
              </a:spcBef>
              <a:buFont typeface="Georgia" panose="02040502050405020303" pitchFamily="18" charset="0"/>
              <a:buNone/>
              <a:defRPr/>
            </a:pPr>
            <a:r>
              <a:rPr lang="en-NZ" altLang="en-US" sz="1400" dirty="0"/>
              <a:t>PO Box 5013</a:t>
            </a:r>
          </a:p>
          <a:p>
            <a:pPr marL="898525" lvl="3" indent="0">
              <a:spcBef>
                <a:spcPts val="0"/>
              </a:spcBef>
              <a:buFont typeface="Georgia" panose="02040502050405020303" pitchFamily="18" charset="0"/>
              <a:buNone/>
              <a:defRPr/>
            </a:pPr>
            <a:r>
              <a:rPr lang="en-NZ" altLang="en-US" sz="1400" dirty="0"/>
              <a:t>WELLINGTON 6145.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1405AA89-89D9-4CE3-B978-1022E878F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altLang="en-US" sz="2500" dirty="0"/>
              <a:t>Next steps</a:t>
            </a:r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A71C3FAA-68A6-47F4-AA4E-399F32D4BC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292224"/>
            <a:ext cx="7886700" cy="4473575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b="1" dirty="0"/>
              <a:t>Submissions close 8 October 2021</a:t>
            </a:r>
          </a:p>
          <a:p>
            <a:pPr marL="0" indent="0">
              <a:spcBef>
                <a:spcPts val="600"/>
              </a:spcBef>
              <a:buNone/>
            </a:pPr>
            <a:endParaRPr lang="en-NZ" altLang="en-US" sz="2000" b="1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Analysis of submissions and possible revision of draft Strategy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Updated levy calculations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Late November revised Proposals Document to Ministers &amp; Gambling Commission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January 2022 Gambling Commission meeting and report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March 2022 Cabinet decisions on shape of strategy and levy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Late May 2022 (approximately) strategy and levy made public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1 July 2022 start of new strategy and levy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NZ" altLang="en-US" sz="2000" dirty="0"/>
          </a:p>
          <a:p>
            <a:pPr marL="0" indent="0">
              <a:spcBef>
                <a:spcPts val="600"/>
              </a:spcBef>
            </a:pPr>
            <a:r>
              <a:rPr lang="en-NZ" altLang="en-US" sz="2000" dirty="0">
                <a:hlinkClick r:id="rId3"/>
              </a:rPr>
              <a:t>https://www.health.govt.nz/publication/draft-strategy-prevent-and-minimise-gambling-harm-2022-23-2024-25</a:t>
            </a:r>
            <a:endParaRPr lang="en-NZ" altLang="en-US" sz="20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NZ" altLang="en-US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5">
            <a:extLst>
              <a:ext uri="{FF2B5EF4-FFF2-40B4-BE49-F238E27FC236}">
                <a16:creationId xmlns:a16="http://schemas.microsoft.com/office/drawing/2014/main" id="{C53606C3-BEF4-409D-8344-CBC21F0190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172061"/>
            <a:ext cx="7886700" cy="10740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NZ" altLang="en-US" sz="4000" dirty="0">
                <a:latin typeface="Georgia" panose="02040502050405020303" pitchFamily="18" charset="0"/>
              </a:rPr>
              <a:t>Thank you</a:t>
            </a:r>
          </a:p>
        </p:txBody>
      </p:sp>
      <p:sp>
        <p:nvSpPr>
          <p:cNvPr id="77827" name="Subtitle 6">
            <a:extLst>
              <a:ext uri="{FF2B5EF4-FFF2-40B4-BE49-F238E27FC236}">
                <a16:creationId xmlns:a16="http://schemas.microsoft.com/office/drawing/2014/main" id="{B87946D4-4068-42C0-B1A6-B1EA53B7679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28650" y="3611879"/>
            <a:ext cx="7886700" cy="227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NZ" altLang="en-US" dirty="0">
                <a:latin typeface="Georgia" panose="02040502050405020303" pitchFamily="18" charset="0"/>
              </a:rPr>
              <a:t>Questions &amp; points for clarification?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3AEF-551C-4392-B7E4-037BF8AFF1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4400" dirty="0"/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323517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A1AE5EC5-AADB-4BA3-B573-F94D9F549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Context – what is gambling harm?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FBCC561F-A5ED-4B48-AB5D-9D045A52C8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3346" y="1399830"/>
            <a:ext cx="7886700" cy="40583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NZ" altLang="en-US" dirty="0"/>
              <a:t>The Gambling Act 2003 defines gambling harm as: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NZ" altLang="en-US" dirty="0"/>
              <a:t>  ‘Harm or distress of any kind arising from, or caused or exacerbated by, a person’s gambling; 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NZ" altLang="en-US" dirty="0"/>
              <a:t>  Including personal, social, or economic harm suffered –</a:t>
            </a:r>
          </a:p>
          <a:p>
            <a:pPr marL="936625" lvl="2" indent="-400050">
              <a:buFont typeface="Calibri" panose="020F0502020204030204" pitchFamily="34" charset="0"/>
              <a:buAutoNum type="romanLcPeriod"/>
            </a:pPr>
            <a:r>
              <a:rPr lang="en-NZ" altLang="en-US" dirty="0"/>
              <a:t>By the person; or</a:t>
            </a:r>
          </a:p>
          <a:p>
            <a:pPr marL="936625" lvl="2" indent="-400050">
              <a:buFont typeface="Calibri" panose="020F0502020204030204" pitchFamily="34" charset="0"/>
              <a:buAutoNum type="romanLcPeriod"/>
            </a:pPr>
            <a:r>
              <a:rPr lang="en-NZ" altLang="en-US" dirty="0"/>
              <a:t>By the person’s spouse, civil union partner, de facto partner, family, whānau, or wider community; or</a:t>
            </a:r>
          </a:p>
          <a:p>
            <a:pPr marL="936625" lvl="2" indent="-400050">
              <a:buFont typeface="Calibri" panose="020F0502020204030204" pitchFamily="34" charset="0"/>
              <a:buAutoNum type="romanLcPeriod"/>
            </a:pPr>
            <a:r>
              <a:rPr lang="en-NZ" altLang="en-US" dirty="0"/>
              <a:t>In the workplace; or</a:t>
            </a:r>
          </a:p>
          <a:p>
            <a:pPr marL="936625" lvl="2" indent="-400050">
              <a:buFont typeface="Calibri" panose="020F0502020204030204" pitchFamily="34" charset="0"/>
              <a:buAutoNum type="romanLcPeriod"/>
            </a:pPr>
            <a:r>
              <a:rPr lang="en-NZ" altLang="en-US" dirty="0"/>
              <a:t>By society at large.’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93014C9-3C09-4615-83D5-F7A9E6F31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22597"/>
            <a:ext cx="7886700" cy="1074060"/>
          </a:xfrm>
        </p:spPr>
        <p:txBody>
          <a:bodyPr/>
          <a:lstStyle/>
          <a:p>
            <a:r>
              <a:rPr lang="en-NZ" altLang="en-US" dirty="0"/>
              <a:t>What is the Strategy?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FD372C6A-F2E7-4C6A-AF74-78936DCA1F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222121"/>
            <a:ext cx="7886700" cy="4058340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NZ" altLang="en-US" sz="2000" dirty="0"/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NZ" altLang="en-US" sz="2400" dirty="0"/>
              <a:t>The Gambling Act 2003 requires an </a:t>
            </a:r>
            <a:r>
              <a:rPr lang="en-NZ" altLang="en-US" sz="2400" b="1" dirty="0"/>
              <a:t>‘integrated problem gambling strategy focused on public health’ </a:t>
            </a:r>
            <a:r>
              <a:rPr lang="en-NZ" altLang="en-US" sz="2400" dirty="0"/>
              <a:t>which must include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NZ" altLang="en-US" dirty="0"/>
              <a:t>Measures to promote public health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NZ" altLang="en-US" dirty="0"/>
              <a:t>Services to treat and assist problem gamblers and their families/whānau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NZ" altLang="en-US" dirty="0"/>
              <a:t>Independent scientific research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NZ" altLang="en-US" dirty="0"/>
              <a:t>Evaluation.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NZ" altLang="en-US" dirty="0"/>
          </a:p>
          <a:p>
            <a:pPr>
              <a:buFont typeface="Arial" panose="020B0604020202020204" pitchFamily="34" charset="0"/>
              <a:buChar char="•"/>
            </a:pPr>
            <a:endParaRPr lang="en-NZ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2E50F-0B34-4F5C-A933-EBC3BB10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1404"/>
          </a:xfrm>
        </p:spPr>
        <p:txBody>
          <a:bodyPr/>
          <a:lstStyle/>
          <a:p>
            <a:r>
              <a:rPr lang="en-NZ" dirty="0"/>
              <a:t>Gambling Harm Needs Assessment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ACF85-6AED-44E7-A902-89D8D28C9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16531"/>
            <a:ext cx="8072588" cy="4341639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Most people gamble for leisure and recreation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</a:pPr>
            <a:r>
              <a:rPr lang="en-NZ" sz="1800" dirty="0"/>
              <a:t>There are widespread risks of gambling harm. All forms of gambling are widely available in New Zealand. Online gambling for money has increased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Māori, Pacific, Asian and young people/rangatahi are at greatest risk, or continue to experience the greatest levels of gambling harm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altLang="en-US" sz="1800" dirty="0"/>
              <a:t>The total number of people affected by gambling harm has increased in line with population growth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Gambling expenditure decreased during COVID-19 lockdowns but returned to pre-COVID levels shortly after lockdown lifted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altLang="en-US" sz="1800" dirty="0"/>
              <a:t>Service uptake has been well below expected demand. 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altLang="en-US" sz="1800" dirty="0"/>
              <a:t>There are silos between gambling services and </a:t>
            </a:r>
            <a:r>
              <a:rPr lang="en-NZ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mental health and addiction services. 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8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</a:pPr>
            <a:endParaRPr lang="en-NZ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393627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C6112B-8047-44AF-9EB0-F373F5646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Gambling and Young people / Rangatahi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764A9E-32AF-4F11-BF7C-2A49CC8E0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37735"/>
            <a:ext cx="4207768" cy="4058340"/>
          </a:xfrm>
        </p:spPr>
        <p:txBody>
          <a:bodyPr/>
          <a:lstStyle/>
          <a:p>
            <a:pPr marL="514350" indent="-285750"/>
            <a:r>
              <a:rPr lang="en-US" sz="1800" dirty="0">
                <a:cs typeface="Times New Roman" panose="02020603050405020304" pitchFamily="18" charset="0"/>
              </a:rPr>
              <a:t>Young people aged 15–24 years make up approx. 27 percent (21,000 people) of the total proportion of moderate and high-risk gamblers (1.9 percent of all adults or 76,000 people). </a:t>
            </a:r>
          </a:p>
          <a:p>
            <a:pPr marL="514350" indent="-285750"/>
            <a:r>
              <a:rPr lang="en-US" sz="1800" dirty="0"/>
              <a:t>While there was a decrease in youth gambling from 2016 to 2018, this decrease follows more than a decade of increasing or static prevalence rates, and it is not yet clear if this represents a trend</a:t>
            </a:r>
          </a:p>
          <a:p>
            <a:pPr indent="0">
              <a:buNone/>
            </a:pPr>
            <a:r>
              <a:rPr lang="en-US" sz="1800" dirty="0"/>
              <a:t>Health &amp; Lifestyles Survey 2018 </a:t>
            </a:r>
            <a:endParaRPr lang="en-NZ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9F8A8E-3E6B-4C91-B386-DCBB3F665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791" y="1637735"/>
            <a:ext cx="4621169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8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0E7B7613-27AC-4529-B322-777C263602D5}"/>
              </a:ext>
            </a:extLst>
          </p:cNvPr>
          <p:cNvSpPr txBox="1">
            <a:spLocks/>
          </p:cNvSpPr>
          <p:nvPr/>
        </p:nvSpPr>
        <p:spPr bwMode="auto">
          <a:xfrm>
            <a:off x="457200" y="845840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NZ" altLang="en-US" sz="37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CD8CAED-05E4-4D20-89D5-516F7969B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643162"/>
              </p:ext>
            </p:extLst>
          </p:nvPr>
        </p:nvGraphicFramePr>
        <p:xfrm>
          <a:off x="594162" y="1145946"/>
          <a:ext cx="7806789" cy="4838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178">
                  <a:extLst>
                    <a:ext uri="{9D8B030D-6E8A-4147-A177-3AD203B41FA5}">
                      <a16:colId xmlns:a16="http://schemas.microsoft.com/office/drawing/2014/main" val="3706925060"/>
                    </a:ext>
                  </a:extLst>
                </a:gridCol>
                <a:gridCol w="1063995">
                  <a:extLst>
                    <a:ext uri="{9D8B030D-6E8A-4147-A177-3AD203B41FA5}">
                      <a16:colId xmlns:a16="http://schemas.microsoft.com/office/drawing/2014/main" val="4157570202"/>
                    </a:ext>
                  </a:extLst>
                </a:gridCol>
                <a:gridCol w="1158384">
                  <a:extLst>
                    <a:ext uri="{9D8B030D-6E8A-4147-A177-3AD203B41FA5}">
                      <a16:colId xmlns:a16="http://schemas.microsoft.com/office/drawing/2014/main" val="2179548510"/>
                    </a:ext>
                  </a:extLst>
                </a:gridCol>
                <a:gridCol w="874891">
                  <a:extLst>
                    <a:ext uri="{9D8B030D-6E8A-4147-A177-3AD203B41FA5}">
                      <a16:colId xmlns:a16="http://schemas.microsoft.com/office/drawing/2014/main" val="1746401839"/>
                    </a:ext>
                  </a:extLst>
                </a:gridCol>
                <a:gridCol w="969282">
                  <a:extLst>
                    <a:ext uri="{9D8B030D-6E8A-4147-A177-3AD203B41FA5}">
                      <a16:colId xmlns:a16="http://schemas.microsoft.com/office/drawing/2014/main" val="1881952157"/>
                    </a:ext>
                  </a:extLst>
                </a:gridCol>
                <a:gridCol w="874891">
                  <a:extLst>
                    <a:ext uri="{9D8B030D-6E8A-4147-A177-3AD203B41FA5}">
                      <a16:colId xmlns:a16="http://schemas.microsoft.com/office/drawing/2014/main" val="3301220568"/>
                    </a:ext>
                  </a:extLst>
                </a:gridCol>
                <a:gridCol w="1118168">
                  <a:extLst>
                    <a:ext uri="{9D8B030D-6E8A-4147-A177-3AD203B41FA5}">
                      <a16:colId xmlns:a16="http://schemas.microsoft.com/office/drawing/2014/main" val="1066721360"/>
                    </a:ext>
                  </a:extLst>
                </a:gridCol>
              </a:tblGrid>
              <a:tr h="803147">
                <a:tc>
                  <a:txBody>
                    <a:bodyPr/>
                    <a:lstStyle/>
                    <a:p>
                      <a:pPr algn="l" fontAlgn="b"/>
                      <a:r>
                        <a:rPr lang="en-NZ" sz="2200" u="none" strike="noStrike" dirty="0">
                          <a:effectLst/>
                        </a:rPr>
                        <a:t> </a:t>
                      </a:r>
                      <a:endParaRPr lang="en-NZ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Family/Affected Other</a:t>
                      </a:r>
                      <a:endParaRPr lang="en-NZ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Gambler</a:t>
                      </a:r>
                      <a:endParaRPr lang="en-NZ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Grand Total</a:t>
                      </a:r>
                      <a:endParaRPr lang="en-NZ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403847"/>
                  </a:ext>
                </a:extLst>
              </a:tr>
              <a:tr h="448343">
                <a:tc>
                  <a:txBody>
                    <a:bodyPr/>
                    <a:lstStyle/>
                    <a:p>
                      <a:pPr algn="l" fontAlgn="b"/>
                      <a:r>
                        <a:rPr lang="en-NZ" sz="2200" b="1" u="none" strike="noStrike" dirty="0">
                          <a:effectLst/>
                        </a:rPr>
                        <a:t>&lt;18</a:t>
                      </a:r>
                      <a:endParaRPr lang="en-NZ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b="1" u="none" strike="noStrike" dirty="0">
                          <a:effectLst/>
                        </a:rPr>
                        <a:t>81</a:t>
                      </a:r>
                      <a:endParaRPr lang="en-NZ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b="1" u="none" strike="noStrike" dirty="0">
                          <a:effectLst/>
                        </a:rPr>
                        <a:t>2%</a:t>
                      </a:r>
                      <a:endParaRPr lang="en-NZ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b="1" u="none" strike="noStrike" dirty="0">
                          <a:effectLst/>
                        </a:rPr>
                        <a:t>24</a:t>
                      </a:r>
                      <a:endParaRPr lang="en-NZ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b="1" u="none" strike="noStrike" dirty="0">
                          <a:effectLst/>
                        </a:rPr>
                        <a:t>0%</a:t>
                      </a:r>
                      <a:endParaRPr lang="en-NZ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b="1" u="none" strike="noStrike" dirty="0">
                          <a:effectLst/>
                        </a:rPr>
                        <a:t>105</a:t>
                      </a:r>
                      <a:endParaRPr lang="en-NZ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b="1" u="none" strike="noStrike" dirty="0">
                          <a:effectLst/>
                        </a:rPr>
                        <a:t>1%</a:t>
                      </a:r>
                      <a:endParaRPr lang="en-NZ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941686"/>
                  </a:ext>
                </a:extLst>
              </a:tr>
              <a:tr h="448343">
                <a:tc>
                  <a:txBody>
                    <a:bodyPr/>
                    <a:lstStyle/>
                    <a:p>
                      <a:pPr algn="l" fontAlgn="b"/>
                      <a:r>
                        <a:rPr lang="en-NZ" sz="2200" b="1" u="none" strike="noStrike" dirty="0">
                          <a:effectLst/>
                        </a:rPr>
                        <a:t>18-24</a:t>
                      </a:r>
                      <a:endParaRPr lang="en-NZ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b="1" u="none" strike="noStrike" dirty="0">
                          <a:effectLst/>
                        </a:rPr>
                        <a:t>346</a:t>
                      </a:r>
                      <a:endParaRPr lang="en-NZ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b="1" u="none" strike="noStrike" dirty="0">
                          <a:effectLst/>
                        </a:rPr>
                        <a:t>9%</a:t>
                      </a:r>
                      <a:endParaRPr lang="en-NZ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b="1" u="none" strike="noStrike" dirty="0">
                          <a:effectLst/>
                        </a:rPr>
                        <a:t>421</a:t>
                      </a:r>
                      <a:endParaRPr lang="en-NZ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b="1" u="none" strike="noStrike" dirty="0">
                          <a:effectLst/>
                        </a:rPr>
                        <a:t>8%</a:t>
                      </a:r>
                      <a:endParaRPr lang="en-NZ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b="1" u="none" strike="noStrike" dirty="0">
                          <a:effectLst/>
                        </a:rPr>
                        <a:t>767</a:t>
                      </a:r>
                      <a:endParaRPr lang="en-NZ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b="1" u="none" strike="noStrike" dirty="0">
                          <a:effectLst/>
                        </a:rPr>
                        <a:t>8%</a:t>
                      </a:r>
                      <a:endParaRPr lang="en-NZ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893362"/>
                  </a:ext>
                </a:extLst>
              </a:tr>
              <a:tr h="448343">
                <a:tc>
                  <a:txBody>
                    <a:bodyPr/>
                    <a:lstStyle/>
                    <a:p>
                      <a:pPr algn="l" fontAlgn="b"/>
                      <a:r>
                        <a:rPr lang="en-NZ" sz="2200" b="1" u="none" strike="noStrike" dirty="0">
                          <a:effectLst/>
                        </a:rPr>
                        <a:t>25-34</a:t>
                      </a:r>
                      <a:endParaRPr lang="en-NZ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951</a:t>
                      </a:r>
                      <a:endParaRPr lang="en-N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24%</a:t>
                      </a:r>
                      <a:endParaRPr lang="en-N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1550</a:t>
                      </a:r>
                      <a:endParaRPr lang="en-N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28%</a:t>
                      </a:r>
                      <a:endParaRPr lang="en-N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2501</a:t>
                      </a:r>
                      <a:endParaRPr lang="en-N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26%</a:t>
                      </a:r>
                      <a:endParaRPr lang="en-N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344871"/>
                  </a:ext>
                </a:extLst>
              </a:tr>
              <a:tr h="448343">
                <a:tc>
                  <a:txBody>
                    <a:bodyPr/>
                    <a:lstStyle/>
                    <a:p>
                      <a:pPr algn="l" fontAlgn="b"/>
                      <a:r>
                        <a:rPr lang="en-NZ" sz="2200" b="1" u="none" strike="noStrike" dirty="0">
                          <a:effectLst/>
                        </a:rPr>
                        <a:t>35-44</a:t>
                      </a:r>
                      <a:endParaRPr lang="en-NZ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952</a:t>
                      </a:r>
                      <a:endParaRPr lang="en-N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>
                          <a:effectLst/>
                        </a:rPr>
                        <a:t>24%</a:t>
                      </a:r>
                      <a:endParaRPr lang="en-NZ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1429</a:t>
                      </a:r>
                      <a:endParaRPr lang="en-N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26%</a:t>
                      </a:r>
                      <a:endParaRPr lang="en-N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>
                          <a:effectLst/>
                        </a:rPr>
                        <a:t>2381</a:t>
                      </a:r>
                      <a:endParaRPr lang="en-NZ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>
                          <a:effectLst/>
                        </a:rPr>
                        <a:t>25%</a:t>
                      </a:r>
                      <a:endParaRPr lang="en-NZ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178700"/>
                  </a:ext>
                </a:extLst>
              </a:tr>
              <a:tr h="448343">
                <a:tc>
                  <a:txBody>
                    <a:bodyPr/>
                    <a:lstStyle/>
                    <a:p>
                      <a:pPr algn="l" fontAlgn="b"/>
                      <a:r>
                        <a:rPr lang="en-NZ" sz="2200" b="1" u="none" strike="noStrike" dirty="0">
                          <a:effectLst/>
                        </a:rPr>
                        <a:t>45-54</a:t>
                      </a:r>
                      <a:endParaRPr lang="en-NZ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757</a:t>
                      </a:r>
                      <a:endParaRPr lang="en-N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19%</a:t>
                      </a:r>
                      <a:endParaRPr lang="en-N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>
                          <a:effectLst/>
                        </a:rPr>
                        <a:t>1060</a:t>
                      </a:r>
                      <a:endParaRPr lang="en-NZ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19%</a:t>
                      </a:r>
                      <a:endParaRPr lang="en-N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1817</a:t>
                      </a:r>
                      <a:endParaRPr lang="en-N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>
                          <a:effectLst/>
                        </a:rPr>
                        <a:t>19%</a:t>
                      </a:r>
                      <a:endParaRPr lang="en-NZ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500726"/>
                  </a:ext>
                </a:extLst>
              </a:tr>
              <a:tr h="448343">
                <a:tc>
                  <a:txBody>
                    <a:bodyPr/>
                    <a:lstStyle/>
                    <a:p>
                      <a:pPr algn="l" fontAlgn="b"/>
                      <a:r>
                        <a:rPr lang="en-NZ" sz="2200" b="1" u="none" strike="noStrike" dirty="0">
                          <a:effectLst/>
                        </a:rPr>
                        <a:t>55-64</a:t>
                      </a:r>
                      <a:endParaRPr lang="en-NZ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>
                          <a:effectLst/>
                        </a:rPr>
                        <a:t>562</a:t>
                      </a:r>
                      <a:endParaRPr lang="en-NZ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14%</a:t>
                      </a:r>
                      <a:endParaRPr lang="en-N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700</a:t>
                      </a:r>
                      <a:endParaRPr lang="en-N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13%</a:t>
                      </a:r>
                      <a:endParaRPr lang="en-N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1262</a:t>
                      </a:r>
                      <a:endParaRPr lang="en-N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13%</a:t>
                      </a:r>
                      <a:endParaRPr lang="en-N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33680"/>
                  </a:ext>
                </a:extLst>
              </a:tr>
              <a:tr h="448343">
                <a:tc>
                  <a:txBody>
                    <a:bodyPr/>
                    <a:lstStyle/>
                    <a:p>
                      <a:pPr algn="l" fontAlgn="b"/>
                      <a:r>
                        <a:rPr lang="en-NZ" sz="2200" b="1" u="none" strike="noStrike" dirty="0">
                          <a:effectLst/>
                        </a:rPr>
                        <a:t>65-74</a:t>
                      </a:r>
                      <a:endParaRPr lang="en-NZ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>
                          <a:effectLst/>
                        </a:rPr>
                        <a:t>233</a:t>
                      </a:r>
                      <a:endParaRPr lang="en-NZ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>
                          <a:effectLst/>
                        </a:rPr>
                        <a:t>6%</a:t>
                      </a:r>
                      <a:endParaRPr lang="en-NZ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>
                          <a:effectLst/>
                        </a:rPr>
                        <a:t>299</a:t>
                      </a:r>
                      <a:endParaRPr lang="en-NZ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5%</a:t>
                      </a:r>
                      <a:endParaRPr lang="en-N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532</a:t>
                      </a:r>
                      <a:endParaRPr lang="en-N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6%</a:t>
                      </a:r>
                      <a:endParaRPr lang="en-N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27835"/>
                  </a:ext>
                </a:extLst>
              </a:tr>
              <a:tr h="448343">
                <a:tc>
                  <a:txBody>
                    <a:bodyPr/>
                    <a:lstStyle/>
                    <a:p>
                      <a:pPr algn="l" fontAlgn="b"/>
                      <a:r>
                        <a:rPr lang="en-NZ" sz="2200" b="1" u="none" strike="noStrike" dirty="0">
                          <a:effectLst/>
                        </a:rPr>
                        <a:t>75+</a:t>
                      </a:r>
                      <a:endParaRPr lang="en-NZ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>
                          <a:effectLst/>
                        </a:rPr>
                        <a:t>70</a:t>
                      </a:r>
                      <a:endParaRPr lang="en-NZ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>
                          <a:effectLst/>
                        </a:rPr>
                        <a:t>2%</a:t>
                      </a:r>
                      <a:endParaRPr lang="en-NZ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>
                          <a:effectLst/>
                        </a:rPr>
                        <a:t>67</a:t>
                      </a:r>
                      <a:endParaRPr lang="en-NZ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>
                          <a:effectLst/>
                        </a:rPr>
                        <a:t>1%</a:t>
                      </a:r>
                      <a:endParaRPr lang="en-NZ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137</a:t>
                      </a:r>
                      <a:endParaRPr lang="en-N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u="none" strike="noStrike" dirty="0">
                          <a:effectLst/>
                        </a:rPr>
                        <a:t>1%</a:t>
                      </a:r>
                      <a:endParaRPr lang="en-NZ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05539"/>
                  </a:ext>
                </a:extLst>
              </a:tr>
              <a:tr h="448343">
                <a:tc>
                  <a:txBody>
                    <a:bodyPr/>
                    <a:lstStyle/>
                    <a:p>
                      <a:pPr algn="l" fontAlgn="b"/>
                      <a:r>
                        <a:rPr lang="en-NZ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Grand Total</a:t>
                      </a:r>
                      <a:endParaRPr lang="en-NZ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3952</a:t>
                      </a:r>
                      <a:endParaRPr lang="en-NZ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NZ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5550</a:t>
                      </a:r>
                      <a:endParaRPr lang="en-NZ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NZ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9502</a:t>
                      </a:r>
                      <a:endParaRPr lang="en-NZ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NZ" sz="2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87" marR="15087" marT="15087" marB="0" anchor="b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49812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55E32C7-3735-4758-ABFD-E36CEBAD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251" y="160220"/>
            <a:ext cx="7886700" cy="1074060"/>
          </a:xfrm>
        </p:spPr>
        <p:txBody>
          <a:bodyPr>
            <a:normAutofit/>
          </a:bodyPr>
          <a:lstStyle/>
          <a:p>
            <a:r>
              <a:rPr lang="en-NZ" altLang="en-US" dirty="0"/>
              <a:t>Use of gambling harm services 2019/20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56088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3D5BB-21E9-45A8-BE13-B671FBB8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/>
              <a:t>Online gambling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5398F-B2A1-40FB-96FA-0F29FBDE3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13" y="1622612"/>
            <a:ext cx="8018611" cy="4261353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NZ" sz="1800" dirty="0"/>
              <a:t>13% New Zealanders gamble online locally 2% offshore (HLS 2018)</a:t>
            </a:r>
          </a:p>
          <a:p>
            <a:pPr marL="228600" lvl="1">
              <a:spcBef>
                <a:spcPts val="1000"/>
              </a:spcBef>
            </a:pPr>
            <a:r>
              <a:rPr lang="en-NZ" sz="1800" dirty="0"/>
              <a:t>Access to online gambling for money has increased</a:t>
            </a:r>
          </a:p>
          <a:p>
            <a:pPr marL="228600" lvl="1">
              <a:spcBef>
                <a:spcPts val="1000"/>
              </a:spcBef>
            </a:pPr>
            <a:r>
              <a:rPr lang="en-NZ" sz="1800" dirty="0"/>
              <a:t>Levels increased during 2020 lockdown and remained</a:t>
            </a:r>
          </a:p>
          <a:p>
            <a:r>
              <a:rPr lang="en-NZ" sz="1800" dirty="0"/>
              <a:t>Research shows online gambling can increase young people’s vulnerability to gambling harm</a:t>
            </a:r>
          </a:p>
          <a:p>
            <a:r>
              <a:rPr lang="en-NZ" sz="1800" dirty="0"/>
              <a:t>In 2020/21 of the 4701 people seeking clinical help (excluding brief interventions):  </a:t>
            </a:r>
          </a:p>
          <a:p>
            <a:pPr marL="685800" lvl="3">
              <a:spcBef>
                <a:spcPts val="1000"/>
              </a:spcBef>
            </a:pPr>
            <a:r>
              <a:rPr lang="en-NZ" dirty="0"/>
              <a:t>779 (17%) indicated that they had experienced harm from overseas/offshore gambling</a:t>
            </a:r>
          </a:p>
          <a:p>
            <a:pPr marL="685800" lvl="2">
              <a:spcBef>
                <a:spcPts val="1000"/>
              </a:spcBef>
            </a:pPr>
            <a:r>
              <a:rPr lang="en-NZ" sz="1800" dirty="0"/>
              <a:t>121 (3%) indicated that they had experienced harm from online gambling within NZ</a:t>
            </a:r>
          </a:p>
          <a:p>
            <a:pPr marL="228600" lvl="1">
              <a:spcBef>
                <a:spcPts val="1000"/>
              </a:spcBef>
            </a:pP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3230964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913"/>
      </a:accent1>
      <a:accent2>
        <a:srgbClr val="F04E30"/>
      </a:accent2>
      <a:accent3>
        <a:srgbClr val="EE3D96"/>
      </a:accent3>
      <a:accent4>
        <a:srgbClr val="213463"/>
      </a:accent4>
      <a:accent5>
        <a:srgbClr val="0072BC"/>
      </a:accent5>
      <a:accent6>
        <a:srgbClr val="77A02E"/>
      </a:accent6>
      <a:hlink>
        <a:srgbClr val="712C86"/>
      </a:hlink>
      <a:folHlink>
        <a:srgbClr val="4A273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91440" tIns="45720" rIns="91440" bIns="45720" rtlCol="0">
        <a:normAutofit/>
      </a:bodyPr>
      <a:lstStyle>
        <a:defPPr algn="l">
          <a:lnSpc>
            <a:spcPct val="150000"/>
          </a:lnSpc>
          <a:spcBef>
            <a:spcPts val="0"/>
          </a:spcBef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1791</Words>
  <Application>Microsoft Office PowerPoint</Application>
  <PresentationFormat>On-screen Show (4:3)</PresentationFormat>
  <Paragraphs>334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Courier New</vt:lpstr>
      <vt:lpstr>Georgia</vt:lpstr>
      <vt:lpstr>Segoe UI</vt:lpstr>
      <vt:lpstr>Segoe UI Semibold</vt:lpstr>
      <vt:lpstr>Symbol</vt:lpstr>
      <vt:lpstr>Wingdings</vt:lpstr>
      <vt:lpstr>Office Theme</vt:lpstr>
      <vt:lpstr>Preventing and Minimising Gambling Harm 2022/23 to 2024/25</vt:lpstr>
      <vt:lpstr>Outline of Presentation</vt:lpstr>
      <vt:lpstr>Context</vt:lpstr>
      <vt:lpstr>Context – what is gambling harm?</vt:lpstr>
      <vt:lpstr>What is the Strategy?</vt:lpstr>
      <vt:lpstr>Gambling Harm Needs Assessment 2021</vt:lpstr>
      <vt:lpstr>Gambling and Young people / Rangatahi</vt:lpstr>
      <vt:lpstr>Use of gambling harm services 2019/20 </vt:lpstr>
      <vt:lpstr>Online gambling</vt:lpstr>
      <vt:lpstr>Gaming/gambling</vt:lpstr>
      <vt:lpstr>Needs assessment key recommendations</vt:lpstr>
      <vt:lpstr>The Strategic plan</vt:lpstr>
      <vt:lpstr>The strategic plan </vt:lpstr>
      <vt:lpstr>Revised strategic framework</vt:lpstr>
      <vt:lpstr>Revised strategic objectives </vt:lpstr>
      <vt:lpstr>The Service Plan</vt:lpstr>
      <vt:lpstr>Young people/rangatahi</vt:lpstr>
      <vt:lpstr>Proposed additional investment  </vt:lpstr>
      <vt:lpstr>Continued service investment</vt:lpstr>
      <vt:lpstr>Continue service and innovation pilots with funding for next steps </vt:lpstr>
      <vt:lpstr>Research and evaluation</vt:lpstr>
      <vt:lpstr>Indicative budget to prevent and minimise gambling harm (GST exclusive) 2022/23 to 2024/25</vt:lpstr>
      <vt:lpstr>The problem gambling levy</vt:lpstr>
      <vt:lpstr>What is the problem gambling levy for? </vt:lpstr>
      <vt:lpstr>Share of presentations and expenditure by sector, for 2020</vt:lpstr>
      <vt:lpstr>Expected levy payment ($m) per sector by expenditure/presentation weighting options </vt:lpstr>
      <vt:lpstr>Making a submission</vt:lpstr>
      <vt:lpstr>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2021-09-23T21:07:29Z</dcterms:created>
  <dcterms:modified xsi:type="dcterms:W3CDTF">2021-09-26T23:50:13Z</dcterms:modified>
</cp:coreProperties>
</file>