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44"/>
  </p:notesMasterIdLst>
  <p:handoutMasterIdLst>
    <p:handoutMasterId r:id="rId45"/>
  </p:handoutMasterIdLst>
  <p:sldIdLst>
    <p:sldId id="258" r:id="rId2"/>
    <p:sldId id="259" r:id="rId3"/>
    <p:sldId id="433" r:id="rId4"/>
    <p:sldId id="298" r:id="rId5"/>
    <p:sldId id="282" r:id="rId6"/>
    <p:sldId id="432" r:id="rId7"/>
    <p:sldId id="342" r:id="rId8"/>
    <p:sldId id="402" r:id="rId9"/>
    <p:sldId id="303" r:id="rId10"/>
    <p:sldId id="451" r:id="rId11"/>
    <p:sldId id="283" r:id="rId12"/>
    <p:sldId id="435" r:id="rId13"/>
    <p:sldId id="403" r:id="rId14"/>
    <p:sldId id="404" r:id="rId15"/>
    <p:sldId id="430" r:id="rId16"/>
    <p:sldId id="452" r:id="rId17"/>
    <p:sldId id="453" r:id="rId18"/>
    <p:sldId id="454" r:id="rId19"/>
    <p:sldId id="455" r:id="rId20"/>
    <p:sldId id="431" r:id="rId21"/>
    <p:sldId id="348" r:id="rId22"/>
    <p:sldId id="449" r:id="rId23"/>
    <p:sldId id="408" r:id="rId24"/>
    <p:sldId id="360" r:id="rId25"/>
    <p:sldId id="401" r:id="rId26"/>
    <p:sldId id="397" r:id="rId27"/>
    <p:sldId id="363" r:id="rId28"/>
    <p:sldId id="339" r:id="rId29"/>
    <p:sldId id="328" r:id="rId30"/>
    <p:sldId id="356" r:id="rId31"/>
    <p:sldId id="293" r:id="rId32"/>
    <p:sldId id="263" r:id="rId33"/>
    <p:sldId id="296" r:id="rId34"/>
    <p:sldId id="289" r:id="rId35"/>
    <p:sldId id="288" r:id="rId36"/>
    <p:sldId id="286" r:id="rId37"/>
    <p:sldId id="285" r:id="rId38"/>
    <p:sldId id="418" r:id="rId39"/>
    <p:sldId id="267" r:id="rId40"/>
    <p:sldId id="264" r:id="rId41"/>
    <p:sldId id="265" r:id="rId42"/>
    <p:sldId id="273" r:id="rId43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2CB9B-DAFD-4643-974D-1612D47952A6}">
          <p14:sldIdLst/>
        </p14:section>
        <p14:section name="Default Section" id="{60B53D9A-772B-4D90-9FD9-397A80DF2FCD}">
          <p14:sldIdLst>
            <p14:sldId id="258"/>
            <p14:sldId id="259"/>
            <p14:sldId id="433"/>
            <p14:sldId id="298"/>
            <p14:sldId id="282"/>
            <p14:sldId id="432"/>
            <p14:sldId id="342"/>
            <p14:sldId id="402"/>
            <p14:sldId id="303"/>
            <p14:sldId id="451"/>
            <p14:sldId id="283"/>
            <p14:sldId id="435"/>
            <p14:sldId id="403"/>
            <p14:sldId id="404"/>
            <p14:sldId id="430"/>
            <p14:sldId id="452"/>
            <p14:sldId id="453"/>
            <p14:sldId id="454"/>
            <p14:sldId id="455"/>
            <p14:sldId id="431"/>
            <p14:sldId id="348"/>
            <p14:sldId id="449"/>
            <p14:sldId id="408"/>
            <p14:sldId id="360"/>
            <p14:sldId id="401"/>
            <p14:sldId id="397"/>
            <p14:sldId id="363"/>
            <p14:sldId id="339"/>
            <p14:sldId id="328"/>
            <p14:sldId id="356"/>
            <p14:sldId id="293"/>
            <p14:sldId id="263"/>
            <p14:sldId id="296"/>
            <p14:sldId id="289"/>
            <p14:sldId id="288"/>
            <p14:sldId id="286"/>
            <p14:sldId id="285"/>
            <p14:sldId id="418"/>
            <p14:sldId id="267"/>
            <p14:sldId id="264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853F"/>
    <a:srgbClr val="213463"/>
    <a:srgbClr val="F68B1F"/>
    <a:srgbClr val="77A02E"/>
    <a:srgbClr val="0072BC"/>
    <a:srgbClr val="AF1D35"/>
    <a:srgbClr val="F04E30"/>
    <a:srgbClr val="EE3D96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77513" autoAdjust="0"/>
  </p:normalViewPr>
  <p:slideViewPr>
    <p:cSldViewPr snapToGrid="0">
      <p:cViewPr varScale="1">
        <p:scale>
          <a:sx n="66" d="100"/>
          <a:sy n="66" d="100"/>
        </p:scale>
        <p:origin x="1589" y="58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C20C-C66C-4EFE-91E1-AA6937104EB1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C2ED-825B-4C95-83C3-8B5034564E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087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C556-1CDE-4A94-8DD3-443D49DACC10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30D3-9057-48DF-8DF9-F9CC526A52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6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A716514-9036-4389-8842-189EE73F5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487F3EB-C7A4-40D6-BD21-94C896DD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F6AA1CB-B0EC-4175-9B6A-525CB8A36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774EB8-18B4-4AA8-A68A-DFD8434CBF80}" type="slidenum">
              <a:rPr lang="en-NZ" altLang="en-US" smtClean="0">
                <a:latin typeface="Calibri" panose="020F0502020204030204" pitchFamily="34" charset="0"/>
              </a:rPr>
              <a:pPr/>
              <a:t>1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b="1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936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92DA94A-BBA3-4B98-B439-76EF3BD8C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9A77458-6AB3-4288-835A-320D0288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212225E-B34E-4BD1-B536-8BC3F2A51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0C13F4-D145-47B4-80C7-A2329CB35F5A}" type="slidenum">
              <a:rPr lang="en-NZ" altLang="en-US" smtClean="0">
                <a:latin typeface="Calibri" panose="020F0502020204030204" pitchFamily="34" charset="0"/>
              </a:rPr>
              <a:pPr/>
              <a:t>11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Symbol" panose="05050102010706020507" pitchFamily="18" charset="2"/>
              <a:buChar char=""/>
            </a:pPr>
            <a:endParaRPr lang="en-NZ" sz="1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524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7111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2351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979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47180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3530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7277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8FC84-2B55-46DD-B4D1-70E2C24AE3CF}" type="slidenum">
              <a:rPr lang="en-NZ" altLang="en-US" smtClean="0"/>
              <a:pPr>
                <a:defRPr/>
              </a:pPr>
              <a:t>19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0650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F79E31C-8651-4B1D-BE2A-61B6D9B67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B686FC2-AFE0-4AB3-B92E-2DD542D3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3089751-88F3-44FB-A558-768863A34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50DB4C-F647-4095-914F-B12B4E4B976C}" type="slidenum">
              <a:rPr lang="en-NZ" altLang="en-US" smtClean="0">
                <a:latin typeface="Calibri" panose="020F0502020204030204" pitchFamily="34" charset="0"/>
              </a:rPr>
              <a:pPr/>
              <a:t>2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835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21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85364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500"/>
              </a:spcBef>
              <a:spcAft>
                <a:spcPts val="600"/>
              </a:spcAft>
            </a:pPr>
            <a:endParaRPr lang="en-NZ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6821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90219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90653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None/>
              <a:tabLst>
                <a:tab pos="457200" algn="l"/>
                <a:tab pos="914400" algn="l"/>
              </a:tabLst>
              <a:defRPr/>
            </a:pPr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25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57665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1888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06245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7228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29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4765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434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30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50845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115CCB97-3F4F-4AAE-9B55-667688176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8A64634-0D89-44AE-8CF5-7E840B00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DC1038B-C9AA-40A4-A74B-31366FC4D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80C006-EE34-40A0-9884-D26F17629950}" type="slidenum">
              <a:rPr lang="en-NZ" altLang="en-US" smtClean="0">
                <a:latin typeface="Calibri" panose="020F0502020204030204" pitchFamily="34" charset="0"/>
              </a:rPr>
              <a:pPr/>
              <a:t>31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8A20134B-125B-47F2-9BC0-97FFD7C40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FF34322-79BD-4F34-ABDA-024E0A1E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B3116E21-6B3E-452D-BB9B-9E3E46411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ED64C6-3466-4B2B-BD2D-51C315B039D3}" type="slidenum">
              <a:rPr lang="en-NZ" altLang="en-US" smtClean="0">
                <a:latin typeface="Calibri" panose="020F0502020204030204" pitchFamily="34" charset="0"/>
              </a:rPr>
              <a:pPr/>
              <a:t>32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794FC39-0C5C-479E-A753-F39F1F829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9F3CBE70-E4E2-41E5-8741-2470136B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F3C4A0DA-99CF-44C6-A4A2-F01A4B150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60722-F85E-48DE-AB32-20D6A3C5AD05}" type="slidenum">
              <a:rPr lang="en-NZ" altLang="en-US" smtClean="0">
                <a:latin typeface="Calibri" panose="020F0502020204030204" pitchFamily="34" charset="0"/>
              </a:rPr>
              <a:pPr/>
              <a:t>33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6FBA4AE-0E57-4DB3-984A-B8D7D28D6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7D7AB-CBDF-4481-8E99-CC72AADA8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22C2E98-74BD-4D27-9299-EEF6F8EA8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79C5B-64DE-4BD1-8E2B-76C6346E33D5}" type="slidenum">
              <a:rPr lang="en-NZ" altLang="en-US" smtClean="0">
                <a:latin typeface="Calibri" panose="020F0502020204030204" pitchFamily="34" charset="0"/>
              </a:rPr>
              <a:pPr/>
              <a:t>34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5DB39BAB-58A1-43C7-B73B-45CCFF3A2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B1D612C-567C-4124-A557-044EC9E5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855560B-6167-4FAF-AACD-01B872E8B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104BA-65C3-4FDA-B218-1BE27EE71E00}" type="slidenum">
              <a:rPr lang="en-NZ" altLang="en-US" smtClean="0">
                <a:latin typeface="Calibri" panose="020F0502020204030204" pitchFamily="34" charset="0"/>
              </a:rPr>
              <a:pPr/>
              <a:t>35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572274C-88EF-42DC-969A-672E07F8C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D1354EED-7F01-4572-8810-1A983DCE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6C82CB12-F66D-4B36-B9CF-2D953A165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C7E89-0B4A-4CF9-AE32-82C0AB8B1919}" type="slidenum">
              <a:rPr lang="en-NZ" altLang="en-US" smtClean="0">
                <a:latin typeface="Calibri" panose="020F0502020204030204" pitchFamily="34" charset="0"/>
              </a:rPr>
              <a:pPr/>
              <a:t>36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1B8D9C1-B992-4D3E-B3A6-53FF9650B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607C308-AE1D-4BD5-A303-4B3FF69A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F07ACB0-C196-4ECE-B5F2-28FF240E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F51452-9F1C-4A9B-A40B-80605A21A65D}" type="slidenum">
              <a:rPr lang="en-NZ" altLang="en-US" smtClean="0">
                <a:latin typeface="Calibri" panose="020F0502020204030204" pitchFamily="34" charset="0"/>
              </a:rPr>
              <a:pPr/>
              <a:t>37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1B8D9C1-B992-4D3E-B3A6-53FF9650B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607C308-AE1D-4BD5-A303-4B3FF69A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F07ACB0-C196-4ECE-B5F2-28FF240E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F51452-9F1C-4A9B-A40B-80605A21A65D}" type="slidenum">
              <a:rPr lang="en-NZ" altLang="en-US" smtClean="0">
                <a:latin typeface="Calibri" panose="020F0502020204030204" pitchFamily="34" charset="0"/>
              </a:rPr>
              <a:pPr/>
              <a:t>38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57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6CDD38D2-28DD-4BAC-B7A1-FF0027AFC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21086507-8B1A-4190-A771-5CC3DEEE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6AA1E03-0B2C-4E92-B1C6-CB8D1E3E4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FBC2D9-3FD0-46EA-944C-51FB24B3E880}" type="slidenum">
              <a:rPr lang="en-NZ" altLang="en-US" smtClean="0">
                <a:latin typeface="Calibri" panose="020F0502020204030204" pitchFamily="34" charset="0"/>
              </a:rPr>
              <a:pPr/>
              <a:t>39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61A916B-83B0-4E10-A406-5B8C1B104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31F0AE0-A148-4EAE-AAC0-44538FEC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02C3BAE-866E-4F3A-8441-F852A637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D35FD8-FF01-4DE8-8D23-BB3471E8AB12}" type="slidenum">
              <a:rPr lang="en-NZ" altLang="en-US" smtClean="0">
                <a:latin typeface="Calibri" panose="020F0502020204030204" pitchFamily="34" charset="0"/>
              </a:rPr>
              <a:pPr/>
              <a:t>4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D53F2B6F-AC7C-486D-A447-9163A48EB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729C9E2B-0157-4B4E-95E1-2BDC9E9E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1F843FA-4435-45BC-83C4-D72611497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BD3AD2-BA9C-49BB-B4D7-FC7FD495A99B}" type="slidenum">
              <a:rPr lang="en-NZ" altLang="en-US" smtClean="0">
                <a:latin typeface="Calibri" panose="020F0502020204030204" pitchFamily="34" charset="0"/>
              </a:rPr>
              <a:pPr/>
              <a:t>40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7C54077-9292-4897-9393-1044285EB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9A7B7BB-AA3B-45B5-8BE5-443304EC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F78B11D0-D605-455E-BEDC-6C5EF974D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700FC4-8143-41A0-BF61-31511BD16B30}" type="slidenum">
              <a:rPr lang="en-NZ" altLang="en-US" smtClean="0">
                <a:latin typeface="Calibri" panose="020F0502020204030204" pitchFamily="34" charset="0"/>
              </a:rPr>
              <a:pPr/>
              <a:t>41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005A568B-042C-4E6C-8E2A-86FC4AC46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D0207242-B951-4BFA-88F5-C4D050BA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48A0D7E-D807-4CA0-B02B-F2E7D7819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817E1A-2301-4780-B8C7-162F9D7A8339}" type="slidenum">
              <a:rPr lang="en-NZ" altLang="en-US" smtClean="0">
                <a:latin typeface="Calibri" panose="020F0502020204030204" pitchFamily="34" charset="0"/>
              </a:rPr>
              <a:pPr/>
              <a:t>42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FB2B443-9D6C-40BC-9A2C-8D530D23A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0C7B223-B926-41B9-9710-E79EB4EA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8904F05-7C95-4E27-BA4A-01CD82FB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98DF3-EB4C-4C39-8FFF-F7B835A35D32}" type="slidenum">
              <a:rPr lang="en-NZ" altLang="en-US" smtClean="0">
                <a:latin typeface="Calibri" panose="020F0502020204030204" pitchFamily="34" charset="0"/>
              </a:rPr>
              <a:pPr/>
              <a:t>5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387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19953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0385" marR="180340" indent="-540385">
              <a:spcBef>
                <a:spcPts val="600"/>
              </a:spcBef>
            </a:pPr>
            <a:r>
              <a:rPr lang="en-NZ" sz="1100" kern="1100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540385" marR="180340" indent="-540385">
              <a:spcBef>
                <a:spcPts val="600"/>
              </a:spcBef>
            </a:pPr>
            <a:r>
              <a:rPr lang="en-NZ" sz="1100" kern="1100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8FC84-2B55-46DD-B4D1-70E2C24AE3CF}" type="slidenum">
              <a:rPr lang="en-NZ" altLang="en-US" smtClean="0"/>
              <a:pPr>
                <a:defRPr/>
              </a:pPr>
              <a:t>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1804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E3E1547-12BD-4D2B-BA19-DEC861DEB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BBBB1FE-4C8F-43A9-9B26-563EAE8CA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69C9A50-27DA-40C0-8339-F58BF7697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D7ED53-941F-4ECB-AC04-56C9EE04CDAD}" type="slidenum">
              <a:rPr lang="en-NZ" altLang="en-US" smtClean="0">
                <a:latin typeface="Calibri" panose="020F0502020204030204" pitchFamily="34" charset="0"/>
              </a:rPr>
              <a:pPr/>
              <a:t>9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2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751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68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0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9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Ministry of Health - MOH\MOH 27510 Public Communications\Production\Links-PowerPoint\27510 MOH PPT BkGrnd-Blue Bright 1-2Si.jpg">
            <a:extLst>
              <a:ext uri="{FF2B5EF4-FFF2-40B4-BE49-F238E27FC236}">
                <a16:creationId xmlns:a16="http://schemas.microsoft.com/office/drawing/2014/main" id="{18CECB05-A203-4CC1-82B7-9E0E612F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9063"/>
            <a:ext cx="9323387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inistry-Logo">
            <a:extLst>
              <a:ext uri="{FF2B5EF4-FFF2-40B4-BE49-F238E27FC236}">
                <a16:creationId xmlns:a16="http://schemas.microsoft.com/office/drawing/2014/main" id="{958B54B5-EDF5-4AF6-B274-D55C3E5B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0F7DD4E-049F-4381-BF20-06464D602986}"/>
              </a:ext>
            </a:extLst>
          </p:cNvPr>
          <p:cNvCxnSpPr/>
          <p:nvPr userDrawn="1"/>
        </p:nvCxnSpPr>
        <p:spPr>
          <a:xfrm>
            <a:off x="539750" y="6391275"/>
            <a:ext cx="8064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title style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0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5"/>
            <a:ext cx="1605982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96">
            <a:extLst>
              <a:ext uri="{FF2B5EF4-FFF2-40B4-BE49-F238E27FC236}">
                <a16:creationId xmlns:a16="http://schemas.microsoft.com/office/drawing/2014/main" id="{08F21938-61A2-423F-96AF-F7D7FF370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8337-397A-4134-A085-E6879F69CDA7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5" name="Rectangle 97">
            <a:extLst>
              <a:ext uri="{FF2B5EF4-FFF2-40B4-BE49-F238E27FC236}">
                <a16:creationId xmlns:a16="http://schemas.microsoft.com/office/drawing/2014/main" id="{BCAB3CA8-B35D-4A49-8AF0-9A9D41333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D983C3F9-D780-4D5F-B068-45EB376F7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619C-06A4-4675-96E3-75DE3F44167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4926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>
            <a:extLst>
              <a:ext uri="{FF2B5EF4-FFF2-40B4-BE49-F238E27FC236}">
                <a16:creationId xmlns:a16="http://schemas.microsoft.com/office/drawing/2014/main" id="{3C51E3D9-7A32-47DF-9CA6-9A82073EC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7AD-715E-4D1C-A934-B4DF6A7D821E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3" name="Rectangle 97">
            <a:extLst>
              <a:ext uri="{FF2B5EF4-FFF2-40B4-BE49-F238E27FC236}">
                <a16:creationId xmlns:a16="http://schemas.microsoft.com/office/drawing/2014/main" id="{E5539961-7F39-45CD-AD4A-80B30CF62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98">
            <a:extLst>
              <a:ext uri="{FF2B5EF4-FFF2-40B4-BE49-F238E27FC236}">
                <a16:creationId xmlns:a16="http://schemas.microsoft.com/office/drawing/2014/main" id="{4AFDDA4B-6152-4593-9733-E05479F59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06B7-BF4A-4DB7-A242-4101E251ED2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5112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96">
            <a:extLst>
              <a:ext uri="{FF2B5EF4-FFF2-40B4-BE49-F238E27FC236}">
                <a16:creationId xmlns:a16="http://schemas.microsoft.com/office/drawing/2014/main" id="{0C770957-8CB6-42A7-905F-82ECE2E3F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5F65-0742-47CD-A2DE-F5FB8C1193D8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6" name="Rectangle 97">
            <a:extLst>
              <a:ext uri="{FF2B5EF4-FFF2-40B4-BE49-F238E27FC236}">
                <a16:creationId xmlns:a16="http://schemas.microsoft.com/office/drawing/2014/main" id="{60DF872E-98BB-408B-80A2-A677B0004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090119F0-8A57-4149-A34F-A4423B96E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F782-5E0C-4EC0-A18B-52B062EC8B5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1648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3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38" r:id="rId2"/>
    <p:sldLayoutId id="2147483839" r:id="rId3"/>
    <p:sldLayoutId id="2147483824" r:id="rId4"/>
    <p:sldLayoutId id="2147483840" r:id="rId5"/>
    <p:sldLayoutId id="2147483841" r:id="rId6"/>
    <p:sldLayoutId id="2147483837" r:id="rId7"/>
    <p:sldLayoutId id="2147483842" r:id="rId8"/>
    <p:sldLayoutId id="2147483843" r:id="rId9"/>
    <p:sldLayoutId id="2147483827" r:id="rId10"/>
    <p:sldLayoutId id="2147483844" r:id="rId11"/>
    <p:sldLayoutId id="2147483845" r:id="rId12"/>
    <p:sldLayoutId id="2147483823" r:id="rId13"/>
    <p:sldLayoutId id="2147483846" r:id="rId14"/>
    <p:sldLayoutId id="2147483847" r:id="rId15"/>
    <p:sldLayoutId id="2147483835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ofhealthnewzealand.cmail20.com/t/i-l-ceilz-trtjnjuhl-j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govt.nz/publication/draft-strategy-prevent-and-minimise-gambling-harm-2022-23-2024-2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health.govt.nz/mental-health/consultation-on-the-draft-strategy-to-prevent-and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amblingharm@health.govt.nz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publication/draft-strategy-prevent-and-minimise-gambling-harm-2022-23-2024-25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683A41B6-9096-4293-9F6B-9359005647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Preventing and Minimising Gambling Harm</a:t>
            </a:r>
            <a:br>
              <a:rPr lang="en-US" altLang="en-US" dirty="0"/>
            </a:br>
            <a:r>
              <a:rPr lang="en-US" altLang="en-US" dirty="0"/>
              <a:t>2022/23 to 2024/25</a:t>
            </a: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C1383839-36EC-48A7-A37D-6B367FAF9C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en-US" altLang="en-US" dirty="0"/>
              <a:t>Consultation on:</a:t>
            </a:r>
          </a:p>
          <a:p>
            <a:pPr marL="0" indent="0" algn="ctr">
              <a:defRPr/>
            </a:pPr>
            <a:r>
              <a:rPr lang="en-US" altLang="en-US" dirty="0"/>
              <a:t>Proposed Strategic Plan and Service Plan</a:t>
            </a:r>
          </a:p>
          <a:p>
            <a:pPr marL="0" indent="0" algn="ctr">
              <a:defRPr/>
            </a:pPr>
            <a:r>
              <a:rPr lang="en-US" altLang="en-US" dirty="0"/>
              <a:t>Proposed Levy Rates</a:t>
            </a:r>
          </a:p>
          <a:p>
            <a:pPr marL="0" indent="0" algn="ctr">
              <a:defRPr/>
            </a:pPr>
            <a:r>
              <a:rPr lang="en-NZ" sz="1800" u="sng" dirty="0">
                <a:solidFill>
                  <a:srgbClr val="41637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Ministry's Consultation Hub</a:t>
            </a:r>
            <a:r>
              <a:rPr lang="en-N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https://www.health.govt.nz/publication/draft-strategy-prevent-and-minimise-gambling-harm-2022-23-2024-25</a:t>
            </a:r>
            <a:endParaRPr kumimoji="0" lang="en-NZ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indent="0">
              <a:defRPr/>
            </a:pPr>
            <a:endParaRPr lang="en-N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C3F3-1DAA-4761-A2FB-D216337F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Asian people : gambling harm prevalence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FB84-1CB9-4104-8402-1DB796E3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273174"/>
            <a:ext cx="8334375" cy="490816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 lower proportion of people who gamble compared with Māori, Pacific peoples and European/Other (HLS 2018)</a:t>
            </a:r>
          </a:p>
          <a:p>
            <a:pPr marL="171450" indent="-171450"/>
            <a:r>
              <a:rPr lang="en-US" sz="2000" dirty="0"/>
              <a:t>About 1.1 percent of Asian people aged 15+ were moderate-risk / problem gamblers, and 3.8 percent were low-risk gamblers.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Those who do gamble are more likely to experience harm compared with European/Other (HLS 2016)</a:t>
            </a:r>
          </a:p>
          <a:p>
            <a:r>
              <a:rPr lang="en-US" sz="2000" dirty="0"/>
              <a:t>Low awareness of what to do to help a friend or family member who gambles </a:t>
            </a:r>
            <a:endParaRPr lang="en-NZ" sz="2000" dirty="0"/>
          </a:p>
          <a:p>
            <a:r>
              <a:rPr lang="en-US" sz="2000" dirty="0"/>
              <a:t>Asian people made up 16.3% of those who accessed clinical services in 2019/20 (around 10% for East Asian)</a:t>
            </a:r>
          </a:p>
        </p:txBody>
      </p:sp>
    </p:spTree>
    <p:extLst>
      <p:ext uri="{BB962C8B-B14F-4D97-AF65-F5344CB8AC3E}">
        <p14:creationId xmlns:p14="http://schemas.microsoft.com/office/powerpoint/2010/main" val="16787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083AD71-4869-4FD9-A432-F67EF492D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Utilisation of gambling harm services (excluding brief interventions)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AC7E1-24E6-4CE6-BDA1-3A832E6C1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120964"/>
            <a:ext cx="7886700" cy="34669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D5BB-21E9-45A8-BE13-B671FBB8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Online gambling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398F-B2A1-40FB-96FA-0F29FBDE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3" y="1622612"/>
            <a:ext cx="8018611" cy="426135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NZ" sz="1800" dirty="0"/>
              <a:t>13% New Zealanders gamble online locally 2% offshore (HLS 2018)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Access to online gambling for money has increased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Levels increased during 2020 lockdown and remained</a:t>
            </a:r>
          </a:p>
          <a:p>
            <a:r>
              <a:rPr lang="en-NZ" sz="1800" dirty="0"/>
              <a:t>Research shows online gambling can increase young people’s vulnerability to gambling harm</a:t>
            </a:r>
          </a:p>
          <a:p>
            <a:r>
              <a:rPr lang="en-NZ" sz="1800" dirty="0"/>
              <a:t>In 2020/21 of the 4701 people seeking clinical help (excluding brief interventions)</a:t>
            </a:r>
          </a:p>
          <a:p>
            <a:pPr marL="685800" lvl="3">
              <a:spcBef>
                <a:spcPts val="1000"/>
              </a:spcBef>
            </a:pPr>
            <a:r>
              <a:rPr lang="en-NZ" dirty="0"/>
              <a:t>779 (17%) indicated that they had experienced harm from overseas/offshore gambling</a:t>
            </a:r>
          </a:p>
          <a:p>
            <a:pPr marL="685800" lvl="2">
              <a:spcBef>
                <a:spcPts val="1000"/>
              </a:spcBef>
            </a:pPr>
            <a:r>
              <a:rPr lang="en-NZ" sz="1800" dirty="0"/>
              <a:t>121 (3%) indicated that they had experienced harm from online gambling within NZ</a:t>
            </a:r>
          </a:p>
          <a:p>
            <a:pPr marL="228600" lvl="1">
              <a:spcBef>
                <a:spcPts val="1000"/>
              </a:spcBef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23096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9ABE-D807-400B-8BDF-E6B12BAD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5" y="146653"/>
            <a:ext cx="7886700" cy="1074060"/>
          </a:xfrm>
        </p:spPr>
        <p:txBody>
          <a:bodyPr/>
          <a:lstStyle/>
          <a:p>
            <a:r>
              <a:rPr lang="en-NZ" dirty="0"/>
              <a:t>Needs assessment 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50C6-A30E-4ECD-87B5-1EC829AC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15" y="1045899"/>
            <a:ext cx="8216967" cy="4766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Position the strategy within an overarching equity framework, and address inequities for Māori and ethnic-specific service providers and workforces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Ensure interventions and public health approaches are informed by all stakeholders, including those with lived experience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Recognise the specialist skills required within gambling harm services and increase opportunities for workforce development and cultural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Acknowledge the causes of harmful gambling are complex and require systems change, for example, to address social determinants of health requires a more holistic focus and better integration of gambling harm, primary care and social services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Ensure public health messaging is consistent, informative and aligns with different cultural world views of individuals, affected others, and their wider family and whānau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Ensure evaluations and measures of service delivery are equitable and culturally responsive and research findings are communicated to the entire gambling sector.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altLang="en-US" sz="1600" dirty="0"/>
              <a:t>There are opportunities to work better across the sector to achieve further in-roads to reducing gambling harm, and to  promote public health messages and safe conversations about wellbeing, enhancing mana, destigmatising gambling harm and seeking help.</a:t>
            </a:r>
          </a:p>
          <a:p>
            <a:pPr>
              <a:buFont typeface="Arial" panose="020B0604020202020204" pitchFamily="34" charset="0"/>
              <a:buChar char="•"/>
            </a:pPr>
            <a:endParaRPr lang="en-NZ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9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10BE-96A0-4B18-82EA-A6AE7CD1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 what does this mean for our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6F22-F95E-4AA8-AEDE-8BE8A4C8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444778"/>
          </a:xfrm>
        </p:spPr>
        <p:txBody>
          <a:bodyPr/>
          <a:lstStyle/>
          <a:p>
            <a:r>
              <a:rPr lang="en-NZ" altLang="en-US" sz="1600" dirty="0"/>
              <a:t>We need to strengthen system leadership – wider than just health</a:t>
            </a:r>
          </a:p>
          <a:p>
            <a:r>
              <a:rPr lang="en-NZ" sz="1600" dirty="0"/>
              <a:t>A stronger focus on equity, and supporting priority populations (Māori, Pacific and Asian communities, young people / rangatahi)</a:t>
            </a:r>
          </a:p>
          <a:p>
            <a:r>
              <a:rPr lang="en-GB" sz="1600" dirty="0"/>
              <a:t>Collaboration and co-design</a:t>
            </a:r>
          </a:p>
          <a:p>
            <a:r>
              <a:rPr lang="en-NZ" sz="1600" dirty="0"/>
              <a:t>Take action to reduce the stigma attached to gambling and gambling harm, </a:t>
            </a:r>
          </a:p>
          <a:p>
            <a:r>
              <a:rPr lang="en-NZ" altLang="en-US" sz="1600" dirty="0"/>
              <a:t>Enable a skilled, diverse, culturally appropriate workforce, including lived experience</a:t>
            </a:r>
          </a:p>
          <a:p>
            <a:r>
              <a:rPr lang="en-NZ" altLang="en-US" sz="1600" dirty="0"/>
              <a:t>Continue to develop and test innovative service and support models</a:t>
            </a:r>
            <a:endParaRPr lang="en-GB" sz="1600" dirty="0"/>
          </a:p>
          <a:p>
            <a:r>
              <a:rPr lang="en-GB" sz="1600" dirty="0"/>
              <a:t>Continue to use research and evidence to inform our approach</a:t>
            </a:r>
            <a:endParaRPr lang="en-NZ" sz="1600" dirty="0"/>
          </a:p>
          <a:p>
            <a:endParaRPr lang="en-GB" sz="1400" dirty="0"/>
          </a:p>
          <a:p>
            <a:endParaRPr lang="en-NZ" altLang="en-US" sz="1400" dirty="0"/>
          </a:p>
          <a:p>
            <a:endParaRPr lang="en-NZ" sz="1400" dirty="0"/>
          </a:p>
          <a:p>
            <a:endParaRPr lang="en-NZ" altLang="en-US" sz="1400" dirty="0"/>
          </a:p>
          <a:p>
            <a:endParaRPr lang="en-NZ" altLang="en-US" sz="14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146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743F-E728-4366-A196-CF22FC827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Strategic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DB595-4ACB-4079-A43A-36038DB66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42F9-EEA0-4561-B995-95AC4341E6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082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0D-254D-47FF-B0BB-990DEFE8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27"/>
            <a:ext cx="7886700" cy="1074060"/>
          </a:xfrm>
        </p:spPr>
        <p:txBody>
          <a:bodyPr>
            <a:normAutofit/>
          </a:bodyPr>
          <a:lstStyle/>
          <a:p>
            <a:r>
              <a:rPr lang="en-NZ" sz="3100" dirty="0"/>
              <a:t>The strategic plan</a:t>
            </a:r>
            <a:br>
              <a:rPr lang="en-NZ" sz="3600" b="1" dirty="0">
                <a:solidFill>
                  <a:srgbClr val="2F5496"/>
                </a:solidFill>
              </a:rPr>
            </a:br>
            <a:endParaRPr lang="en-NZ" sz="3600" b="1" dirty="0">
              <a:solidFill>
                <a:srgbClr val="2F54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56B-0094-4502-8963-3D4AAFC5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876"/>
            <a:ext cx="7886700" cy="4058340"/>
          </a:xfrm>
        </p:spPr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Describes our goals and outcomes – what we want to achieve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Sets out priority areas and actions that we will focus on over the next three years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Includes stronger focus on equity and promoting health and wellbeing to address persistent inequities</a:t>
            </a:r>
          </a:p>
          <a:p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6B95-3CE2-4EB1-A337-913AB690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100" dirty="0"/>
              <a:t>Revised strategic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B552-1CF0-4746-A103-010355D6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7886700" cy="4058340"/>
          </a:xfrm>
        </p:spPr>
        <p:txBody>
          <a:bodyPr/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2000" dirty="0"/>
              <a:t>The new strategic framework consists of:</a:t>
            </a:r>
            <a:endParaRPr lang="en-NZ" sz="20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a population outcome: Pae Ora – Healthy Futures</a:t>
            </a:r>
            <a:endParaRPr lang="en-NZ" sz="16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a strategic goal: Promoting equity and wellbeing by preventing and reducing gambling-related harm.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priority action areas aligned to key outcomes and objectives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sz="400" dirty="0"/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2000" dirty="0">
                <a:ea typeface="Times New Roman" panose="02020603050405020304" pitchFamily="18" charset="0"/>
              </a:rPr>
              <a:t>Aligned with the public health approaches in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Whakamaua: Māori Health Action Plan 2020-2025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altLang="en-US" sz="1600" dirty="0"/>
              <a:t>Kia Kaha, Kia </a:t>
            </a:r>
            <a:r>
              <a:rPr lang="en-NZ" altLang="en-US" sz="1600" dirty="0" err="1"/>
              <a:t>Māia</a:t>
            </a:r>
            <a:r>
              <a:rPr lang="en-NZ" altLang="en-US" sz="1600" dirty="0"/>
              <a:t>, Kia Ora Aotearoa: COVID 19 Psychosocial and Mental Wellbeing Plan.</a:t>
            </a:r>
            <a:r>
              <a:rPr lang="en-GB" sz="1600" dirty="0"/>
              <a:t>  </a:t>
            </a:r>
            <a:endParaRPr lang="en-NZ" sz="16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sz="16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03108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FBE0-9182-44CB-AF11-D9950B07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8287-1EA7-4ABA-A7C4-6B2F0377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44477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[Iwi, hapū, whānau and Māori] Communities can exercise their authority to improve their health and wellbeing.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and disability system and wider system to prevent and minimise gambling harm is fair and sustainable and delivers more equitable outcomes for all.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and disability system and wider system to prevent and minimise gambling harm addresses racism and discrimination in all their forms.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inclusion and protection of mātauranga Māori throughout the health and disability system.</a:t>
            </a:r>
          </a:p>
        </p:txBody>
      </p:sp>
    </p:spTree>
    <p:extLst>
      <p:ext uri="{BB962C8B-B14F-4D97-AF65-F5344CB8AC3E}">
        <p14:creationId xmlns:p14="http://schemas.microsoft.com/office/powerpoint/2010/main" val="139181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79BF-6B5B-472A-9F50-CD838155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dirty="0"/>
              <a:t>Revised strategic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04D7-AA17-4B63-A290-4E67476D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NZ" sz="2000" b="1" dirty="0"/>
              <a:t>Objective One: Create a full spectrum of services and supports</a:t>
            </a:r>
            <a:r>
              <a:rPr lang="en-NZ" sz="2000" dirty="0"/>
              <a:t>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Two: Shift cultural and social norms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Three: Strengthen leadership and accountability to achieve equity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Four: Strengthen the health and health equity of Māori, Pacific, Asian, and </a:t>
            </a:r>
            <a:r>
              <a:rPr lang="en-NZ" sz="2000" b="1" dirty="0" err="1"/>
              <a:t>rangatahi</a:t>
            </a:r>
            <a:r>
              <a:rPr lang="en-NZ" sz="2000" b="1" dirty="0"/>
              <a:t> </a:t>
            </a:r>
          </a:p>
          <a:p>
            <a:pPr>
              <a:spcAft>
                <a:spcPts val="600"/>
              </a:spcAft>
            </a:pPr>
            <a:r>
              <a:rPr lang="en-NZ" sz="2000" dirty="0"/>
              <a:t>These proposed objectives align with those in the current strategy (Appendix 4)</a:t>
            </a:r>
          </a:p>
        </p:txBody>
      </p:sp>
    </p:spTree>
    <p:extLst>
      <p:ext uri="{BB962C8B-B14F-4D97-AF65-F5344CB8AC3E}">
        <p14:creationId xmlns:p14="http://schemas.microsoft.com/office/powerpoint/2010/main" val="64076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1EB2B892-FDCF-4FC2-BFE0-1E1D3F7B7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54320"/>
            <a:ext cx="7886700" cy="1074060"/>
          </a:xfrm>
        </p:spPr>
        <p:txBody>
          <a:bodyPr/>
          <a:lstStyle/>
          <a:p>
            <a:r>
              <a:rPr lang="en-US" altLang="en-US" dirty="0"/>
              <a:t>Outline of Presentation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75BAEBDD-F7A0-42F4-8A21-B42CC24CD7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036994"/>
            <a:ext cx="7886700" cy="4058340"/>
          </a:xfrm>
        </p:spPr>
        <p:txBody>
          <a:bodyPr/>
          <a:lstStyle/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Context – the Gambling Act requirements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Gambling harm needs assessment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Consultation Document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Strategic Plan 2022/23 to 2024/25 – what we want to achieve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Service Plan and indicative costs 2022/23 to 2024/25 – how we plan to do it and the services we will provide and costs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problem gambling levy rates and options 2022/23 to 2024/25 –  how we will fund these activities.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How to make a submission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Next steps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Questions / points for clarification.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B7E-B84A-4F09-BEF0-2AE73A381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Service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3A241-D4CE-45AA-8422-56865D41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CA9F-81BC-4833-9B16-B4DDAC67C2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53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0D-254D-47FF-B0BB-990DEFE8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085"/>
            <a:ext cx="7886700" cy="1074060"/>
          </a:xfrm>
        </p:spPr>
        <p:txBody>
          <a:bodyPr>
            <a:normAutofit/>
          </a:bodyPr>
          <a:lstStyle/>
          <a:p>
            <a:r>
              <a:rPr lang="en-NZ" sz="3100" dirty="0"/>
              <a:t>The service plan</a:t>
            </a:r>
            <a:br>
              <a:rPr lang="en-NZ" sz="3100" dirty="0"/>
            </a:br>
            <a:endParaRPr lang="en-NZ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56B-0094-4502-8963-3D4AAFC5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7886700" cy="4058340"/>
          </a:xfrm>
        </p:spPr>
        <p:txBody>
          <a:bodyPr/>
          <a:lstStyle/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Describes how we will achieve the strategic goal and objectives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Sets out the activities and services the Ministry will fund for the next three year: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public health services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clinical intervention and support services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research and evaluation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new services, innovation pilots and investments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Ministry operating costs.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8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BFD5-A61D-4963-8703-C9EAAA8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effectLst/>
                <a:ea typeface="Calibri" panose="020F0502020204030204" pitchFamily="34" charset="0"/>
              </a:rPr>
              <a:t>Asian peoples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E958-95D1-4AD8-8304-EC29AF85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7787"/>
            <a:ext cx="7886700" cy="4585252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  <a:tabLst>
                <a:tab pos="180340" algn="l"/>
                <a:tab pos="457200" algn="l"/>
              </a:tabLst>
              <a:defRPr/>
            </a:pPr>
            <a:r>
              <a:rPr lang="en-NZ" sz="2000" dirty="0"/>
              <a:t>The service plan proposes to prioritise Asian people to: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improve their awareness of the risks and signs of gambling harm, how to seek help and making positive behaviour and lifestyle changes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 enable supportive conversations and challenge stigma;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ensure services are designed collaboratively and inclusively, using co-design and lived experience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dirty="0"/>
              <a:t>research barriers to equitable service access and outcomes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80340" algn="l"/>
                <a:tab pos="457200" algn="l"/>
              </a:tabLst>
              <a:defRPr/>
            </a:pPr>
            <a:r>
              <a:rPr lang="en-NZ" sz="2000" dirty="0"/>
              <a:t>It also proposes to prioritise investment to support Asian people  entering the gambling-harm workforce, including scholarships 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7200" algn="l"/>
              </a:tabLst>
              <a:defRPr/>
            </a:pPr>
            <a:endParaRPr lang="en-NZ" sz="2000" dirty="0">
              <a:latin typeface="Calibri Light" panose="020F0302020204030204" pitchFamily="34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7200" algn="l"/>
              </a:tabLst>
              <a:defRPr/>
            </a:pPr>
            <a:endParaRPr lang="en-NZ" sz="2000" dirty="0">
              <a:latin typeface="Calibri Light" panose="020F0302020204030204" pitchFamily="34" charset="0"/>
            </a:endParaRPr>
          </a:p>
          <a:p>
            <a:pPr>
              <a:spcBef>
                <a:spcPts val="1500"/>
              </a:spcBef>
              <a:spcAft>
                <a:spcPts val="600"/>
              </a:spcAft>
            </a:pPr>
            <a:endParaRPr lang="en-NZ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457200" algn="l"/>
              </a:tabLst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301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258C-3388-4044-8C4E-5A4DB3F1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0" y="273588"/>
            <a:ext cx="7573676" cy="750540"/>
          </a:xfrm>
        </p:spPr>
        <p:txBody>
          <a:bodyPr>
            <a:normAutofit/>
          </a:bodyPr>
          <a:lstStyle/>
          <a:p>
            <a:r>
              <a:rPr lang="en-NZ" sz="3100" dirty="0"/>
              <a:t>Proposed additional investment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0EB3-CFC8-4BA4-8D9F-25620A1D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40" y="1024128"/>
            <a:ext cx="7886700" cy="4058340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New initiatives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a de-stigmatisation initiative focused on priority populations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Scholarships for priority groups to enter the gambling harm workforce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sz="1800" dirty="0"/>
              <a:t>Developing a NZQA level 7 qualification covering gambling harm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Continue to develop innovative service models:</a:t>
            </a:r>
            <a:r>
              <a:rPr lang="en-NZ" sz="1800" dirty="0">
                <a:ea typeface="Calibri" panose="020F0502020204030204" pitchFamily="34" charset="0"/>
              </a:rPr>
              <a:t> </a:t>
            </a: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800" dirty="0">
                <a:ea typeface="Calibri" panose="020F0502020204030204" pitchFamily="34" charset="0"/>
              </a:rPr>
              <a:t>Continue and progress the new service and innovation pilots to </a:t>
            </a:r>
            <a:r>
              <a:rPr lang="en-GB" sz="1800" dirty="0"/>
              <a:t>enable </a:t>
            </a:r>
            <a:r>
              <a:rPr lang="en-NZ" sz="1800" dirty="0"/>
              <a:t>accessible and equitable services and supports </a:t>
            </a:r>
            <a:endParaRPr lang="en-NZ" sz="1800" dirty="0">
              <a:ea typeface="Calibri" panose="020F0502020204030204" pitchFamily="34" charset="0"/>
            </a:endParaRP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ea typeface="Calibri" panose="020F0502020204030204" pitchFamily="34" charset="0"/>
              </a:rPr>
              <a:t>Expand gambling harm peer workforce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Increasing the full-time equivalent (FTE) rate for gambling harm clinical intervention services.  </a:t>
            </a:r>
            <a:endParaRPr lang="en-NZ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Dedicated funding for Multi-venue Exclusion (MVE) Administration Service and database.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87816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D45-BCA1-4E57-B213-E4D51614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65069"/>
            <a:ext cx="7886700" cy="1074060"/>
          </a:xfrm>
        </p:spPr>
        <p:txBody>
          <a:bodyPr/>
          <a:lstStyle/>
          <a:p>
            <a:r>
              <a:rPr lang="en-NZ" dirty="0"/>
              <a:t>Public health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9ACA8-24EF-48F6-85F5-F8340F58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39129"/>
            <a:ext cx="8027670" cy="4695245"/>
          </a:xfrm>
        </p:spPr>
        <p:txBody>
          <a:bodyPr/>
          <a:lstStyle/>
          <a:p>
            <a:pPr marL="0" indent="0">
              <a:buNone/>
            </a:pPr>
            <a:r>
              <a:rPr lang="en-NZ" altLang="en-US" sz="2000" b="1" dirty="0"/>
              <a:t>New / increased investment</a:t>
            </a:r>
            <a:r>
              <a:rPr lang="en-NZ" altLang="en-US" sz="2000" dirty="0"/>
              <a:t>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altLang="en-US" sz="2000" dirty="0"/>
              <a:t>National de-stigmatisation initiative focused on priority populations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Dedicated funding for Multi-Venue Exclusion Administration Service and database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endParaRPr lang="en-NZ" sz="400" dirty="0"/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n-NZ" sz="2000" b="1" dirty="0">
                <a:effectLst/>
                <a:ea typeface="Times New Roman" panose="02020603050405020304" pitchFamily="18" charset="0"/>
              </a:rPr>
              <a:t>Continued investment: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Public health services to empower people and communities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Health and education promotion programme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Gambling Harm Lived Experience Advisory Group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National Coordination Service, public health workforce development and conference support</a:t>
            </a:r>
          </a:p>
          <a:p>
            <a:pPr marL="0" indent="0">
              <a:buNone/>
            </a:pPr>
            <a:endParaRPr lang="en-NZ" sz="2000" dirty="0"/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7206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D45-BCA1-4E57-B213-E4D51614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Clinical intervention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3C40A-7212-4993-938E-C8738493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232607"/>
          </a:xfrm>
        </p:spPr>
        <p:txBody>
          <a:bodyPr/>
          <a:lstStyle/>
          <a:p>
            <a:pPr marL="131400" indent="0">
              <a:spcBef>
                <a:spcPts val="600"/>
              </a:spcBef>
              <a:buNone/>
            </a:pPr>
            <a:r>
              <a:rPr lang="en-NZ" altLang="en-US" sz="2000" b="1" dirty="0"/>
              <a:t>New / increased investment</a:t>
            </a:r>
            <a:r>
              <a:rPr lang="en-NZ" altLang="en-US" sz="2000" dirty="0"/>
              <a:t>:</a:t>
            </a:r>
            <a:endParaRPr lang="en-US" sz="2000" dirty="0"/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/>
              <a:t>Increase the FTE rate for clinical </a:t>
            </a:r>
            <a:r>
              <a:rPr lang="en-NZ" sz="2000" dirty="0"/>
              <a:t>gambling harm clinical intervention and support services with mental health and addiction clinical FTE rates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457200" algn="l"/>
                <a:tab pos="914400" algn="l"/>
              </a:tabLst>
              <a:defRPr/>
            </a:pPr>
            <a:r>
              <a:rPr lang="en-NZ" sz="2000" b="1" dirty="0"/>
              <a:t>Continued investment</a:t>
            </a:r>
            <a:r>
              <a:rPr lang="en-NZ" sz="2000" dirty="0"/>
              <a:t>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Helpline and web-based services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W</a:t>
            </a:r>
            <a:r>
              <a:rPr lang="en-US" sz="2000" dirty="0"/>
              <a:t>orkforce development, including cultural competency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US" sz="2000" dirty="0"/>
              <a:t>Data collection and reporting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38077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F3AE-0B76-47EC-867F-B50B53D8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850"/>
            <a:ext cx="7886700" cy="1074060"/>
          </a:xfrm>
        </p:spPr>
        <p:txBody>
          <a:bodyPr/>
          <a:lstStyle/>
          <a:p>
            <a:r>
              <a:rPr lang="en-NZ" dirty="0"/>
              <a:t>Research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4C1F-8D1C-4C30-8FC0-223787E5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12" y="1147362"/>
            <a:ext cx="8066463" cy="4315170"/>
          </a:xfrm>
        </p:spPr>
        <p:txBody>
          <a:bodyPr/>
          <a:lstStyle/>
          <a:p>
            <a:pPr marL="0" indent="0">
              <a:buNone/>
            </a:pPr>
            <a:r>
              <a:rPr lang="en-NZ" sz="2000" b="1" dirty="0">
                <a:ea typeface="Times New Roman" panose="02020603050405020304" pitchFamily="18" charset="0"/>
              </a:rPr>
              <a:t>Decreased investment: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Reduction from $6.629 million to $3.832 million over 3 years (a reduction of $2.797 million)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Research and evaluation strengthens the evidence base that supports all our work to prevent and minimise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We have been unable to commit all the research and evaluation funding allocated to this levy period (impacts of COVID-19)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Some research and evaluation projects contracted during the current levy period will continue into the new levy period.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Proposed research priorities include:</a:t>
            </a:r>
          </a:p>
          <a:p>
            <a:pPr lvl="1"/>
            <a:r>
              <a:rPr lang="en-NZ" sz="1800" dirty="0">
                <a:effectLst/>
                <a:ea typeface="Times New Roman" panose="02020603050405020304" pitchFamily="18" charset="0"/>
              </a:rPr>
              <a:t>prevalence data, longitudinal studies, gambling harm needs assessment </a:t>
            </a:r>
          </a:p>
          <a:p>
            <a:pPr lvl="1"/>
            <a:r>
              <a:rPr lang="en-NZ" sz="1800" dirty="0">
                <a:ea typeface="Times New Roman" panose="02020603050405020304" pitchFamily="18" charset="0"/>
              </a:rPr>
              <a:t>addressing cultural barriers to </a:t>
            </a:r>
            <a:r>
              <a:rPr lang="en-NZ" sz="1800" dirty="0">
                <a:effectLst/>
                <a:ea typeface="Times New Roman" panose="02020603050405020304" pitchFamily="18" charset="0"/>
              </a:rPr>
              <a:t>equitable service access </a:t>
            </a:r>
          </a:p>
          <a:p>
            <a:pPr lvl="1"/>
            <a:r>
              <a:rPr lang="en-NZ" sz="1800" dirty="0">
                <a:ea typeface="Times New Roman" panose="02020603050405020304" pitchFamily="18" charset="0"/>
              </a:rPr>
              <a:t>preventing and minimising harm from online gambling</a:t>
            </a:r>
            <a:endParaRPr lang="en-NZ" sz="1800" dirty="0">
              <a:effectLst/>
              <a:ea typeface="Times New Roman" panose="02020603050405020304" pitchFamily="18" charset="0"/>
            </a:endParaRPr>
          </a:p>
          <a:p>
            <a:endParaRPr lang="en-NZ" sz="1800" dirty="0">
              <a:effectLst/>
              <a:ea typeface="Times New Roman" panose="02020603050405020304" pitchFamily="18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663576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112E-0972-4E72-A37D-F7BA8795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42" y="259620"/>
            <a:ext cx="7886700" cy="1074060"/>
          </a:xfrm>
        </p:spPr>
        <p:txBody>
          <a:bodyPr/>
          <a:lstStyle/>
          <a:p>
            <a:r>
              <a:rPr lang="en-NZ" dirty="0"/>
              <a:t>New services, innovation pilots and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19E1-D17A-4F1A-AAFC-B885B162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42" y="1319206"/>
            <a:ext cx="7886700" cy="4785766"/>
          </a:xfrm>
        </p:spPr>
        <p:txBody>
          <a:bodyPr/>
          <a:lstStyle/>
          <a:p>
            <a:pPr marL="15875" lvl="1" indent="0">
              <a:spcBef>
                <a:spcPts val="450"/>
              </a:spcBef>
              <a:buSzPts val="900"/>
              <a:buNone/>
            </a:pPr>
            <a:r>
              <a:rPr lang="en-NZ" sz="17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service and innovation pilots – with funding for next steps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Pilots to addressing inequities for Māori and Pacific peoples and those living in isolated areas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Develop and test innovative uses of technology to address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Increased investment to pilot and expand gambling harm peer workforce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Pilot and implement a clinically robust model of care based on intensive treatment for people experiencing severe gambling </a:t>
            </a:r>
            <a:r>
              <a:rPr lang="en-NZ" sz="17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harm.</a:t>
            </a:r>
          </a:p>
          <a:p>
            <a:pPr marL="15875" lvl="1" indent="0">
              <a:spcBef>
                <a:spcPts val="450"/>
              </a:spcBef>
              <a:buSzPts val="900"/>
              <a:buNone/>
            </a:pPr>
            <a:br>
              <a:rPr lang="en-NZ" sz="17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sz="17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workforce initiatives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Developing a NZQA level 7 qualification covering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Scholarships to enable Māori, Pacific peoples, Asian peoples and people with lived experience of gambling harm (peers) to study and train to enter the gambling harm workforce</a:t>
            </a:r>
          </a:p>
          <a:p>
            <a:pPr lvl="1" indent="-342900">
              <a:spcBef>
                <a:spcPts val="450"/>
              </a:spcBef>
              <a:buSzPts val="900"/>
              <a:buFont typeface="Symbol" panose="05050102010706020507" pitchFamily="18" charset="2"/>
              <a:buChar char=""/>
            </a:pPr>
            <a:endParaRPr lang="en-NZ" sz="16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63838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48652D3-D05D-49AC-89F8-84F50A3BA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82085"/>
            <a:ext cx="7886700" cy="1074060"/>
          </a:xfrm>
        </p:spPr>
        <p:txBody>
          <a:bodyPr>
            <a:normAutofit/>
          </a:bodyPr>
          <a:lstStyle/>
          <a:p>
            <a:r>
              <a:rPr lang="en-NZ" altLang="en-US" sz="3100" dirty="0"/>
              <a:t>Estimated costs for 2022/23 to 2024/25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AA9E-E6EE-4848-BD77-1BCB91D6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05834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Estimated total costs are $67.374 million over three years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This an increase of $7.035 million compared with the total for the current strategy. 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This increase will be made up by a $5.602 million underspend for the current period, plus additional new funding of $1.433 million over three years.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The underspend is forecast for the current period to 30 June 2022 due to delays in procurement as a result of COVID-19 response.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As a result, work from the current levy period will continue and be completed in the next levy period.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4637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E11FD-A000-4997-9909-676C33C7F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60793"/>
              </p:ext>
            </p:extLst>
          </p:nvPr>
        </p:nvGraphicFramePr>
        <p:xfrm>
          <a:off x="628648" y="1439187"/>
          <a:ext cx="8015621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013">
                  <a:extLst>
                    <a:ext uri="{9D8B030D-6E8A-4147-A177-3AD203B41FA5}">
                      <a16:colId xmlns:a16="http://schemas.microsoft.com/office/drawing/2014/main" val="4141567825"/>
                    </a:ext>
                  </a:extLst>
                </a:gridCol>
                <a:gridCol w="1165190">
                  <a:extLst>
                    <a:ext uri="{9D8B030D-6E8A-4147-A177-3AD203B41FA5}">
                      <a16:colId xmlns:a16="http://schemas.microsoft.com/office/drawing/2014/main" val="17734628"/>
                    </a:ext>
                  </a:extLst>
                </a:gridCol>
                <a:gridCol w="1239487">
                  <a:extLst>
                    <a:ext uri="{9D8B030D-6E8A-4147-A177-3AD203B41FA5}">
                      <a16:colId xmlns:a16="http://schemas.microsoft.com/office/drawing/2014/main" val="512709528"/>
                    </a:ext>
                  </a:extLst>
                </a:gridCol>
                <a:gridCol w="1206002">
                  <a:extLst>
                    <a:ext uri="{9D8B030D-6E8A-4147-A177-3AD203B41FA5}">
                      <a16:colId xmlns:a16="http://schemas.microsoft.com/office/drawing/2014/main" val="924297361"/>
                    </a:ext>
                  </a:extLst>
                </a:gridCol>
                <a:gridCol w="956929">
                  <a:extLst>
                    <a:ext uri="{9D8B030D-6E8A-4147-A177-3AD203B41FA5}">
                      <a16:colId xmlns:a16="http://schemas.microsoft.com/office/drawing/2014/main" val="6020628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Service area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2022/23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2023/24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2024/25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Total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12605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Public health services (harm prevention and minimisation)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7.168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7.482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22.140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6570700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Clinical intervention and support services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10.897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32.039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648857199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Research and evaluation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1.079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1.383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1.370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3.832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967949593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New services, innovation pilots and investments</a:t>
                      </a:r>
                    </a:p>
                  </a:txBody>
                  <a:tcPr marL="36195" marR="361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2.477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2.257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1.691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6.426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12937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Ministry operating costs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0.957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2.937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615361876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Total ($m) GST Exclusive</a:t>
                      </a:r>
                    </a:p>
                  </a:txBody>
                  <a:tcPr marL="36195" marR="3619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22.252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22.691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22.430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67.374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528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3B6CD9-9ABF-4C5B-BBA2-E60596C6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altLang="en-US" dirty="0"/>
              <a:t>Indicative budget to prevent and minimise gambling harm (GST exclusive) 2022/23 to 2024/25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21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3AEF-551C-4392-B7E4-037BF8AFF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2351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2AEC-BD24-4A88-A501-044E7DA56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dirty="0"/>
              <a:t>The problem gambling levy</a:t>
            </a:r>
          </a:p>
        </p:txBody>
      </p:sp>
    </p:spTree>
    <p:extLst>
      <p:ext uri="{BB962C8B-B14F-4D97-AF65-F5344CB8AC3E}">
        <p14:creationId xmlns:p14="http://schemas.microsoft.com/office/powerpoint/2010/main" val="3522219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21C331C-4524-4D14-ACBA-854FB373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74035"/>
            <a:ext cx="7886700" cy="465152"/>
          </a:xfrm>
        </p:spPr>
        <p:txBody>
          <a:bodyPr>
            <a:noAutofit/>
          </a:bodyPr>
          <a:lstStyle/>
          <a:p>
            <a:r>
              <a:rPr lang="en-NZ" altLang="en-US" sz="2400" dirty="0"/>
              <a:t>What is the problem gambling levy for?</a:t>
            </a:r>
            <a:br>
              <a:rPr lang="en-NZ" altLang="en-US" sz="2400" dirty="0"/>
            </a:br>
            <a:endParaRPr lang="en-NZ" altLang="en-US" sz="2400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4077346-99A1-4947-AA76-B3244722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215586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The problem gambling levy recovers the cost of the Ministry-funded services to prevent and minimise gambling harm and of the Ministry’s costs for implementing and managing those services.</a:t>
            </a:r>
          </a:p>
          <a:p>
            <a:pPr>
              <a:spcBef>
                <a:spcPts val="1200"/>
              </a:spcBef>
              <a:defRPr/>
            </a:pPr>
            <a:r>
              <a:rPr lang="en-NZ" sz="2000" dirty="0"/>
              <a:t>The Act prescribes a levy formula which takes into account:</a:t>
            </a:r>
          </a:p>
          <a:p>
            <a:pPr lvl="1">
              <a:defRPr/>
            </a:pPr>
            <a:r>
              <a:rPr lang="en-NZ" sz="2000" dirty="0"/>
              <a:t>forecast and actual expenditure over time</a:t>
            </a:r>
          </a:p>
          <a:p>
            <a:pPr lvl="1">
              <a:defRPr/>
            </a:pPr>
            <a:r>
              <a:rPr lang="en-NZ" sz="2000" dirty="0"/>
              <a:t>any over or underpayments by each sector</a:t>
            </a:r>
          </a:p>
          <a:p>
            <a:pPr lvl="1">
              <a:defRPr/>
            </a:pPr>
            <a:r>
              <a:rPr lang="en-NZ" sz="2000" dirty="0"/>
              <a:t>changes in each sector’s share of expenditure and presentations (as two proxy indicators of harm).</a:t>
            </a:r>
          </a:p>
          <a:p>
            <a:pPr>
              <a:defRPr/>
            </a:pPr>
            <a:endParaRPr lang="en-N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E5FFC17-42E4-41C5-860D-E9BBD10A5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25770"/>
            <a:ext cx="7886700" cy="1074060"/>
          </a:xfrm>
        </p:spPr>
        <p:txBody>
          <a:bodyPr>
            <a:normAutofit/>
          </a:bodyPr>
          <a:lstStyle/>
          <a:p>
            <a:r>
              <a:rPr lang="en-NZ" altLang="en-US" sz="2400" dirty="0"/>
              <a:t>Draft levy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414AD-CF32-44CA-9F41-56630FF2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395"/>
            <a:ext cx="7886700" cy="45387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Levies set by formula in legislation to recover costs of providing strategy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The formula consists of:</a:t>
            </a:r>
          </a:p>
          <a:p>
            <a:pPr lvl="1">
              <a:defRPr/>
            </a:pPr>
            <a:r>
              <a:rPr lang="en-NZ" sz="2000" dirty="0"/>
              <a:t>gambling industry sector share of expenditure and share of presentations for gambling harm services</a:t>
            </a:r>
          </a:p>
          <a:p>
            <a:pPr lvl="1">
              <a:defRPr/>
            </a:pPr>
            <a:r>
              <a:rPr lang="en-NZ" sz="2000" dirty="0"/>
              <a:t>compares actuals to forecasts, and adjusts for any over or underpayment of levy compared with costs</a:t>
            </a:r>
          </a:p>
          <a:p>
            <a:pPr lvl="1">
              <a:defRPr/>
            </a:pPr>
            <a:r>
              <a:rPr lang="en-NZ" sz="2000" dirty="0"/>
              <a:t>Adjusts for </a:t>
            </a:r>
            <a:r>
              <a:rPr lang="en-NZ" altLang="en-US" sz="2000" dirty="0"/>
              <a:t>changes in sector share of presentations and forecast expenditure </a:t>
            </a:r>
            <a:endParaRPr lang="en-NZ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Four levy options presented, the government chose 30/70 for the current levy period (30% weighted to expenditure, 70% weighted to presentations 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Tables will be updated with most recent data in revised proposals for Gambling Commission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A67EA586-D4E5-4B2A-95D5-3FF59C44B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dirty="0"/>
              <a:t>Problem gambling levy formula 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1087726-8E3E-4928-A7A8-70E9737C9C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altLang="en-US" dirty="0"/>
          </a:p>
          <a:p>
            <a:pPr marL="0" indent="0" algn="ctr">
              <a:buNone/>
            </a:pPr>
            <a:r>
              <a:rPr lang="en-NZ" altLang="en-US" sz="2400" dirty="0"/>
              <a:t>Levy rate for each sector = </a:t>
            </a:r>
          </a:p>
          <a:p>
            <a:pPr marL="0" indent="0" algn="ctr">
              <a:buNone/>
            </a:pPr>
            <a:r>
              <a:rPr lang="en-NZ" altLang="en-US" sz="2400" u="sng" dirty="0"/>
              <a:t>({[A x W1] + [B x W2]} x C) plus or minus R</a:t>
            </a:r>
          </a:p>
          <a:p>
            <a:pPr marL="0" indent="0" algn="ctr">
              <a:buNone/>
            </a:pPr>
            <a:r>
              <a:rPr lang="en-NZ" altLang="en-US" sz="2400" dirty="0"/>
              <a:t>D</a:t>
            </a:r>
            <a:endParaRPr lang="en-NZ" altLang="en-US" sz="2400" i="1" dirty="0"/>
          </a:p>
          <a:p>
            <a:pPr marL="0" indent="0">
              <a:buNone/>
            </a:pPr>
            <a:endParaRPr lang="en-NZ" altLang="en-US" sz="2400" b="1" dirty="0"/>
          </a:p>
          <a:p>
            <a:pPr marL="0" indent="0">
              <a:buNone/>
            </a:pPr>
            <a:r>
              <a:rPr lang="en-NZ" altLang="en-US" sz="2400" b="1" dirty="0"/>
              <a:t>W1</a:t>
            </a:r>
            <a:r>
              <a:rPr lang="en-NZ" altLang="en-US" sz="2400" dirty="0"/>
              <a:t> and </a:t>
            </a:r>
            <a:r>
              <a:rPr lang="en-NZ" altLang="en-US" sz="2400" b="1" dirty="0"/>
              <a:t>W2</a:t>
            </a:r>
            <a:r>
              <a:rPr lang="en-NZ" altLang="en-US" sz="2400" dirty="0"/>
              <a:t> are weights for expenditure and presentations, the sum of which is 1.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FEFCD29-A8F1-4C58-A223-5739D4BDE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166610" cy="1074060"/>
          </a:xfrm>
        </p:spPr>
        <p:txBody>
          <a:bodyPr>
            <a:normAutofit/>
          </a:bodyPr>
          <a:lstStyle/>
          <a:p>
            <a:r>
              <a:rPr lang="en-NZ" altLang="en-US" sz="2400" dirty="0"/>
              <a:t>Expenditure by main gambling sectors 2011 - 2020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BAE47-392D-4378-B9D4-12D27E2B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19" y="6488113"/>
            <a:ext cx="36561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Department of Internal Affairs </a:t>
            </a:r>
            <a:endParaRPr lang="en-NZ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01ED0-7C88-4E71-B79E-E857A806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01" y="1398856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E02B9016-C7ED-4D4F-9BBF-DF982CCFF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6883774" cy="1074060"/>
          </a:xfrm>
        </p:spPr>
        <p:txBody>
          <a:bodyPr>
            <a:normAutofit/>
          </a:bodyPr>
          <a:lstStyle/>
          <a:p>
            <a:r>
              <a:rPr lang="en-NZ" altLang="en-US" sz="2400" dirty="0"/>
              <a:t>Presentations by main gambling sectors 2011 - 2020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B6326-4B29-46FA-B65E-C2CE1B96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2" y="1439187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6726-61C5-4B23-BA94-51A47186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406640" cy="1074060"/>
          </a:xfrm>
        </p:spPr>
        <p:txBody>
          <a:bodyPr>
            <a:normAutofit/>
          </a:bodyPr>
          <a:lstStyle/>
          <a:p>
            <a:r>
              <a:rPr lang="en-US" dirty="0"/>
              <a:t>Share of presentations and expenditure by sector, for 2020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22665-5D0A-49D5-93FC-68A8F6BA6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05" y="1297282"/>
            <a:ext cx="7852329" cy="47126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C9E954-05F2-47B8-B3C4-5C3E3CA40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77414"/>
              </p:ext>
            </p:extLst>
          </p:nvPr>
        </p:nvGraphicFramePr>
        <p:xfrm>
          <a:off x="482600" y="1243013"/>
          <a:ext cx="8424863" cy="403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Presentation weighting %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NCGM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Casino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TAB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Lotto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30/70 current levy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0.78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0.56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0.52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0.43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(Option 1)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1.04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0.81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0.64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0.31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(Option 2)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1.02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0.81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0.65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0.34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 (Option 3)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0.98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0.81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0.68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0.38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 (Option 4)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0.94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0.81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0.71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0.42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81A6160-1332-4B25-A761-C8F606F0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01627"/>
            <a:ext cx="7543800" cy="1074060"/>
          </a:xfrm>
        </p:spPr>
        <p:txBody>
          <a:bodyPr>
            <a:normAutofit fontScale="90000"/>
          </a:bodyPr>
          <a:lstStyle/>
          <a:p>
            <a:r>
              <a:rPr lang="en-US" dirty="0"/>
              <a:t>Levy rate (%) per sector by expenditure/presentation weighting options</a:t>
            </a:r>
            <a:br>
              <a:rPr lang="en-US" dirty="0"/>
            </a:br>
            <a:endParaRPr lang="en-N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C9E954-05F2-47B8-B3C4-5C3E3CA40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37501"/>
              </p:ext>
            </p:extLst>
          </p:nvPr>
        </p:nvGraphicFramePr>
        <p:xfrm>
          <a:off x="482600" y="1375687"/>
          <a:ext cx="8424863" cy="403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Presentation weighting %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NCGM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Casino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TAB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Lotto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30/70 current levy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22.967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11.213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6.176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7.906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(Option 1)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33.405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7.018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7.370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(Option 2)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32.762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7.128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8.084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 (Option 3)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31.478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7.457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9.035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 (Option 4)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30.193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7.786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9.986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81A6160-1332-4B25-A761-C8F606F0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01627"/>
            <a:ext cx="7543800" cy="107406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levy payment ($m) per sector by expenditure/presentation weighting options</a:t>
            </a:r>
            <a:br>
              <a:rPr lang="en-US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7268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3D599ECA-520C-4B14-B7B5-6E9C9DFE7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z="2500" dirty="0"/>
              <a:t>Expected levy payments as weightings change (expenditure/presentations</a:t>
            </a:r>
            <a:r>
              <a:rPr lang="en-NZ" altLang="en-US" sz="2800" b="1" dirty="0">
                <a:solidFill>
                  <a:srgbClr val="2F5496"/>
                </a:solidFill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2AFF2-C0DF-4D1F-B751-0B8A6B68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2" y="1398856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1AE5EC5-AADB-4BA3-B573-F94D9F549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Context – what is gambling harm?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BCC561F-A5ED-4B48-AB5D-9D045A52C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346" y="1399830"/>
            <a:ext cx="7886700" cy="40583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altLang="en-US" dirty="0"/>
              <a:t>The Gambling Act 2003 defines gambling harm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‘Harm or distress of any kind arising from, or caused or exacerbated by, a person’s gambling;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Including personal, social, or economic harm suffered –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person’s spouse, civil union partner, de facto partner, family, whānau, or wider community;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In the workplace;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society at large.’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E29C02FB-3399-4E9F-A5B7-96A1FCC3C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3200" dirty="0"/>
              <a:t>Making a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2EB2-0FF3-4A98-8C31-1B3995AE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8115300" cy="40583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The submissions form includes series of questions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Written submissions: Please include a copy of the submission form at the back of the consultation document.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Must be received by </a:t>
            </a:r>
            <a:r>
              <a:rPr lang="en-NZ" altLang="en-US" sz="2000" b="1" u="sng" dirty="0"/>
              <a:t>Friday 8 October </a:t>
            </a:r>
            <a:r>
              <a:rPr lang="en-NZ" altLang="en-US" sz="2000" dirty="0"/>
              <a:t>(after that = not in analysis)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Prefer electronic copy: </a:t>
            </a:r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b="1" dirty="0"/>
              <a:t>Online</a:t>
            </a:r>
            <a:r>
              <a:rPr lang="en-US" sz="1600" dirty="0"/>
              <a:t> complete the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submission form</a:t>
            </a:r>
            <a:r>
              <a:rPr lang="en-US" sz="1600" dirty="0"/>
              <a:t> available on the Ministry's consultation hub</a:t>
            </a:r>
            <a:endParaRPr lang="en-NZ" altLang="en-US" sz="1600" dirty="0"/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NZ" altLang="en-US" sz="1600" b="1" dirty="0"/>
              <a:t>Email </a:t>
            </a:r>
            <a:r>
              <a:rPr lang="en-NZ" altLang="en-US" sz="1600" dirty="0"/>
              <a:t>to </a:t>
            </a:r>
            <a:r>
              <a:rPr lang="en-NZ" altLang="en-US" sz="1600" dirty="0">
                <a:hlinkClick r:id="rId4"/>
              </a:rPr>
              <a:t>gamblingharm@health.govt.nz</a:t>
            </a:r>
            <a:r>
              <a:rPr lang="en-NZ" altLang="en-US" sz="1600" dirty="0"/>
              <a:t> either the submission form as Word document, pdf or short email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1600" dirty="0"/>
              <a:t>For </a:t>
            </a:r>
            <a:r>
              <a:rPr lang="en-NZ" altLang="en-US" sz="1600" b="1" dirty="0"/>
              <a:t>hard copy </a:t>
            </a:r>
            <a:r>
              <a:rPr lang="en-NZ" altLang="en-US" sz="1600" dirty="0"/>
              <a:t>post to (allow time for it to be received by close-off date)</a:t>
            </a:r>
          </a:p>
          <a:p>
            <a:pPr marL="0" lvl="2" indent="0">
              <a:spcBef>
                <a:spcPts val="0"/>
              </a:spcBef>
              <a:buNone/>
              <a:defRPr/>
            </a:pPr>
            <a:r>
              <a:rPr lang="en-NZ" altLang="en-US" sz="1600" dirty="0"/>
              <a:t>	Preventing and Minimising Gambling Harm Submissions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Mental Health and Addictions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Ministry of Health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PO Box 5013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WELLINGTON 6145.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1405AA89-89D9-4CE3-B978-1022E878F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2500" dirty="0"/>
              <a:t>Next steps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A71C3FAA-68A6-47F4-AA4E-399F32D4B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2224"/>
            <a:ext cx="7886700" cy="44735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b="1" dirty="0"/>
              <a:t>Submissions close 8 October 2021</a:t>
            </a:r>
          </a:p>
          <a:p>
            <a:pPr marL="0" indent="0">
              <a:spcBef>
                <a:spcPts val="600"/>
              </a:spcBef>
              <a:buNone/>
            </a:pPr>
            <a:endParaRPr lang="en-NZ" altLang="en-US" sz="2000" b="1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Analysis of submissions and possible revision of draft Strategy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Updated levy calculations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November revised Proposals Document to Ministers &amp; Gambling Commission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January 2022 Gambling Commission meeting and report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March 2022 Cabinet decisions on shape of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May 2022 (approximately) strategy and levy made public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1 July 2022 start of new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NZ" altLang="en-US" sz="2000" dirty="0">
                <a:hlinkClick r:id="rId3"/>
              </a:rPr>
              <a:t>https://www.health.govt.nz/publication/draft-strategy-prevent-and-minimise-gambling-harm-2022-23-2024-25</a:t>
            </a:r>
            <a:endParaRPr lang="en-NZ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5">
            <a:extLst>
              <a:ext uri="{FF2B5EF4-FFF2-40B4-BE49-F238E27FC236}">
                <a16:creationId xmlns:a16="http://schemas.microsoft.com/office/drawing/2014/main" id="{C53606C3-BEF4-409D-8344-CBC21F019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172061"/>
            <a:ext cx="7886700" cy="1074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NZ" altLang="en-US" sz="4000" dirty="0"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77827" name="Subtitle 6">
            <a:extLst>
              <a:ext uri="{FF2B5EF4-FFF2-40B4-BE49-F238E27FC236}">
                <a16:creationId xmlns:a16="http://schemas.microsoft.com/office/drawing/2014/main" id="{B87946D4-4068-42C0-B1A6-B1EA53B7679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50" y="3611879"/>
            <a:ext cx="7886700" cy="2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NZ" altLang="en-US" dirty="0">
                <a:latin typeface="Georgia" panose="02040502050405020303" pitchFamily="18" charset="0"/>
              </a:rPr>
              <a:t>Questions &amp; points for clarification?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93014C9-3C09-4615-83D5-F7A9E6F31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22597"/>
            <a:ext cx="7886700" cy="1074060"/>
          </a:xfrm>
        </p:spPr>
        <p:txBody>
          <a:bodyPr/>
          <a:lstStyle/>
          <a:p>
            <a:r>
              <a:rPr lang="en-NZ" altLang="en-US" dirty="0"/>
              <a:t>Context – what is the Strategy?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D372C6A-F2E7-4C6A-AF74-78936DCA1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22121"/>
            <a:ext cx="7886700" cy="405834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The Gambling Act 2003 requires an </a:t>
            </a:r>
            <a:r>
              <a:rPr lang="en-NZ" altLang="en-US" sz="2000" b="1" dirty="0"/>
              <a:t>‘integrated problem gambling strategy focused on public health’ </a:t>
            </a:r>
            <a:r>
              <a:rPr lang="en-NZ" altLang="en-US" sz="2000" dirty="0"/>
              <a:t>which must include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Measures to promote public health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Services to treat and assist problem gamblers and their families/whānau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Independent scientific research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Evaluation.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Ministry of Health is responsible for developing the strategy every three years, and for implementing it.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Crown recovers the cost of developing and implementing the strategy using a ‘problem gambling levy’.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process for this consultation is set out in the Act, and includes carrying out a Needs Assessment.</a:t>
            </a:r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5108-D61D-4585-9776-E0A4B933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Health and Disability System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D8FA-4C45-443D-B023-555B54E1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7469"/>
            <a:ext cx="8009164" cy="4253023"/>
          </a:xfrm>
        </p:spPr>
        <p:txBody>
          <a:bodyPr/>
          <a:lstStyle/>
          <a:p>
            <a:r>
              <a:rPr lang="en-NZ" sz="2400" dirty="0"/>
              <a:t>The Government has confirmed the details of the health system reforms in response to Health and Disability System Review/Hauora Manaaki Ki Aotearoa </a:t>
            </a:r>
            <a:r>
              <a:rPr lang="en-NZ" sz="2400" dirty="0" err="1"/>
              <a:t>Whānui</a:t>
            </a:r>
            <a:endParaRPr lang="en-NZ" dirty="0">
              <a:latin typeface="Calibri" panose="020F0502020204030204" pitchFamily="34" charset="0"/>
            </a:endParaRPr>
          </a:p>
          <a:p>
            <a:endParaRPr lang="en-NZ" sz="4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NZ" sz="2400" dirty="0"/>
              <a:t>The Ministry is working with DPMC who are leading the response to the Health and Disability System Review</a:t>
            </a:r>
          </a:p>
          <a:p>
            <a:endParaRPr lang="en-NZ" sz="400" dirty="0"/>
          </a:p>
          <a:p>
            <a:pPr lvl="0"/>
            <a:r>
              <a:rPr lang="en-NZ" sz="2400" dirty="0"/>
              <a:t>We have drafted the Strategy based on what we know right now, which is the current system</a:t>
            </a:r>
          </a:p>
          <a:p>
            <a:pPr lvl="0"/>
            <a:endParaRPr lang="en-NZ" sz="400" dirty="0"/>
          </a:p>
          <a:p>
            <a:r>
              <a:rPr lang="en-NZ" sz="2400" dirty="0"/>
              <a:t>We will incorporate information about the new health system, and how it relates to preventing and minimising gambling harm, as it becomes available. </a:t>
            </a:r>
          </a:p>
          <a:p>
            <a:endParaRPr lang="en-NZ" sz="28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32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DD1D-0677-4C25-967A-87F79433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Gambling Harm Needs Assessment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5262-C7F6-4585-ABFA-D3DAC869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1" y="1204188"/>
            <a:ext cx="7886700" cy="485371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ea typeface="Times New Roman" panose="02020603050405020304" pitchFamily="18" charset="0"/>
              </a:rPr>
              <a:t>The Ministry commissioned Malatest International to: 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>
                <a:ea typeface="Times New Roman" panose="02020603050405020304" pitchFamily="18" charset="0"/>
              </a:rPr>
              <a:t>Identify changes in the evidence since the 2018 Needs Assessment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>
                <a:ea typeface="Times New Roman" panose="02020603050405020304" pitchFamily="18" charset="0"/>
              </a:rPr>
              <a:t>Identify gaps in service delivery.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mi-NZ" sz="1800" dirty="0">
                <a:ea typeface="Times New Roman" panose="02020603050405020304" pitchFamily="18" charset="0"/>
              </a:rPr>
              <a:t>Summarise the Ministry’s progress across the 11 Objectives set out in the current Strategy 2019/20-2021/22.</a:t>
            </a:r>
          </a:p>
          <a:p>
            <a:pPr marL="457200" lvl="1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mi-NZ" sz="18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ea typeface="Times New Roman" panose="02020603050405020304" pitchFamily="18" charset="0"/>
              </a:rPr>
              <a:t>Methods included: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Literature review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Interviews and focus groups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Online surveys (workforce and consumer)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dirty="0">
              <a:ea typeface="Times New Roman" panose="02020603050405020304" pitchFamily="18" charset="0"/>
            </a:endParaRPr>
          </a:p>
          <a:p>
            <a:pPr marL="538162" lvl="2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mi-N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8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E50F-0B34-4F5C-A933-EBC3BB10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1404"/>
          </a:xfrm>
        </p:spPr>
        <p:txBody>
          <a:bodyPr/>
          <a:lstStyle/>
          <a:p>
            <a:r>
              <a:rPr lang="en-NZ" dirty="0">
                <a:ea typeface="Calibri" panose="020F0502020204030204" pitchFamily="34" charset="0"/>
                <a:cs typeface="Times New Roman" panose="02020603050405020304" pitchFamily="18" charset="0"/>
              </a:rPr>
              <a:t>Needs assessment key findings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CF85-6AED-44E7-A902-89D8D28C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6531"/>
            <a:ext cx="8072588" cy="4341639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Most people gamble for leisure and recreation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</a:pPr>
            <a:r>
              <a:rPr lang="en-NZ" sz="1800" dirty="0"/>
              <a:t>There are widespread risks of gambling harm. All forms of gambling are widely available in New Zealand. Online gambling for money has increased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Māori, Pacific, Asian and young people/rangatahi are at greatest risk, or continue to experience the greatest levels of gambling harm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 total number of people affected by gambling harm has increased in line with population growth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Gambling expenditure decreased during COVID-19 lockdowns but returned to pre-COVID levels shortly after lockdown lifted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Service uptake has been well below expected demand.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There are silos between gambling services and </a:t>
            </a:r>
            <a:r>
              <a:rPr lang="en-NZ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mental health and addiction services.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93627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>
            <a:extLst>
              <a:ext uri="{FF2B5EF4-FFF2-40B4-BE49-F238E27FC236}">
                <a16:creationId xmlns:a16="http://schemas.microsoft.com/office/drawing/2014/main" id="{434C5326-57D6-4A8E-A3CB-3A1F88E0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68" y="1211566"/>
            <a:ext cx="7801418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Research shows that Māori and Pacific peoples, some Asian communities and young people /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rangatahi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disproportionately experience gambling harm.</a:t>
            </a:r>
          </a:p>
          <a:p>
            <a:pPr marL="0" indent="0"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Māori were four times more likely to be moderate risk and problem gamblers compared with non-Māori.</a:t>
            </a:r>
          </a:p>
          <a:p>
            <a:pPr marL="0" indent="0"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Pacific peoples were about 1.6 times more likely to be moderate-risk and problem gamblers compared with non-Pacific peoples.</a:t>
            </a:r>
          </a:p>
          <a:p>
            <a:pPr marL="0" indent="0"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Asian adults were less likely to gamble overall, but those who did were much more likely to experience harm compared to European/Other.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Young people aged 15–24 years made up approximately 27 percent (21,000 people) of the total proportion of moderate-risk and harmful gamblers (1.9 percent of all adults or 76,000 people).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NZ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BFCDC-04E8-41B2-9B2C-EFFAA98F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68" y="266598"/>
            <a:ext cx="7886700" cy="1074060"/>
          </a:xfrm>
        </p:spPr>
        <p:txBody>
          <a:bodyPr/>
          <a:lstStyle/>
          <a:p>
            <a:r>
              <a:rPr lang="en-NZ" dirty="0"/>
              <a:t>Gambling Harm Prevalence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2860</Words>
  <Application>Microsoft Office PowerPoint</Application>
  <PresentationFormat>On-screen Show (4:3)</PresentationFormat>
  <Paragraphs>401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 Nova Light</vt:lpstr>
      <vt:lpstr>Calibri</vt:lpstr>
      <vt:lpstr>Calibri Light</vt:lpstr>
      <vt:lpstr>Courier New</vt:lpstr>
      <vt:lpstr>Georgia</vt:lpstr>
      <vt:lpstr>Segoe UI</vt:lpstr>
      <vt:lpstr>Segoe UI Semibold</vt:lpstr>
      <vt:lpstr>Symbol</vt:lpstr>
      <vt:lpstr>Wingdings</vt:lpstr>
      <vt:lpstr>Office Theme</vt:lpstr>
      <vt:lpstr>Preventing and Minimising Gambling Harm 2022/23 to 2024/25</vt:lpstr>
      <vt:lpstr>Outline of Presentation</vt:lpstr>
      <vt:lpstr>Context</vt:lpstr>
      <vt:lpstr>Context – what is gambling harm?</vt:lpstr>
      <vt:lpstr>Context – what is the Strategy?</vt:lpstr>
      <vt:lpstr>Health and Disability System Reforms</vt:lpstr>
      <vt:lpstr>Gambling Harm Needs Assessment 2021</vt:lpstr>
      <vt:lpstr>Needs assessment key findings</vt:lpstr>
      <vt:lpstr>Gambling Harm Prevalence</vt:lpstr>
      <vt:lpstr>Asian people : gambling harm prevalence </vt:lpstr>
      <vt:lpstr>Utilisation of gambling harm services (excluding brief interventions)</vt:lpstr>
      <vt:lpstr>Online gambling</vt:lpstr>
      <vt:lpstr>Needs assessment key recommendations</vt:lpstr>
      <vt:lpstr>So what does this mean for our response?</vt:lpstr>
      <vt:lpstr>The Strategic plan</vt:lpstr>
      <vt:lpstr>The strategic plan </vt:lpstr>
      <vt:lpstr>Revised strategic framework</vt:lpstr>
      <vt:lpstr>Outcomes</vt:lpstr>
      <vt:lpstr>Revised strategic objectives </vt:lpstr>
      <vt:lpstr>The Service Plan</vt:lpstr>
      <vt:lpstr>The service plan </vt:lpstr>
      <vt:lpstr>Asian peoples </vt:lpstr>
      <vt:lpstr>Proposed additional investment  </vt:lpstr>
      <vt:lpstr>Public health services</vt:lpstr>
      <vt:lpstr>Clinical intervention services</vt:lpstr>
      <vt:lpstr>Research and evaluation</vt:lpstr>
      <vt:lpstr>New services, innovation pilots and investments</vt:lpstr>
      <vt:lpstr>Estimated costs for 2022/23 to 2024/25 </vt:lpstr>
      <vt:lpstr>Indicative budget to prevent and minimise gambling harm (GST exclusive) 2022/23 to 2024/25</vt:lpstr>
      <vt:lpstr>The problem gambling levy</vt:lpstr>
      <vt:lpstr>What is the problem gambling levy for? </vt:lpstr>
      <vt:lpstr>Draft levy rates</vt:lpstr>
      <vt:lpstr>Problem gambling levy formula </vt:lpstr>
      <vt:lpstr>Expenditure by main gambling sectors 2011 - 2020</vt:lpstr>
      <vt:lpstr>Presentations by main gambling sectors 2011 - 2020</vt:lpstr>
      <vt:lpstr>Share of presentations and expenditure by sector, for 2020</vt:lpstr>
      <vt:lpstr>Levy rate (%) per sector by expenditure/presentation weighting options </vt:lpstr>
      <vt:lpstr>Expected levy payment ($m) per sector by expenditure/presentation weighting options </vt:lpstr>
      <vt:lpstr>Expected levy payments as weightings change (expenditure/presentations)</vt:lpstr>
      <vt:lpstr>Making a submission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2021-09-23T21:05:27Z</dcterms:created>
  <dcterms:modified xsi:type="dcterms:W3CDTF">2021-09-26T23:45:23Z</dcterms:modified>
</cp:coreProperties>
</file>