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diagrams/data8.xml" ContentType="application/vnd.openxmlformats-officedocument.drawingml.diagramData+xml"/>
  <Override PartName="/word/diagrams/layout8.xml" ContentType="application/vnd.openxmlformats-officedocument.drawingml.diagramLayout+xml"/>
  <Override PartName="/word/diagrams/quickStyle8.xml" ContentType="application/vnd.openxmlformats-officedocument.drawingml.diagramStyle+xml"/>
  <Override PartName="/word/diagrams/colors8.xml" ContentType="application/vnd.openxmlformats-officedocument.drawingml.diagramColors+xml"/>
  <Override PartName="/word/diagrams/drawing8.xml" ContentType="application/vnd.ms-office.drawingml.diagramDrawing+xml"/>
  <Override PartName="/word/diagrams/data9.xml" ContentType="application/vnd.openxmlformats-officedocument.drawingml.diagramData+xml"/>
  <Override PartName="/word/diagrams/layout9.xml" ContentType="application/vnd.openxmlformats-officedocument.drawingml.diagramLayout+xml"/>
  <Override PartName="/word/diagrams/quickStyle9.xml" ContentType="application/vnd.openxmlformats-officedocument.drawingml.diagramStyle+xml"/>
  <Override PartName="/word/diagrams/colors9.xml" ContentType="application/vnd.openxmlformats-officedocument.drawingml.diagramColors+xml"/>
  <Override PartName="/word/diagrams/drawing9.xml" ContentType="application/vnd.ms-office.drawingml.diagramDrawing+xml"/>
  <Override PartName="/word/diagrams/data10.xml" ContentType="application/vnd.openxmlformats-officedocument.drawingml.diagramData+xml"/>
  <Override PartName="/word/diagrams/layout10.xml" ContentType="application/vnd.openxmlformats-officedocument.drawingml.diagramLayout+xml"/>
  <Override PartName="/word/diagrams/quickStyle10.xml" ContentType="application/vnd.openxmlformats-officedocument.drawingml.diagramStyle+xml"/>
  <Override PartName="/word/diagrams/colors10.xml" ContentType="application/vnd.openxmlformats-officedocument.drawingml.diagramColors+xml"/>
  <Override PartName="/word/diagrams/drawing10.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1455161" w14:textId="1998669D" w:rsidR="00C86248" w:rsidRPr="00926083" w:rsidRDefault="00B9671F" w:rsidP="00926083">
      <w:pPr>
        <w:pStyle w:val="Title"/>
      </w:pPr>
      <w:r w:rsidRPr="00B9671F">
        <w:t>Victims’ Rights in the Health System</w:t>
      </w:r>
    </w:p>
    <w:p w14:paraId="2B4FAC6A" w14:textId="5AF7337D" w:rsidR="00C05132" w:rsidRDefault="00B9671F" w:rsidP="00926083">
      <w:pPr>
        <w:pStyle w:val="Subhead"/>
      </w:pPr>
      <w:r w:rsidRPr="00B9671F">
        <w:t>Your rights as a registered victim of a person detained in hospital for mental health treatment</w:t>
      </w:r>
    </w:p>
    <w:p w14:paraId="2A961E80" w14:textId="02324359" w:rsidR="00531E12" w:rsidRPr="00531E12" w:rsidRDefault="00B9671F" w:rsidP="00531E12">
      <w:pPr>
        <w:pStyle w:val="Year"/>
      </w:pPr>
      <w:r>
        <w:t>2022</w:t>
      </w:r>
    </w:p>
    <w:p w14:paraId="5C1CCC9F" w14:textId="77777777" w:rsidR="00C05132" w:rsidRDefault="00C05132" w:rsidP="00A06BE4"/>
    <w:p w14:paraId="57E2CB79" w14:textId="77777777" w:rsidR="00142954" w:rsidRPr="00142954" w:rsidRDefault="00142954" w:rsidP="00142954">
      <w:pPr>
        <w:sectPr w:rsidR="00142954" w:rsidRPr="00142954" w:rsidSect="005A79E5">
          <w:headerReference w:type="default" r:id="rId11"/>
          <w:footerReference w:type="default" r:id="rId12"/>
          <w:pgSz w:w="11907" w:h="16834" w:code="9"/>
          <w:pgMar w:top="5670" w:right="1134" w:bottom="1134" w:left="1134" w:header="567" w:footer="851" w:gutter="0"/>
          <w:pgNumType w:start="1"/>
          <w:cols w:space="720"/>
        </w:sectPr>
      </w:pPr>
    </w:p>
    <w:p w14:paraId="358CE3BA" w14:textId="2ECA6A61" w:rsidR="00A80363" w:rsidRPr="00F711CB" w:rsidRDefault="00A80363" w:rsidP="00B9671F">
      <w:pPr>
        <w:pStyle w:val="Imprint"/>
        <w:spacing w:before="1200"/>
        <w:rPr>
          <w:rFonts w:cs="Segoe UI"/>
        </w:rPr>
      </w:pPr>
      <w:r w:rsidRPr="00F711CB">
        <w:rPr>
          <w:rFonts w:cs="Segoe UI"/>
        </w:rPr>
        <w:lastRenderedPageBreak/>
        <w:t xml:space="preserve">Citation: </w:t>
      </w:r>
      <w:r w:rsidR="00442C1C" w:rsidRPr="00F711CB">
        <w:rPr>
          <w:rFonts w:cs="Segoe UI"/>
        </w:rPr>
        <w:t xml:space="preserve">Ministry of Health. </w:t>
      </w:r>
      <w:r w:rsidR="00B9671F" w:rsidRPr="00F711CB">
        <w:rPr>
          <w:rFonts w:cs="Segoe UI"/>
        </w:rPr>
        <w:t>2022</w:t>
      </w:r>
      <w:r w:rsidR="00442C1C" w:rsidRPr="00F711CB">
        <w:rPr>
          <w:rFonts w:cs="Segoe UI"/>
        </w:rPr>
        <w:t xml:space="preserve">. </w:t>
      </w:r>
      <w:r w:rsidR="00B9671F" w:rsidRPr="00F711CB">
        <w:rPr>
          <w:rFonts w:cs="Segoe UI"/>
          <w:i/>
        </w:rPr>
        <w:t>Victims’ Rights in the Health System</w:t>
      </w:r>
      <w:r w:rsidR="009E19AB">
        <w:rPr>
          <w:rFonts w:cs="Segoe UI"/>
          <w:i/>
        </w:rPr>
        <w:t>:</w:t>
      </w:r>
      <w:r w:rsidR="00B9671F" w:rsidRPr="00F711CB">
        <w:rPr>
          <w:rFonts w:cs="Segoe UI"/>
          <w:i/>
        </w:rPr>
        <w:t xml:space="preserve"> Your rights as a registered victim of a person detained in hospital for mental health treatment</w:t>
      </w:r>
      <w:r w:rsidR="00442C1C" w:rsidRPr="00F711CB">
        <w:rPr>
          <w:rFonts w:cs="Segoe UI"/>
        </w:rPr>
        <w:t>. Wellington: Ministry of Health.</w:t>
      </w:r>
    </w:p>
    <w:p w14:paraId="7909192E" w14:textId="41DD5148" w:rsidR="00C86248" w:rsidRPr="00F711CB" w:rsidRDefault="00C86248">
      <w:pPr>
        <w:pStyle w:val="Imprint"/>
      </w:pPr>
      <w:r w:rsidRPr="00F711CB">
        <w:t xml:space="preserve">Published in </w:t>
      </w:r>
      <w:r w:rsidR="00F711CB">
        <w:t xml:space="preserve">December 2022 </w:t>
      </w:r>
      <w:r w:rsidRPr="00F711CB">
        <w:t>by the</w:t>
      </w:r>
      <w:r w:rsidR="00442C1C" w:rsidRPr="00F711CB">
        <w:t xml:space="preserve"> </w:t>
      </w:r>
      <w:r w:rsidRPr="00F711CB">
        <w:t>Ministry of Health</w:t>
      </w:r>
      <w:r w:rsidRPr="00F711CB">
        <w:br/>
        <w:t>PO Box 5013, Wellington</w:t>
      </w:r>
      <w:r w:rsidR="00A80363" w:rsidRPr="00F711CB">
        <w:t xml:space="preserve"> 614</w:t>
      </w:r>
      <w:r w:rsidR="006041F0" w:rsidRPr="00F711CB">
        <w:t>0</w:t>
      </w:r>
      <w:r w:rsidRPr="00F711CB">
        <w:t xml:space="preserve">, </w:t>
      </w:r>
      <w:r w:rsidR="00571223" w:rsidRPr="00F711CB">
        <w:t>New Zealand</w:t>
      </w:r>
    </w:p>
    <w:p w14:paraId="6D17E5E8" w14:textId="4D27D035" w:rsidR="00082CD6" w:rsidRPr="009C0F2D" w:rsidRDefault="009A42D5" w:rsidP="00082CD6">
      <w:pPr>
        <w:pStyle w:val="Imprint"/>
      </w:pPr>
      <w:r w:rsidRPr="00F711CB">
        <w:t xml:space="preserve">ISBN </w:t>
      </w:r>
      <w:r w:rsidR="00E737A7" w:rsidRPr="00E737A7">
        <w:t>978-1-991075-04-8</w:t>
      </w:r>
      <w:r w:rsidRPr="00F711CB">
        <w:t xml:space="preserve"> </w:t>
      </w:r>
      <w:r w:rsidR="00D863D0" w:rsidRPr="00F711CB">
        <w:t>(</w:t>
      </w:r>
      <w:r w:rsidR="00442C1C" w:rsidRPr="00F711CB">
        <w:t>online</w:t>
      </w:r>
      <w:r w:rsidR="00D863D0" w:rsidRPr="00F711CB">
        <w:t>)</w:t>
      </w:r>
      <w:r w:rsidR="00082CD6" w:rsidRPr="00F711CB">
        <w:br/>
        <w:t xml:space="preserve">HP </w:t>
      </w:r>
      <w:r w:rsidR="004E7C91">
        <w:t>8660</w:t>
      </w:r>
    </w:p>
    <w:p w14:paraId="48DBDA36" w14:textId="77777777" w:rsidR="00C86248" w:rsidRDefault="008C64C4" w:rsidP="00A63DFF">
      <w:r>
        <w:rPr>
          <w:noProof/>
          <w:lang w:eastAsia="en-NZ"/>
        </w:rPr>
        <w:drawing>
          <wp:inline distT="0" distB="0" distL="0" distR="0" wp14:anchorId="6EF4539D" wp14:editId="5C0103DB">
            <wp:extent cx="1216825" cy="576270"/>
            <wp:effectExtent l="0" t="0" r="2540" b="0"/>
            <wp:docPr id="2" name="Picture 2"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Ministry of Health logo"/>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1216825" cy="576270"/>
                    </a:xfrm>
                    <a:prstGeom prst="rect">
                      <a:avLst/>
                    </a:prstGeom>
                    <a:noFill/>
                    <a:ln>
                      <a:noFill/>
                    </a:ln>
                  </pic:spPr>
                </pic:pic>
              </a:graphicData>
            </a:graphic>
          </wp:inline>
        </w:drawing>
      </w:r>
    </w:p>
    <w:p w14:paraId="354F16DF" w14:textId="77777777" w:rsidR="00A63DFF" w:rsidRDefault="00A63DFF" w:rsidP="00A63DFF">
      <w:pPr>
        <w:pStyle w:val="Imprint"/>
        <w:spacing w:before="240" w:after="480"/>
      </w:pPr>
      <w:r>
        <w:t>This document is available at health.govt.nz</w:t>
      </w:r>
    </w:p>
    <w:tbl>
      <w:tblPr>
        <w:tblW w:w="0" w:type="auto"/>
        <w:tblLayout w:type="fixed"/>
        <w:tblLook w:val="04A0" w:firstRow="1" w:lastRow="0" w:firstColumn="1" w:lastColumn="0" w:noHBand="0" w:noVBand="1"/>
      </w:tblPr>
      <w:tblGrid>
        <w:gridCol w:w="1526"/>
        <w:gridCol w:w="6061"/>
      </w:tblGrid>
      <w:tr w:rsidR="00A63DFF" w:rsidRPr="00A63DFF" w14:paraId="3FC6B2D2" w14:textId="77777777" w:rsidTr="00A63DFF">
        <w:trPr>
          <w:cantSplit/>
        </w:trPr>
        <w:tc>
          <w:tcPr>
            <w:tcW w:w="1526" w:type="dxa"/>
          </w:tcPr>
          <w:p w14:paraId="362D26E7" w14:textId="77777777" w:rsidR="00A63DFF" w:rsidRPr="00A63DFF" w:rsidRDefault="00A63DFF" w:rsidP="00A63DFF">
            <w:pPr>
              <w:rPr>
                <w:rFonts w:cs="Segoe UI"/>
                <w:sz w:val="15"/>
                <w:szCs w:val="15"/>
              </w:rPr>
            </w:pPr>
            <w:r w:rsidRPr="00A63DFF">
              <w:rPr>
                <w:rFonts w:cs="Segoe UI"/>
                <w:noProof/>
                <w:sz w:val="15"/>
                <w:szCs w:val="15"/>
                <w:lang w:eastAsia="en-NZ"/>
              </w:rPr>
              <w:drawing>
                <wp:inline distT="0" distB="0" distL="0" distR="0" wp14:anchorId="4BFD7476" wp14:editId="5569ABBB">
                  <wp:extent cx="809625" cy="285750"/>
                  <wp:effectExtent l="0" t="0" r="9525" b="0"/>
                  <wp:docPr id="3" name="Picture 3" descr="CC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CBY"/>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809625" cy="285750"/>
                          </a:xfrm>
                          <a:prstGeom prst="rect">
                            <a:avLst/>
                          </a:prstGeom>
                          <a:noFill/>
                          <a:ln>
                            <a:noFill/>
                          </a:ln>
                        </pic:spPr>
                      </pic:pic>
                    </a:graphicData>
                  </a:graphic>
                </wp:inline>
              </w:drawing>
            </w:r>
          </w:p>
        </w:tc>
        <w:tc>
          <w:tcPr>
            <w:tcW w:w="6061" w:type="dxa"/>
          </w:tcPr>
          <w:p w14:paraId="7D3A471A" w14:textId="77777777" w:rsidR="00A63DFF" w:rsidRPr="00A63DFF" w:rsidRDefault="00A63DFF" w:rsidP="00A63DFF">
            <w:pPr>
              <w:rPr>
                <w:rFonts w:cs="Segoe UI"/>
                <w:sz w:val="15"/>
                <w:szCs w:val="15"/>
              </w:rPr>
            </w:pPr>
            <w:r w:rsidRPr="00A63DFF">
              <w:rPr>
                <w:rFonts w:cs="Segoe UI"/>
                <w:sz w:val="15"/>
                <w:szCs w:val="15"/>
              </w:rPr>
              <w:t xml:space="preserve">This work is licensed under the Creative Commons Attribution 4.0 International licence. In essence, </w:t>
            </w:r>
            <w:r w:rsidRPr="00A63DFF">
              <w:rPr>
                <w:rFonts w:cs="Segoe UI"/>
                <w:bCs/>
                <w:sz w:val="15"/>
                <w:szCs w:val="15"/>
              </w:rPr>
              <w:t xml:space="preserve">you are free to: </w:t>
            </w:r>
            <w:r w:rsidRPr="00A63DFF">
              <w:rPr>
                <w:rFonts w:cs="Segoe UI"/>
                <w:sz w:val="15"/>
                <w:szCs w:val="15"/>
              </w:rPr>
              <w:t xml:space="preserve">share ie, copy and redistribute the material in any medium or format; adapt ie, remix, transform and build upon the material. </w:t>
            </w:r>
            <w:r w:rsidRPr="00A63DFF">
              <w:rPr>
                <w:rFonts w:cs="Segoe UI"/>
                <w:bCs/>
                <w:sz w:val="15"/>
                <w:szCs w:val="15"/>
              </w:rPr>
              <w:t>You must give appropriate credit, provide a link to the licence and indicate if changes were made.</w:t>
            </w:r>
          </w:p>
        </w:tc>
      </w:tr>
    </w:tbl>
    <w:p w14:paraId="44C6FE3A" w14:textId="77777777" w:rsidR="007E74F1" w:rsidRPr="001F45A7" w:rsidRDefault="007E74F1" w:rsidP="00A63DFF"/>
    <w:p w14:paraId="2113CC0B" w14:textId="77777777" w:rsidR="00C86248" w:rsidRDefault="00C86248">
      <w:pPr>
        <w:jc w:val="center"/>
        <w:sectPr w:rsidR="00C86248" w:rsidSect="00C05132">
          <w:footerReference w:type="even" r:id="rId15"/>
          <w:footerReference w:type="default" r:id="rId16"/>
          <w:pgSz w:w="11907" w:h="16834" w:code="9"/>
          <w:pgMar w:top="1701" w:right="2268" w:bottom="1134" w:left="2268" w:header="0" w:footer="0" w:gutter="0"/>
          <w:cols w:space="720"/>
          <w:vAlign w:val="bottom"/>
        </w:sectPr>
      </w:pPr>
    </w:p>
    <w:p w14:paraId="0F8774BA" w14:textId="404D6254" w:rsidR="00032C0A" w:rsidRDefault="00B9671F" w:rsidP="001D3E4E">
      <w:pPr>
        <w:pStyle w:val="Heading1"/>
        <w:spacing w:before="0"/>
      </w:pPr>
      <w:bookmarkStart w:id="1" w:name="_Toc122609668"/>
      <w:bookmarkStart w:id="2" w:name="_Toc405792991"/>
      <w:bookmarkStart w:id="3" w:name="_Toc405793224"/>
      <w:r w:rsidRPr="00B9671F">
        <w:lastRenderedPageBreak/>
        <w:t>Abbreviations</w:t>
      </w:r>
      <w:bookmarkEnd w:id="1"/>
    </w:p>
    <w:tbl>
      <w:tblPr>
        <w:tblW w:w="0" w:type="auto"/>
        <w:tblBorders>
          <w:top w:val="single" w:sz="4" w:space="0" w:color="A6A6A6" w:themeColor="background1" w:themeShade="A6"/>
          <w:bottom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2617"/>
        <w:gridCol w:w="5462"/>
      </w:tblGrid>
      <w:tr w:rsidR="00B9671F" w:rsidRPr="00555574" w14:paraId="34B3DE33" w14:textId="77777777" w:rsidTr="004D618A">
        <w:tc>
          <w:tcPr>
            <w:tcW w:w="2617" w:type="dxa"/>
          </w:tcPr>
          <w:p w14:paraId="3A825323" w14:textId="77777777" w:rsidR="00B9671F" w:rsidRPr="004D618A" w:rsidRDefault="00B9671F" w:rsidP="004D618A">
            <w:pPr>
              <w:pStyle w:val="TableText"/>
              <w:ind w:left="165" w:hanging="108"/>
              <w:rPr>
                <w:bCs/>
              </w:rPr>
            </w:pPr>
            <w:r w:rsidRPr="004D618A">
              <w:rPr>
                <w:bCs/>
              </w:rPr>
              <w:t>CP MIP Act</w:t>
            </w:r>
          </w:p>
        </w:tc>
        <w:tc>
          <w:tcPr>
            <w:tcW w:w="5462" w:type="dxa"/>
          </w:tcPr>
          <w:p w14:paraId="34BC3E6E" w14:textId="77777777" w:rsidR="00B9671F" w:rsidRPr="004D618A" w:rsidRDefault="00B9671F" w:rsidP="004D618A">
            <w:pPr>
              <w:pStyle w:val="TableText"/>
              <w:ind w:left="165" w:hanging="108"/>
              <w:rPr>
                <w:bCs/>
              </w:rPr>
            </w:pPr>
            <w:r w:rsidRPr="004D618A">
              <w:rPr>
                <w:bCs/>
              </w:rPr>
              <w:t>Criminal Procedure (Mentally Impaired Persons) Act 2003</w:t>
            </w:r>
          </w:p>
        </w:tc>
      </w:tr>
      <w:tr w:rsidR="00B9671F" w:rsidRPr="00555574" w14:paraId="10E9B52C" w14:textId="77777777" w:rsidTr="004D618A">
        <w:tc>
          <w:tcPr>
            <w:tcW w:w="2617" w:type="dxa"/>
          </w:tcPr>
          <w:p w14:paraId="73601501" w14:textId="77777777" w:rsidR="00B9671F" w:rsidRPr="004D618A" w:rsidRDefault="00B9671F" w:rsidP="004D618A">
            <w:pPr>
              <w:pStyle w:val="TableText"/>
              <w:ind w:left="165" w:hanging="108"/>
              <w:rPr>
                <w:bCs/>
              </w:rPr>
            </w:pPr>
            <w:r w:rsidRPr="004D618A">
              <w:rPr>
                <w:bCs/>
              </w:rPr>
              <w:t>DAMHS</w:t>
            </w:r>
          </w:p>
        </w:tc>
        <w:tc>
          <w:tcPr>
            <w:tcW w:w="5462" w:type="dxa"/>
          </w:tcPr>
          <w:p w14:paraId="4812B655" w14:textId="77777777" w:rsidR="00B9671F" w:rsidRPr="004D618A" w:rsidRDefault="00B9671F" w:rsidP="004D618A">
            <w:pPr>
              <w:pStyle w:val="TableText"/>
              <w:ind w:left="165" w:hanging="108"/>
              <w:rPr>
                <w:bCs/>
              </w:rPr>
            </w:pPr>
            <w:r w:rsidRPr="004D618A">
              <w:rPr>
                <w:bCs/>
              </w:rPr>
              <w:t>Director of Area Mental Health Services</w:t>
            </w:r>
          </w:p>
        </w:tc>
      </w:tr>
      <w:tr w:rsidR="00B9671F" w:rsidRPr="00555574" w14:paraId="675F647C" w14:textId="77777777" w:rsidTr="004D618A">
        <w:tc>
          <w:tcPr>
            <w:tcW w:w="2617" w:type="dxa"/>
          </w:tcPr>
          <w:p w14:paraId="70D807BD" w14:textId="77777777" w:rsidR="00B9671F" w:rsidRPr="004D618A" w:rsidRDefault="00B9671F" w:rsidP="004D618A">
            <w:pPr>
              <w:pStyle w:val="TableText"/>
              <w:ind w:left="165" w:hanging="108"/>
              <w:rPr>
                <w:bCs/>
              </w:rPr>
            </w:pPr>
            <w:r w:rsidRPr="004D618A">
              <w:rPr>
                <w:bCs/>
              </w:rPr>
              <w:t>Director</w:t>
            </w:r>
          </w:p>
        </w:tc>
        <w:tc>
          <w:tcPr>
            <w:tcW w:w="5462" w:type="dxa"/>
          </w:tcPr>
          <w:p w14:paraId="2AADC4B0" w14:textId="77777777" w:rsidR="00B9671F" w:rsidRPr="004D618A" w:rsidRDefault="00B9671F" w:rsidP="004D618A">
            <w:pPr>
              <w:pStyle w:val="TableText"/>
              <w:ind w:left="165" w:hanging="108"/>
              <w:rPr>
                <w:bCs/>
              </w:rPr>
            </w:pPr>
            <w:r w:rsidRPr="004D618A">
              <w:rPr>
                <w:bCs/>
              </w:rPr>
              <w:t>Director of Mental Health</w:t>
            </w:r>
          </w:p>
        </w:tc>
      </w:tr>
      <w:tr w:rsidR="00B9671F" w:rsidRPr="00555574" w14:paraId="1EDBFF59" w14:textId="77777777" w:rsidTr="004D618A">
        <w:tc>
          <w:tcPr>
            <w:tcW w:w="2617" w:type="dxa"/>
          </w:tcPr>
          <w:p w14:paraId="519ECD00" w14:textId="77777777" w:rsidR="00B9671F" w:rsidRPr="004D618A" w:rsidRDefault="00B9671F" w:rsidP="004D618A">
            <w:pPr>
              <w:pStyle w:val="TableText"/>
              <w:ind w:left="165" w:hanging="108"/>
              <w:rPr>
                <w:bCs/>
              </w:rPr>
            </w:pPr>
            <w:r w:rsidRPr="004D618A">
              <w:rPr>
                <w:bCs/>
              </w:rPr>
              <w:t>Long-term leave</w:t>
            </w:r>
          </w:p>
        </w:tc>
        <w:tc>
          <w:tcPr>
            <w:tcW w:w="5462" w:type="dxa"/>
          </w:tcPr>
          <w:p w14:paraId="542B5EAD" w14:textId="77777777" w:rsidR="00B9671F" w:rsidRPr="004D618A" w:rsidRDefault="00B9671F" w:rsidP="004D618A">
            <w:pPr>
              <w:pStyle w:val="TableText"/>
              <w:ind w:left="165" w:hanging="108"/>
              <w:rPr>
                <w:bCs/>
              </w:rPr>
            </w:pPr>
            <w:r w:rsidRPr="004D618A">
              <w:rPr>
                <w:bCs/>
              </w:rPr>
              <w:t>Leave under section 50 of the Mental Health Act</w:t>
            </w:r>
          </w:p>
        </w:tc>
      </w:tr>
      <w:tr w:rsidR="00B9671F" w:rsidRPr="00555574" w14:paraId="4BAC5DAD" w14:textId="77777777" w:rsidTr="004D618A">
        <w:tc>
          <w:tcPr>
            <w:tcW w:w="2617" w:type="dxa"/>
          </w:tcPr>
          <w:p w14:paraId="78DFAD67" w14:textId="77777777" w:rsidR="00B9671F" w:rsidRPr="004D618A" w:rsidRDefault="00B9671F" w:rsidP="004D618A">
            <w:pPr>
              <w:pStyle w:val="TableText"/>
              <w:ind w:left="165" w:hanging="108"/>
              <w:rPr>
                <w:bCs/>
              </w:rPr>
            </w:pPr>
            <w:r w:rsidRPr="004D618A">
              <w:rPr>
                <w:bCs/>
              </w:rPr>
              <w:t>Mental Health Act</w:t>
            </w:r>
          </w:p>
        </w:tc>
        <w:tc>
          <w:tcPr>
            <w:tcW w:w="5462" w:type="dxa"/>
          </w:tcPr>
          <w:p w14:paraId="380C51D6" w14:textId="77777777" w:rsidR="00B9671F" w:rsidRPr="004D618A" w:rsidRDefault="00B9671F" w:rsidP="004D618A">
            <w:pPr>
              <w:pStyle w:val="TableText"/>
              <w:ind w:left="165" w:hanging="108"/>
              <w:rPr>
                <w:bCs/>
              </w:rPr>
            </w:pPr>
            <w:r w:rsidRPr="004D618A">
              <w:rPr>
                <w:bCs/>
              </w:rPr>
              <w:t>Mental Health (Compulsory Assessment and Treatment) Act 1992</w:t>
            </w:r>
          </w:p>
        </w:tc>
      </w:tr>
      <w:tr w:rsidR="00B9671F" w:rsidRPr="00555574" w14:paraId="54D3AC4C" w14:textId="77777777" w:rsidTr="004D618A">
        <w:tc>
          <w:tcPr>
            <w:tcW w:w="2617" w:type="dxa"/>
          </w:tcPr>
          <w:p w14:paraId="2E929502" w14:textId="77777777" w:rsidR="00B9671F" w:rsidRPr="004D618A" w:rsidRDefault="00B9671F" w:rsidP="004D618A">
            <w:pPr>
              <w:pStyle w:val="TableText"/>
              <w:ind w:left="165" w:hanging="108"/>
              <w:rPr>
                <w:bCs/>
              </w:rPr>
            </w:pPr>
            <w:r w:rsidRPr="004D618A">
              <w:rPr>
                <w:bCs/>
              </w:rPr>
              <w:t>Minister</w:t>
            </w:r>
          </w:p>
        </w:tc>
        <w:tc>
          <w:tcPr>
            <w:tcW w:w="5462" w:type="dxa"/>
          </w:tcPr>
          <w:p w14:paraId="486B3B6D" w14:textId="77777777" w:rsidR="00B9671F" w:rsidRPr="004D618A" w:rsidRDefault="00B9671F" w:rsidP="004D618A">
            <w:pPr>
              <w:pStyle w:val="TableText"/>
              <w:ind w:left="165" w:hanging="108"/>
              <w:rPr>
                <w:bCs/>
              </w:rPr>
            </w:pPr>
            <w:r w:rsidRPr="004D618A">
              <w:rPr>
                <w:bCs/>
              </w:rPr>
              <w:t>Minister of Health</w:t>
            </w:r>
          </w:p>
        </w:tc>
      </w:tr>
      <w:tr w:rsidR="00B9671F" w:rsidRPr="00555574" w14:paraId="0A8CC94E" w14:textId="77777777" w:rsidTr="004D618A">
        <w:tc>
          <w:tcPr>
            <w:tcW w:w="2617" w:type="dxa"/>
          </w:tcPr>
          <w:p w14:paraId="5785C86F" w14:textId="77777777" w:rsidR="00B9671F" w:rsidRPr="004D618A" w:rsidRDefault="00B9671F" w:rsidP="004D618A">
            <w:pPr>
              <w:pStyle w:val="TableText"/>
              <w:ind w:left="165" w:hanging="108"/>
              <w:rPr>
                <w:bCs/>
              </w:rPr>
            </w:pPr>
            <w:r w:rsidRPr="004D618A">
              <w:rPr>
                <w:bCs/>
              </w:rPr>
              <w:t>Police</w:t>
            </w:r>
          </w:p>
        </w:tc>
        <w:tc>
          <w:tcPr>
            <w:tcW w:w="5462" w:type="dxa"/>
          </w:tcPr>
          <w:p w14:paraId="42672896" w14:textId="77777777" w:rsidR="00B9671F" w:rsidRPr="004D618A" w:rsidRDefault="00B9671F" w:rsidP="004D618A">
            <w:pPr>
              <w:pStyle w:val="TableText"/>
              <w:ind w:left="165" w:hanging="108"/>
              <w:rPr>
                <w:bCs/>
              </w:rPr>
            </w:pPr>
            <w:r w:rsidRPr="004D618A">
              <w:rPr>
                <w:bCs/>
              </w:rPr>
              <w:t>New Zealand Police</w:t>
            </w:r>
          </w:p>
        </w:tc>
      </w:tr>
      <w:tr w:rsidR="00B9671F" w:rsidRPr="00555574" w14:paraId="67675DC1" w14:textId="77777777" w:rsidTr="004D618A">
        <w:tc>
          <w:tcPr>
            <w:tcW w:w="2617" w:type="dxa"/>
          </w:tcPr>
          <w:p w14:paraId="56135B66" w14:textId="77777777" w:rsidR="00B9671F" w:rsidRPr="004D618A" w:rsidRDefault="00B9671F" w:rsidP="004D618A">
            <w:pPr>
              <w:pStyle w:val="TableText"/>
              <w:ind w:left="165" w:hanging="108"/>
              <w:rPr>
                <w:bCs/>
              </w:rPr>
            </w:pPr>
            <w:r w:rsidRPr="004D618A">
              <w:rPr>
                <w:bCs/>
              </w:rPr>
              <w:t>Rights for Victims Act</w:t>
            </w:r>
          </w:p>
        </w:tc>
        <w:tc>
          <w:tcPr>
            <w:tcW w:w="5462" w:type="dxa"/>
          </w:tcPr>
          <w:p w14:paraId="3FA63C62" w14:textId="77777777" w:rsidR="00B9671F" w:rsidRPr="004D618A" w:rsidRDefault="00B9671F" w:rsidP="004D618A">
            <w:pPr>
              <w:pStyle w:val="TableText"/>
              <w:ind w:left="165" w:hanging="108"/>
              <w:rPr>
                <w:bCs/>
              </w:rPr>
            </w:pPr>
            <w:r w:rsidRPr="004D618A">
              <w:rPr>
                <w:bCs/>
              </w:rPr>
              <w:t>Rights for Victims of Insane Offenders Act 2021</w:t>
            </w:r>
          </w:p>
        </w:tc>
      </w:tr>
      <w:tr w:rsidR="00B9671F" w:rsidRPr="00555574" w14:paraId="3C2BF551" w14:textId="77777777" w:rsidTr="004D618A">
        <w:tc>
          <w:tcPr>
            <w:tcW w:w="2617" w:type="dxa"/>
          </w:tcPr>
          <w:p w14:paraId="0384B35F" w14:textId="77777777" w:rsidR="00B9671F" w:rsidRPr="004D618A" w:rsidRDefault="00B9671F" w:rsidP="004D618A">
            <w:pPr>
              <w:pStyle w:val="TableText"/>
              <w:ind w:left="165" w:hanging="108"/>
              <w:rPr>
                <w:bCs/>
              </w:rPr>
            </w:pPr>
            <w:r w:rsidRPr="004D618A">
              <w:rPr>
                <w:bCs/>
              </w:rPr>
              <w:t>Short-term leave</w:t>
            </w:r>
          </w:p>
        </w:tc>
        <w:tc>
          <w:tcPr>
            <w:tcW w:w="5462" w:type="dxa"/>
          </w:tcPr>
          <w:p w14:paraId="14E1F977" w14:textId="77777777" w:rsidR="00B9671F" w:rsidRPr="004D618A" w:rsidRDefault="00B9671F" w:rsidP="004D618A">
            <w:pPr>
              <w:pStyle w:val="TableText"/>
              <w:ind w:left="165" w:hanging="108"/>
              <w:rPr>
                <w:bCs/>
              </w:rPr>
            </w:pPr>
            <w:r w:rsidRPr="004D618A">
              <w:rPr>
                <w:bCs/>
              </w:rPr>
              <w:t>Leave under section 52 of the Mental Health Act</w:t>
            </w:r>
          </w:p>
        </w:tc>
      </w:tr>
      <w:tr w:rsidR="00B9671F" w:rsidRPr="00555574" w14:paraId="080A8181" w14:textId="77777777" w:rsidTr="004D618A">
        <w:tc>
          <w:tcPr>
            <w:tcW w:w="2617" w:type="dxa"/>
          </w:tcPr>
          <w:p w14:paraId="7D6EE8E8" w14:textId="77777777" w:rsidR="00B9671F" w:rsidRPr="004D618A" w:rsidRDefault="00B9671F" w:rsidP="004D618A">
            <w:pPr>
              <w:pStyle w:val="TableText"/>
              <w:ind w:left="165" w:hanging="108"/>
              <w:rPr>
                <w:bCs/>
              </w:rPr>
            </w:pPr>
            <w:r w:rsidRPr="004D618A">
              <w:rPr>
                <w:bCs/>
              </w:rPr>
              <w:t>The Tribunal</w:t>
            </w:r>
          </w:p>
        </w:tc>
        <w:tc>
          <w:tcPr>
            <w:tcW w:w="5462" w:type="dxa"/>
          </w:tcPr>
          <w:p w14:paraId="22EA0D3C" w14:textId="77777777" w:rsidR="00B9671F" w:rsidRPr="004D618A" w:rsidRDefault="00B9671F" w:rsidP="004D618A">
            <w:pPr>
              <w:pStyle w:val="TableText"/>
              <w:ind w:left="165" w:hanging="108"/>
              <w:rPr>
                <w:bCs/>
              </w:rPr>
            </w:pPr>
            <w:r w:rsidRPr="004D618A">
              <w:rPr>
                <w:bCs/>
              </w:rPr>
              <w:t>The Mental Health Review Tribunal</w:t>
            </w:r>
          </w:p>
        </w:tc>
      </w:tr>
      <w:tr w:rsidR="00B9671F" w:rsidRPr="00555574" w14:paraId="7F831DD2" w14:textId="77777777" w:rsidTr="004D618A">
        <w:tc>
          <w:tcPr>
            <w:tcW w:w="2617" w:type="dxa"/>
          </w:tcPr>
          <w:p w14:paraId="1616E903" w14:textId="77777777" w:rsidR="00B9671F" w:rsidRPr="004D618A" w:rsidRDefault="00B9671F" w:rsidP="004D618A">
            <w:pPr>
              <w:pStyle w:val="TableText"/>
              <w:ind w:left="165" w:hanging="108"/>
              <w:rPr>
                <w:bCs/>
              </w:rPr>
            </w:pPr>
            <w:r w:rsidRPr="004D618A">
              <w:rPr>
                <w:bCs/>
              </w:rPr>
              <w:t>Victims’ Rights Act</w:t>
            </w:r>
          </w:p>
        </w:tc>
        <w:tc>
          <w:tcPr>
            <w:tcW w:w="5462" w:type="dxa"/>
          </w:tcPr>
          <w:p w14:paraId="07F5E5F2" w14:textId="77777777" w:rsidR="00B9671F" w:rsidRPr="004D618A" w:rsidRDefault="00B9671F" w:rsidP="004D618A">
            <w:pPr>
              <w:pStyle w:val="TableText"/>
              <w:ind w:left="165" w:hanging="108"/>
              <w:rPr>
                <w:bCs/>
              </w:rPr>
            </w:pPr>
            <w:r w:rsidRPr="004D618A">
              <w:rPr>
                <w:bCs/>
              </w:rPr>
              <w:t>Victims’ Rights Act 2002</w:t>
            </w:r>
          </w:p>
        </w:tc>
      </w:tr>
    </w:tbl>
    <w:p w14:paraId="2E56297C" w14:textId="77777777" w:rsidR="00B9671F" w:rsidRDefault="00B9671F" w:rsidP="001E7386"/>
    <w:p w14:paraId="3C70FAF9" w14:textId="77777777" w:rsidR="00D662F8" w:rsidRDefault="00D662F8" w:rsidP="0046362D"/>
    <w:p w14:paraId="5558ECEF" w14:textId="77777777" w:rsidR="00571223" w:rsidRDefault="00571223" w:rsidP="0046362D">
      <w:pPr>
        <w:sectPr w:rsidR="00571223" w:rsidSect="001D3E4E">
          <w:headerReference w:type="even" r:id="rId17"/>
          <w:headerReference w:type="default" r:id="rId18"/>
          <w:footerReference w:type="even" r:id="rId19"/>
          <w:footerReference w:type="default" r:id="rId20"/>
          <w:pgSz w:w="11907" w:h="16840" w:code="9"/>
          <w:pgMar w:top="1418" w:right="1701" w:bottom="1134" w:left="1843" w:header="284" w:footer="425" w:gutter="284"/>
          <w:pgNumType w:fmt="lowerRoman"/>
          <w:cols w:space="720"/>
        </w:sectPr>
      </w:pPr>
    </w:p>
    <w:p w14:paraId="4F867BCB" w14:textId="77777777" w:rsidR="00032C0A" w:rsidRDefault="00032C0A" w:rsidP="0046362D"/>
    <w:p w14:paraId="648D4F84" w14:textId="77777777" w:rsidR="00C86248" w:rsidRDefault="00C86248" w:rsidP="00025A6F">
      <w:pPr>
        <w:pStyle w:val="IntroHead"/>
      </w:pPr>
      <w:r>
        <w:t>Contents</w:t>
      </w:r>
      <w:bookmarkEnd w:id="2"/>
      <w:bookmarkEnd w:id="3"/>
    </w:p>
    <w:p w14:paraId="3E857FD5" w14:textId="636686CF" w:rsidR="005C3C4F" w:rsidRDefault="005C3C4F">
      <w:pPr>
        <w:pStyle w:val="TOC1"/>
        <w:rPr>
          <w:rFonts w:asciiTheme="minorHAnsi" w:eastAsiaTheme="minorEastAsia" w:hAnsiTheme="minorHAnsi" w:cstheme="minorBidi"/>
          <w:noProof/>
          <w:sz w:val="22"/>
          <w:szCs w:val="22"/>
          <w:lang w:eastAsia="en-NZ"/>
        </w:rPr>
      </w:pPr>
      <w:r>
        <w:rPr>
          <w:b/>
        </w:rPr>
        <w:fldChar w:fldCharType="begin"/>
      </w:r>
      <w:r>
        <w:rPr>
          <w:b/>
        </w:rPr>
        <w:instrText xml:space="preserve"> TOC \o "1-2" \h \z </w:instrText>
      </w:r>
      <w:r>
        <w:rPr>
          <w:b/>
        </w:rPr>
        <w:fldChar w:fldCharType="separate"/>
      </w:r>
      <w:hyperlink w:anchor="_Toc122609668" w:history="1">
        <w:r w:rsidRPr="009949C9">
          <w:rPr>
            <w:rStyle w:val="Hyperlink"/>
            <w:noProof/>
          </w:rPr>
          <w:t>Abbreviations</w:t>
        </w:r>
        <w:r>
          <w:rPr>
            <w:noProof/>
            <w:webHidden/>
          </w:rPr>
          <w:tab/>
        </w:r>
        <w:r>
          <w:rPr>
            <w:noProof/>
            <w:webHidden/>
          </w:rPr>
          <w:fldChar w:fldCharType="begin"/>
        </w:r>
        <w:r>
          <w:rPr>
            <w:noProof/>
            <w:webHidden/>
          </w:rPr>
          <w:instrText xml:space="preserve"> PAGEREF _Toc122609668 \h </w:instrText>
        </w:r>
        <w:r>
          <w:rPr>
            <w:noProof/>
            <w:webHidden/>
          </w:rPr>
        </w:r>
        <w:r>
          <w:rPr>
            <w:noProof/>
            <w:webHidden/>
          </w:rPr>
          <w:fldChar w:fldCharType="separate"/>
        </w:r>
        <w:r>
          <w:rPr>
            <w:noProof/>
            <w:webHidden/>
          </w:rPr>
          <w:t>iii</w:t>
        </w:r>
        <w:r>
          <w:rPr>
            <w:noProof/>
            <w:webHidden/>
          </w:rPr>
          <w:fldChar w:fldCharType="end"/>
        </w:r>
      </w:hyperlink>
    </w:p>
    <w:p w14:paraId="2285EF7D" w14:textId="3A06EC06" w:rsidR="005C3C4F" w:rsidRDefault="00140D8D">
      <w:pPr>
        <w:pStyle w:val="TOC1"/>
        <w:rPr>
          <w:rFonts w:asciiTheme="minorHAnsi" w:eastAsiaTheme="minorEastAsia" w:hAnsiTheme="minorHAnsi" w:cstheme="minorBidi"/>
          <w:noProof/>
          <w:sz w:val="22"/>
          <w:szCs w:val="22"/>
          <w:lang w:eastAsia="en-NZ"/>
        </w:rPr>
      </w:pPr>
      <w:hyperlink w:anchor="_Toc122609669" w:history="1">
        <w:r w:rsidR="005C3C4F" w:rsidRPr="009949C9">
          <w:rPr>
            <w:rStyle w:val="Hyperlink"/>
            <w:noProof/>
          </w:rPr>
          <w:t>Purpose of this guide</w:t>
        </w:r>
        <w:r w:rsidR="005C3C4F">
          <w:rPr>
            <w:noProof/>
            <w:webHidden/>
          </w:rPr>
          <w:tab/>
        </w:r>
        <w:r w:rsidR="005C3C4F">
          <w:rPr>
            <w:noProof/>
            <w:webHidden/>
          </w:rPr>
          <w:fldChar w:fldCharType="begin"/>
        </w:r>
        <w:r w:rsidR="005C3C4F">
          <w:rPr>
            <w:noProof/>
            <w:webHidden/>
          </w:rPr>
          <w:instrText xml:space="preserve"> PAGEREF _Toc122609669 \h </w:instrText>
        </w:r>
        <w:r w:rsidR="005C3C4F">
          <w:rPr>
            <w:noProof/>
            <w:webHidden/>
          </w:rPr>
        </w:r>
        <w:r w:rsidR="005C3C4F">
          <w:rPr>
            <w:noProof/>
            <w:webHidden/>
          </w:rPr>
          <w:fldChar w:fldCharType="separate"/>
        </w:r>
        <w:r w:rsidR="005C3C4F">
          <w:rPr>
            <w:noProof/>
            <w:webHidden/>
          </w:rPr>
          <w:t>1</w:t>
        </w:r>
        <w:r w:rsidR="005C3C4F">
          <w:rPr>
            <w:noProof/>
            <w:webHidden/>
          </w:rPr>
          <w:fldChar w:fldCharType="end"/>
        </w:r>
      </w:hyperlink>
    </w:p>
    <w:p w14:paraId="0741517A" w14:textId="76496925" w:rsidR="005C3C4F" w:rsidRDefault="00140D8D">
      <w:pPr>
        <w:pStyle w:val="TOC1"/>
        <w:rPr>
          <w:rFonts w:asciiTheme="minorHAnsi" w:eastAsiaTheme="minorEastAsia" w:hAnsiTheme="minorHAnsi" w:cstheme="minorBidi"/>
          <w:noProof/>
          <w:sz w:val="22"/>
          <w:szCs w:val="22"/>
          <w:lang w:eastAsia="en-NZ"/>
        </w:rPr>
      </w:pPr>
      <w:hyperlink w:anchor="_Toc122609670" w:history="1">
        <w:r w:rsidR="005C3C4F" w:rsidRPr="009949C9">
          <w:rPr>
            <w:rStyle w:val="Hyperlink"/>
            <w:noProof/>
          </w:rPr>
          <w:t>Where to get support</w:t>
        </w:r>
        <w:r w:rsidR="005C3C4F">
          <w:rPr>
            <w:noProof/>
            <w:webHidden/>
          </w:rPr>
          <w:tab/>
        </w:r>
        <w:r w:rsidR="005C3C4F">
          <w:rPr>
            <w:noProof/>
            <w:webHidden/>
          </w:rPr>
          <w:fldChar w:fldCharType="begin"/>
        </w:r>
        <w:r w:rsidR="005C3C4F">
          <w:rPr>
            <w:noProof/>
            <w:webHidden/>
          </w:rPr>
          <w:instrText xml:space="preserve"> PAGEREF _Toc122609670 \h </w:instrText>
        </w:r>
        <w:r w:rsidR="005C3C4F">
          <w:rPr>
            <w:noProof/>
            <w:webHidden/>
          </w:rPr>
        </w:r>
        <w:r w:rsidR="005C3C4F">
          <w:rPr>
            <w:noProof/>
            <w:webHidden/>
          </w:rPr>
          <w:fldChar w:fldCharType="separate"/>
        </w:r>
        <w:r w:rsidR="005C3C4F">
          <w:rPr>
            <w:noProof/>
            <w:webHidden/>
          </w:rPr>
          <w:t>2</w:t>
        </w:r>
        <w:r w:rsidR="005C3C4F">
          <w:rPr>
            <w:noProof/>
            <w:webHidden/>
          </w:rPr>
          <w:fldChar w:fldCharType="end"/>
        </w:r>
      </w:hyperlink>
    </w:p>
    <w:p w14:paraId="6FDF583C" w14:textId="031861B1" w:rsidR="005C3C4F" w:rsidRDefault="00140D8D">
      <w:pPr>
        <w:pStyle w:val="TOC2"/>
        <w:rPr>
          <w:rFonts w:asciiTheme="minorHAnsi" w:eastAsiaTheme="minorEastAsia" w:hAnsiTheme="minorHAnsi" w:cstheme="minorBidi"/>
          <w:noProof/>
          <w:szCs w:val="22"/>
          <w:lang w:eastAsia="en-NZ"/>
        </w:rPr>
      </w:pPr>
      <w:hyperlink w:anchor="_Toc122609671" w:history="1">
        <w:r w:rsidR="005C3C4F" w:rsidRPr="009949C9">
          <w:rPr>
            <w:rStyle w:val="Hyperlink"/>
            <w:noProof/>
          </w:rPr>
          <w:t>Who to contact if you have a question</w:t>
        </w:r>
        <w:r w:rsidR="005C3C4F">
          <w:rPr>
            <w:noProof/>
            <w:webHidden/>
          </w:rPr>
          <w:tab/>
        </w:r>
        <w:r w:rsidR="005C3C4F">
          <w:rPr>
            <w:noProof/>
            <w:webHidden/>
          </w:rPr>
          <w:fldChar w:fldCharType="begin"/>
        </w:r>
        <w:r w:rsidR="005C3C4F">
          <w:rPr>
            <w:noProof/>
            <w:webHidden/>
          </w:rPr>
          <w:instrText xml:space="preserve"> PAGEREF _Toc122609671 \h </w:instrText>
        </w:r>
        <w:r w:rsidR="005C3C4F">
          <w:rPr>
            <w:noProof/>
            <w:webHidden/>
          </w:rPr>
        </w:r>
        <w:r w:rsidR="005C3C4F">
          <w:rPr>
            <w:noProof/>
            <w:webHidden/>
          </w:rPr>
          <w:fldChar w:fldCharType="separate"/>
        </w:r>
        <w:r w:rsidR="005C3C4F">
          <w:rPr>
            <w:noProof/>
            <w:webHidden/>
          </w:rPr>
          <w:t>2</w:t>
        </w:r>
        <w:r w:rsidR="005C3C4F">
          <w:rPr>
            <w:noProof/>
            <w:webHidden/>
          </w:rPr>
          <w:fldChar w:fldCharType="end"/>
        </w:r>
      </w:hyperlink>
    </w:p>
    <w:p w14:paraId="6648E85C" w14:textId="5737A51E" w:rsidR="005C3C4F" w:rsidRDefault="00140D8D">
      <w:pPr>
        <w:pStyle w:val="TOC1"/>
        <w:rPr>
          <w:rFonts w:asciiTheme="minorHAnsi" w:eastAsiaTheme="minorEastAsia" w:hAnsiTheme="minorHAnsi" w:cstheme="minorBidi"/>
          <w:noProof/>
          <w:sz w:val="22"/>
          <w:szCs w:val="22"/>
          <w:lang w:eastAsia="en-NZ"/>
        </w:rPr>
      </w:pPr>
      <w:hyperlink w:anchor="_Toc122609672" w:history="1">
        <w:r w:rsidR="005C3C4F" w:rsidRPr="009949C9">
          <w:rPr>
            <w:rStyle w:val="Hyperlink"/>
            <w:noProof/>
          </w:rPr>
          <w:t>How to provide feedback or make a complaint</w:t>
        </w:r>
        <w:r w:rsidR="005C3C4F">
          <w:rPr>
            <w:noProof/>
            <w:webHidden/>
          </w:rPr>
          <w:tab/>
        </w:r>
        <w:r w:rsidR="005C3C4F">
          <w:rPr>
            <w:noProof/>
            <w:webHidden/>
          </w:rPr>
          <w:fldChar w:fldCharType="begin"/>
        </w:r>
        <w:r w:rsidR="005C3C4F">
          <w:rPr>
            <w:noProof/>
            <w:webHidden/>
          </w:rPr>
          <w:instrText xml:space="preserve"> PAGEREF _Toc122609672 \h </w:instrText>
        </w:r>
        <w:r w:rsidR="005C3C4F">
          <w:rPr>
            <w:noProof/>
            <w:webHidden/>
          </w:rPr>
        </w:r>
        <w:r w:rsidR="005C3C4F">
          <w:rPr>
            <w:noProof/>
            <w:webHidden/>
          </w:rPr>
          <w:fldChar w:fldCharType="separate"/>
        </w:r>
        <w:r w:rsidR="005C3C4F">
          <w:rPr>
            <w:noProof/>
            <w:webHidden/>
          </w:rPr>
          <w:t>3</w:t>
        </w:r>
        <w:r w:rsidR="005C3C4F">
          <w:rPr>
            <w:noProof/>
            <w:webHidden/>
          </w:rPr>
          <w:fldChar w:fldCharType="end"/>
        </w:r>
      </w:hyperlink>
    </w:p>
    <w:p w14:paraId="16070749" w14:textId="24E323CE" w:rsidR="005C3C4F" w:rsidRDefault="00140D8D">
      <w:pPr>
        <w:pStyle w:val="TOC1"/>
        <w:rPr>
          <w:rFonts w:asciiTheme="minorHAnsi" w:eastAsiaTheme="minorEastAsia" w:hAnsiTheme="minorHAnsi" w:cstheme="minorBidi"/>
          <w:noProof/>
          <w:sz w:val="22"/>
          <w:szCs w:val="22"/>
          <w:lang w:eastAsia="en-NZ"/>
        </w:rPr>
      </w:pPr>
      <w:hyperlink w:anchor="_Toc122609673" w:history="1">
        <w:r w:rsidR="005C3C4F" w:rsidRPr="009949C9">
          <w:rPr>
            <w:rStyle w:val="Hyperlink"/>
            <w:noProof/>
          </w:rPr>
          <w:t>Part 1. Introduction</w:t>
        </w:r>
        <w:r w:rsidR="005C3C4F">
          <w:rPr>
            <w:noProof/>
            <w:webHidden/>
          </w:rPr>
          <w:tab/>
        </w:r>
        <w:r w:rsidR="005C3C4F">
          <w:rPr>
            <w:noProof/>
            <w:webHidden/>
          </w:rPr>
          <w:fldChar w:fldCharType="begin"/>
        </w:r>
        <w:r w:rsidR="005C3C4F">
          <w:rPr>
            <w:noProof/>
            <w:webHidden/>
          </w:rPr>
          <w:instrText xml:space="preserve"> PAGEREF _Toc122609673 \h </w:instrText>
        </w:r>
        <w:r w:rsidR="005C3C4F">
          <w:rPr>
            <w:noProof/>
            <w:webHidden/>
          </w:rPr>
        </w:r>
        <w:r w:rsidR="005C3C4F">
          <w:rPr>
            <w:noProof/>
            <w:webHidden/>
          </w:rPr>
          <w:fldChar w:fldCharType="separate"/>
        </w:r>
        <w:r w:rsidR="005C3C4F">
          <w:rPr>
            <w:noProof/>
            <w:webHidden/>
          </w:rPr>
          <w:t>4</w:t>
        </w:r>
        <w:r w:rsidR="005C3C4F">
          <w:rPr>
            <w:noProof/>
            <w:webHidden/>
          </w:rPr>
          <w:fldChar w:fldCharType="end"/>
        </w:r>
      </w:hyperlink>
    </w:p>
    <w:p w14:paraId="26AF4AA5" w14:textId="7430351B" w:rsidR="005C3C4F" w:rsidRDefault="00140D8D">
      <w:pPr>
        <w:pStyle w:val="TOC2"/>
        <w:rPr>
          <w:rFonts w:asciiTheme="minorHAnsi" w:eastAsiaTheme="minorEastAsia" w:hAnsiTheme="minorHAnsi" w:cstheme="minorBidi"/>
          <w:noProof/>
          <w:szCs w:val="22"/>
          <w:lang w:eastAsia="en-NZ"/>
        </w:rPr>
      </w:pPr>
      <w:hyperlink w:anchor="_Toc122609674" w:history="1">
        <w:r w:rsidR="005C3C4F" w:rsidRPr="009949C9">
          <w:rPr>
            <w:rStyle w:val="Hyperlink"/>
            <w:noProof/>
          </w:rPr>
          <w:t>Note on the term ‘victim’</w:t>
        </w:r>
        <w:r w:rsidR="005C3C4F">
          <w:rPr>
            <w:noProof/>
            <w:webHidden/>
          </w:rPr>
          <w:tab/>
        </w:r>
        <w:r w:rsidR="005C3C4F">
          <w:rPr>
            <w:noProof/>
            <w:webHidden/>
          </w:rPr>
          <w:fldChar w:fldCharType="begin"/>
        </w:r>
        <w:r w:rsidR="005C3C4F">
          <w:rPr>
            <w:noProof/>
            <w:webHidden/>
          </w:rPr>
          <w:instrText xml:space="preserve"> PAGEREF _Toc122609674 \h </w:instrText>
        </w:r>
        <w:r w:rsidR="005C3C4F">
          <w:rPr>
            <w:noProof/>
            <w:webHidden/>
          </w:rPr>
        </w:r>
        <w:r w:rsidR="005C3C4F">
          <w:rPr>
            <w:noProof/>
            <w:webHidden/>
          </w:rPr>
          <w:fldChar w:fldCharType="separate"/>
        </w:r>
        <w:r w:rsidR="005C3C4F">
          <w:rPr>
            <w:noProof/>
            <w:webHidden/>
          </w:rPr>
          <w:t>4</w:t>
        </w:r>
        <w:r w:rsidR="005C3C4F">
          <w:rPr>
            <w:noProof/>
            <w:webHidden/>
          </w:rPr>
          <w:fldChar w:fldCharType="end"/>
        </w:r>
      </w:hyperlink>
    </w:p>
    <w:p w14:paraId="2DCF6E97" w14:textId="0F7AF021" w:rsidR="005C3C4F" w:rsidRDefault="00140D8D">
      <w:pPr>
        <w:pStyle w:val="TOC2"/>
        <w:rPr>
          <w:rFonts w:asciiTheme="minorHAnsi" w:eastAsiaTheme="minorEastAsia" w:hAnsiTheme="minorHAnsi" w:cstheme="minorBidi"/>
          <w:noProof/>
          <w:szCs w:val="22"/>
          <w:lang w:eastAsia="en-NZ"/>
        </w:rPr>
      </w:pPr>
      <w:hyperlink w:anchor="_Toc122609675" w:history="1">
        <w:r w:rsidR="005C3C4F" w:rsidRPr="009949C9">
          <w:rPr>
            <w:rStyle w:val="Hyperlink"/>
            <w:noProof/>
          </w:rPr>
          <w:t>Victims’ rights</w:t>
        </w:r>
        <w:r w:rsidR="005C3C4F">
          <w:rPr>
            <w:noProof/>
            <w:webHidden/>
          </w:rPr>
          <w:tab/>
        </w:r>
        <w:r w:rsidR="005C3C4F">
          <w:rPr>
            <w:noProof/>
            <w:webHidden/>
          </w:rPr>
          <w:fldChar w:fldCharType="begin"/>
        </w:r>
        <w:r w:rsidR="005C3C4F">
          <w:rPr>
            <w:noProof/>
            <w:webHidden/>
          </w:rPr>
          <w:instrText xml:space="preserve"> PAGEREF _Toc122609675 \h </w:instrText>
        </w:r>
        <w:r w:rsidR="005C3C4F">
          <w:rPr>
            <w:noProof/>
            <w:webHidden/>
          </w:rPr>
        </w:r>
        <w:r w:rsidR="005C3C4F">
          <w:rPr>
            <w:noProof/>
            <w:webHidden/>
          </w:rPr>
          <w:fldChar w:fldCharType="separate"/>
        </w:r>
        <w:r w:rsidR="005C3C4F">
          <w:rPr>
            <w:noProof/>
            <w:webHidden/>
          </w:rPr>
          <w:t>4</w:t>
        </w:r>
        <w:r w:rsidR="005C3C4F">
          <w:rPr>
            <w:noProof/>
            <w:webHidden/>
          </w:rPr>
          <w:fldChar w:fldCharType="end"/>
        </w:r>
      </w:hyperlink>
    </w:p>
    <w:p w14:paraId="09D257BF" w14:textId="10B9095D" w:rsidR="005C3C4F" w:rsidRDefault="00140D8D">
      <w:pPr>
        <w:pStyle w:val="TOC2"/>
        <w:rPr>
          <w:rFonts w:asciiTheme="minorHAnsi" w:eastAsiaTheme="minorEastAsia" w:hAnsiTheme="minorHAnsi" w:cstheme="minorBidi"/>
          <w:noProof/>
          <w:szCs w:val="22"/>
          <w:lang w:eastAsia="en-NZ"/>
        </w:rPr>
      </w:pPr>
      <w:hyperlink w:anchor="_Toc122609676" w:history="1">
        <w:r w:rsidR="005C3C4F" w:rsidRPr="009949C9">
          <w:rPr>
            <w:rStyle w:val="Hyperlink"/>
            <w:noProof/>
          </w:rPr>
          <w:t>Defining a victim</w:t>
        </w:r>
        <w:r w:rsidR="005C3C4F">
          <w:rPr>
            <w:noProof/>
            <w:webHidden/>
          </w:rPr>
          <w:tab/>
        </w:r>
        <w:r w:rsidR="005C3C4F">
          <w:rPr>
            <w:noProof/>
            <w:webHidden/>
          </w:rPr>
          <w:fldChar w:fldCharType="begin"/>
        </w:r>
        <w:r w:rsidR="005C3C4F">
          <w:rPr>
            <w:noProof/>
            <w:webHidden/>
          </w:rPr>
          <w:instrText xml:space="preserve"> PAGEREF _Toc122609676 \h </w:instrText>
        </w:r>
        <w:r w:rsidR="005C3C4F">
          <w:rPr>
            <w:noProof/>
            <w:webHidden/>
          </w:rPr>
        </w:r>
        <w:r w:rsidR="005C3C4F">
          <w:rPr>
            <w:noProof/>
            <w:webHidden/>
          </w:rPr>
          <w:fldChar w:fldCharType="separate"/>
        </w:r>
        <w:r w:rsidR="005C3C4F">
          <w:rPr>
            <w:noProof/>
            <w:webHidden/>
          </w:rPr>
          <w:t>4</w:t>
        </w:r>
        <w:r w:rsidR="005C3C4F">
          <w:rPr>
            <w:noProof/>
            <w:webHidden/>
          </w:rPr>
          <w:fldChar w:fldCharType="end"/>
        </w:r>
      </w:hyperlink>
    </w:p>
    <w:p w14:paraId="657CF966" w14:textId="19C63767" w:rsidR="005C3C4F" w:rsidRDefault="00140D8D">
      <w:pPr>
        <w:pStyle w:val="TOC2"/>
        <w:rPr>
          <w:rFonts w:asciiTheme="minorHAnsi" w:eastAsiaTheme="minorEastAsia" w:hAnsiTheme="minorHAnsi" w:cstheme="minorBidi"/>
          <w:noProof/>
          <w:szCs w:val="22"/>
          <w:lang w:eastAsia="en-NZ"/>
        </w:rPr>
      </w:pPr>
      <w:hyperlink w:anchor="_Toc122609677" w:history="1">
        <w:r w:rsidR="005C3C4F" w:rsidRPr="009949C9">
          <w:rPr>
            <w:rStyle w:val="Hyperlink"/>
            <w:noProof/>
          </w:rPr>
          <w:t>Victims Code</w:t>
        </w:r>
        <w:r w:rsidR="005C3C4F">
          <w:rPr>
            <w:noProof/>
            <w:webHidden/>
          </w:rPr>
          <w:tab/>
        </w:r>
        <w:r w:rsidR="005C3C4F">
          <w:rPr>
            <w:noProof/>
            <w:webHidden/>
          </w:rPr>
          <w:fldChar w:fldCharType="begin"/>
        </w:r>
        <w:r w:rsidR="005C3C4F">
          <w:rPr>
            <w:noProof/>
            <w:webHidden/>
          </w:rPr>
          <w:instrText xml:space="preserve"> PAGEREF _Toc122609677 \h </w:instrText>
        </w:r>
        <w:r w:rsidR="005C3C4F">
          <w:rPr>
            <w:noProof/>
            <w:webHidden/>
          </w:rPr>
        </w:r>
        <w:r w:rsidR="005C3C4F">
          <w:rPr>
            <w:noProof/>
            <w:webHidden/>
          </w:rPr>
          <w:fldChar w:fldCharType="separate"/>
        </w:r>
        <w:r w:rsidR="005C3C4F">
          <w:rPr>
            <w:noProof/>
            <w:webHidden/>
          </w:rPr>
          <w:t>5</w:t>
        </w:r>
        <w:r w:rsidR="005C3C4F">
          <w:rPr>
            <w:noProof/>
            <w:webHidden/>
          </w:rPr>
          <w:fldChar w:fldCharType="end"/>
        </w:r>
      </w:hyperlink>
    </w:p>
    <w:p w14:paraId="0678B50B" w14:textId="2F816D75" w:rsidR="005C3C4F" w:rsidRDefault="00140D8D">
      <w:pPr>
        <w:pStyle w:val="TOC2"/>
        <w:rPr>
          <w:rFonts w:asciiTheme="minorHAnsi" w:eastAsiaTheme="minorEastAsia" w:hAnsiTheme="minorHAnsi" w:cstheme="minorBidi"/>
          <w:noProof/>
          <w:szCs w:val="22"/>
          <w:lang w:eastAsia="en-NZ"/>
        </w:rPr>
      </w:pPr>
      <w:hyperlink w:anchor="_Toc122609678" w:history="1">
        <w:r w:rsidR="005C3C4F" w:rsidRPr="009949C9">
          <w:rPr>
            <w:rStyle w:val="Hyperlink"/>
            <w:noProof/>
          </w:rPr>
          <w:t>Offenders in the health system</w:t>
        </w:r>
        <w:r w:rsidR="005C3C4F">
          <w:rPr>
            <w:noProof/>
            <w:webHidden/>
          </w:rPr>
          <w:tab/>
        </w:r>
        <w:r w:rsidR="005C3C4F">
          <w:rPr>
            <w:noProof/>
            <w:webHidden/>
          </w:rPr>
          <w:fldChar w:fldCharType="begin"/>
        </w:r>
        <w:r w:rsidR="005C3C4F">
          <w:rPr>
            <w:noProof/>
            <w:webHidden/>
          </w:rPr>
          <w:instrText xml:space="preserve"> PAGEREF _Toc122609678 \h </w:instrText>
        </w:r>
        <w:r w:rsidR="005C3C4F">
          <w:rPr>
            <w:noProof/>
            <w:webHidden/>
          </w:rPr>
        </w:r>
        <w:r w:rsidR="005C3C4F">
          <w:rPr>
            <w:noProof/>
            <w:webHidden/>
          </w:rPr>
          <w:fldChar w:fldCharType="separate"/>
        </w:r>
        <w:r w:rsidR="005C3C4F">
          <w:rPr>
            <w:noProof/>
            <w:webHidden/>
          </w:rPr>
          <w:t>5</w:t>
        </w:r>
        <w:r w:rsidR="005C3C4F">
          <w:rPr>
            <w:noProof/>
            <w:webHidden/>
          </w:rPr>
          <w:fldChar w:fldCharType="end"/>
        </w:r>
      </w:hyperlink>
    </w:p>
    <w:p w14:paraId="5FC62B8E" w14:textId="6B33B036" w:rsidR="005C3C4F" w:rsidRDefault="00140D8D">
      <w:pPr>
        <w:pStyle w:val="TOC2"/>
        <w:rPr>
          <w:rFonts w:asciiTheme="minorHAnsi" w:eastAsiaTheme="minorEastAsia" w:hAnsiTheme="minorHAnsi" w:cstheme="minorBidi"/>
          <w:noProof/>
          <w:szCs w:val="22"/>
          <w:lang w:eastAsia="en-NZ"/>
        </w:rPr>
      </w:pPr>
      <w:hyperlink w:anchor="_Toc122609679" w:history="1">
        <w:r w:rsidR="005C3C4F" w:rsidRPr="009949C9">
          <w:rPr>
            <w:rStyle w:val="Hyperlink"/>
            <w:noProof/>
          </w:rPr>
          <w:t>What you can expect from services that are working alongside you</w:t>
        </w:r>
        <w:r w:rsidR="005C3C4F">
          <w:rPr>
            <w:noProof/>
            <w:webHidden/>
          </w:rPr>
          <w:tab/>
        </w:r>
        <w:r w:rsidR="005C3C4F">
          <w:rPr>
            <w:noProof/>
            <w:webHidden/>
          </w:rPr>
          <w:fldChar w:fldCharType="begin"/>
        </w:r>
        <w:r w:rsidR="005C3C4F">
          <w:rPr>
            <w:noProof/>
            <w:webHidden/>
          </w:rPr>
          <w:instrText xml:space="preserve"> PAGEREF _Toc122609679 \h </w:instrText>
        </w:r>
        <w:r w:rsidR="005C3C4F">
          <w:rPr>
            <w:noProof/>
            <w:webHidden/>
          </w:rPr>
        </w:r>
        <w:r w:rsidR="005C3C4F">
          <w:rPr>
            <w:noProof/>
            <w:webHidden/>
          </w:rPr>
          <w:fldChar w:fldCharType="separate"/>
        </w:r>
        <w:r w:rsidR="005C3C4F">
          <w:rPr>
            <w:noProof/>
            <w:webHidden/>
          </w:rPr>
          <w:t>5</w:t>
        </w:r>
        <w:r w:rsidR="005C3C4F">
          <w:rPr>
            <w:noProof/>
            <w:webHidden/>
          </w:rPr>
          <w:fldChar w:fldCharType="end"/>
        </w:r>
      </w:hyperlink>
    </w:p>
    <w:p w14:paraId="5081C824" w14:textId="6F1C79CD" w:rsidR="005C3C4F" w:rsidRDefault="00140D8D">
      <w:pPr>
        <w:pStyle w:val="TOC2"/>
        <w:rPr>
          <w:rFonts w:asciiTheme="minorHAnsi" w:eastAsiaTheme="minorEastAsia" w:hAnsiTheme="minorHAnsi" w:cstheme="minorBidi"/>
          <w:noProof/>
          <w:szCs w:val="22"/>
          <w:lang w:eastAsia="en-NZ"/>
        </w:rPr>
      </w:pPr>
      <w:hyperlink w:anchor="_Toc122609680" w:history="1">
        <w:r w:rsidR="005C3C4F" w:rsidRPr="009949C9">
          <w:rPr>
            <w:rStyle w:val="Hyperlink"/>
            <w:noProof/>
          </w:rPr>
          <w:t>Your rights to information</w:t>
        </w:r>
        <w:r w:rsidR="005C3C4F">
          <w:rPr>
            <w:noProof/>
            <w:webHidden/>
          </w:rPr>
          <w:tab/>
        </w:r>
        <w:r w:rsidR="005C3C4F">
          <w:rPr>
            <w:noProof/>
            <w:webHidden/>
          </w:rPr>
          <w:fldChar w:fldCharType="begin"/>
        </w:r>
        <w:r w:rsidR="005C3C4F">
          <w:rPr>
            <w:noProof/>
            <w:webHidden/>
          </w:rPr>
          <w:instrText xml:space="preserve"> PAGEREF _Toc122609680 \h </w:instrText>
        </w:r>
        <w:r w:rsidR="005C3C4F">
          <w:rPr>
            <w:noProof/>
            <w:webHidden/>
          </w:rPr>
        </w:r>
        <w:r w:rsidR="005C3C4F">
          <w:rPr>
            <w:noProof/>
            <w:webHidden/>
          </w:rPr>
          <w:fldChar w:fldCharType="separate"/>
        </w:r>
        <w:r w:rsidR="005C3C4F">
          <w:rPr>
            <w:noProof/>
            <w:webHidden/>
          </w:rPr>
          <w:t>6</w:t>
        </w:r>
        <w:r w:rsidR="005C3C4F">
          <w:rPr>
            <w:noProof/>
            <w:webHidden/>
          </w:rPr>
          <w:fldChar w:fldCharType="end"/>
        </w:r>
      </w:hyperlink>
    </w:p>
    <w:p w14:paraId="1DE7F9F4" w14:textId="1A382278" w:rsidR="005C3C4F" w:rsidRDefault="00140D8D">
      <w:pPr>
        <w:pStyle w:val="TOC1"/>
        <w:rPr>
          <w:rFonts w:asciiTheme="minorHAnsi" w:eastAsiaTheme="minorEastAsia" w:hAnsiTheme="minorHAnsi" w:cstheme="minorBidi"/>
          <w:noProof/>
          <w:sz w:val="22"/>
          <w:szCs w:val="22"/>
          <w:lang w:eastAsia="en-NZ"/>
        </w:rPr>
      </w:pPr>
      <w:hyperlink w:anchor="_Toc122609681" w:history="1">
        <w:r w:rsidR="005C3C4F" w:rsidRPr="009949C9">
          <w:rPr>
            <w:rStyle w:val="Hyperlink"/>
            <w:noProof/>
          </w:rPr>
          <w:t>Part 2. Receiving information</w:t>
        </w:r>
        <w:r w:rsidR="005C3C4F">
          <w:rPr>
            <w:noProof/>
            <w:webHidden/>
          </w:rPr>
          <w:tab/>
        </w:r>
        <w:r w:rsidR="005C3C4F">
          <w:rPr>
            <w:noProof/>
            <w:webHidden/>
          </w:rPr>
          <w:fldChar w:fldCharType="begin"/>
        </w:r>
        <w:r w:rsidR="005C3C4F">
          <w:rPr>
            <w:noProof/>
            <w:webHidden/>
          </w:rPr>
          <w:instrText xml:space="preserve"> PAGEREF _Toc122609681 \h </w:instrText>
        </w:r>
        <w:r w:rsidR="005C3C4F">
          <w:rPr>
            <w:noProof/>
            <w:webHidden/>
          </w:rPr>
        </w:r>
        <w:r w:rsidR="005C3C4F">
          <w:rPr>
            <w:noProof/>
            <w:webHidden/>
          </w:rPr>
          <w:fldChar w:fldCharType="separate"/>
        </w:r>
        <w:r w:rsidR="005C3C4F">
          <w:rPr>
            <w:noProof/>
            <w:webHidden/>
          </w:rPr>
          <w:t>7</w:t>
        </w:r>
        <w:r w:rsidR="005C3C4F">
          <w:rPr>
            <w:noProof/>
            <w:webHidden/>
          </w:rPr>
          <w:fldChar w:fldCharType="end"/>
        </w:r>
      </w:hyperlink>
    </w:p>
    <w:p w14:paraId="676CB631" w14:textId="07137E8F" w:rsidR="005C3C4F" w:rsidRDefault="00140D8D">
      <w:pPr>
        <w:pStyle w:val="TOC2"/>
        <w:rPr>
          <w:rFonts w:asciiTheme="minorHAnsi" w:eastAsiaTheme="minorEastAsia" w:hAnsiTheme="minorHAnsi" w:cstheme="minorBidi"/>
          <w:noProof/>
          <w:szCs w:val="22"/>
          <w:lang w:eastAsia="en-NZ"/>
        </w:rPr>
      </w:pPr>
      <w:hyperlink w:anchor="_Toc122609682" w:history="1">
        <w:r w:rsidR="005C3C4F" w:rsidRPr="009949C9">
          <w:rPr>
            <w:rStyle w:val="Hyperlink"/>
            <w:noProof/>
          </w:rPr>
          <w:t>How to register to receive notifications and be kept informed of decisions</w:t>
        </w:r>
        <w:r w:rsidR="005C3C4F">
          <w:rPr>
            <w:noProof/>
            <w:webHidden/>
          </w:rPr>
          <w:tab/>
        </w:r>
        <w:r w:rsidR="005C3C4F">
          <w:rPr>
            <w:noProof/>
            <w:webHidden/>
          </w:rPr>
          <w:fldChar w:fldCharType="begin"/>
        </w:r>
        <w:r w:rsidR="005C3C4F">
          <w:rPr>
            <w:noProof/>
            <w:webHidden/>
          </w:rPr>
          <w:instrText xml:space="preserve"> PAGEREF _Toc122609682 \h </w:instrText>
        </w:r>
        <w:r w:rsidR="005C3C4F">
          <w:rPr>
            <w:noProof/>
            <w:webHidden/>
          </w:rPr>
        </w:r>
        <w:r w:rsidR="005C3C4F">
          <w:rPr>
            <w:noProof/>
            <w:webHidden/>
          </w:rPr>
          <w:fldChar w:fldCharType="separate"/>
        </w:r>
        <w:r w:rsidR="005C3C4F">
          <w:rPr>
            <w:noProof/>
            <w:webHidden/>
          </w:rPr>
          <w:t>7</w:t>
        </w:r>
        <w:r w:rsidR="005C3C4F">
          <w:rPr>
            <w:noProof/>
            <w:webHidden/>
          </w:rPr>
          <w:fldChar w:fldCharType="end"/>
        </w:r>
      </w:hyperlink>
    </w:p>
    <w:p w14:paraId="50966A9D" w14:textId="5C70777B" w:rsidR="005C3C4F" w:rsidRDefault="00140D8D">
      <w:pPr>
        <w:pStyle w:val="TOC2"/>
        <w:rPr>
          <w:rFonts w:asciiTheme="minorHAnsi" w:eastAsiaTheme="minorEastAsia" w:hAnsiTheme="minorHAnsi" w:cstheme="minorBidi"/>
          <w:noProof/>
          <w:szCs w:val="22"/>
          <w:lang w:eastAsia="en-NZ"/>
        </w:rPr>
      </w:pPr>
      <w:hyperlink w:anchor="_Toc122609683" w:history="1">
        <w:r w:rsidR="005C3C4F" w:rsidRPr="009949C9">
          <w:rPr>
            <w:rStyle w:val="Hyperlink"/>
            <w:noProof/>
          </w:rPr>
          <w:t>Contact from mental health services</w:t>
        </w:r>
        <w:r w:rsidR="005C3C4F">
          <w:rPr>
            <w:noProof/>
            <w:webHidden/>
          </w:rPr>
          <w:tab/>
        </w:r>
        <w:r w:rsidR="005C3C4F">
          <w:rPr>
            <w:noProof/>
            <w:webHidden/>
          </w:rPr>
          <w:fldChar w:fldCharType="begin"/>
        </w:r>
        <w:r w:rsidR="005C3C4F">
          <w:rPr>
            <w:noProof/>
            <w:webHidden/>
          </w:rPr>
          <w:instrText xml:space="preserve"> PAGEREF _Toc122609683 \h </w:instrText>
        </w:r>
        <w:r w:rsidR="005C3C4F">
          <w:rPr>
            <w:noProof/>
            <w:webHidden/>
          </w:rPr>
        </w:r>
        <w:r w:rsidR="005C3C4F">
          <w:rPr>
            <w:noProof/>
            <w:webHidden/>
          </w:rPr>
          <w:fldChar w:fldCharType="separate"/>
        </w:r>
        <w:r w:rsidR="005C3C4F">
          <w:rPr>
            <w:noProof/>
            <w:webHidden/>
          </w:rPr>
          <w:t>7</w:t>
        </w:r>
        <w:r w:rsidR="005C3C4F">
          <w:rPr>
            <w:noProof/>
            <w:webHidden/>
          </w:rPr>
          <w:fldChar w:fldCharType="end"/>
        </w:r>
      </w:hyperlink>
    </w:p>
    <w:p w14:paraId="3584E9B2" w14:textId="6136AB06" w:rsidR="005C3C4F" w:rsidRDefault="00140D8D">
      <w:pPr>
        <w:pStyle w:val="TOC2"/>
        <w:rPr>
          <w:rFonts w:asciiTheme="minorHAnsi" w:eastAsiaTheme="minorEastAsia" w:hAnsiTheme="minorHAnsi" w:cstheme="minorBidi"/>
          <w:noProof/>
          <w:szCs w:val="22"/>
          <w:lang w:eastAsia="en-NZ"/>
        </w:rPr>
      </w:pPr>
      <w:hyperlink w:anchor="_Toc122609684" w:history="1">
        <w:r w:rsidR="005C3C4F" w:rsidRPr="009949C9">
          <w:rPr>
            <w:rStyle w:val="Hyperlink"/>
            <w:noProof/>
          </w:rPr>
          <w:t>When you will receive notifications</w:t>
        </w:r>
        <w:r w:rsidR="005C3C4F">
          <w:rPr>
            <w:noProof/>
            <w:webHidden/>
          </w:rPr>
          <w:tab/>
        </w:r>
        <w:r w:rsidR="005C3C4F">
          <w:rPr>
            <w:noProof/>
            <w:webHidden/>
          </w:rPr>
          <w:fldChar w:fldCharType="begin"/>
        </w:r>
        <w:r w:rsidR="005C3C4F">
          <w:rPr>
            <w:noProof/>
            <w:webHidden/>
          </w:rPr>
          <w:instrText xml:space="preserve"> PAGEREF _Toc122609684 \h </w:instrText>
        </w:r>
        <w:r w:rsidR="005C3C4F">
          <w:rPr>
            <w:noProof/>
            <w:webHidden/>
          </w:rPr>
        </w:r>
        <w:r w:rsidR="005C3C4F">
          <w:rPr>
            <w:noProof/>
            <w:webHidden/>
          </w:rPr>
          <w:fldChar w:fldCharType="separate"/>
        </w:r>
        <w:r w:rsidR="005C3C4F">
          <w:rPr>
            <w:noProof/>
            <w:webHidden/>
          </w:rPr>
          <w:t>8</w:t>
        </w:r>
        <w:r w:rsidR="005C3C4F">
          <w:rPr>
            <w:noProof/>
            <w:webHidden/>
          </w:rPr>
          <w:fldChar w:fldCharType="end"/>
        </w:r>
      </w:hyperlink>
    </w:p>
    <w:p w14:paraId="47061147" w14:textId="24E6CFF4" w:rsidR="005C3C4F" w:rsidRDefault="00140D8D">
      <w:pPr>
        <w:pStyle w:val="TOC2"/>
        <w:rPr>
          <w:rFonts w:asciiTheme="minorHAnsi" w:eastAsiaTheme="minorEastAsia" w:hAnsiTheme="minorHAnsi" w:cstheme="minorBidi"/>
          <w:noProof/>
          <w:szCs w:val="22"/>
          <w:lang w:eastAsia="en-NZ"/>
        </w:rPr>
      </w:pPr>
      <w:hyperlink w:anchor="_Toc122609685" w:history="1">
        <w:r w:rsidR="005C3C4F" w:rsidRPr="009949C9">
          <w:rPr>
            <w:rStyle w:val="Hyperlink"/>
            <w:noProof/>
          </w:rPr>
          <w:t>How you will receive notifications</w:t>
        </w:r>
        <w:r w:rsidR="005C3C4F">
          <w:rPr>
            <w:noProof/>
            <w:webHidden/>
          </w:rPr>
          <w:tab/>
        </w:r>
        <w:r w:rsidR="005C3C4F">
          <w:rPr>
            <w:noProof/>
            <w:webHidden/>
          </w:rPr>
          <w:fldChar w:fldCharType="begin"/>
        </w:r>
        <w:r w:rsidR="005C3C4F">
          <w:rPr>
            <w:noProof/>
            <w:webHidden/>
          </w:rPr>
          <w:instrText xml:space="preserve"> PAGEREF _Toc122609685 \h </w:instrText>
        </w:r>
        <w:r w:rsidR="005C3C4F">
          <w:rPr>
            <w:noProof/>
            <w:webHidden/>
          </w:rPr>
        </w:r>
        <w:r w:rsidR="005C3C4F">
          <w:rPr>
            <w:noProof/>
            <w:webHidden/>
          </w:rPr>
          <w:fldChar w:fldCharType="separate"/>
        </w:r>
        <w:r w:rsidR="005C3C4F">
          <w:rPr>
            <w:noProof/>
            <w:webHidden/>
          </w:rPr>
          <w:t>10</w:t>
        </w:r>
        <w:r w:rsidR="005C3C4F">
          <w:rPr>
            <w:noProof/>
            <w:webHidden/>
          </w:rPr>
          <w:fldChar w:fldCharType="end"/>
        </w:r>
      </w:hyperlink>
    </w:p>
    <w:p w14:paraId="4ED1B2CC" w14:textId="13AE1A94" w:rsidR="005C3C4F" w:rsidRDefault="00140D8D">
      <w:pPr>
        <w:pStyle w:val="TOC2"/>
        <w:rPr>
          <w:rFonts w:asciiTheme="minorHAnsi" w:eastAsiaTheme="minorEastAsia" w:hAnsiTheme="minorHAnsi" w:cstheme="minorBidi"/>
          <w:noProof/>
          <w:szCs w:val="22"/>
          <w:lang w:eastAsia="en-NZ"/>
        </w:rPr>
      </w:pPr>
      <w:hyperlink w:anchor="_Toc122609686" w:history="1">
        <w:r w:rsidR="005C3C4F" w:rsidRPr="009949C9">
          <w:rPr>
            <w:rStyle w:val="Hyperlink"/>
            <w:noProof/>
          </w:rPr>
          <w:t>How to stop receiving notifications</w:t>
        </w:r>
        <w:r w:rsidR="005C3C4F">
          <w:rPr>
            <w:noProof/>
            <w:webHidden/>
          </w:rPr>
          <w:tab/>
        </w:r>
        <w:r w:rsidR="005C3C4F">
          <w:rPr>
            <w:noProof/>
            <w:webHidden/>
          </w:rPr>
          <w:fldChar w:fldCharType="begin"/>
        </w:r>
        <w:r w:rsidR="005C3C4F">
          <w:rPr>
            <w:noProof/>
            <w:webHidden/>
          </w:rPr>
          <w:instrText xml:space="preserve"> PAGEREF _Toc122609686 \h </w:instrText>
        </w:r>
        <w:r w:rsidR="005C3C4F">
          <w:rPr>
            <w:noProof/>
            <w:webHidden/>
          </w:rPr>
        </w:r>
        <w:r w:rsidR="005C3C4F">
          <w:rPr>
            <w:noProof/>
            <w:webHidden/>
          </w:rPr>
          <w:fldChar w:fldCharType="separate"/>
        </w:r>
        <w:r w:rsidR="005C3C4F">
          <w:rPr>
            <w:noProof/>
            <w:webHidden/>
          </w:rPr>
          <w:t>10</w:t>
        </w:r>
        <w:r w:rsidR="005C3C4F">
          <w:rPr>
            <w:noProof/>
            <w:webHidden/>
          </w:rPr>
          <w:fldChar w:fldCharType="end"/>
        </w:r>
      </w:hyperlink>
    </w:p>
    <w:p w14:paraId="5DC52C6D" w14:textId="432B8CCD" w:rsidR="005C3C4F" w:rsidRDefault="00140D8D">
      <w:pPr>
        <w:pStyle w:val="TOC2"/>
        <w:rPr>
          <w:rFonts w:asciiTheme="minorHAnsi" w:eastAsiaTheme="minorEastAsia" w:hAnsiTheme="minorHAnsi" w:cstheme="minorBidi"/>
          <w:noProof/>
          <w:szCs w:val="22"/>
          <w:lang w:eastAsia="en-NZ"/>
        </w:rPr>
      </w:pPr>
      <w:hyperlink w:anchor="_Toc122609687" w:history="1">
        <w:r w:rsidR="005C3C4F" w:rsidRPr="009949C9">
          <w:rPr>
            <w:rStyle w:val="Hyperlink"/>
            <w:noProof/>
          </w:rPr>
          <w:t>How to change your contact details</w:t>
        </w:r>
        <w:r w:rsidR="005C3C4F">
          <w:rPr>
            <w:noProof/>
            <w:webHidden/>
          </w:rPr>
          <w:tab/>
        </w:r>
        <w:r w:rsidR="005C3C4F">
          <w:rPr>
            <w:noProof/>
            <w:webHidden/>
          </w:rPr>
          <w:fldChar w:fldCharType="begin"/>
        </w:r>
        <w:r w:rsidR="005C3C4F">
          <w:rPr>
            <w:noProof/>
            <w:webHidden/>
          </w:rPr>
          <w:instrText xml:space="preserve"> PAGEREF _Toc122609687 \h </w:instrText>
        </w:r>
        <w:r w:rsidR="005C3C4F">
          <w:rPr>
            <w:noProof/>
            <w:webHidden/>
          </w:rPr>
        </w:r>
        <w:r w:rsidR="005C3C4F">
          <w:rPr>
            <w:noProof/>
            <w:webHidden/>
          </w:rPr>
          <w:fldChar w:fldCharType="separate"/>
        </w:r>
        <w:r w:rsidR="005C3C4F">
          <w:rPr>
            <w:noProof/>
            <w:webHidden/>
          </w:rPr>
          <w:t>10</w:t>
        </w:r>
        <w:r w:rsidR="005C3C4F">
          <w:rPr>
            <w:noProof/>
            <w:webHidden/>
          </w:rPr>
          <w:fldChar w:fldCharType="end"/>
        </w:r>
      </w:hyperlink>
    </w:p>
    <w:p w14:paraId="70463626" w14:textId="6FD7079C" w:rsidR="005C3C4F" w:rsidRDefault="00140D8D">
      <w:pPr>
        <w:pStyle w:val="TOC2"/>
        <w:rPr>
          <w:rFonts w:asciiTheme="minorHAnsi" w:eastAsiaTheme="minorEastAsia" w:hAnsiTheme="minorHAnsi" w:cstheme="minorBidi"/>
          <w:noProof/>
          <w:szCs w:val="22"/>
          <w:lang w:eastAsia="en-NZ"/>
        </w:rPr>
      </w:pPr>
      <w:hyperlink w:anchor="_Toc122609688" w:history="1">
        <w:r w:rsidR="005C3C4F" w:rsidRPr="009949C9">
          <w:rPr>
            <w:rStyle w:val="Hyperlink"/>
            <w:noProof/>
          </w:rPr>
          <w:t>Privacy Act 2020</w:t>
        </w:r>
        <w:r w:rsidR="005C3C4F">
          <w:rPr>
            <w:noProof/>
            <w:webHidden/>
          </w:rPr>
          <w:tab/>
        </w:r>
        <w:r w:rsidR="005C3C4F">
          <w:rPr>
            <w:noProof/>
            <w:webHidden/>
          </w:rPr>
          <w:fldChar w:fldCharType="begin"/>
        </w:r>
        <w:r w:rsidR="005C3C4F">
          <w:rPr>
            <w:noProof/>
            <w:webHidden/>
          </w:rPr>
          <w:instrText xml:space="preserve"> PAGEREF _Toc122609688 \h </w:instrText>
        </w:r>
        <w:r w:rsidR="005C3C4F">
          <w:rPr>
            <w:noProof/>
            <w:webHidden/>
          </w:rPr>
        </w:r>
        <w:r w:rsidR="005C3C4F">
          <w:rPr>
            <w:noProof/>
            <w:webHidden/>
          </w:rPr>
          <w:fldChar w:fldCharType="separate"/>
        </w:r>
        <w:r w:rsidR="005C3C4F">
          <w:rPr>
            <w:noProof/>
            <w:webHidden/>
          </w:rPr>
          <w:t>10</w:t>
        </w:r>
        <w:r w:rsidR="005C3C4F">
          <w:rPr>
            <w:noProof/>
            <w:webHidden/>
          </w:rPr>
          <w:fldChar w:fldCharType="end"/>
        </w:r>
      </w:hyperlink>
    </w:p>
    <w:p w14:paraId="509846DD" w14:textId="7C2C5893" w:rsidR="005C3C4F" w:rsidRDefault="00140D8D">
      <w:pPr>
        <w:pStyle w:val="TOC1"/>
        <w:rPr>
          <w:rFonts w:asciiTheme="minorHAnsi" w:eastAsiaTheme="minorEastAsia" w:hAnsiTheme="minorHAnsi" w:cstheme="minorBidi"/>
          <w:noProof/>
          <w:sz w:val="22"/>
          <w:szCs w:val="22"/>
          <w:lang w:eastAsia="en-NZ"/>
        </w:rPr>
      </w:pPr>
      <w:hyperlink w:anchor="_Toc122609689" w:history="1">
        <w:r w:rsidR="005C3C4F" w:rsidRPr="009949C9">
          <w:rPr>
            <w:rStyle w:val="Hyperlink"/>
            <w:noProof/>
          </w:rPr>
          <w:t>Part 3. Providing a written submission</w:t>
        </w:r>
        <w:r w:rsidR="005C3C4F">
          <w:rPr>
            <w:noProof/>
            <w:webHidden/>
          </w:rPr>
          <w:tab/>
        </w:r>
        <w:r w:rsidR="005C3C4F">
          <w:rPr>
            <w:noProof/>
            <w:webHidden/>
          </w:rPr>
          <w:fldChar w:fldCharType="begin"/>
        </w:r>
        <w:r w:rsidR="005C3C4F">
          <w:rPr>
            <w:noProof/>
            <w:webHidden/>
          </w:rPr>
          <w:instrText xml:space="preserve"> PAGEREF _Toc122609689 \h </w:instrText>
        </w:r>
        <w:r w:rsidR="005C3C4F">
          <w:rPr>
            <w:noProof/>
            <w:webHidden/>
          </w:rPr>
        </w:r>
        <w:r w:rsidR="005C3C4F">
          <w:rPr>
            <w:noProof/>
            <w:webHidden/>
          </w:rPr>
          <w:fldChar w:fldCharType="separate"/>
        </w:r>
        <w:r w:rsidR="005C3C4F">
          <w:rPr>
            <w:noProof/>
            <w:webHidden/>
          </w:rPr>
          <w:t>11</w:t>
        </w:r>
        <w:r w:rsidR="005C3C4F">
          <w:rPr>
            <w:noProof/>
            <w:webHidden/>
          </w:rPr>
          <w:fldChar w:fldCharType="end"/>
        </w:r>
      </w:hyperlink>
    </w:p>
    <w:p w14:paraId="7CE37E3F" w14:textId="265D447C" w:rsidR="005C3C4F" w:rsidRDefault="00140D8D">
      <w:pPr>
        <w:pStyle w:val="TOC2"/>
        <w:rPr>
          <w:rFonts w:asciiTheme="minorHAnsi" w:eastAsiaTheme="minorEastAsia" w:hAnsiTheme="minorHAnsi" w:cstheme="minorBidi"/>
          <w:noProof/>
          <w:szCs w:val="22"/>
          <w:lang w:eastAsia="en-NZ"/>
        </w:rPr>
      </w:pPr>
      <w:hyperlink w:anchor="_Toc122609690" w:history="1">
        <w:r w:rsidR="005C3C4F" w:rsidRPr="009949C9">
          <w:rPr>
            <w:rStyle w:val="Hyperlink"/>
            <w:noProof/>
          </w:rPr>
          <w:t>Your right to receive notifications and put your views forward</w:t>
        </w:r>
        <w:r w:rsidR="005C3C4F">
          <w:rPr>
            <w:noProof/>
            <w:webHidden/>
          </w:rPr>
          <w:tab/>
        </w:r>
        <w:r w:rsidR="005C3C4F">
          <w:rPr>
            <w:noProof/>
            <w:webHidden/>
          </w:rPr>
          <w:fldChar w:fldCharType="begin"/>
        </w:r>
        <w:r w:rsidR="005C3C4F">
          <w:rPr>
            <w:noProof/>
            <w:webHidden/>
          </w:rPr>
          <w:instrText xml:space="preserve"> PAGEREF _Toc122609690 \h </w:instrText>
        </w:r>
        <w:r w:rsidR="005C3C4F">
          <w:rPr>
            <w:noProof/>
            <w:webHidden/>
          </w:rPr>
        </w:r>
        <w:r w:rsidR="005C3C4F">
          <w:rPr>
            <w:noProof/>
            <w:webHidden/>
          </w:rPr>
          <w:fldChar w:fldCharType="separate"/>
        </w:r>
        <w:r w:rsidR="005C3C4F">
          <w:rPr>
            <w:noProof/>
            <w:webHidden/>
          </w:rPr>
          <w:t>11</w:t>
        </w:r>
        <w:r w:rsidR="005C3C4F">
          <w:rPr>
            <w:noProof/>
            <w:webHidden/>
          </w:rPr>
          <w:fldChar w:fldCharType="end"/>
        </w:r>
      </w:hyperlink>
    </w:p>
    <w:p w14:paraId="3E6F41A8" w14:textId="0D1ADD3B" w:rsidR="005C3C4F" w:rsidRDefault="00140D8D">
      <w:pPr>
        <w:pStyle w:val="TOC2"/>
        <w:rPr>
          <w:rFonts w:asciiTheme="minorHAnsi" w:eastAsiaTheme="minorEastAsia" w:hAnsiTheme="minorHAnsi" w:cstheme="minorBidi"/>
          <w:noProof/>
          <w:szCs w:val="22"/>
          <w:lang w:eastAsia="en-NZ"/>
        </w:rPr>
      </w:pPr>
      <w:hyperlink w:anchor="_Toc122609691" w:history="1">
        <w:r w:rsidR="005C3C4F" w:rsidRPr="009949C9">
          <w:rPr>
            <w:rStyle w:val="Hyperlink"/>
            <w:noProof/>
          </w:rPr>
          <w:t>What making a submission involves</w:t>
        </w:r>
        <w:r w:rsidR="005C3C4F">
          <w:rPr>
            <w:noProof/>
            <w:webHidden/>
          </w:rPr>
          <w:tab/>
        </w:r>
        <w:r w:rsidR="005C3C4F">
          <w:rPr>
            <w:noProof/>
            <w:webHidden/>
          </w:rPr>
          <w:fldChar w:fldCharType="begin"/>
        </w:r>
        <w:r w:rsidR="005C3C4F">
          <w:rPr>
            <w:noProof/>
            <w:webHidden/>
          </w:rPr>
          <w:instrText xml:space="preserve"> PAGEREF _Toc122609691 \h </w:instrText>
        </w:r>
        <w:r w:rsidR="005C3C4F">
          <w:rPr>
            <w:noProof/>
            <w:webHidden/>
          </w:rPr>
        </w:r>
        <w:r w:rsidR="005C3C4F">
          <w:rPr>
            <w:noProof/>
            <w:webHidden/>
          </w:rPr>
          <w:fldChar w:fldCharType="separate"/>
        </w:r>
        <w:r w:rsidR="005C3C4F">
          <w:rPr>
            <w:noProof/>
            <w:webHidden/>
          </w:rPr>
          <w:t>12</w:t>
        </w:r>
        <w:r w:rsidR="005C3C4F">
          <w:rPr>
            <w:noProof/>
            <w:webHidden/>
          </w:rPr>
          <w:fldChar w:fldCharType="end"/>
        </w:r>
      </w:hyperlink>
    </w:p>
    <w:p w14:paraId="4D368CCB" w14:textId="2246ACB8" w:rsidR="005C3C4F" w:rsidRDefault="00140D8D">
      <w:pPr>
        <w:pStyle w:val="TOC2"/>
        <w:rPr>
          <w:rFonts w:asciiTheme="minorHAnsi" w:eastAsiaTheme="minorEastAsia" w:hAnsiTheme="minorHAnsi" w:cstheme="minorBidi"/>
          <w:noProof/>
          <w:szCs w:val="22"/>
          <w:lang w:eastAsia="en-NZ"/>
        </w:rPr>
      </w:pPr>
      <w:hyperlink w:anchor="_Toc122609692" w:history="1">
        <w:r w:rsidR="005C3C4F" w:rsidRPr="009949C9">
          <w:rPr>
            <w:rStyle w:val="Hyperlink"/>
            <w:noProof/>
          </w:rPr>
          <w:t>What to include in a submission</w:t>
        </w:r>
        <w:r w:rsidR="005C3C4F">
          <w:rPr>
            <w:noProof/>
            <w:webHidden/>
          </w:rPr>
          <w:tab/>
        </w:r>
        <w:r w:rsidR="005C3C4F">
          <w:rPr>
            <w:noProof/>
            <w:webHidden/>
          </w:rPr>
          <w:fldChar w:fldCharType="begin"/>
        </w:r>
        <w:r w:rsidR="005C3C4F">
          <w:rPr>
            <w:noProof/>
            <w:webHidden/>
          </w:rPr>
          <w:instrText xml:space="preserve"> PAGEREF _Toc122609692 \h </w:instrText>
        </w:r>
        <w:r w:rsidR="005C3C4F">
          <w:rPr>
            <w:noProof/>
            <w:webHidden/>
          </w:rPr>
        </w:r>
        <w:r w:rsidR="005C3C4F">
          <w:rPr>
            <w:noProof/>
            <w:webHidden/>
          </w:rPr>
          <w:fldChar w:fldCharType="separate"/>
        </w:r>
        <w:r w:rsidR="005C3C4F">
          <w:rPr>
            <w:noProof/>
            <w:webHidden/>
          </w:rPr>
          <w:t>12</w:t>
        </w:r>
        <w:r w:rsidR="005C3C4F">
          <w:rPr>
            <w:noProof/>
            <w:webHidden/>
          </w:rPr>
          <w:fldChar w:fldCharType="end"/>
        </w:r>
      </w:hyperlink>
    </w:p>
    <w:p w14:paraId="40C41B84" w14:textId="6B8351A7" w:rsidR="005C3C4F" w:rsidRDefault="00140D8D">
      <w:pPr>
        <w:pStyle w:val="TOC2"/>
        <w:rPr>
          <w:rFonts w:asciiTheme="minorHAnsi" w:eastAsiaTheme="minorEastAsia" w:hAnsiTheme="minorHAnsi" w:cstheme="minorBidi"/>
          <w:noProof/>
          <w:szCs w:val="22"/>
          <w:lang w:eastAsia="en-NZ"/>
        </w:rPr>
      </w:pPr>
      <w:hyperlink w:anchor="_Toc122609693" w:history="1">
        <w:r w:rsidR="005C3C4F" w:rsidRPr="009949C9">
          <w:rPr>
            <w:rStyle w:val="Hyperlink"/>
            <w:noProof/>
          </w:rPr>
          <w:t>Who will read your submission</w:t>
        </w:r>
        <w:r w:rsidR="005C3C4F">
          <w:rPr>
            <w:noProof/>
            <w:webHidden/>
          </w:rPr>
          <w:tab/>
        </w:r>
        <w:r w:rsidR="005C3C4F">
          <w:rPr>
            <w:noProof/>
            <w:webHidden/>
          </w:rPr>
          <w:fldChar w:fldCharType="begin"/>
        </w:r>
        <w:r w:rsidR="005C3C4F">
          <w:rPr>
            <w:noProof/>
            <w:webHidden/>
          </w:rPr>
          <w:instrText xml:space="preserve"> PAGEREF _Toc122609693 \h </w:instrText>
        </w:r>
        <w:r w:rsidR="005C3C4F">
          <w:rPr>
            <w:noProof/>
            <w:webHidden/>
          </w:rPr>
        </w:r>
        <w:r w:rsidR="005C3C4F">
          <w:rPr>
            <w:noProof/>
            <w:webHidden/>
          </w:rPr>
          <w:fldChar w:fldCharType="separate"/>
        </w:r>
        <w:r w:rsidR="005C3C4F">
          <w:rPr>
            <w:noProof/>
            <w:webHidden/>
          </w:rPr>
          <w:t>12</w:t>
        </w:r>
        <w:r w:rsidR="005C3C4F">
          <w:rPr>
            <w:noProof/>
            <w:webHidden/>
          </w:rPr>
          <w:fldChar w:fldCharType="end"/>
        </w:r>
      </w:hyperlink>
    </w:p>
    <w:p w14:paraId="3E6073A4" w14:textId="49DAB378" w:rsidR="005C3C4F" w:rsidRDefault="00140D8D">
      <w:pPr>
        <w:pStyle w:val="TOC2"/>
        <w:rPr>
          <w:rFonts w:asciiTheme="minorHAnsi" w:eastAsiaTheme="minorEastAsia" w:hAnsiTheme="minorHAnsi" w:cstheme="minorBidi"/>
          <w:noProof/>
          <w:szCs w:val="22"/>
          <w:lang w:eastAsia="en-NZ"/>
        </w:rPr>
      </w:pPr>
      <w:hyperlink w:anchor="_Toc122609694" w:history="1">
        <w:r w:rsidR="005C3C4F" w:rsidRPr="009949C9">
          <w:rPr>
            <w:rStyle w:val="Hyperlink"/>
            <w:noProof/>
          </w:rPr>
          <w:t>What happens after you make your submission</w:t>
        </w:r>
        <w:r w:rsidR="005C3C4F">
          <w:rPr>
            <w:noProof/>
            <w:webHidden/>
          </w:rPr>
          <w:tab/>
        </w:r>
        <w:r w:rsidR="005C3C4F">
          <w:rPr>
            <w:noProof/>
            <w:webHidden/>
          </w:rPr>
          <w:fldChar w:fldCharType="begin"/>
        </w:r>
        <w:r w:rsidR="005C3C4F">
          <w:rPr>
            <w:noProof/>
            <w:webHidden/>
          </w:rPr>
          <w:instrText xml:space="preserve"> PAGEREF _Toc122609694 \h </w:instrText>
        </w:r>
        <w:r w:rsidR="005C3C4F">
          <w:rPr>
            <w:noProof/>
            <w:webHidden/>
          </w:rPr>
        </w:r>
        <w:r w:rsidR="005C3C4F">
          <w:rPr>
            <w:noProof/>
            <w:webHidden/>
          </w:rPr>
          <w:fldChar w:fldCharType="separate"/>
        </w:r>
        <w:r w:rsidR="005C3C4F">
          <w:rPr>
            <w:noProof/>
            <w:webHidden/>
          </w:rPr>
          <w:t>13</w:t>
        </w:r>
        <w:r w:rsidR="005C3C4F">
          <w:rPr>
            <w:noProof/>
            <w:webHidden/>
          </w:rPr>
          <w:fldChar w:fldCharType="end"/>
        </w:r>
      </w:hyperlink>
    </w:p>
    <w:p w14:paraId="15412882" w14:textId="7B2ADF19" w:rsidR="005C3C4F" w:rsidRDefault="00140D8D">
      <w:pPr>
        <w:pStyle w:val="TOC2"/>
        <w:rPr>
          <w:rFonts w:asciiTheme="minorHAnsi" w:eastAsiaTheme="minorEastAsia" w:hAnsiTheme="minorHAnsi" w:cstheme="minorBidi"/>
          <w:noProof/>
          <w:szCs w:val="22"/>
          <w:lang w:eastAsia="en-NZ"/>
        </w:rPr>
      </w:pPr>
      <w:hyperlink w:anchor="_Toc122609695" w:history="1">
        <w:r w:rsidR="005C3C4F" w:rsidRPr="009949C9">
          <w:rPr>
            <w:rStyle w:val="Hyperlink"/>
            <w:noProof/>
          </w:rPr>
          <w:t>Support with a submission</w:t>
        </w:r>
        <w:r w:rsidR="005C3C4F">
          <w:rPr>
            <w:noProof/>
            <w:webHidden/>
          </w:rPr>
          <w:tab/>
        </w:r>
        <w:r w:rsidR="005C3C4F">
          <w:rPr>
            <w:noProof/>
            <w:webHidden/>
          </w:rPr>
          <w:fldChar w:fldCharType="begin"/>
        </w:r>
        <w:r w:rsidR="005C3C4F">
          <w:rPr>
            <w:noProof/>
            <w:webHidden/>
          </w:rPr>
          <w:instrText xml:space="preserve"> PAGEREF _Toc122609695 \h </w:instrText>
        </w:r>
        <w:r w:rsidR="005C3C4F">
          <w:rPr>
            <w:noProof/>
            <w:webHidden/>
          </w:rPr>
        </w:r>
        <w:r w:rsidR="005C3C4F">
          <w:rPr>
            <w:noProof/>
            <w:webHidden/>
          </w:rPr>
          <w:fldChar w:fldCharType="separate"/>
        </w:r>
        <w:r w:rsidR="005C3C4F">
          <w:rPr>
            <w:noProof/>
            <w:webHidden/>
          </w:rPr>
          <w:t>14</w:t>
        </w:r>
        <w:r w:rsidR="005C3C4F">
          <w:rPr>
            <w:noProof/>
            <w:webHidden/>
          </w:rPr>
          <w:fldChar w:fldCharType="end"/>
        </w:r>
      </w:hyperlink>
    </w:p>
    <w:p w14:paraId="7FBBB31A" w14:textId="7D5AD922" w:rsidR="005C3C4F" w:rsidRDefault="00140D8D">
      <w:pPr>
        <w:pStyle w:val="TOC1"/>
        <w:rPr>
          <w:rFonts w:asciiTheme="minorHAnsi" w:eastAsiaTheme="minorEastAsia" w:hAnsiTheme="minorHAnsi" w:cstheme="minorBidi"/>
          <w:noProof/>
          <w:sz w:val="22"/>
          <w:szCs w:val="22"/>
          <w:lang w:eastAsia="en-NZ"/>
        </w:rPr>
      </w:pPr>
      <w:hyperlink w:anchor="_Toc122609696" w:history="1">
        <w:r w:rsidR="005C3C4F" w:rsidRPr="009949C9">
          <w:rPr>
            <w:rStyle w:val="Hyperlink"/>
            <w:noProof/>
          </w:rPr>
          <w:t>Part 4. Detention in hospital for mental health treatment</w:t>
        </w:r>
        <w:r w:rsidR="005C3C4F">
          <w:rPr>
            <w:noProof/>
            <w:webHidden/>
          </w:rPr>
          <w:tab/>
        </w:r>
        <w:r w:rsidR="005C3C4F">
          <w:rPr>
            <w:noProof/>
            <w:webHidden/>
          </w:rPr>
          <w:fldChar w:fldCharType="begin"/>
        </w:r>
        <w:r w:rsidR="005C3C4F">
          <w:rPr>
            <w:noProof/>
            <w:webHidden/>
          </w:rPr>
          <w:instrText xml:space="preserve"> PAGEREF _Toc122609696 \h </w:instrText>
        </w:r>
        <w:r w:rsidR="005C3C4F">
          <w:rPr>
            <w:noProof/>
            <w:webHidden/>
          </w:rPr>
        </w:r>
        <w:r w:rsidR="005C3C4F">
          <w:rPr>
            <w:noProof/>
            <w:webHidden/>
          </w:rPr>
          <w:fldChar w:fldCharType="separate"/>
        </w:r>
        <w:r w:rsidR="005C3C4F">
          <w:rPr>
            <w:noProof/>
            <w:webHidden/>
          </w:rPr>
          <w:t>15</w:t>
        </w:r>
        <w:r w:rsidR="005C3C4F">
          <w:rPr>
            <w:noProof/>
            <w:webHidden/>
          </w:rPr>
          <w:fldChar w:fldCharType="end"/>
        </w:r>
      </w:hyperlink>
    </w:p>
    <w:p w14:paraId="5ED2EF45" w14:textId="1FB84D44" w:rsidR="005C3C4F" w:rsidRDefault="00140D8D">
      <w:pPr>
        <w:pStyle w:val="TOC2"/>
        <w:rPr>
          <w:rFonts w:asciiTheme="minorHAnsi" w:eastAsiaTheme="minorEastAsia" w:hAnsiTheme="minorHAnsi" w:cstheme="minorBidi"/>
          <w:noProof/>
          <w:szCs w:val="22"/>
          <w:lang w:eastAsia="en-NZ"/>
        </w:rPr>
      </w:pPr>
      <w:hyperlink w:anchor="_Toc122609697" w:history="1">
        <w:r w:rsidR="005C3C4F" w:rsidRPr="009949C9">
          <w:rPr>
            <w:rStyle w:val="Hyperlink"/>
            <w:noProof/>
          </w:rPr>
          <w:t>Special patients</w:t>
        </w:r>
        <w:r w:rsidR="005C3C4F">
          <w:rPr>
            <w:noProof/>
            <w:webHidden/>
          </w:rPr>
          <w:tab/>
        </w:r>
        <w:r w:rsidR="005C3C4F">
          <w:rPr>
            <w:noProof/>
            <w:webHidden/>
          </w:rPr>
          <w:fldChar w:fldCharType="begin"/>
        </w:r>
        <w:r w:rsidR="005C3C4F">
          <w:rPr>
            <w:noProof/>
            <w:webHidden/>
          </w:rPr>
          <w:instrText xml:space="preserve"> PAGEREF _Toc122609697 \h </w:instrText>
        </w:r>
        <w:r w:rsidR="005C3C4F">
          <w:rPr>
            <w:noProof/>
            <w:webHidden/>
          </w:rPr>
        </w:r>
        <w:r w:rsidR="005C3C4F">
          <w:rPr>
            <w:noProof/>
            <w:webHidden/>
          </w:rPr>
          <w:fldChar w:fldCharType="separate"/>
        </w:r>
        <w:r w:rsidR="005C3C4F">
          <w:rPr>
            <w:noProof/>
            <w:webHidden/>
          </w:rPr>
          <w:t>15</w:t>
        </w:r>
        <w:r w:rsidR="005C3C4F">
          <w:rPr>
            <w:noProof/>
            <w:webHidden/>
          </w:rPr>
          <w:fldChar w:fldCharType="end"/>
        </w:r>
      </w:hyperlink>
    </w:p>
    <w:p w14:paraId="5D320999" w14:textId="186F8D13" w:rsidR="005C3C4F" w:rsidRDefault="00140D8D">
      <w:pPr>
        <w:pStyle w:val="TOC2"/>
        <w:rPr>
          <w:rFonts w:asciiTheme="minorHAnsi" w:eastAsiaTheme="minorEastAsia" w:hAnsiTheme="minorHAnsi" w:cstheme="minorBidi"/>
          <w:noProof/>
          <w:szCs w:val="22"/>
          <w:lang w:eastAsia="en-NZ"/>
        </w:rPr>
      </w:pPr>
      <w:hyperlink w:anchor="_Toc122609698" w:history="1">
        <w:r w:rsidR="005C3C4F" w:rsidRPr="009949C9">
          <w:rPr>
            <w:rStyle w:val="Hyperlink"/>
            <w:noProof/>
          </w:rPr>
          <w:t>Patients</w:t>
        </w:r>
        <w:r w:rsidR="005C3C4F">
          <w:rPr>
            <w:noProof/>
            <w:webHidden/>
          </w:rPr>
          <w:tab/>
        </w:r>
        <w:r w:rsidR="005C3C4F">
          <w:rPr>
            <w:noProof/>
            <w:webHidden/>
          </w:rPr>
          <w:fldChar w:fldCharType="begin"/>
        </w:r>
        <w:r w:rsidR="005C3C4F">
          <w:rPr>
            <w:noProof/>
            <w:webHidden/>
          </w:rPr>
          <w:instrText xml:space="preserve"> PAGEREF _Toc122609698 \h </w:instrText>
        </w:r>
        <w:r w:rsidR="005C3C4F">
          <w:rPr>
            <w:noProof/>
            <w:webHidden/>
          </w:rPr>
        </w:r>
        <w:r w:rsidR="005C3C4F">
          <w:rPr>
            <w:noProof/>
            <w:webHidden/>
          </w:rPr>
          <w:fldChar w:fldCharType="separate"/>
        </w:r>
        <w:r w:rsidR="005C3C4F">
          <w:rPr>
            <w:noProof/>
            <w:webHidden/>
          </w:rPr>
          <w:t>16</w:t>
        </w:r>
        <w:r w:rsidR="005C3C4F">
          <w:rPr>
            <w:noProof/>
            <w:webHidden/>
          </w:rPr>
          <w:fldChar w:fldCharType="end"/>
        </w:r>
      </w:hyperlink>
    </w:p>
    <w:p w14:paraId="63A7231F" w14:textId="66F08F60" w:rsidR="005C3C4F" w:rsidRDefault="00140D8D">
      <w:pPr>
        <w:pStyle w:val="TOC2"/>
        <w:rPr>
          <w:rFonts w:asciiTheme="minorHAnsi" w:eastAsiaTheme="minorEastAsia" w:hAnsiTheme="minorHAnsi" w:cstheme="minorBidi"/>
          <w:noProof/>
          <w:szCs w:val="22"/>
          <w:lang w:eastAsia="en-NZ"/>
        </w:rPr>
      </w:pPr>
      <w:hyperlink w:anchor="_Toc122609699" w:history="1">
        <w:r w:rsidR="005C3C4F" w:rsidRPr="009949C9">
          <w:rPr>
            <w:rStyle w:val="Hyperlink"/>
            <w:noProof/>
          </w:rPr>
          <w:t>Transferring people from prison to hospital</w:t>
        </w:r>
        <w:r w:rsidR="005C3C4F">
          <w:rPr>
            <w:noProof/>
            <w:webHidden/>
          </w:rPr>
          <w:tab/>
        </w:r>
        <w:r w:rsidR="005C3C4F">
          <w:rPr>
            <w:noProof/>
            <w:webHidden/>
          </w:rPr>
          <w:fldChar w:fldCharType="begin"/>
        </w:r>
        <w:r w:rsidR="005C3C4F">
          <w:rPr>
            <w:noProof/>
            <w:webHidden/>
          </w:rPr>
          <w:instrText xml:space="preserve"> PAGEREF _Toc122609699 \h </w:instrText>
        </w:r>
        <w:r w:rsidR="005C3C4F">
          <w:rPr>
            <w:noProof/>
            <w:webHidden/>
          </w:rPr>
        </w:r>
        <w:r w:rsidR="005C3C4F">
          <w:rPr>
            <w:noProof/>
            <w:webHidden/>
          </w:rPr>
          <w:fldChar w:fldCharType="separate"/>
        </w:r>
        <w:r w:rsidR="005C3C4F">
          <w:rPr>
            <w:noProof/>
            <w:webHidden/>
          </w:rPr>
          <w:t>16</w:t>
        </w:r>
        <w:r w:rsidR="005C3C4F">
          <w:rPr>
            <w:noProof/>
            <w:webHidden/>
          </w:rPr>
          <w:fldChar w:fldCharType="end"/>
        </w:r>
      </w:hyperlink>
    </w:p>
    <w:p w14:paraId="1DFB55B9" w14:textId="55E2AB6A" w:rsidR="005C3C4F" w:rsidRDefault="00140D8D">
      <w:pPr>
        <w:pStyle w:val="TOC2"/>
        <w:rPr>
          <w:rFonts w:asciiTheme="minorHAnsi" w:eastAsiaTheme="minorEastAsia" w:hAnsiTheme="minorHAnsi" w:cstheme="minorBidi"/>
          <w:noProof/>
          <w:szCs w:val="22"/>
          <w:lang w:eastAsia="en-NZ"/>
        </w:rPr>
      </w:pPr>
      <w:hyperlink w:anchor="_Toc122609700" w:history="1">
        <w:r w:rsidR="005C3C4F" w:rsidRPr="009949C9">
          <w:rPr>
            <w:rStyle w:val="Hyperlink"/>
            <w:noProof/>
          </w:rPr>
          <w:t>Forensic mental health services</w:t>
        </w:r>
        <w:r w:rsidR="005C3C4F">
          <w:rPr>
            <w:noProof/>
            <w:webHidden/>
          </w:rPr>
          <w:tab/>
        </w:r>
        <w:r w:rsidR="005C3C4F">
          <w:rPr>
            <w:noProof/>
            <w:webHidden/>
          </w:rPr>
          <w:fldChar w:fldCharType="begin"/>
        </w:r>
        <w:r w:rsidR="005C3C4F">
          <w:rPr>
            <w:noProof/>
            <w:webHidden/>
          </w:rPr>
          <w:instrText xml:space="preserve"> PAGEREF _Toc122609700 \h </w:instrText>
        </w:r>
        <w:r w:rsidR="005C3C4F">
          <w:rPr>
            <w:noProof/>
            <w:webHidden/>
          </w:rPr>
        </w:r>
        <w:r w:rsidR="005C3C4F">
          <w:rPr>
            <w:noProof/>
            <w:webHidden/>
          </w:rPr>
          <w:fldChar w:fldCharType="separate"/>
        </w:r>
        <w:r w:rsidR="005C3C4F">
          <w:rPr>
            <w:noProof/>
            <w:webHidden/>
          </w:rPr>
          <w:t>16</w:t>
        </w:r>
        <w:r w:rsidR="005C3C4F">
          <w:rPr>
            <w:noProof/>
            <w:webHidden/>
          </w:rPr>
          <w:fldChar w:fldCharType="end"/>
        </w:r>
      </w:hyperlink>
    </w:p>
    <w:p w14:paraId="4E145E8B" w14:textId="68146763" w:rsidR="005C3C4F" w:rsidRDefault="00140D8D">
      <w:pPr>
        <w:pStyle w:val="TOC2"/>
        <w:rPr>
          <w:rFonts w:asciiTheme="minorHAnsi" w:eastAsiaTheme="minorEastAsia" w:hAnsiTheme="minorHAnsi" w:cstheme="minorBidi"/>
          <w:noProof/>
          <w:szCs w:val="22"/>
          <w:lang w:eastAsia="en-NZ"/>
        </w:rPr>
      </w:pPr>
      <w:hyperlink w:anchor="_Toc122609701" w:history="1">
        <w:r w:rsidR="005C3C4F" w:rsidRPr="009949C9">
          <w:rPr>
            <w:rStyle w:val="Hyperlink"/>
            <w:noProof/>
          </w:rPr>
          <w:t>Managing special patients</w:t>
        </w:r>
        <w:r w:rsidR="005C3C4F">
          <w:rPr>
            <w:noProof/>
            <w:webHidden/>
          </w:rPr>
          <w:tab/>
        </w:r>
        <w:r w:rsidR="005C3C4F">
          <w:rPr>
            <w:noProof/>
            <w:webHidden/>
          </w:rPr>
          <w:fldChar w:fldCharType="begin"/>
        </w:r>
        <w:r w:rsidR="005C3C4F">
          <w:rPr>
            <w:noProof/>
            <w:webHidden/>
          </w:rPr>
          <w:instrText xml:space="preserve"> PAGEREF _Toc122609701 \h </w:instrText>
        </w:r>
        <w:r w:rsidR="005C3C4F">
          <w:rPr>
            <w:noProof/>
            <w:webHidden/>
          </w:rPr>
        </w:r>
        <w:r w:rsidR="005C3C4F">
          <w:rPr>
            <w:noProof/>
            <w:webHidden/>
          </w:rPr>
          <w:fldChar w:fldCharType="separate"/>
        </w:r>
        <w:r w:rsidR="005C3C4F">
          <w:rPr>
            <w:noProof/>
            <w:webHidden/>
          </w:rPr>
          <w:t>17</w:t>
        </w:r>
        <w:r w:rsidR="005C3C4F">
          <w:rPr>
            <w:noProof/>
            <w:webHidden/>
          </w:rPr>
          <w:fldChar w:fldCharType="end"/>
        </w:r>
      </w:hyperlink>
    </w:p>
    <w:p w14:paraId="7E7BC725" w14:textId="633FA75F" w:rsidR="005C3C4F" w:rsidRDefault="00140D8D">
      <w:pPr>
        <w:pStyle w:val="TOC1"/>
        <w:rPr>
          <w:rFonts w:asciiTheme="minorHAnsi" w:eastAsiaTheme="minorEastAsia" w:hAnsiTheme="minorHAnsi" w:cstheme="minorBidi"/>
          <w:noProof/>
          <w:sz w:val="22"/>
          <w:szCs w:val="22"/>
          <w:lang w:eastAsia="en-NZ"/>
        </w:rPr>
      </w:pPr>
      <w:hyperlink w:anchor="_Toc122609702" w:history="1">
        <w:r w:rsidR="005C3C4F" w:rsidRPr="009949C9">
          <w:rPr>
            <w:rStyle w:val="Hyperlink"/>
            <w:noProof/>
          </w:rPr>
          <w:t>Part 5. Leave from hospital for special patients</w:t>
        </w:r>
        <w:r w:rsidR="005C3C4F">
          <w:rPr>
            <w:noProof/>
            <w:webHidden/>
          </w:rPr>
          <w:tab/>
        </w:r>
        <w:r w:rsidR="005C3C4F">
          <w:rPr>
            <w:noProof/>
            <w:webHidden/>
          </w:rPr>
          <w:fldChar w:fldCharType="begin"/>
        </w:r>
        <w:r w:rsidR="005C3C4F">
          <w:rPr>
            <w:noProof/>
            <w:webHidden/>
          </w:rPr>
          <w:instrText xml:space="preserve"> PAGEREF _Toc122609702 \h </w:instrText>
        </w:r>
        <w:r w:rsidR="005C3C4F">
          <w:rPr>
            <w:noProof/>
            <w:webHidden/>
          </w:rPr>
        </w:r>
        <w:r w:rsidR="005C3C4F">
          <w:rPr>
            <w:noProof/>
            <w:webHidden/>
          </w:rPr>
          <w:fldChar w:fldCharType="separate"/>
        </w:r>
        <w:r w:rsidR="005C3C4F">
          <w:rPr>
            <w:noProof/>
            <w:webHidden/>
          </w:rPr>
          <w:t>18</w:t>
        </w:r>
        <w:r w:rsidR="005C3C4F">
          <w:rPr>
            <w:noProof/>
            <w:webHidden/>
          </w:rPr>
          <w:fldChar w:fldCharType="end"/>
        </w:r>
      </w:hyperlink>
    </w:p>
    <w:p w14:paraId="6D93CFAC" w14:textId="177139B5" w:rsidR="005C3C4F" w:rsidRDefault="00140D8D">
      <w:pPr>
        <w:pStyle w:val="TOC2"/>
        <w:rPr>
          <w:rFonts w:asciiTheme="minorHAnsi" w:eastAsiaTheme="minorEastAsia" w:hAnsiTheme="minorHAnsi" w:cstheme="minorBidi"/>
          <w:noProof/>
          <w:szCs w:val="22"/>
          <w:lang w:eastAsia="en-NZ"/>
        </w:rPr>
      </w:pPr>
      <w:hyperlink w:anchor="_Toc122609703" w:history="1">
        <w:r w:rsidR="005C3C4F" w:rsidRPr="009949C9">
          <w:rPr>
            <w:rStyle w:val="Hyperlink"/>
            <w:noProof/>
          </w:rPr>
          <w:t>Special patients who can get leave from hospital</w:t>
        </w:r>
        <w:r w:rsidR="005C3C4F">
          <w:rPr>
            <w:noProof/>
            <w:webHidden/>
          </w:rPr>
          <w:tab/>
        </w:r>
        <w:r w:rsidR="005C3C4F">
          <w:rPr>
            <w:noProof/>
            <w:webHidden/>
          </w:rPr>
          <w:fldChar w:fldCharType="begin"/>
        </w:r>
        <w:r w:rsidR="005C3C4F">
          <w:rPr>
            <w:noProof/>
            <w:webHidden/>
          </w:rPr>
          <w:instrText xml:space="preserve"> PAGEREF _Toc122609703 \h </w:instrText>
        </w:r>
        <w:r w:rsidR="005C3C4F">
          <w:rPr>
            <w:noProof/>
            <w:webHidden/>
          </w:rPr>
        </w:r>
        <w:r w:rsidR="005C3C4F">
          <w:rPr>
            <w:noProof/>
            <w:webHidden/>
          </w:rPr>
          <w:fldChar w:fldCharType="separate"/>
        </w:r>
        <w:r w:rsidR="005C3C4F">
          <w:rPr>
            <w:noProof/>
            <w:webHidden/>
          </w:rPr>
          <w:t>18</w:t>
        </w:r>
        <w:r w:rsidR="005C3C4F">
          <w:rPr>
            <w:noProof/>
            <w:webHidden/>
          </w:rPr>
          <w:fldChar w:fldCharType="end"/>
        </w:r>
      </w:hyperlink>
    </w:p>
    <w:p w14:paraId="5A92F5CA" w14:textId="7160A515" w:rsidR="005C3C4F" w:rsidRDefault="00140D8D">
      <w:pPr>
        <w:pStyle w:val="TOC2"/>
        <w:rPr>
          <w:rFonts w:asciiTheme="minorHAnsi" w:eastAsiaTheme="minorEastAsia" w:hAnsiTheme="minorHAnsi" w:cstheme="minorBidi"/>
          <w:noProof/>
          <w:szCs w:val="22"/>
          <w:lang w:eastAsia="en-NZ"/>
        </w:rPr>
      </w:pPr>
      <w:hyperlink w:anchor="_Toc122609704" w:history="1">
        <w:r w:rsidR="005C3C4F" w:rsidRPr="009949C9">
          <w:rPr>
            <w:rStyle w:val="Hyperlink"/>
            <w:noProof/>
          </w:rPr>
          <w:t>Leave is a careful, step-by-step process</w:t>
        </w:r>
        <w:r w:rsidR="005C3C4F">
          <w:rPr>
            <w:noProof/>
            <w:webHidden/>
          </w:rPr>
          <w:tab/>
        </w:r>
        <w:r w:rsidR="005C3C4F">
          <w:rPr>
            <w:noProof/>
            <w:webHidden/>
          </w:rPr>
          <w:fldChar w:fldCharType="begin"/>
        </w:r>
        <w:r w:rsidR="005C3C4F">
          <w:rPr>
            <w:noProof/>
            <w:webHidden/>
          </w:rPr>
          <w:instrText xml:space="preserve"> PAGEREF _Toc122609704 \h </w:instrText>
        </w:r>
        <w:r w:rsidR="005C3C4F">
          <w:rPr>
            <w:noProof/>
            <w:webHidden/>
          </w:rPr>
        </w:r>
        <w:r w:rsidR="005C3C4F">
          <w:rPr>
            <w:noProof/>
            <w:webHidden/>
          </w:rPr>
          <w:fldChar w:fldCharType="separate"/>
        </w:r>
        <w:r w:rsidR="005C3C4F">
          <w:rPr>
            <w:noProof/>
            <w:webHidden/>
          </w:rPr>
          <w:t>18</w:t>
        </w:r>
        <w:r w:rsidR="005C3C4F">
          <w:rPr>
            <w:noProof/>
            <w:webHidden/>
          </w:rPr>
          <w:fldChar w:fldCharType="end"/>
        </w:r>
      </w:hyperlink>
    </w:p>
    <w:p w14:paraId="52EC2D69" w14:textId="3A579467" w:rsidR="005C3C4F" w:rsidRDefault="00140D8D">
      <w:pPr>
        <w:pStyle w:val="TOC2"/>
        <w:rPr>
          <w:rFonts w:asciiTheme="minorHAnsi" w:eastAsiaTheme="minorEastAsia" w:hAnsiTheme="minorHAnsi" w:cstheme="minorBidi"/>
          <w:noProof/>
          <w:szCs w:val="22"/>
          <w:lang w:eastAsia="en-NZ"/>
        </w:rPr>
      </w:pPr>
      <w:hyperlink w:anchor="_Toc122609705" w:history="1">
        <w:r w:rsidR="005C3C4F" w:rsidRPr="009949C9">
          <w:rPr>
            <w:rStyle w:val="Hyperlink"/>
            <w:noProof/>
          </w:rPr>
          <w:t>Access to hospital grounds</w:t>
        </w:r>
        <w:r w:rsidR="005C3C4F">
          <w:rPr>
            <w:noProof/>
            <w:webHidden/>
          </w:rPr>
          <w:tab/>
        </w:r>
        <w:r w:rsidR="005C3C4F">
          <w:rPr>
            <w:noProof/>
            <w:webHidden/>
          </w:rPr>
          <w:fldChar w:fldCharType="begin"/>
        </w:r>
        <w:r w:rsidR="005C3C4F">
          <w:rPr>
            <w:noProof/>
            <w:webHidden/>
          </w:rPr>
          <w:instrText xml:space="preserve"> PAGEREF _Toc122609705 \h </w:instrText>
        </w:r>
        <w:r w:rsidR="005C3C4F">
          <w:rPr>
            <w:noProof/>
            <w:webHidden/>
          </w:rPr>
        </w:r>
        <w:r w:rsidR="005C3C4F">
          <w:rPr>
            <w:noProof/>
            <w:webHidden/>
          </w:rPr>
          <w:fldChar w:fldCharType="separate"/>
        </w:r>
        <w:r w:rsidR="005C3C4F">
          <w:rPr>
            <w:noProof/>
            <w:webHidden/>
          </w:rPr>
          <w:t>19</w:t>
        </w:r>
        <w:r w:rsidR="005C3C4F">
          <w:rPr>
            <w:noProof/>
            <w:webHidden/>
          </w:rPr>
          <w:fldChar w:fldCharType="end"/>
        </w:r>
      </w:hyperlink>
    </w:p>
    <w:p w14:paraId="4996E59E" w14:textId="236D0D0F" w:rsidR="005C3C4F" w:rsidRDefault="00140D8D">
      <w:pPr>
        <w:pStyle w:val="TOC2"/>
        <w:rPr>
          <w:rFonts w:asciiTheme="minorHAnsi" w:eastAsiaTheme="minorEastAsia" w:hAnsiTheme="minorHAnsi" w:cstheme="minorBidi"/>
          <w:noProof/>
          <w:szCs w:val="22"/>
          <w:lang w:eastAsia="en-NZ"/>
        </w:rPr>
      </w:pPr>
      <w:hyperlink w:anchor="_Toc122609706" w:history="1">
        <w:r w:rsidR="005C3C4F" w:rsidRPr="009949C9">
          <w:rPr>
            <w:rStyle w:val="Hyperlink"/>
            <w:noProof/>
          </w:rPr>
          <w:t>Short-term leave from hospital</w:t>
        </w:r>
        <w:r w:rsidR="005C3C4F">
          <w:rPr>
            <w:noProof/>
            <w:webHidden/>
          </w:rPr>
          <w:tab/>
        </w:r>
        <w:r w:rsidR="005C3C4F">
          <w:rPr>
            <w:noProof/>
            <w:webHidden/>
          </w:rPr>
          <w:fldChar w:fldCharType="begin"/>
        </w:r>
        <w:r w:rsidR="005C3C4F">
          <w:rPr>
            <w:noProof/>
            <w:webHidden/>
          </w:rPr>
          <w:instrText xml:space="preserve"> PAGEREF _Toc122609706 \h </w:instrText>
        </w:r>
        <w:r w:rsidR="005C3C4F">
          <w:rPr>
            <w:noProof/>
            <w:webHidden/>
          </w:rPr>
        </w:r>
        <w:r w:rsidR="005C3C4F">
          <w:rPr>
            <w:noProof/>
            <w:webHidden/>
          </w:rPr>
          <w:fldChar w:fldCharType="separate"/>
        </w:r>
        <w:r w:rsidR="005C3C4F">
          <w:rPr>
            <w:noProof/>
            <w:webHidden/>
          </w:rPr>
          <w:t>19</w:t>
        </w:r>
        <w:r w:rsidR="005C3C4F">
          <w:rPr>
            <w:noProof/>
            <w:webHidden/>
          </w:rPr>
          <w:fldChar w:fldCharType="end"/>
        </w:r>
      </w:hyperlink>
    </w:p>
    <w:p w14:paraId="3CF3BB63" w14:textId="7E9A2FCD" w:rsidR="005C3C4F" w:rsidRDefault="00140D8D">
      <w:pPr>
        <w:pStyle w:val="TOC2"/>
        <w:rPr>
          <w:rFonts w:asciiTheme="minorHAnsi" w:eastAsiaTheme="minorEastAsia" w:hAnsiTheme="minorHAnsi" w:cstheme="minorBidi"/>
          <w:noProof/>
          <w:szCs w:val="22"/>
          <w:lang w:eastAsia="en-NZ"/>
        </w:rPr>
      </w:pPr>
      <w:hyperlink w:anchor="_Toc122609707" w:history="1">
        <w:r w:rsidR="005C3C4F" w:rsidRPr="009949C9">
          <w:rPr>
            <w:rStyle w:val="Hyperlink"/>
            <w:noProof/>
          </w:rPr>
          <w:t>Urgent leave</w:t>
        </w:r>
        <w:r w:rsidR="005C3C4F">
          <w:rPr>
            <w:noProof/>
            <w:webHidden/>
          </w:rPr>
          <w:tab/>
        </w:r>
        <w:r w:rsidR="005C3C4F">
          <w:rPr>
            <w:noProof/>
            <w:webHidden/>
          </w:rPr>
          <w:fldChar w:fldCharType="begin"/>
        </w:r>
        <w:r w:rsidR="005C3C4F">
          <w:rPr>
            <w:noProof/>
            <w:webHidden/>
          </w:rPr>
          <w:instrText xml:space="preserve"> PAGEREF _Toc122609707 \h </w:instrText>
        </w:r>
        <w:r w:rsidR="005C3C4F">
          <w:rPr>
            <w:noProof/>
            <w:webHidden/>
          </w:rPr>
        </w:r>
        <w:r w:rsidR="005C3C4F">
          <w:rPr>
            <w:noProof/>
            <w:webHidden/>
          </w:rPr>
          <w:fldChar w:fldCharType="separate"/>
        </w:r>
        <w:r w:rsidR="005C3C4F">
          <w:rPr>
            <w:noProof/>
            <w:webHidden/>
          </w:rPr>
          <w:t>21</w:t>
        </w:r>
        <w:r w:rsidR="005C3C4F">
          <w:rPr>
            <w:noProof/>
            <w:webHidden/>
          </w:rPr>
          <w:fldChar w:fldCharType="end"/>
        </w:r>
      </w:hyperlink>
    </w:p>
    <w:p w14:paraId="6D688866" w14:textId="08BC34D3" w:rsidR="005C3C4F" w:rsidRDefault="00140D8D">
      <w:pPr>
        <w:pStyle w:val="TOC2"/>
        <w:rPr>
          <w:rFonts w:asciiTheme="minorHAnsi" w:eastAsiaTheme="minorEastAsia" w:hAnsiTheme="minorHAnsi" w:cstheme="minorBidi"/>
          <w:noProof/>
          <w:szCs w:val="22"/>
          <w:lang w:eastAsia="en-NZ"/>
        </w:rPr>
      </w:pPr>
      <w:hyperlink w:anchor="_Toc122609708" w:history="1">
        <w:r w:rsidR="005C3C4F" w:rsidRPr="009949C9">
          <w:rPr>
            <w:rStyle w:val="Hyperlink"/>
            <w:noProof/>
          </w:rPr>
          <w:t>Long leave from hospital</w:t>
        </w:r>
        <w:r w:rsidR="005C3C4F">
          <w:rPr>
            <w:noProof/>
            <w:webHidden/>
          </w:rPr>
          <w:tab/>
        </w:r>
        <w:r w:rsidR="005C3C4F">
          <w:rPr>
            <w:noProof/>
            <w:webHidden/>
          </w:rPr>
          <w:fldChar w:fldCharType="begin"/>
        </w:r>
        <w:r w:rsidR="005C3C4F">
          <w:rPr>
            <w:noProof/>
            <w:webHidden/>
          </w:rPr>
          <w:instrText xml:space="preserve"> PAGEREF _Toc122609708 \h </w:instrText>
        </w:r>
        <w:r w:rsidR="005C3C4F">
          <w:rPr>
            <w:noProof/>
            <w:webHidden/>
          </w:rPr>
        </w:r>
        <w:r w:rsidR="005C3C4F">
          <w:rPr>
            <w:noProof/>
            <w:webHidden/>
          </w:rPr>
          <w:fldChar w:fldCharType="separate"/>
        </w:r>
        <w:r w:rsidR="005C3C4F">
          <w:rPr>
            <w:noProof/>
            <w:webHidden/>
          </w:rPr>
          <w:t>22</w:t>
        </w:r>
        <w:r w:rsidR="005C3C4F">
          <w:rPr>
            <w:noProof/>
            <w:webHidden/>
          </w:rPr>
          <w:fldChar w:fldCharType="end"/>
        </w:r>
      </w:hyperlink>
    </w:p>
    <w:p w14:paraId="5E459D2D" w14:textId="4930765D" w:rsidR="005C3C4F" w:rsidRDefault="00140D8D">
      <w:pPr>
        <w:pStyle w:val="TOC2"/>
        <w:rPr>
          <w:rFonts w:asciiTheme="minorHAnsi" w:eastAsiaTheme="minorEastAsia" w:hAnsiTheme="minorHAnsi" w:cstheme="minorBidi"/>
          <w:noProof/>
          <w:szCs w:val="22"/>
          <w:lang w:eastAsia="en-NZ"/>
        </w:rPr>
      </w:pPr>
      <w:hyperlink w:anchor="_Toc122609709" w:history="1">
        <w:r w:rsidR="005C3C4F" w:rsidRPr="009949C9">
          <w:rPr>
            <w:rStyle w:val="Hyperlink"/>
            <w:noProof/>
          </w:rPr>
          <w:t>Hospital leave is different from parole</w:t>
        </w:r>
        <w:r w:rsidR="005C3C4F">
          <w:rPr>
            <w:noProof/>
            <w:webHidden/>
          </w:rPr>
          <w:tab/>
        </w:r>
        <w:r w:rsidR="005C3C4F">
          <w:rPr>
            <w:noProof/>
            <w:webHidden/>
          </w:rPr>
          <w:fldChar w:fldCharType="begin"/>
        </w:r>
        <w:r w:rsidR="005C3C4F">
          <w:rPr>
            <w:noProof/>
            <w:webHidden/>
          </w:rPr>
          <w:instrText xml:space="preserve"> PAGEREF _Toc122609709 \h </w:instrText>
        </w:r>
        <w:r w:rsidR="005C3C4F">
          <w:rPr>
            <w:noProof/>
            <w:webHidden/>
          </w:rPr>
        </w:r>
        <w:r w:rsidR="005C3C4F">
          <w:rPr>
            <w:noProof/>
            <w:webHidden/>
          </w:rPr>
          <w:fldChar w:fldCharType="separate"/>
        </w:r>
        <w:r w:rsidR="005C3C4F">
          <w:rPr>
            <w:noProof/>
            <w:webHidden/>
          </w:rPr>
          <w:t>24</w:t>
        </w:r>
        <w:r w:rsidR="005C3C4F">
          <w:rPr>
            <w:noProof/>
            <w:webHidden/>
          </w:rPr>
          <w:fldChar w:fldCharType="end"/>
        </w:r>
      </w:hyperlink>
    </w:p>
    <w:p w14:paraId="2FABA562" w14:textId="6B533B9E" w:rsidR="005C3C4F" w:rsidRDefault="00140D8D">
      <w:pPr>
        <w:pStyle w:val="TOC2"/>
        <w:rPr>
          <w:rFonts w:asciiTheme="minorHAnsi" w:eastAsiaTheme="minorEastAsia" w:hAnsiTheme="minorHAnsi" w:cstheme="minorBidi"/>
          <w:noProof/>
          <w:szCs w:val="22"/>
          <w:lang w:eastAsia="en-NZ"/>
        </w:rPr>
      </w:pPr>
      <w:hyperlink w:anchor="_Toc122609710" w:history="1">
        <w:r w:rsidR="005C3C4F" w:rsidRPr="009949C9">
          <w:rPr>
            <w:rStyle w:val="Hyperlink"/>
            <w:noProof/>
          </w:rPr>
          <w:t>When a special patient or patient absconds or does not return from leave</w:t>
        </w:r>
        <w:r w:rsidR="005C3C4F">
          <w:rPr>
            <w:noProof/>
            <w:webHidden/>
          </w:rPr>
          <w:tab/>
        </w:r>
        <w:r w:rsidR="005C3C4F">
          <w:rPr>
            <w:noProof/>
            <w:webHidden/>
          </w:rPr>
          <w:fldChar w:fldCharType="begin"/>
        </w:r>
        <w:r w:rsidR="005C3C4F">
          <w:rPr>
            <w:noProof/>
            <w:webHidden/>
          </w:rPr>
          <w:instrText xml:space="preserve"> PAGEREF _Toc122609710 \h </w:instrText>
        </w:r>
        <w:r w:rsidR="005C3C4F">
          <w:rPr>
            <w:noProof/>
            <w:webHidden/>
          </w:rPr>
        </w:r>
        <w:r w:rsidR="005C3C4F">
          <w:rPr>
            <w:noProof/>
            <w:webHidden/>
          </w:rPr>
          <w:fldChar w:fldCharType="separate"/>
        </w:r>
        <w:r w:rsidR="005C3C4F">
          <w:rPr>
            <w:noProof/>
            <w:webHidden/>
          </w:rPr>
          <w:t>24</w:t>
        </w:r>
        <w:r w:rsidR="005C3C4F">
          <w:rPr>
            <w:noProof/>
            <w:webHidden/>
          </w:rPr>
          <w:fldChar w:fldCharType="end"/>
        </w:r>
      </w:hyperlink>
    </w:p>
    <w:p w14:paraId="66F478DD" w14:textId="63EEEA6A" w:rsidR="005C3C4F" w:rsidRDefault="00140D8D">
      <w:pPr>
        <w:pStyle w:val="TOC1"/>
        <w:rPr>
          <w:rFonts w:asciiTheme="minorHAnsi" w:eastAsiaTheme="minorEastAsia" w:hAnsiTheme="minorHAnsi" w:cstheme="minorBidi"/>
          <w:noProof/>
          <w:sz w:val="22"/>
          <w:szCs w:val="22"/>
          <w:lang w:eastAsia="en-NZ"/>
        </w:rPr>
      </w:pPr>
      <w:hyperlink w:anchor="_Toc122609711" w:history="1">
        <w:r w:rsidR="005C3C4F" w:rsidRPr="009949C9">
          <w:rPr>
            <w:rStyle w:val="Hyperlink"/>
            <w:noProof/>
          </w:rPr>
          <w:t>Part 6. Change of legal status for special patients</w:t>
        </w:r>
        <w:r w:rsidR="005C3C4F">
          <w:rPr>
            <w:noProof/>
            <w:webHidden/>
          </w:rPr>
          <w:tab/>
        </w:r>
        <w:r w:rsidR="005C3C4F">
          <w:rPr>
            <w:noProof/>
            <w:webHidden/>
          </w:rPr>
          <w:fldChar w:fldCharType="begin"/>
        </w:r>
        <w:r w:rsidR="005C3C4F">
          <w:rPr>
            <w:noProof/>
            <w:webHidden/>
          </w:rPr>
          <w:instrText xml:space="preserve"> PAGEREF _Toc122609711 \h </w:instrText>
        </w:r>
        <w:r w:rsidR="005C3C4F">
          <w:rPr>
            <w:noProof/>
            <w:webHidden/>
          </w:rPr>
        </w:r>
        <w:r w:rsidR="005C3C4F">
          <w:rPr>
            <w:noProof/>
            <w:webHidden/>
          </w:rPr>
          <w:fldChar w:fldCharType="separate"/>
        </w:r>
        <w:r w:rsidR="005C3C4F">
          <w:rPr>
            <w:noProof/>
            <w:webHidden/>
          </w:rPr>
          <w:t>25</w:t>
        </w:r>
        <w:r w:rsidR="005C3C4F">
          <w:rPr>
            <w:noProof/>
            <w:webHidden/>
          </w:rPr>
          <w:fldChar w:fldCharType="end"/>
        </w:r>
      </w:hyperlink>
    </w:p>
    <w:p w14:paraId="4BCDB570" w14:textId="0AE3146C" w:rsidR="005C3C4F" w:rsidRDefault="00140D8D">
      <w:pPr>
        <w:pStyle w:val="TOC2"/>
        <w:rPr>
          <w:rFonts w:asciiTheme="minorHAnsi" w:eastAsiaTheme="minorEastAsia" w:hAnsiTheme="minorHAnsi" w:cstheme="minorBidi"/>
          <w:noProof/>
          <w:szCs w:val="22"/>
          <w:lang w:eastAsia="en-NZ"/>
        </w:rPr>
      </w:pPr>
      <w:hyperlink w:anchor="_Toc122609712" w:history="1">
        <w:r w:rsidR="005C3C4F" w:rsidRPr="009949C9">
          <w:rPr>
            <w:rStyle w:val="Hyperlink"/>
            <w:noProof/>
          </w:rPr>
          <w:t>Approval process for special patients found not criminally responsible due to insanity</w:t>
        </w:r>
        <w:r w:rsidR="005C3C4F">
          <w:rPr>
            <w:noProof/>
            <w:webHidden/>
          </w:rPr>
          <w:tab/>
        </w:r>
        <w:r w:rsidR="005C3C4F">
          <w:rPr>
            <w:noProof/>
            <w:webHidden/>
          </w:rPr>
          <w:fldChar w:fldCharType="begin"/>
        </w:r>
        <w:r w:rsidR="005C3C4F">
          <w:rPr>
            <w:noProof/>
            <w:webHidden/>
          </w:rPr>
          <w:instrText xml:space="preserve"> PAGEREF _Toc122609712 \h </w:instrText>
        </w:r>
        <w:r w:rsidR="005C3C4F">
          <w:rPr>
            <w:noProof/>
            <w:webHidden/>
          </w:rPr>
        </w:r>
        <w:r w:rsidR="005C3C4F">
          <w:rPr>
            <w:noProof/>
            <w:webHidden/>
          </w:rPr>
          <w:fldChar w:fldCharType="separate"/>
        </w:r>
        <w:r w:rsidR="005C3C4F">
          <w:rPr>
            <w:noProof/>
            <w:webHidden/>
          </w:rPr>
          <w:t>26</w:t>
        </w:r>
        <w:r w:rsidR="005C3C4F">
          <w:rPr>
            <w:noProof/>
            <w:webHidden/>
          </w:rPr>
          <w:fldChar w:fldCharType="end"/>
        </w:r>
      </w:hyperlink>
    </w:p>
    <w:p w14:paraId="2DB66CE5" w14:textId="0D57B91B" w:rsidR="005C3C4F" w:rsidRDefault="00140D8D">
      <w:pPr>
        <w:pStyle w:val="TOC2"/>
        <w:rPr>
          <w:rFonts w:asciiTheme="minorHAnsi" w:eastAsiaTheme="minorEastAsia" w:hAnsiTheme="minorHAnsi" w:cstheme="minorBidi"/>
          <w:noProof/>
          <w:szCs w:val="22"/>
          <w:lang w:eastAsia="en-NZ"/>
        </w:rPr>
      </w:pPr>
      <w:hyperlink w:anchor="_Toc122609713" w:history="1">
        <w:r w:rsidR="005C3C4F" w:rsidRPr="009949C9">
          <w:rPr>
            <w:rStyle w:val="Hyperlink"/>
            <w:noProof/>
          </w:rPr>
          <w:t>Approval process for special patients found unfit to stand trial</w:t>
        </w:r>
        <w:r w:rsidR="005C3C4F">
          <w:rPr>
            <w:noProof/>
            <w:webHidden/>
          </w:rPr>
          <w:tab/>
        </w:r>
        <w:r w:rsidR="005C3C4F">
          <w:rPr>
            <w:noProof/>
            <w:webHidden/>
          </w:rPr>
          <w:fldChar w:fldCharType="begin"/>
        </w:r>
        <w:r w:rsidR="005C3C4F">
          <w:rPr>
            <w:noProof/>
            <w:webHidden/>
          </w:rPr>
          <w:instrText xml:space="preserve"> PAGEREF _Toc122609713 \h </w:instrText>
        </w:r>
        <w:r w:rsidR="005C3C4F">
          <w:rPr>
            <w:noProof/>
            <w:webHidden/>
          </w:rPr>
        </w:r>
        <w:r w:rsidR="005C3C4F">
          <w:rPr>
            <w:noProof/>
            <w:webHidden/>
          </w:rPr>
          <w:fldChar w:fldCharType="separate"/>
        </w:r>
        <w:r w:rsidR="005C3C4F">
          <w:rPr>
            <w:noProof/>
            <w:webHidden/>
          </w:rPr>
          <w:t>27</w:t>
        </w:r>
        <w:r w:rsidR="005C3C4F">
          <w:rPr>
            <w:noProof/>
            <w:webHidden/>
          </w:rPr>
          <w:fldChar w:fldCharType="end"/>
        </w:r>
      </w:hyperlink>
    </w:p>
    <w:p w14:paraId="4A7C538C" w14:textId="22C814C8" w:rsidR="005C3C4F" w:rsidRDefault="00140D8D">
      <w:pPr>
        <w:pStyle w:val="TOC1"/>
        <w:rPr>
          <w:rFonts w:asciiTheme="minorHAnsi" w:eastAsiaTheme="minorEastAsia" w:hAnsiTheme="minorHAnsi" w:cstheme="minorBidi"/>
          <w:noProof/>
          <w:sz w:val="22"/>
          <w:szCs w:val="22"/>
          <w:lang w:eastAsia="en-NZ"/>
        </w:rPr>
      </w:pPr>
      <w:hyperlink w:anchor="_Toc122609714" w:history="1">
        <w:r w:rsidR="005C3C4F" w:rsidRPr="009949C9">
          <w:rPr>
            <w:rStyle w:val="Hyperlink"/>
            <w:rFonts w:eastAsia="Century"/>
            <w:noProof/>
          </w:rPr>
          <w:t>Part 7. The Mental Health Review Tribunal</w:t>
        </w:r>
        <w:r w:rsidR="005C3C4F">
          <w:rPr>
            <w:noProof/>
            <w:webHidden/>
          </w:rPr>
          <w:tab/>
        </w:r>
        <w:r w:rsidR="005C3C4F">
          <w:rPr>
            <w:noProof/>
            <w:webHidden/>
          </w:rPr>
          <w:fldChar w:fldCharType="begin"/>
        </w:r>
        <w:r w:rsidR="005C3C4F">
          <w:rPr>
            <w:noProof/>
            <w:webHidden/>
          </w:rPr>
          <w:instrText xml:space="preserve"> PAGEREF _Toc122609714 \h </w:instrText>
        </w:r>
        <w:r w:rsidR="005C3C4F">
          <w:rPr>
            <w:noProof/>
            <w:webHidden/>
          </w:rPr>
        </w:r>
        <w:r w:rsidR="005C3C4F">
          <w:rPr>
            <w:noProof/>
            <w:webHidden/>
          </w:rPr>
          <w:fldChar w:fldCharType="separate"/>
        </w:r>
        <w:r w:rsidR="005C3C4F">
          <w:rPr>
            <w:noProof/>
            <w:webHidden/>
          </w:rPr>
          <w:t>29</w:t>
        </w:r>
        <w:r w:rsidR="005C3C4F">
          <w:rPr>
            <w:noProof/>
            <w:webHidden/>
          </w:rPr>
          <w:fldChar w:fldCharType="end"/>
        </w:r>
      </w:hyperlink>
    </w:p>
    <w:p w14:paraId="1E9E1135" w14:textId="08727299" w:rsidR="005C3C4F" w:rsidRDefault="00140D8D">
      <w:pPr>
        <w:pStyle w:val="TOC2"/>
        <w:rPr>
          <w:rFonts w:asciiTheme="minorHAnsi" w:eastAsiaTheme="minorEastAsia" w:hAnsiTheme="minorHAnsi" w:cstheme="minorBidi"/>
          <w:noProof/>
          <w:szCs w:val="22"/>
          <w:lang w:eastAsia="en-NZ"/>
        </w:rPr>
      </w:pPr>
      <w:hyperlink w:anchor="_Toc122609715" w:history="1">
        <w:r w:rsidR="005C3C4F" w:rsidRPr="009949C9">
          <w:rPr>
            <w:rStyle w:val="Hyperlink"/>
            <w:noProof/>
          </w:rPr>
          <w:t>Process for a Tribunal hearing</w:t>
        </w:r>
        <w:r w:rsidR="005C3C4F">
          <w:rPr>
            <w:noProof/>
            <w:webHidden/>
          </w:rPr>
          <w:tab/>
        </w:r>
        <w:r w:rsidR="005C3C4F">
          <w:rPr>
            <w:noProof/>
            <w:webHidden/>
          </w:rPr>
          <w:fldChar w:fldCharType="begin"/>
        </w:r>
        <w:r w:rsidR="005C3C4F">
          <w:rPr>
            <w:noProof/>
            <w:webHidden/>
          </w:rPr>
          <w:instrText xml:space="preserve"> PAGEREF _Toc122609715 \h </w:instrText>
        </w:r>
        <w:r w:rsidR="005C3C4F">
          <w:rPr>
            <w:noProof/>
            <w:webHidden/>
          </w:rPr>
        </w:r>
        <w:r w:rsidR="005C3C4F">
          <w:rPr>
            <w:noProof/>
            <w:webHidden/>
          </w:rPr>
          <w:fldChar w:fldCharType="separate"/>
        </w:r>
        <w:r w:rsidR="005C3C4F">
          <w:rPr>
            <w:noProof/>
            <w:webHidden/>
          </w:rPr>
          <w:t>30</w:t>
        </w:r>
        <w:r w:rsidR="005C3C4F">
          <w:rPr>
            <w:noProof/>
            <w:webHidden/>
          </w:rPr>
          <w:fldChar w:fldCharType="end"/>
        </w:r>
      </w:hyperlink>
    </w:p>
    <w:p w14:paraId="3106CE95" w14:textId="0651C428" w:rsidR="005C3C4F" w:rsidRDefault="00140D8D">
      <w:pPr>
        <w:pStyle w:val="TOC1"/>
        <w:rPr>
          <w:rFonts w:asciiTheme="minorHAnsi" w:eastAsiaTheme="minorEastAsia" w:hAnsiTheme="minorHAnsi" w:cstheme="minorBidi"/>
          <w:noProof/>
          <w:sz w:val="22"/>
          <w:szCs w:val="22"/>
          <w:lang w:eastAsia="en-NZ"/>
        </w:rPr>
      </w:pPr>
      <w:hyperlink w:anchor="_Toc122609716" w:history="1">
        <w:r w:rsidR="005C3C4F" w:rsidRPr="009949C9">
          <w:rPr>
            <w:rStyle w:val="Hyperlink"/>
            <w:noProof/>
          </w:rPr>
          <w:t>Part 8. Other reasons special patients are discharged from hospital</w:t>
        </w:r>
        <w:r w:rsidR="005C3C4F">
          <w:rPr>
            <w:noProof/>
            <w:webHidden/>
          </w:rPr>
          <w:tab/>
        </w:r>
        <w:r w:rsidR="005C3C4F">
          <w:rPr>
            <w:noProof/>
            <w:webHidden/>
          </w:rPr>
          <w:fldChar w:fldCharType="begin"/>
        </w:r>
        <w:r w:rsidR="005C3C4F">
          <w:rPr>
            <w:noProof/>
            <w:webHidden/>
          </w:rPr>
          <w:instrText xml:space="preserve"> PAGEREF _Toc122609716 \h </w:instrText>
        </w:r>
        <w:r w:rsidR="005C3C4F">
          <w:rPr>
            <w:noProof/>
            <w:webHidden/>
          </w:rPr>
        </w:r>
        <w:r w:rsidR="005C3C4F">
          <w:rPr>
            <w:noProof/>
            <w:webHidden/>
          </w:rPr>
          <w:fldChar w:fldCharType="separate"/>
        </w:r>
        <w:r w:rsidR="005C3C4F">
          <w:rPr>
            <w:noProof/>
            <w:webHidden/>
          </w:rPr>
          <w:t>31</w:t>
        </w:r>
        <w:r w:rsidR="005C3C4F">
          <w:rPr>
            <w:noProof/>
            <w:webHidden/>
          </w:rPr>
          <w:fldChar w:fldCharType="end"/>
        </w:r>
      </w:hyperlink>
    </w:p>
    <w:p w14:paraId="6D300A09" w14:textId="56E828E2" w:rsidR="005C3C4F" w:rsidRDefault="00140D8D">
      <w:pPr>
        <w:pStyle w:val="TOC1"/>
        <w:rPr>
          <w:rFonts w:asciiTheme="minorHAnsi" w:eastAsiaTheme="minorEastAsia" w:hAnsiTheme="minorHAnsi" w:cstheme="minorBidi"/>
          <w:noProof/>
          <w:sz w:val="22"/>
          <w:szCs w:val="22"/>
          <w:lang w:eastAsia="en-NZ"/>
        </w:rPr>
      </w:pPr>
      <w:hyperlink w:anchor="_Toc122609717" w:history="1">
        <w:r w:rsidR="005C3C4F" w:rsidRPr="009949C9">
          <w:rPr>
            <w:rStyle w:val="Hyperlink"/>
            <w:noProof/>
          </w:rPr>
          <w:t>Glossary</w:t>
        </w:r>
        <w:r w:rsidR="005C3C4F">
          <w:rPr>
            <w:noProof/>
            <w:webHidden/>
          </w:rPr>
          <w:tab/>
        </w:r>
        <w:r w:rsidR="005C3C4F">
          <w:rPr>
            <w:noProof/>
            <w:webHidden/>
          </w:rPr>
          <w:fldChar w:fldCharType="begin"/>
        </w:r>
        <w:r w:rsidR="005C3C4F">
          <w:rPr>
            <w:noProof/>
            <w:webHidden/>
          </w:rPr>
          <w:instrText xml:space="preserve"> PAGEREF _Toc122609717 \h </w:instrText>
        </w:r>
        <w:r w:rsidR="005C3C4F">
          <w:rPr>
            <w:noProof/>
            <w:webHidden/>
          </w:rPr>
        </w:r>
        <w:r w:rsidR="005C3C4F">
          <w:rPr>
            <w:noProof/>
            <w:webHidden/>
          </w:rPr>
          <w:fldChar w:fldCharType="separate"/>
        </w:r>
        <w:r w:rsidR="005C3C4F">
          <w:rPr>
            <w:noProof/>
            <w:webHidden/>
          </w:rPr>
          <w:t>32</w:t>
        </w:r>
        <w:r w:rsidR="005C3C4F">
          <w:rPr>
            <w:noProof/>
            <w:webHidden/>
          </w:rPr>
          <w:fldChar w:fldCharType="end"/>
        </w:r>
      </w:hyperlink>
    </w:p>
    <w:p w14:paraId="49038387" w14:textId="66FDE84A" w:rsidR="003A5FEA" w:rsidRDefault="005C3C4F" w:rsidP="00C97464">
      <w:pPr>
        <w:pStyle w:val="TOC1"/>
      </w:pPr>
      <w:r>
        <w:rPr>
          <w:b/>
        </w:rPr>
        <w:fldChar w:fldCharType="end"/>
      </w:r>
      <w:r w:rsidR="003A5FEA">
        <w:t>List of Figures</w:t>
      </w:r>
    </w:p>
    <w:p w14:paraId="7ABD4894" w14:textId="03971200" w:rsidR="00E972EB" w:rsidRDefault="003A5FEA" w:rsidP="00E972EB">
      <w:pPr>
        <w:pStyle w:val="TOC3"/>
        <w:spacing w:before="80" w:after="80"/>
        <w:rPr>
          <w:rFonts w:asciiTheme="minorHAnsi" w:eastAsiaTheme="minorEastAsia" w:hAnsiTheme="minorHAnsi" w:cstheme="minorBidi"/>
          <w:noProof/>
          <w:sz w:val="22"/>
          <w:szCs w:val="22"/>
          <w:lang w:val="en-AU" w:eastAsia="en-AU"/>
        </w:rPr>
      </w:pPr>
      <w:r>
        <w:fldChar w:fldCharType="begin"/>
      </w:r>
      <w:r>
        <w:instrText xml:space="preserve"> TOC \t "Figure,3" </w:instrText>
      </w:r>
      <w:r>
        <w:fldChar w:fldCharType="separate"/>
      </w:r>
      <w:r w:rsidR="00E972EB">
        <w:rPr>
          <w:noProof/>
        </w:rPr>
        <w:t>Figure 1: Stages of short-term leave outside the hospital grounds</w:t>
      </w:r>
      <w:r w:rsidR="00E972EB">
        <w:rPr>
          <w:noProof/>
        </w:rPr>
        <w:tab/>
      </w:r>
      <w:r w:rsidR="00E972EB">
        <w:rPr>
          <w:noProof/>
        </w:rPr>
        <w:fldChar w:fldCharType="begin"/>
      </w:r>
      <w:r w:rsidR="00E972EB">
        <w:rPr>
          <w:noProof/>
        </w:rPr>
        <w:instrText xml:space="preserve"> PAGEREF _Toc122589340 \h </w:instrText>
      </w:r>
      <w:r w:rsidR="00E972EB">
        <w:rPr>
          <w:noProof/>
        </w:rPr>
      </w:r>
      <w:r w:rsidR="00E972EB">
        <w:rPr>
          <w:noProof/>
        </w:rPr>
        <w:fldChar w:fldCharType="separate"/>
      </w:r>
      <w:r w:rsidR="007D0D98">
        <w:rPr>
          <w:noProof/>
        </w:rPr>
        <w:t>20</w:t>
      </w:r>
      <w:r w:rsidR="00E972EB">
        <w:rPr>
          <w:noProof/>
        </w:rPr>
        <w:fldChar w:fldCharType="end"/>
      </w:r>
    </w:p>
    <w:p w14:paraId="4A965C69" w14:textId="17131B91" w:rsidR="00E972EB" w:rsidRDefault="00E972EB" w:rsidP="00E972EB">
      <w:pPr>
        <w:pStyle w:val="TOC3"/>
        <w:spacing w:before="80" w:after="80"/>
        <w:rPr>
          <w:rFonts w:asciiTheme="minorHAnsi" w:eastAsiaTheme="minorEastAsia" w:hAnsiTheme="minorHAnsi" w:cstheme="minorBidi"/>
          <w:noProof/>
          <w:sz w:val="22"/>
          <w:szCs w:val="22"/>
          <w:lang w:val="en-AU" w:eastAsia="en-AU"/>
        </w:rPr>
      </w:pPr>
      <w:r>
        <w:rPr>
          <w:noProof/>
        </w:rPr>
        <w:t>Figure 2: Approval process for short-term leave</w:t>
      </w:r>
      <w:r>
        <w:rPr>
          <w:noProof/>
        </w:rPr>
        <w:tab/>
      </w:r>
      <w:r>
        <w:rPr>
          <w:noProof/>
        </w:rPr>
        <w:fldChar w:fldCharType="begin"/>
      </w:r>
      <w:r>
        <w:rPr>
          <w:noProof/>
        </w:rPr>
        <w:instrText xml:space="preserve"> PAGEREF _Toc122589341 \h </w:instrText>
      </w:r>
      <w:r>
        <w:rPr>
          <w:noProof/>
        </w:rPr>
      </w:r>
      <w:r>
        <w:rPr>
          <w:noProof/>
        </w:rPr>
        <w:fldChar w:fldCharType="separate"/>
      </w:r>
      <w:r w:rsidR="007D0D98">
        <w:rPr>
          <w:noProof/>
        </w:rPr>
        <w:t>21</w:t>
      </w:r>
      <w:r>
        <w:rPr>
          <w:noProof/>
        </w:rPr>
        <w:fldChar w:fldCharType="end"/>
      </w:r>
    </w:p>
    <w:p w14:paraId="056411B9" w14:textId="73223874" w:rsidR="00E972EB" w:rsidRDefault="00E972EB" w:rsidP="00E972EB">
      <w:pPr>
        <w:pStyle w:val="TOC3"/>
        <w:spacing w:before="80" w:after="80"/>
        <w:rPr>
          <w:rFonts w:asciiTheme="minorHAnsi" w:eastAsiaTheme="minorEastAsia" w:hAnsiTheme="minorHAnsi" w:cstheme="minorBidi"/>
          <w:noProof/>
          <w:sz w:val="22"/>
          <w:szCs w:val="22"/>
          <w:lang w:val="en-AU" w:eastAsia="en-AU"/>
        </w:rPr>
      </w:pPr>
      <w:r>
        <w:rPr>
          <w:noProof/>
        </w:rPr>
        <w:t>Figure 3: Approval process for long leave</w:t>
      </w:r>
      <w:r>
        <w:rPr>
          <w:noProof/>
        </w:rPr>
        <w:tab/>
      </w:r>
      <w:r>
        <w:rPr>
          <w:noProof/>
        </w:rPr>
        <w:fldChar w:fldCharType="begin"/>
      </w:r>
      <w:r>
        <w:rPr>
          <w:noProof/>
        </w:rPr>
        <w:instrText xml:space="preserve"> PAGEREF _Toc122589342 \h </w:instrText>
      </w:r>
      <w:r>
        <w:rPr>
          <w:noProof/>
        </w:rPr>
      </w:r>
      <w:r>
        <w:rPr>
          <w:noProof/>
        </w:rPr>
        <w:fldChar w:fldCharType="separate"/>
      </w:r>
      <w:r w:rsidR="007D0D98">
        <w:rPr>
          <w:noProof/>
        </w:rPr>
        <w:t>23</w:t>
      </w:r>
      <w:r>
        <w:rPr>
          <w:noProof/>
        </w:rPr>
        <w:fldChar w:fldCharType="end"/>
      </w:r>
    </w:p>
    <w:p w14:paraId="6B08970F" w14:textId="6952CECD" w:rsidR="00E972EB" w:rsidRDefault="00E972EB" w:rsidP="00E972EB">
      <w:pPr>
        <w:pStyle w:val="TOC3"/>
        <w:spacing w:before="80" w:after="80"/>
        <w:rPr>
          <w:rFonts w:asciiTheme="minorHAnsi" w:eastAsiaTheme="minorEastAsia" w:hAnsiTheme="minorHAnsi" w:cstheme="minorBidi"/>
          <w:noProof/>
          <w:sz w:val="22"/>
          <w:szCs w:val="22"/>
          <w:lang w:val="en-AU" w:eastAsia="en-AU"/>
        </w:rPr>
      </w:pPr>
      <w:r>
        <w:rPr>
          <w:noProof/>
        </w:rPr>
        <w:t>Figure 4: Process for approving a change of legal status for special patients found not criminally responsible due to insanity</w:t>
      </w:r>
      <w:r>
        <w:rPr>
          <w:noProof/>
        </w:rPr>
        <w:tab/>
      </w:r>
      <w:r>
        <w:rPr>
          <w:noProof/>
        </w:rPr>
        <w:fldChar w:fldCharType="begin"/>
      </w:r>
      <w:r>
        <w:rPr>
          <w:noProof/>
        </w:rPr>
        <w:instrText xml:space="preserve"> PAGEREF _Toc122589343 \h </w:instrText>
      </w:r>
      <w:r>
        <w:rPr>
          <w:noProof/>
        </w:rPr>
      </w:r>
      <w:r>
        <w:rPr>
          <w:noProof/>
        </w:rPr>
        <w:fldChar w:fldCharType="separate"/>
      </w:r>
      <w:r w:rsidR="007D0D98">
        <w:rPr>
          <w:noProof/>
        </w:rPr>
        <w:t>27</w:t>
      </w:r>
      <w:r>
        <w:rPr>
          <w:noProof/>
        </w:rPr>
        <w:fldChar w:fldCharType="end"/>
      </w:r>
    </w:p>
    <w:p w14:paraId="439804C6" w14:textId="783407EA" w:rsidR="00E972EB" w:rsidRDefault="00E972EB" w:rsidP="00E972EB">
      <w:pPr>
        <w:pStyle w:val="TOC3"/>
        <w:spacing w:before="80" w:after="80"/>
        <w:rPr>
          <w:rFonts w:asciiTheme="minorHAnsi" w:eastAsiaTheme="minorEastAsia" w:hAnsiTheme="minorHAnsi" w:cstheme="minorBidi"/>
          <w:noProof/>
          <w:sz w:val="22"/>
          <w:szCs w:val="22"/>
          <w:lang w:val="en-AU" w:eastAsia="en-AU"/>
        </w:rPr>
      </w:pPr>
      <w:r>
        <w:rPr>
          <w:noProof/>
        </w:rPr>
        <w:t>Figure 5: Process for approving a change of legal status for special patients found unfit to stand trial</w:t>
      </w:r>
      <w:r>
        <w:rPr>
          <w:noProof/>
        </w:rPr>
        <w:tab/>
      </w:r>
      <w:r>
        <w:rPr>
          <w:noProof/>
        </w:rPr>
        <w:fldChar w:fldCharType="begin"/>
      </w:r>
      <w:r>
        <w:rPr>
          <w:noProof/>
        </w:rPr>
        <w:instrText xml:space="preserve"> PAGEREF _Toc122589344 \h </w:instrText>
      </w:r>
      <w:r>
        <w:rPr>
          <w:noProof/>
        </w:rPr>
      </w:r>
      <w:r>
        <w:rPr>
          <w:noProof/>
        </w:rPr>
        <w:fldChar w:fldCharType="separate"/>
      </w:r>
      <w:r w:rsidR="007D0D98">
        <w:rPr>
          <w:noProof/>
        </w:rPr>
        <w:t>28</w:t>
      </w:r>
      <w:r>
        <w:rPr>
          <w:noProof/>
        </w:rPr>
        <w:fldChar w:fldCharType="end"/>
      </w:r>
    </w:p>
    <w:p w14:paraId="05CC63FD" w14:textId="209CDACC" w:rsidR="003A5FEA" w:rsidRDefault="00E972EB" w:rsidP="00E972EB">
      <w:pPr>
        <w:pStyle w:val="TOC3"/>
        <w:spacing w:before="80" w:after="80"/>
      </w:pPr>
      <w:r>
        <w:rPr>
          <w:noProof/>
        </w:rPr>
        <w:t>Figure 6: The process of a Mental Health Review Tribunal hearing</w:t>
      </w:r>
      <w:r>
        <w:rPr>
          <w:noProof/>
        </w:rPr>
        <w:tab/>
      </w:r>
      <w:r>
        <w:rPr>
          <w:noProof/>
        </w:rPr>
        <w:fldChar w:fldCharType="begin"/>
      </w:r>
      <w:r>
        <w:rPr>
          <w:noProof/>
        </w:rPr>
        <w:instrText xml:space="preserve"> PAGEREF _Toc122589345 \h </w:instrText>
      </w:r>
      <w:r>
        <w:rPr>
          <w:noProof/>
        </w:rPr>
      </w:r>
      <w:r>
        <w:rPr>
          <w:noProof/>
        </w:rPr>
        <w:fldChar w:fldCharType="separate"/>
      </w:r>
      <w:r w:rsidR="007D0D98">
        <w:rPr>
          <w:noProof/>
        </w:rPr>
        <w:t>30</w:t>
      </w:r>
      <w:r>
        <w:rPr>
          <w:noProof/>
        </w:rPr>
        <w:fldChar w:fldCharType="end"/>
      </w:r>
      <w:r w:rsidR="003A5FEA">
        <w:fldChar w:fldCharType="end"/>
      </w:r>
    </w:p>
    <w:p w14:paraId="0D248541" w14:textId="77777777" w:rsidR="002B76A7" w:rsidRDefault="002B76A7" w:rsidP="00C97464">
      <w:pPr>
        <w:pStyle w:val="TOC1"/>
        <w:keepNext/>
        <w:spacing w:before="480"/>
      </w:pPr>
      <w:r>
        <w:t>List of Tables</w:t>
      </w:r>
    </w:p>
    <w:p w14:paraId="1491714F" w14:textId="782099E6" w:rsidR="004D618A" w:rsidRDefault="002B76A7" w:rsidP="00E972EB">
      <w:pPr>
        <w:pStyle w:val="TOC3"/>
        <w:spacing w:before="80" w:after="80"/>
        <w:rPr>
          <w:rFonts w:asciiTheme="minorHAnsi" w:eastAsiaTheme="minorEastAsia" w:hAnsiTheme="minorHAnsi" w:cstheme="minorBidi"/>
          <w:noProof/>
          <w:sz w:val="22"/>
          <w:szCs w:val="22"/>
          <w:lang w:val="en-AU" w:eastAsia="en-AU"/>
        </w:rPr>
      </w:pPr>
      <w:r>
        <w:rPr>
          <w:sz w:val="20"/>
        </w:rPr>
        <w:fldChar w:fldCharType="begin"/>
      </w:r>
      <w:r>
        <w:instrText xml:space="preserve"> TOC \t "Table,3" </w:instrText>
      </w:r>
      <w:r>
        <w:rPr>
          <w:sz w:val="20"/>
        </w:rPr>
        <w:fldChar w:fldCharType="separate"/>
      </w:r>
      <w:r w:rsidR="004D618A">
        <w:rPr>
          <w:noProof/>
        </w:rPr>
        <w:t>Table 1: Decisions about a special patient that, as a registered victim, you will be notified about and invited to make a submission on</w:t>
      </w:r>
      <w:r w:rsidR="004D618A">
        <w:rPr>
          <w:noProof/>
        </w:rPr>
        <w:tab/>
      </w:r>
      <w:r w:rsidR="004D618A">
        <w:rPr>
          <w:noProof/>
        </w:rPr>
        <w:fldChar w:fldCharType="begin"/>
      </w:r>
      <w:r w:rsidR="004D618A">
        <w:rPr>
          <w:noProof/>
        </w:rPr>
        <w:instrText xml:space="preserve"> PAGEREF _Toc122587190 \h </w:instrText>
      </w:r>
      <w:r w:rsidR="004D618A">
        <w:rPr>
          <w:noProof/>
        </w:rPr>
      </w:r>
      <w:r w:rsidR="004D618A">
        <w:rPr>
          <w:noProof/>
        </w:rPr>
        <w:fldChar w:fldCharType="separate"/>
      </w:r>
      <w:r w:rsidR="007D0D98">
        <w:rPr>
          <w:noProof/>
        </w:rPr>
        <w:t>11</w:t>
      </w:r>
      <w:r w:rsidR="004D618A">
        <w:rPr>
          <w:noProof/>
        </w:rPr>
        <w:fldChar w:fldCharType="end"/>
      </w:r>
    </w:p>
    <w:p w14:paraId="4A6797B1" w14:textId="0D1E6894" w:rsidR="002B76A7" w:rsidRDefault="004D618A" w:rsidP="00E972EB">
      <w:pPr>
        <w:pStyle w:val="TOC3"/>
        <w:spacing w:before="80" w:after="80"/>
      </w:pPr>
      <w:r>
        <w:rPr>
          <w:noProof/>
        </w:rPr>
        <w:t>Table 2: Type of leave and decision-maker</w:t>
      </w:r>
      <w:r>
        <w:rPr>
          <w:noProof/>
        </w:rPr>
        <w:tab/>
      </w:r>
      <w:r>
        <w:rPr>
          <w:noProof/>
        </w:rPr>
        <w:fldChar w:fldCharType="begin"/>
      </w:r>
      <w:r>
        <w:rPr>
          <w:noProof/>
        </w:rPr>
        <w:instrText xml:space="preserve"> PAGEREF _Toc122587191 \h </w:instrText>
      </w:r>
      <w:r>
        <w:rPr>
          <w:noProof/>
        </w:rPr>
      </w:r>
      <w:r>
        <w:rPr>
          <w:noProof/>
        </w:rPr>
        <w:fldChar w:fldCharType="separate"/>
      </w:r>
      <w:r w:rsidR="007D0D98">
        <w:rPr>
          <w:noProof/>
        </w:rPr>
        <w:t>19</w:t>
      </w:r>
      <w:r>
        <w:rPr>
          <w:noProof/>
        </w:rPr>
        <w:fldChar w:fldCharType="end"/>
      </w:r>
      <w:r w:rsidR="002B76A7">
        <w:fldChar w:fldCharType="end"/>
      </w:r>
    </w:p>
    <w:p w14:paraId="5E494DC0" w14:textId="77777777" w:rsidR="006D4B15" w:rsidRDefault="006D4B15" w:rsidP="00E972EB">
      <w:pPr>
        <w:spacing w:before="80" w:after="80"/>
        <w:sectPr w:rsidR="006D4B15" w:rsidSect="006D4B15">
          <w:headerReference w:type="default" r:id="rId21"/>
          <w:footerReference w:type="even" r:id="rId22"/>
          <w:footerReference w:type="default" r:id="rId23"/>
          <w:pgSz w:w="11907" w:h="16834" w:code="9"/>
          <w:pgMar w:top="1418" w:right="1701" w:bottom="1134" w:left="1843" w:header="284" w:footer="425" w:gutter="284"/>
          <w:pgNumType w:fmt="lowerRoman"/>
          <w:cols w:space="720"/>
        </w:sectPr>
      </w:pPr>
    </w:p>
    <w:p w14:paraId="39BE2591" w14:textId="10E4FA86" w:rsidR="008C2973" w:rsidRDefault="00C71529" w:rsidP="006D4B15">
      <w:pPr>
        <w:pStyle w:val="Heading1"/>
        <w:pageBreakBefore/>
        <w:spacing w:before="0"/>
        <w:rPr>
          <w:spacing w:val="0"/>
        </w:rPr>
      </w:pPr>
      <w:bookmarkStart w:id="4" w:name="_Toc122609669"/>
      <w:r w:rsidRPr="00C71529">
        <w:rPr>
          <w:spacing w:val="0"/>
        </w:rPr>
        <w:lastRenderedPageBreak/>
        <w:t>Purpose of this guide</w:t>
      </w:r>
      <w:bookmarkEnd w:id="4"/>
    </w:p>
    <w:p w14:paraId="29EF03F6" w14:textId="77777777" w:rsidR="00C71529" w:rsidRPr="00555574" w:rsidRDefault="00C71529" w:rsidP="00C71529">
      <w:r w:rsidRPr="00555574">
        <w:t>This guide is for victims of offenders in the health system. Its purpose is to provide victims with information about their rights, their eligibility to access information and how they can have a voice in the forensic mental health system.</w:t>
      </w:r>
    </w:p>
    <w:p w14:paraId="5177C42A" w14:textId="77777777" w:rsidR="00C71529" w:rsidRPr="00555574" w:rsidRDefault="00C71529" w:rsidP="00C71529"/>
    <w:p w14:paraId="7AAD6A41" w14:textId="77777777" w:rsidR="00C71529" w:rsidRPr="00555574" w:rsidRDefault="00C71529" w:rsidP="00C71529">
      <w:r w:rsidRPr="00555574">
        <w:t>It includes information about the support that is available to victims and about how to provide feedback or make a complaint.</w:t>
      </w:r>
    </w:p>
    <w:p w14:paraId="69D22823" w14:textId="77777777" w:rsidR="00C71529" w:rsidRPr="00555574" w:rsidRDefault="00C71529" w:rsidP="00C71529"/>
    <w:p w14:paraId="3E5AAF8A" w14:textId="77777777" w:rsidR="00C71529" w:rsidRPr="00555574" w:rsidRDefault="00C71529" w:rsidP="00C71529">
      <w:r w:rsidRPr="00555574">
        <w:t xml:space="preserve">This guide covers what processes the forensic mental health system follows to help victims understand how it will keep them safe and listen to their concerns. </w:t>
      </w:r>
    </w:p>
    <w:p w14:paraId="380D1F65" w14:textId="77777777" w:rsidR="00C71529" w:rsidRPr="00555574" w:rsidRDefault="00C71529" w:rsidP="00C71529"/>
    <w:p w14:paraId="6A7A2C7F" w14:textId="77777777" w:rsidR="00C71529" w:rsidRPr="00555574" w:rsidRDefault="00C71529" w:rsidP="00C71529">
      <w:r w:rsidRPr="00555574">
        <w:t>For definitions of terms that are not familiar to you, see the glossary at the end of this guide.</w:t>
      </w:r>
    </w:p>
    <w:p w14:paraId="6C09F6ED" w14:textId="77777777" w:rsidR="00C71529" w:rsidRPr="00555574" w:rsidRDefault="00C71529" w:rsidP="00C71529"/>
    <w:p w14:paraId="21685375" w14:textId="77777777" w:rsidR="00C71529" w:rsidRDefault="00C71529" w:rsidP="00C71529">
      <w:r w:rsidRPr="00555574">
        <w:t>This guide mainly focuses on victims of special patients.</w:t>
      </w:r>
    </w:p>
    <w:p w14:paraId="1F148960" w14:textId="77777777" w:rsidR="00C71529" w:rsidRDefault="00C71529" w:rsidP="00C71529"/>
    <w:p w14:paraId="26266664" w14:textId="77777777" w:rsidR="00C71529" w:rsidRDefault="00C71529" w:rsidP="00C71529">
      <w:pPr>
        <w:pStyle w:val="Heading1"/>
        <w:sectPr w:rsidR="00C71529" w:rsidSect="006D4B15">
          <w:pgSz w:w="11907" w:h="16834" w:code="9"/>
          <w:pgMar w:top="1418" w:right="1701" w:bottom="1134" w:left="1843" w:header="284" w:footer="425" w:gutter="284"/>
          <w:pgNumType w:start="1"/>
          <w:cols w:space="720"/>
        </w:sectPr>
      </w:pPr>
      <w:bookmarkStart w:id="5" w:name="_Toc122352671"/>
      <w:bookmarkStart w:id="6" w:name="_Toc122522045"/>
    </w:p>
    <w:p w14:paraId="42E101B1" w14:textId="3E56E1EF" w:rsidR="00C71529" w:rsidRPr="00555574" w:rsidRDefault="00C71529" w:rsidP="00C71529">
      <w:pPr>
        <w:pStyle w:val="Heading1"/>
        <w:spacing w:before="0"/>
      </w:pPr>
      <w:bookmarkStart w:id="7" w:name="_Toc122609670"/>
      <w:r w:rsidRPr="00555574">
        <w:lastRenderedPageBreak/>
        <w:t>Where to get support</w:t>
      </w:r>
      <w:bookmarkEnd w:id="5"/>
      <w:bookmarkEnd w:id="6"/>
      <w:bookmarkEnd w:id="7"/>
    </w:p>
    <w:p w14:paraId="4D0ABD24" w14:textId="77777777" w:rsidR="00C71529" w:rsidRPr="003D011A" w:rsidRDefault="00C71529" w:rsidP="00C71529">
      <w:r w:rsidRPr="003D011A">
        <w:t xml:space="preserve">Manaaki Tāngata Victim Support </w:t>
      </w:r>
      <w:r w:rsidRPr="00555574">
        <w:rPr>
          <w:lang w:eastAsia="ja-JP"/>
        </w:rPr>
        <w:t>offer</w:t>
      </w:r>
      <w:r>
        <w:rPr>
          <w:lang w:eastAsia="ja-JP"/>
        </w:rPr>
        <w:t>s</w:t>
      </w:r>
      <w:r w:rsidRPr="003D011A">
        <w:t xml:space="preserve"> a full 24/7 support service for victims. </w:t>
      </w:r>
      <w:r w:rsidRPr="00555574">
        <w:rPr>
          <w:lang w:eastAsia="ja-JP"/>
        </w:rPr>
        <w:t>Its</w:t>
      </w:r>
      <w:r w:rsidRPr="003D011A">
        <w:t xml:space="preserve"> service is free, personal, confidential and available throughout Aotearoa New Zealand. </w:t>
      </w:r>
    </w:p>
    <w:p w14:paraId="3006DFC0" w14:textId="77777777" w:rsidR="00C71529" w:rsidRPr="00555574" w:rsidRDefault="00C71529" w:rsidP="00C71529">
      <w:pPr>
        <w:rPr>
          <w:lang w:eastAsia="ja-JP"/>
        </w:rPr>
      </w:pPr>
    </w:p>
    <w:p w14:paraId="12C2A224" w14:textId="77777777" w:rsidR="00C71529" w:rsidRPr="003D011A" w:rsidRDefault="00C71529" w:rsidP="00C71529">
      <w:r w:rsidRPr="003D011A">
        <w:t>A support worker can:</w:t>
      </w:r>
    </w:p>
    <w:p w14:paraId="4FD30D4D" w14:textId="77777777" w:rsidR="00C71529" w:rsidRPr="003D011A" w:rsidRDefault="00C71529" w:rsidP="00C71529">
      <w:pPr>
        <w:pStyle w:val="Bullet"/>
        <w:tabs>
          <w:tab w:val="num" w:pos="284"/>
        </w:tabs>
      </w:pPr>
      <w:r w:rsidRPr="003D011A">
        <w:t>listen</w:t>
      </w:r>
      <w:r>
        <w:rPr>
          <w:lang w:eastAsia="ja-JP"/>
        </w:rPr>
        <w:t xml:space="preserve"> to</w:t>
      </w:r>
      <w:r w:rsidRPr="003D011A">
        <w:t>, talk with and support you</w:t>
      </w:r>
    </w:p>
    <w:p w14:paraId="6EB23516" w14:textId="77777777" w:rsidR="00C71529" w:rsidRPr="003D011A" w:rsidRDefault="00C71529" w:rsidP="00C71529">
      <w:pPr>
        <w:pStyle w:val="Bullet"/>
        <w:tabs>
          <w:tab w:val="num" w:pos="284"/>
        </w:tabs>
      </w:pPr>
      <w:r w:rsidRPr="003D011A">
        <w:t>help you understand your rights and make informed choices</w:t>
      </w:r>
    </w:p>
    <w:p w14:paraId="45AB7F55" w14:textId="77777777" w:rsidR="00C71529" w:rsidRPr="003D011A" w:rsidRDefault="00C71529" w:rsidP="00C71529">
      <w:pPr>
        <w:pStyle w:val="Bullet"/>
        <w:tabs>
          <w:tab w:val="num" w:pos="284"/>
        </w:tabs>
      </w:pPr>
      <w:r w:rsidRPr="003D011A">
        <w:t>give you information and help answer your questions</w:t>
      </w:r>
    </w:p>
    <w:p w14:paraId="5F40C0E9" w14:textId="77777777" w:rsidR="00C71529" w:rsidRPr="003D011A" w:rsidRDefault="00C71529" w:rsidP="00C71529">
      <w:pPr>
        <w:pStyle w:val="Bullet"/>
        <w:tabs>
          <w:tab w:val="num" w:pos="284"/>
        </w:tabs>
      </w:pPr>
      <w:r w:rsidRPr="003D011A">
        <w:t>help you prepare submissions</w:t>
      </w:r>
      <w:r w:rsidRPr="008B2D3F">
        <w:t xml:space="preserve"> </w:t>
      </w:r>
      <w:r w:rsidRPr="00555574">
        <w:t xml:space="preserve">before </w:t>
      </w:r>
      <w:r>
        <w:t xml:space="preserve">responsible authorities make </w:t>
      </w:r>
      <w:r w:rsidRPr="00555574">
        <w:t xml:space="preserve">certain decisions about the person who offended against </w:t>
      </w:r>
      <w:r>
        <w:t>you</w:t>
      </w:r>
      <w:r>
        <w:rPr>
          <w:lang w:eastAsia="ja-JP"/>
        </w:rPr>
        <w:t>.</w:t>
      </w:r>
    </w:p>
    <w:p w14:paraId="52358D19" w14:textId="77777777" w:rsidR="00C71529" w:rsidRPr="00555574" w:rsidRDefault="00C71529" w:rsidP="00C71529">
      <w:pPr>
        <w:rPr>
          <w:lang w:eastAsia="ja-JP"/>
        </w:rPr>
      </w:pPr>
    </w:p>
    <w:p w14:paraId="6B72EBD8" w14:textId="77777777" w:rsidR="00C71529" w:rsidRPr="003D011A" w:rsidRDefault="00C71529" w:rsidP="00C71529">
      <w:r w:rsidRPr="003D011A">
        <w:t xml:space="preserve">You can call </w:t>
      </w:r>
      <w:r w:rsidRPr="003D011A">
        <w:rPr>
          <w:b/>
        </w:rPr>
        <w:t>0800 842 846</w:t>
      </w:r>
      <w:r w:rsidRPr="003D011A">
        <w:t xml:space="preserve"> to be connected to a support worker or visit </w:t>
      </w:r>
      <w:r>
        <w:rPr>
          <w:lang w:eastAsia="ja-JP"/>
        </w:rPr>
        <w:t>Victim Support’s</w:t>
      </w:r>
      <w:r w:rsidRPr="003D011A">
        <w:t xml:space="preserve"> website </w:t>
      </w:r>
      <w:hyperlink r:id="rId24" w:history="1">
        <w:r w:rsidRPr="003D011A">
          <w:rPr>
            <w:rStyle w:val="Hyperlink"/>
          </w:rPr>
          <w:t>victimsupport.org.nz</w:t>
        </w:r>
      </w:hyperlink>
      <w:r w:rsidRPr="003D011A">
        <w:t xml:space="preserve"> for more information and helpful resources.</w:t>
      </w:r>
    </w:p>
    <w:p w14:paraId="32CEAFA9" w14:textId="77777777" w:rsidR="00C71529" w:rsidRPr="00555574" w:rsidRDefault="00C71529" w:rsidP="00C71529">
      <w:pPr>
        <w:rPr>
          <w:lang w:eastAsia="ja-JP"/>
        </w:rPr>
      </w:pPr>
    </w:p>
    <w:p w14:paraId="3E35B957" w14:textId="77777777" w:rsidR="00C71529" w:rsidRPr="003D011A" w:rsidRDefault="00C71529" w:rsidP="00C71529">
      <w:r w:rsidRPr="003D011A">
        <w:t xml:space="preserve">If English is your second language, Victim Support can use Ezispeak to connect with an interpreter over the phone. </w:t>
      </w:r>
      <w:r>
        <w:rPr>
          <w:lang w:eastAsia="ja-JP"/>
        </w:rPr>
        <w:t>It</w:t>
      </w:r>
      <w:r w:rsidRPr="003D011A">
        <w:t xml:space="preserve"> will also try to match you with a </w:t>
      </w:r>
      <w:r>
        <w:rPr>
          <w:lang w:eastAsia="ja-JP"/>
        </w:rPr>
        <w:t>s</w:t>
      </w:r>
      <w:r w:rsidRPr="00555574">
        <w:rPr>
          <w:lang w:eastAsia="ja-JP"/>
        </w:rPr>
        <w:t xml:space="preserve">upport </w:t>
      </w:r>
      <w:r>
        <w:rPr>
          <w:lang w:eastAsia="ja-JP"/>
        </w:rPr>
        <w:t>w</w:t>
      </w:r>
      <w:r w:rsidRPr="00555574">
        <w:rPr>
          <w:lang w:eastAsia="ja-JP"/>
        </w:rPr>
        <w:t>orker</w:t>
      </w:r>
      <w:r w:rsidRPr="003D011A">
        <w:t xml:space="preserve"> who speaks your language.</w:t>
      </w:r>
    </w:p>
    <w:p w14:paraId="2E141B5E" w14:textId="77777777" w:rsidR="00C71529" w:rsidRPr="00555574" w:rsidRDefault="00C71529" w:rsidP="00C71529">
      <w:pPr>
        <w:rPr>
          <w:lang w:eastAsia="ja-JP"/>
        </w:rPr>
      </w:pPr>
    </w:p>
    <w:p w14:paraId="546ABA0B" w14:textId="77777777" w:rsidR="00C71529" w:rsidRPr="003D011A" w:rsidRDefault="00C71529" w:rsidP="00C71529">
      <w:r w:rsidRPr="003D011A">
        <w:t xml:space="preserve">If you need help with grief or trauma, please </w:t>
      </w:r>
      <w:r>
        <w:rPr>
          <w:lang w:eastAsia="ja-JP"/>
        </w:rPr>
        <w:t>go to</w:t>
      </w:r>
      <w:r w:rsidRPr="003D011A">
        <w:t xml:space="preserve">: </w:t>
      </w:r>
      <w:hyperlink r:id="rId25" w:history="1">
        <w:r w:rsidRPr="003D011A">
          <w:rPr>
            <w:rStyle w:val="Hyperlink"/>
          </w:rPr>
          <w:t>Coping with grief and trauma</w:t>
        </w:r>
        <w:r w:rsidRPr="003D011A">
          <w:t>.</w:t>
        </w:r>
      </w:hyperlink>
      <w:r w:rsidRPr="002D2CF3">
        <w:rPr>
          <w:rStyle w:val="FootnoteReference"/>
          <w:bCs/>
          <w:color w:val="595959" w:themeColor="text1" w:themeTint="A6"/>
          <w:lang w:eastAsia="ja-JP"/>
        </w:rPr>
        <w:footnoteReference w:id="1"/>
      </w:r>
    </w:p>
    <w:p w14:paraId="1D700A1F" w14:textId="77777777" w:rsidR="00C71529" w:rsidRPr="00555574" w:rsidRDefault="00C71529" w:rsidP="00C71529">
      <w:pPr>
        <w:rPr>
          <w:lang w:eastAsia="ja-JP"/>
        </w:rPr>
      </w:pPr>
    </w:p>
    <w:p w14:paraId="6E40FDBB" w14:textId="77777777" w:rsidR="00C71529" w:rsidRPr="003D011A" w:rsidRDefault="00C71529" w:rsidP="00C71529">
      <w:pPr>
        <w:rPr>
          <w:b/>
        </w:rPr>
      </w:pPr>
      <w:r>
        <w:rPr>
          <w:lang w:eastAsia="ja-JP"/>
        </w:rPr>
        <w:t>You can</w:t>
      </w:r>
      <w:r w:rsidRPr="003D011A">
        <w:t xml:space="preserve"> also </w:t>
      </w:r>
      <w:r>
        <w:rPr>
          <w:lang w:eastAsia="ja-JP"/>
        </w:rPr>
        <w:t>get s</w:t>
      </w:r>
      <w:r w:rsidRPr="00555574">
        <w:rPr>
          <w:lang w:eastAsia="ja-JP"/>
        </w:rPr>
        <w:t>upport</w:t>
      </w:r>
      <w:r w:rsidRPr="003D011A">
        <w:t xml:space="preserve"> on the </w:t>
      </w:r>
      <w:r w:rsidRPr="00555574">
        <w:rPr>
          <w:lang w:eastAsia="ja-JP"/>
        </w:rPr>
        <w:t>Victims</w:t>
      </w:r>
      <w:r>
        <w:rPr>
          <w:lang w:eastAsia="ja-JP"/>
        </w:rPr>
        <w:t xml:space="preserve"> Information</w:t>
      </w:r>
      <w:r w:rsidRPr="003D011A">
        <w:t xml:space="preserve"> website </w:t>
      </w:r>
      <w:hyperlink r:id="rId26" w:history="1">
        <w:r w:rsidRPr="003D011A">
          <w:rPr>
            <w:rStyle w:val="Hyperlink"/>
          </w:rPr>
          <w:t>victimsinfo.govt.nz</w:t>
        </w:r>
      </w:hyperlink>
      <w:r w:rsidRPr="003D011A">
        <w:t xml:space="preserve"> or by calling the Victims Information Line on </w:t>
      </w:r>
      <w:r w:rsidRPr="003D011A">
        <w:rPr>
          <w:b/>
        </w:rPr>
        <w:t xml:space="preserve">0800 650 654. </w:t>
      </w:r>
    </w:p>
    <w:p w14:paraId="4E52F129" w14:textId="77777777" w:rsidR="00C71529" w:rsidRPr="00C71529" w:rsidRDefault="00C71529" w:rsidP="00C71529">
      <w:pPr>
        <w:pStyle w:val="Heading2"/>
      </w:pPr>
      <w:bookmarkStart w:id="8" w:name="_Toc122352672"/>
      <w:bookmarkStart w:id="9" w:name="_Toc122522046"/>
      <w:bookmarkStart w:id="10" w:name="_Toc122609671"/>
      <w:bookmarkStart w:id="11" w:name="_Toc520306534"/>
      <w:bookmarkStart w:id="12" w:name="_Toc524701202"/>
      <w:r w:rsidRPr="00C71529">
        <w:t>Who to contact if you have a question</w:t>
      </w:r>
      <w:bookmarkEnd w:id="8"/>
      <w:bookmarkEnd w:id="9"/>
      <w:bookmarkEnd w:id="10"/>
      <w:r w:rsidRPr="00C71529">
        <w:t xml:space="preserve"> </w:t>
      </w:r>
      <w:bookmarkEnd w:id="11"/>
      <w:bookmarkEnd w:id="12"/>
    </w:p>
    <w:p w14:paraId="5EFA800B" w14:textId="77777777" w:rsidR="00C71529" w:rsidRPr="00555574" w:rsidRDefault="00C71529" w:rsidP="00C71529">
      <w:bookmarkStart w:id="13" w:name="_Toc506286279"/>
      <w:r w:rsidRPr="00555574">
        <w:t>If you have any questions about the victim notification process</w:t>
      </w:r>
      <w:r>
        <w:t>,</w:t>
      </w:r>
      <w:r w:rsidRPr="00555574">
        <w:t xml:space="preserve"> you (or your representative) can contact your victim coordinator. You will find the contact details for the victim coordinator in the first contact letter you get from the mental health service or </w:t>
      </w:r>
      <w:r>
        <w:t>at the webpage</w:t>
      </w:r>
      <w:r w:rsidRPr="00555574">
        <w:t xml:space="preserve"> below.</w:t>
      </w:r>
      <w:bookmarkEnd w:id="13"/>
      <w:r w:rsidRPr="00555574">
        <w:t xml:space="preserve"> </w:t>
      </w:r>
    </w:p>
    <w:p w14:paraId="4B0F1125" w14:textId="77777777" w:rsidR="00C71529" w:rsidRPr="00555574" w:rsidRDefault="00C71529" w:rsidP="00C71529"/>
    <w:p w14:paraId="1C11888B" w14:textId="77777777" w:rsidR="00C71529" w:rsidRPr="00555574" w:rsidRDefault="00C71529" w:rsidP="00C71529">
      <w:r w:rsidRPr="00555574">
        <w:t xml:space="preserve">Visit </w:t>
      </w:r>
      <w:hyperlink r:id="rId27" w:history="1">
        <w:r w:rsidRPr="00555574">
          <w:rPr>
            <w:rStyle w:val="Hyperlink"/>
          </w:rPr>
          <w:t>www.health.govt.nz/victimsrights</w:t>
        </w:r>
      </w:hyperlink>
      <w:r w:rsidRPr="00555574">
        <w:t xml:space="preserve"> for:</w:t>
      </w:r>
    </w:p>
    <w:p w14:paraId="67AFF6A3" w14:textId="77777777" w:rsidR="00C71529" w:rsidRPr="00555574" w:rsidRDefault="00C71529" w:rsidP="00C71529">
      <w:pPr>
        <w:pStyle w:val="Bullet"/>
        <w:tabs>
          <w:tab w:val="num" w:pos="284"/>
        </w:tabs>
      </w:pPr>
      <w:r w:rsidRPr="00555574">
        <w:t>details on how to apply to be a registered victim</w:t>
      </w:r>
    </w:p>
    <w:p w14:paraId="6495C99E" w14:textId="77777777" w:rsidR="00C71529" w:rsidRPr="00555574" w:rsidRDefault="00C71529" w:rsidP="00C71529">
      <w:pPr>
        <w:pStyle w:val="Bullet"/>
        <w:tabs>
          <w:tab w:val="num" w:pos="284"/>
        </w:tabs>
      </w:pPr>
      <w:r w:rsidRPr="00555574">
        <w:t>contact details of victim coordinators</w:t>
      </w:r>
    </w:p>
    <w:p w14:paraId="61649CA5" w14:textId="77777777" w:rsidR="00C71529" w:rsidRPr="00555574" w:rsidRDefault="00C71529" w:rsidP="00C71529">
      <w:pPr>
        <w:pStyle w:val="Bullet"/>
        <w:tabs>
          <w:tab w:val="num" w:pos="284"/>
        </w:tabs>
      </w:pPr>
      <w:r w:rsidRPr="00555574">
        <w:t>information about the treatment of special patients, victims’ rights and support for victims.</w:t>
      </w:r>
    </w:p>
    <w:p w14:paraId="6BDA5582" w14:textId="77777777" w:rsidR="00C71529" w:rsidRPr="00555574" w:rsidRDefault="00C71529" w:rsidP="00C71529"/>
    <w:p w14:paraId="320F47D3" w14:textId="77777777" w:rsidR="00C71529" w:rsidRPr="00555574" w:rsidRDefault="00C71529" w:rsidP="00C71529"/>
    <w:p w14:paraId="0F433D33" w14:textId="77777777" w:rsidR="00C71529" w:rsidRPr="00555574" w:rsidRDefault="00C71529" w:rsidP="00C71529"/>
    <w:p w14:paraId="218F9550" w14:textId="77777777" w:rsidR="00C71529" w:rsidRPr="00555574" w:rsidRDefault="00C71529" w:rsidP="00C71529"/>
    <w:p w14:paraId="1C5FD1FE" w14:textId="77777777" w:rsidR="00C71529" w:rsidRPr="00555574" w:rsidRDefault="00C71529" w:rsidP="00C71529">
      <w:pPr>
        <w:pStyle w:val="Heading1"/>
        <w:spacing w:before="0"/>
      </w:pPr>
      <w:bookmarkStart w:id="14" w:name="_Toc122352673"/>
      <w:bookmarkStart w:id="15" w:name="_Toc122522047"/>
      <w:bookmarkStart w:id="16" w:name="_Toc122609672"/>
      <w:r w:rsidRPr="00555574">
        <w:lastRenderedPageBreak/>
        <w:t>How to provide feedback or make a complaint</w:t>
      </w:r>
      <w:bookmarkEnd w:id="14"/>
      <w:bookmarkEnd w:id="15"/>
      <w:bookmarkEnd w:id="16"/>
    </w:p>
    <w:p w14:paraId="2307AC08" w14:textId="77777777" w:rsidR="00C71529" w:rsidRPr="00555574" w:rsidRDefault="00C71529" w:rsidP="00C71529">
      <w:r w:rsidRPr="00555574">
        <w:t>If you think a mental health service has failed to meet your rights or has not given you the standard of service you expect, you can contact your victim coordinator or the Director of Area Mental Health Services of the hospital you are dealing with. You can find their contact details on the Ministry of Health’s web</w:t>
      </w:r>
      <w:r>
        <w:t>page on</w:t>
      </w:r>
      <w:r w:rsidRPr="00555574">
        <w:t xml:space="preserve"> </w:t>
      </w:r>
      <w:hyperlink r:id="rId28" w:history="1">
        <w:r w:rsidRPr="00555574">
          <w:rPr>
            <w:rStyle w:val="Hyperlink"/>
          </w:rPr>
          <w:t>Victims’ Rights</w:t>
        </w:r>
      </w:hyperlink>
      <w:r w:rsidRPr="00555574">
        <w:t>.</w:t>
      </w:r>
      <w:r>
        <w:rPr>
          <w:rStyle w:val="FootnoteReference"/>
        </w:rPr>
        <w:footnoteReference w:id="2"/>
      </w:r>
    </w:p>
    <w:p w14:paraId="785F6F91" w14:textId="77777777" w:rsidR="00C71529" w:rsidRPr="00555574" w:rsidRDefault="00C71529" w:rsidP="00C71529"/>
    <w:p w14:paraId="00480484" w14:textId="77777777" w:rsidR="00C71529" w:rsidRPr="00555574" w:rsidRDefault="00C71529" w:rsidP="00C71529">
      <w:r w:rsidRPr="00555574">
        <w:t xml:space="preserve">You can also contact the Victims Information Line on </w:t>
      </w:r>
      <w:r w:rsidRPr="003D011A">
        <w:rPr>
          <w:b/>
        </w:rPr>
        <w:t>0800 650 654</w:t>
      </w:r>
      <w:r>
        <w:t>.</w:t>
      </w:r>
      <w:r w:rsidRPr="00555574">
        <w:t xml:space="preserve"> </w:t>
      </w:r>
      <w:r>
        <w:t>T</w:t>
      </w:r>
      <w:r w:rsidRPr="00555574">
        <w:t>he Information Line staff will give you information about your rights</w:t>
      </w:r>
      <w:r>
        <w:t>,</w:t>
      </w:r>
      <w:r w:rsidRPr="00555574">
        <w:t xml:space="preserve"> how to make a complaint and who to send it to.</w:t>
      </w:r>
    </w:p>
    <w:p w14:paraId="65E1F2B9" w14:textId="77777777" w:rsidR="00C71529" w:rsidRPr="00555574" w:rsidRDefault="00C71529" w:rsidP="00C71529"/>
    <w:p w14:paraId="28299AF2" w14:textId="77777777" w:rsidR="00C71529" w:rsidRPr="00555574" w:rsidRDefault="00C71529" w:rsidP="00C71529">
      <w:r w:rsidRPr="00555574">
        <w:t>You can also contact the Director of Mental Health by:</w:t>
      </w:r>
    </w:p>
    <w:p w14:paraId="5F2A01D1" w14:textId="77777777" w:rsidR="00C71529" w:rsidRPr="00555574" w:rsidRDefault="00C71529" w:rsidP="00C71529">
      <w:pPr>
        <w:pStyle w:val="ListBullet"/>
      </w:pPr>
      <w:r w:rsidRPr="00555574">
        <w:t xml:space="preserve">writing to: </w:t>
      </w:r>
    </w:p>
    <w:p w14:paraId="699488D6" w14:textId="77777777" w:rsidR="00C71529" w:rsidRPr="00555574" w:rsidRDefault="00C71529" w:rsidP="00C71529">
      <w:pPr>
        <w:pStyle w:val="ListContinue"/>
      </w:pPr>
      <w:r w:rsidRPr="00555574">
        <w:t>Office of the Director of Mental Health and Addiction Services</w:t>
      </w:r>
      <w:r w:rsidRPr="00555574">
        <w:br/>
        <w:t>Ministry of Health</w:t>
      </w:r>
      <w:r w:rsidRPr="00555574">
        <w:br/>
        <w:t>PO Box 5013</w:t>
      </w:r>
      <w:r w:rsidRPr="00555574">
        <w:br/>
        <w:t xml:space="preserve">Wellington 6145 </w:t>
      </w:r>
    </w:p>
    <w:p w14:paraId="025278C0" w14:textId="77777777" w:rsidR="00C71529" w:rsidRPr="00555574" w:rsidRDefault="00C71529" w:rsidP="00C71529">
      <w:pPr>
        <w:pStyle w:val="ListBullet"/>
      </w:pPr>
      <w:r w:rsidRPr="00555574">
        <w:t xml:space="preserve">emailing: </w:t>
      </w:r>
      <w:hyperlink r:id="rId29" w:history="1">
        <w:r w:rsidRPr="00555574">
          <w:rPr>
            <w:rStyle w:val="Hyperlink"/>
          </w:rPr>
          <w:t>mentalhealthadmin@health.govt.nz</w:t>
        </w:r>
      </w:hyperlink>
    </w:p>
    <w:p w14:paraId="30EF0CA8" w14:textId="77777777" w:rsidR="00C71529" w:rsidRPr="00555574" w:rsidRDefault="00C71529" w:rsidP="00C71529">
      <w:pPr>
        <w:pStyle w:val="ListBullet"/>
        <w:numPr>
          <w:ilvl w:val="0"/>
          <w:numId w:val="0"/>
        </w:numPr>
        <w:ind w:left="360" w:hanging="360"/>
      </w:pPr>
    </w:p>
    <w:p w14:paraId="5DC557A2" w14:textId="77777777" w:rsidR="00C71529" w:rsidRPr="00555574" w:rsidRDefault="00C71529" w:rsidP="00C71529">
      <w:r w:rsidRPr="00555574">
        <w:t xml:space="preserve">If you are not satisfied with the response you have received or the way your complaint has been looked at, or </w:t>
      </w:r>
      <w:r>
        <w:t>you have been waiting</w:t>
      </w:r>
      <w:r w:rsidRPr="00555574">
        <w:t xml:space="preserve"> too long </w:t>
      </w:r>
      <w:r>
        <w:t>for a response</w:t>
      </w:r>
      <w:r w:rsidRPr="00555574">
        <w:t>, you can contact:</w:t>
      </w:r>
    </w:p>
    <w:p w14:paraId="76BFC115" w14:textId="77777777" w:rsidR="00C71529" w:rsidRPr="00555574" w:rsidRDefault="00C71529" w:rsidP="0002324A">
      <w:pPr>
        <w:pStyle w:val="ListBullet"/>
        <w:numPr>
          <w:ilvl w:val="0"/>
          <w:numId w:val="7"/>
        </w:numPr>
      </w:pPr>
      <w:r w:rsidRPr="00555574">
        <w:t xml:space="preserve">Office of the Ombudsman </w:t>
      </w:r>
    </w:p>
    <w:p w14:paraId="355F3DAA" w14:textId="77777777" w:rsidR="00C71529" w:rsidRPr="00555574" w:rsidRDefault="00C71529" w:rsidP="00C71529">
      <w:pPr>
        <w:pStyle w:val="ListBullet"/>
        <w:numPr>
          <w:ilvl w:val="0"/>
          <w:numId w:val="0"/>
        </w:numPr>
        <w:ind w:left="360"/>
      </w:pPr>
      <w:r w:rsidRPr="00555574">
        <w:t>0800 802 602</w:t>
      </w:r>
    </w:p>
    <w:p w14:paraId="21CD6020" w14:textId="77777777" w:rsidR="00C71529" w:rsidRPr="00555574" w:rsidRDefault="00140D8D" w:rsidP="00C71529">
      <w:pPr>
        <w:pStyle w:val="ListBullet"/>
        <w:numPr>
          <w:ilvl w:val="0"/>
          <w:numId w:val="0"/>
        </w:numPr>
        <w:ind w:left="360"/>
      </w:pPr>
      <w:hyperlink r:id="rId30" w:history="1">
        <w:r w:rsidR="00C71529" w:rsidRPr="00A06E0F">
          <w:rPr>
            <w:rStyle w:val="Hyperlink"/>
          </w:rPr>
          <w:t>ombudsman.parliament.nz</w:t>
        </w:r>
      </w:hyperlink>
      <w:r w:rsidR="00C71529" w:rsidRPr="00555574">
        <w:t xml:space="preserve"> </w:t>
      </w:r>
    </w:p>
    <w:p w14:paraId="5EED7C65" w14:textId="77777777" w:rsidR="00C71529" w:rsidRPr="00555574" w:rsidRDefault="00C71529" w:rsidP="0002324A">
      <w:pPr>
        <w:pStyle w:val="ListBullet"/>
        <w:numPr>
          <w:ilvl w:val="0"/>
          <w:numId w:val="7"/>
        </w:numPr>
      </w:pPr>
      <w:r w:rsidRPr="00555574">
        <w:t xml:space="preserve">Independent Police Conduct Authority (if the complaint involves the </w:t>
      </w:r>
      <w:r>
        <w:t xml:space="preserve">New Zealand </w:t>
      </w:r>
      <w:r w:rsidRPr="00555574">
        <w:t>Police)</w:t>
      </w:r>
    </w:p>
    <w:p w14:paraId="57CA278D" w14:textId="77777777" w:rsidR="00C71529" w:rsidRPr="00555574" w:rsidRDefault="00C71529" w:rsidP="00C71529">
      <w:pPr>
        <w:pStyle w:val="ListBullet"/>
        <w:numPr>
          <w:ilvl w:val="0"/>
          <w:numId w:val="0"/>
        </w:numPr>
        <w:ind w:left="360"/>
      </w:pPr>
      <w:r w:rsidRPr="00555574">
        <w:t>0800 503 728</w:t>
      </w:r>
    </w:p>
    <w:p w14:paraId="015C258B" w14:textId="77777777" w:rsidR="00C71529" w:rsidRPr="00555574" w:rsidRDefault="00140D8D" w:rsidP="00C71529">
      <w:pPr>
        <w:pStyle w:val="ListBullet"/>
        <w:numPr>
          <w:ilvl w:val="0"/>
          <w:numId w:val="0"/>
        </w:numPr>
        <w:ind w:left="360"/>
      </w:pPr>
      <w:hyperlink r:id="rId31" w:history="1">
        <w:r w:rsidR="00C71529" w:rsidRPr="00A06E0F">
          <w:rPr>
            <w:rStyle w:val="Hyperlink"/>
          </w:rPr>
          <w:t>ipca.govt.nz</w:t>
        </w:r>
      </w:hyperlink>
    </w:p>
    <w:p w14:paraId="4718E664" w14:textId="77777777" w:rsidR="00C71529" w:rsidRPr="00555574" w:rsidRDefault="00C71529" w:rsidP="0002324A">
      <w:pPr>
        <w:pStyle w:val="ListBullet"/>
        <w:numPr>
          <w:ilvl w:val="0"/>
          <w:numId w:val="7"/>
        </w:numPr>
      </w:pPr>
      <w:r w:rsidRPr="00555574">
        <w:t>Privacy Commissioner (if you think someone has breached your privacy)</w:t>
      </w:r>
    </w:p>
    <w:p w14:paraId="214B5A34" w14:textId="77777777" w:rsidR="00C71529" w:rsidRPr="00555574" w:rsidRDefault="00C71529" w:rsidP="00C71529">
      <w:pPr>
        <w:pStyle w:val="ListBullet"/>
        <w:numPr>
          <w:ilvl w:val="0"/>
          <w:numId w:val="0"/>
        </w:numPr>
        <w:ind w:left="360"/>
      </w:pPr>
      <w:r w:rsidRPr="00555574">
        <w:t>0800 803 909</w:t>
      </w:r>
    </w:p>
    <w:p w14:paraId="62D053F5" w14:textId="77777777" w:rsidR="00C71529" w:rsidRPr="00555574" w:rsidRDefault="00140D8D" w:rsidP="00C71529">
      <w:pPr>
        <w:pStyle w:val="ListBullet"/>
        <w:numPr>
          <w:ilvl w:val="0"/>
          <w:numId w:val="0"/>
        </w:numPr>
        <w:ind w:left="340"/>
      </w:pPr>
      <w:hyperlink r:id="rId32" w:history="1">
        <w:r w:rsidR="00C71529">
          <w:rPr>
            <w:rStyle w:val="Hyperlink"/>
          </w:rPr>
          <w:t>privacy.org.nz/your-privacy/how-to-complain</w:t>
        </w:r>
      </w:hyperlink>
      <w:r w:rsidR="00C71529">
        <w:t xml:space="preserve"> </w:t>
      </w:r>
    </w:p>
    <w:p w14:paraId="6D31BA63" w14:textId="77777777" w:rsidR="00C71529" w:rsidRPr="00555574" w:rsidRDefault="00C71529" w:rsidP="00C71529">
      <w:pPr>
        <w:rPr>
          <w:b/>
        </w:rPr>
      </w:pPr>
    </w:p>
    <w:p w14:paraId="27C866BF" w14:textId="77777777" w:rsidR="00C71529" w:rsidRPr="00555574" w:rsidRDefault="00C71529" w:rsidP="00C71529">
      <w:r w:rsidRPr="00555574">
        <w:t xml:space="preserve">If you would like any help with making a complaint, please contact the Victims Information Line on </w:t>
      </w:r>
      <w:r w:rsidRPr="003D011A">
        <w:rPr>
          <w:b/>
        </w:rPr>
        <w:t>0800 650 654</w:t>
      </w:r>
      <w:r w:rsidRPr="00555574">
        <w:t xml:space="preserve"> or Manaaki T</w:t>
      </w:r>
      <w:r>
        <w:rPr>
          <w:rFonts w:cs="Segoe UI"/>
        </w:rPr>
        <w:t>ā</w:t>
      </w:r>
      <w:r w:rsidRPr="00555574">
        <w:t xml:space="preserve">ngata Victim Support on </w:t>
      </w:r>
      <w:r w:rsidRPr="003D011A">
        <w:rPr>
          <w:b/>
        </w:rPr>
        <w:t>0800 842 846</w:t>
      </w:r>
      <w:r w:rsidRPr="00555574">
        <w:t xml:space="preserve">. </w:t>
      </w:r>
    </w:p>
    <w:p w14:paraId="4E1A6DC0" w14:textId="77777777" w:rsidR="00C71529" w:rsidRPr="00555574" w:rsidRDefault="00C71529" w:rsidP="00C71529"/>
    <w:p w14:paraId="66F139B6" w14:textId="77777777" w:rsidR="00C71529" w:rsidRPr="00555574" w:rsidRDefault="00C71529" w:rsidP="00C71529">
      <w:pPr>
        <w:pStyle w:val="Heading1"/>
      </w:pPr>
      <w:bookmarkStart w:id="17" w:name="_Toc122352674"/>
      <w:bookmarkStart w:id="18" w:name="_Toc122522048"/>
      <w:bookmarkStart w:id="19" w:name="_Toc122609673"/>
      <w:r w:rsidRPr="00555574">
        <w:lastRenderedPageBreak/>
        <w:t>Part 1. Introduction</w:t>
      </w:r>
      <w:bookmarkEnd w:id="17"/>
      <w:bookmarkEnd w:id="18"/>
      <w:bookmarkEnd w:id="19"/>
      <w:r w:rsidRPr="00555574">
        <w:t xml:space="preserve"> </w:t>
      </w:r>
    </w:p>
    <w:p w14:paraId="4F3FE896" w14:textId="77777777" w:rsidR="00C71529" w:rsidRPr="00555574" w:rsidRDefault="00C71529" w:rsidP="00C71529">
      <w:pPr>
        <w:pStyle w:val="Heading2"/>
      </w:pPr>
      <w:bookmarkStart w:id="20" w:name="_Toc122352675"/>
      <w:bookmarkStart w:id="21" w:name="_Toc122522049"/>
      <w:bookmarkStart w:id="22" w:name="_Toc122609674"/>
      <w:bookmarkStart w:id="23" w:name="_Toc506286217"/>
      <w:r w:rsidRPr="00555574">
        <w:t xml:space="preserve">Note on the term </w:t>
      </w:r>
      <w:r>
        <w:t>‘</w:t>
      </w:r>
      <w:r w:rsidRPr="00555574">
        <w:t>victim</w:t>
      </w:r>
      <w:r>
        <w:t>’</w:t>
      </w:r>
      <w:bookmarkEnd w:id="20"/>
      <w:bookmarkEnd w:id="21"/>
      <w:bookmarkEnd w:id="22"/>
    </w:p>
    <w:p w14:paraId="61CAAACA" w14:textId="77777777" w:rsidR="00C71529" w:rsidRPr="00555574" w:rsidRDefault="00C71529" w:rsidP="00C71529">
      <w:r w:rsidRPr="00555574">
        <w:t>We appreciate that some people may not like the term ‘victim’ as it may stigmatis</w:t>
      </w:r>
      <w:r>
        <w:t>e people</w:t>
      </w:r>
      <w:r w:rsidRPr="00555574">
        <w:t xml:space="preserve"> and cause</w:t>
      </w:r>
      <w:r>
        <w:t xml:space="preserve"> others </w:t>
      </w:r>
      <w:r w:rsidRPr="00555574">
        <w:t>to treat</w:t>
      </w:r>
      <w:r>
        <w:t xml:space="preserve"> them</w:t>
      </w:r>
      <w:r w:rsidRPr="00555574">
        <w:t xml:space="preserve"> differently. A preferred term may be ‘survivor’. </w:t>
      </w:r>
    </w:p>
    <w:p w14:paraId="37070197" w14:textId="77777777" w:rsidR="00C71529" w:rsidRPr="00555574" w:rsidRDefault="00C71529" w:rsidP="00C71529"/>
    <w:p w14:paraId="22D4E183" w14:textId="77777777" w:rsidR="00C71529" w:rsidRPr="00555574" w:rsidRDefault="00C71529" w:rsidP="00C71529">
      <w:r>
        <w:t>However, t</w:t>
      </w:r>
      <w:r w:rsidRPr="00555574">
        <w:t xml:space="preserve">he term ‘victim’ has a specific legal meaning and </w:t>
      </w:r>
      <w:r>
        <w:t xml:space="preserve">is linked with specific </w:t>
      </w:r>
      <w:r w:rsidRPr="00555574">
        <w:t>rights</w:t>
      </w:r>
      <w:r>
        <w:t>. For this reason,</w:t>
      </w:r>
      <w:r w:rsidRPr="00555574">
        <w:t xml:space="preserve"> we have continued to use this term throughout this guideline.</w:t>
      </w:r>
    </w:p>
    <w:p w14:paraId="5BDC2865" w14:textId="77777777" w:rsidR="00C71529" w:rsidRPr="00555574" w:rsidRDefault="00C71529" w:rsidP="00C71529">
      <w:pPr>
        <w:pStyle w:val="Heading2"/>
      </w:pPr>
      <w:bookmarkStart w:id="24" w:name="_Toc122352676"/>
      <w:bookmarkStart w:id="25" w:name="_Toc122522050"/>
      <w:bookmarkStart w:id="26" w:name="_Toc122609675"/>
      <w:r w:rsidRPr="00555574">
        <w:t>Victims’ rights</w:t>
      </w:r>
      <w:bookmarkEnd w:id="24"/>
      <w:bookmarkEnd w:id="25"/>
      <w:bookmarkEnd w:id="26"/>
    </w:p>
    <w:p w14:paraId="2806814F" w14:textId="77777777" w:rsidR="00C71529" w:rsidRPr="00555574" w:rsidRDefault="00C71529" w:rsidP="00C71529">
      <w:r w:rsidRPr="00555574">
        <w:t>The Victims’ Rights Act 2002 (Victims’ Rights Act) is a New Zealand law that details specific rights for victims of offences. This Act aim</w:t>
      </w:r>
      <w:r>
        <w:t>s</w:t>
      </w:r>
      <w:r w:rsidRPr="00555574">
        <w:t xml:space="preserve"> to strengthen the rights of victims, including </w:t>
      </w:r>
      <w:r>
        <w:t xml:space="preserve">by </w:t>
      </w:r>
      <w:r w:rsidRPr="00555574">
        <w:t>allowing victims of certain offences to receive notifications about the person accused or the offender.</w:t>
      </w:r>
    </w:p>
    <w:p w14:paraId="1C9B8CA4" w14:textId="77777777" w:rsidR="00C71529" w:rsidRPr="00555574" w:rsidRDefault="00C71529" w:rsidP="00C71529"/>
    <w:p w14:paraId="166F3A5C" w14:textId="77777777" w:rsidR="00C71529" w:rsidRPr="00555574" w:rsidRDefault="00C71529" w:rsidP="00C71529">
      <w:r w:rsidRPr="00555574">
        <w:t xml:space="preserve">The Rights for Victims of Insane Offenders Act 2021 (Rights for Victims Act) came into effect on 14 December 2022. The Rights for Victims Act aims to give the victims of offenders detained in hospital for mental health treatment rights and protections comparable to </w:t>
      </w:r>
      <w:r>
        <w:t xml:space="preserve">the rights and protections for </w:t>
      </w:r>
      <w:r w:rsidRPr="00555574">
        <w:t>victims of other criminal offenders. The Act does this by increasing the number of notifications that victims have the right to receive and giving victims the right to make a submission before</w:t>
      </w:r>
      <w:r>
        <w:t xml:space="preserve"> responsible authorities make</w:t>
      </w:r>
      <w:r w:rsidRPr="00555574">
        <w:t xml:space="preserve"> certain decisions about the person who offended against them. The Rights for Victims Act has amended the wording of the insanity verdict from ‘not guilty by reason of insanity’ to ‘act proven but not criminally responsible on account of insanity’. </w:t>
      </w:r>
    </w:p>
    <w:p w14:paraId="441E998A" w14:textId="77777777" w:rsidR="00C71529" w:rsidRPr="00555574" w:rsidRDefault="00C71529" w:rsidP="00C71529">
      <w:pPr>
        <w:pStyle w:val="Heading2"/>
      </w:pPr>
      <w:bookmarkStart w:id="27" w:name="_Toc122352677"/>
      <w:bookmarkStart w:id="28" w:name="_Toc122522051"/>
      <w:bookmarkStart w:id="29" w:name="_Toc122609676"/>
      <w:r w:rsidRPr="00555574">
        <w:t>Defining a victim</w:t>
      </w:r>
      <w:bookmarkEnd w:id="27"/>
      <w:bookmarkEnd w:id="28"/>
      <w:bookmarkEnd w:id="29"/>
    </w:p>
    <w:p w14:paraId="64F50CDC" w14:textId="77777777" w:rsidR="00C71529" w:rsidRPr="00555574" w:rsidRDefault="00C71529" w:rsidP="00C71529">
      <w:r w:rsidRPr="00555574">
        <w:t>The Victims’ Rights Act describe</w:t>
      </w:r>
      <w:r>
        <w:t>s</w:t>
      </w:r>
      <w:r w:rsidRPr="00555574">
        <w:t xml:space="preserve"> a victim generally as</w:t>
      </w:r>
      <w:r w:rsidRPr="00487D13">
        <w:t xml:space="preserve"> </w:t>
      </w:r>
      <w:r w:rsidRPr="00555574">
        <w:t xml:space="preserve">anyone who: </w:t>
      </w:r>
    </w:p>
    <w:p w14:paraId="27FB49F0" w14:textId="77777777" w:rsidR="00C71529" w:rsidRPr="003D011A" w:rsidRDefault="00C71529" w:rsidP="00C71529">
      <w:pPr>
        <w:pStyle w:val="Bullet"/>
        <w:tabs>
          <w:tab w:val="num" w:pos="284"/>
        </w:tabs>
      </w:pPr>
      <w:r w:rsidRPr="003D011A">
        <w:t>has had an offence committed against them</w:t>
      </w:r>
    </w:p>
    <w:p w14:paraId="6E5032E2" w14:textId="77777777" w:rsidR="00C71529" w:rsidRPr="003D011A" w:rsidRDefault="00C71529" w:rsidP="00C71529">
      <w:pPr>
        <w:pStyle w:val="Bullet"/>
        <w:tabs>
          <w:tab w:val="num" w:pos="284"/>
        </w:tabs>
      </w:pPr>
      <w:r w:rsidRPr="003D011A">
        <w:t>has suffered injury</w:t>
      </w:r>
    </w:p>
    <w:p w14:paraId="15BCF8DF" w14:textId="77777777" w:rsidR="00C71529" w:rsidRPr="00555574" w:rsidRDefault="00C71529" w:rsidP="00C71529">
      <w:pPr>
        <w:pStyle w:val="Bullet"/>
        <w:tabs>
          <w:tab w:val="num" w:pos="284"/>
        </w:tabs>
      </w:pPr>
      <w:r>
        <w:t xml:space="preserve">has </w:t>
      </w:r>
      <w:r w:rsidRPr="003D011A">
        <w:t>had property lost or damaged because of an offence someone committed.</w:t>
      </w:r>
    </w:p>
    <w:p w14:paraId="0DA444BA" w14:textId="77777777" w:rsidR="00C71529" w:rsidRPr="003D011A" w:rsidRDefault="00C71529" w:rsidP="00C71529"/>
    <w:p w14:paraId="71ED5282" w14:textId="77777777" w:rsidR="00C71529" w:rsidRPr="00555574" w:rsidRDefault="00C71529" w:rsidP="00C71529">
      <w:r w:rsidRPr="00555574">
        <w:t>In the Victims’ Rights Act, a victim can also be:</w:t>
      </w:r>
    </w:p>
    <w:p w14:paraId="3883353F" w14:textId="77777777" w:rsidR="00C71529" w:rsidRPr="003D011A" w:rsidRDefault="00C71529" w:rsidP="00C71529">
      <w:pPr>
        <w:pStyle w:val="Bullet"/>
        <w:tabs>
          <w:tab w:val="num" w:pos="284"/>
        </w:tabs>
      </w:pPr>
      <w:r w:rsidRPr="003D011A">
        <w:t>a parent or legal guardian of a victim who is a child or young person</w:t>
      </w:r>
    </w:p>
    <w:p w14:paraId="1C9E7AA5" w14:textId="77777777" w:rsidR="00C71529" w:rsidRPr="003D011A" w:rsidRDefault="00C71529" w:rsidP="00C71529">
      <w:pPr>
        <w:pStyle w:val="Bullet"/>
        <w:tabs>
          <w:tab w:val="num" w:pos="284"/>
        </w:tabs>
      </w:pPr>
      <w:r w:rsidRPr="003D011A">
        <w:t>the immediate family or whānau members of someone who dies or is left incapable because of an offence someone committed.</w:t>
      </w:r>
    </w:p>
    <w:p w14:paraId="06D3CDBB" w14:textId="77777777" w:rsidR="00C71529" w:rsidRPr="00555574" w:rsidRDefault="00C71529" w:rsidP="00C71529">
      <w:pPr>
        <w:pStyle w:val="ListParagraph"/>
        <w:ind w:left="783"/>
        <w:rPr>
          <w:rFonts w:ascii="Segoe UI" w:hAnsi="Segoe UI" w:cs="Segoe UI"/>
        </w:rPr>
      </w:pPr>
    </w:p>
    <w:p w14:paraId="7BAD6B35" w14:textId="77777777" w:rsidR="00C71529" w:rsidRDefault="00C71529" w:rsidP="00C71529">
      <w:pPr>
        <w:rPr>
          <w:rFonts w:cs="Segoe UI"/>
        </w:rPr>
      </w:pPr>
    </w:p>
    <w:p w14:paraId="02F6094B" w14:textId="77777777" w:rsidR="00C71529" w:rsidRDefault="00C71529" w:rsidP="00C71529">
      <w:pPr>
        <w:rPr>
          <w:rFonts w:cs="Segoe UI"/>
        </w:rPr>
      </w:pPr>
    </w:p>
    <w:p w14:paraId="068844D8" w14:textId="46F6BE79" w:rsidR="00C71529" w:rsidRPr="00555574" w:rsidRDefault="00C71529" w:rsidP="00C71529">
      <w:pPr>
        <w:rPr>
          <w:rFonts w:cs="Segoe UI"/>
        </w:rPr>
      </w:pPr>
      <w:r w:rsidRPr="00555574">
        <w:rPr>
          <w:rFonts w:cs="Segoe UI"/>
        </w:rPr>
        <w:lastRenderedPageBreak/>
        <w:t>The principles of treatment and access to services also apply to:</w:t>
      </w:r>
    </w:p>
    <w:p w14:paraId="34C5D801" w14:textId="77777777" w:rsidR="00C71529" w:rsidRPr="003D011A" w:rsidRDefault="00C71529" w:rsidP="00C71529">
      <w:pPr>
        <w:pStyle w:val="Bullet"/>
        <w:tabs>
          <w:tab w:val="num" w:pos="284"/>
        </w:tabs>
      </w:pPr>
      <w:r w:rsidRPr="003D011A">
        <w:t>a person who suffers any form of emotional harm because of an offence someone committed</w:t>
      </w:r>
    </w:p>
    <w:p w14:paraId="24FC676C" w14:textId="77777777" w:rsidR="00C71529" w:rsidRPr="003D011A" w:rsidRDefault="00C71529" w:rsidP="00C71529">
      <w:pPr>
        <w:pStyle w:val="Bullet"/>
        <w:tabs>
          <w:tab w:val="num" w:pos="284"/>
        </w:tabs>
      </w:pPr>
      <w:r w:rsidRPr="003D011A">
        <w:t>a parent or legal guardian of a victim who is a child or young person who suffers any form of emotional harm as a result of an offence, as long as the parent or legal guardian has not been charged with that offence</w:t>
      </w:r>
    </w:p>
    <w:p w14:paraId="02185189" w14:textId="77777777" w:rsidR="00C71529" w:rsidRPr="003D011A" w:rsidRDefault="00C71529" w:rsidP="00C71529">
      <w:pPr>
        <w:pStyle w:val="Bullet"/>
        <w:tabs>
          <w:tab w:val="num" w:pos="284"/>
        </w:tabs>
      </w:pPr>
      <w:r w:rsidRPr="003D011A">
        <w:t>a person who has experienced domestic violence</w:t>
      </w:r>
    </w:p>
    <w:p w14:paraId="79FCAA31" w14:textId="77777777" w:rsidR="00C71529" w:rsidRPr="003D011A" w:rsidRDefault="00C71529" w:rsidP="00C71529">
      <w:pPr>
        <w:pStyle w:val="Bullet"/>
        <w:tabs>
          <w:tab w:val="num" w:pos="284"/>
        </w:tabs>
      </w:pPr>
      <w:r w:rsidRPr="003D011A">
        <w:t>a child or young person who is living with a person who has experienced domestic violence.</w:t>
      </w:r>
    </w:p>
    <w:p w14:paraId="6D1A0732" w14:textId="77777777" w:rsidR="00C71529" w:rsidRPr="00555574" w:rsidRDefault="00C71529" w:rsidP="00C71529">
      <w:pPr>
        <w:pStyle w:val="Heading2"/>
      </w:pPr>
      <w:bookmarkStart w:id="30" w:name="_Toc122522052"/>
      <w:bookmarkStart w:id="31" w:name="_Toc122609677"/>
      <w:r w:rsidRPr="00555574">
        <w:t xml:space="preserve">Victims </w:t>
      </w:r>
      <w:r>
        <w:t>C</w:t>
      </w:r>
      <w:r w:rsidRPr="00555574">
        <w:t>ode</w:t>
      </w:r>
      <w:bookmarkEnd w:id="30"/>
      <w:bookmarkEnd w:id="31"/>
      <w:r w:rsidRPr="00555574">
        <w:t xml:space="preserve"> </w:t>
      </w:r>
    </w:p>
    <w:p w14:paraId="1A930194" w14:textId="77777777" w:rsidR="00C71529" w:rsidRPr="00555574" w:rsidRDefault="00C71529" w:rsidP="00C71529">
      <w:r w:rsidRPr="00555574">
        <w:t xml:space="preserve">The Victims Code sets out how people can expect to be treated when they’re a victim of crime in Aotearoa. </w:t>
      </w:r>
      <w:r>
        <w:t>It</w:t>
      </w:r>
      <w:r w:rsidRPr="00555574">
        <w:t xml:space="preserve"> sets out the principles and entitlements in the Victims’ Rights Act 2002. The</w:t>
      </w:r>
      <w:r w:rsidRPr="00313E9D">
        <w:t xml:space="preserve"> </w:t>
      </w:r>
      <w:r w:rsidRPr="00555574">
        <w:t>Minister of Justice approved the</w:t>
      </w:r>
      <w:r w:rsidRPr="00313E9D">
        <w:t xml:space="preserve"> </w:t>
      </w:r>
      <w:r>
        <w:t xml:space="preserve">Victims </w:t>
      </w:r>
      <w:r w:rsidRPr="00555574">
        <w:t>Code</w:t>
      </w:r>
      <w:r>
        <w:t>, which was</w:t>
      </w:r>
      <w:r w:rsidRPr="00555574">
        <w:t xml:space="preserve"> published in September 2015.</w:t>
      </w:r>
    </w:p>
    <w:p w14:paraId="14B03A59" w14:textId="77777777" w:rsidR="00C71529" w:rsidRPr="00555574" w:rsidRDefault="00C71529" w:rsidP="00C71529"/>
    <w:p w14:paraId="47BB28EC" w14:textId="77777777" w:rsidR="00C71529" w:rsidRPr="00555574" w:rsidRDefault="00C71529" w:rsidP="00C71529">
      <w:r w:rsidRPr="00555574">
        <w:t xml:space="preserve">The </w:t>
      </w:r>
      <w:r>
        <w:t xml:space="preserve">Victims </w:t>
      </w:r>
      <w:r w:rsidRPr="00555574">
        <w:t xml:space="preserve">Code has 3 </w:t>
      </w:r>
      <w:r>
        <w:t>p</w:t>
      </w:r>
      <w:r w:rsidRPr="00555574">
        <w:t>arts:</w:t>
      </w:r>
    </w:p>
    <w:p w14:paraId="721DAF3C" w14:textId="77777777" w:rsidR="00C71529" w:rsidRPr="003D011A" w:rsidRDefault="00C71529" w:rsidP="00C71529">
      <w:pPr>
        <w:pStyle w:val="Bullet"/>
        <w:tabs>
          <w:tab w:val="num" w:pos="284"/>
        </w:tabs>
      </w:pPr>
      <w:r w:rsidRPr="003D011A">
        <w:t>Part 1: How providers are expected to treat victims</w:t>
      </w:r>
    </w:p>
    <w:p w14:paraId="77D89844" w14:textId="77777777" w:rsidR="00C71529" w:rsidRPr="003D011A" w:rsidRDefault="00C71529" w:rsidP="00C71529">
      <w:pPr>
        <w:pStyle w:val="Bullet"/>
        <w:tabs>
          <w:tab w:val="num" w:pos="284"/>
        </w:tabs>
      </w:pPr>
      <w:r w:rsidRPr="003D011A">
        <w:t xml:space="preserve">Part 2: Victims’ rights in the criminal justice and youth justice </w:t>
      </w:r>
      <w:r w:rsidRPr="00555574">
        <w:t>system</w:t>
      </w:r>
      <w:r>
        <w:t>s</w:t>
      </w:r>
    </w:p>
    <w:p w14:paraId="4B565220" w14:textId="77777777" w:rsidR="00C71529" w:rsidRPr="003D011A" w:rsidRDefault="00C71529" w:rsidP="00C71529">
      <w:pPr>
        <w:pStyle w:val="Bullet"/>
        <w:tabs>
          <w:tab w:val="num" w:pos="284"/>
        </w:tabs>
      </w:pPr>
      <w:r w:rsidRPr="003D011A">
        <w:t>Part 3: What can I do if I think my rights are not being met?</w:t>
      </w:r>
    </w:p>
    <w:p w14:paraId="49998558" w14:textId="77777777" w:rsidR="00C71529" w:rsidRPr="00555574" w:rsidRDefault="00C71529" w:rsidP="00C71529">
      <w:pPr>
        <w:rPr>
          <w:rFonts w:cs="Segoe UI"/>
        </w:rPr>
      </w:pPr>
    </w:p>
    <w:p w14:paraId="219D5424" w14:textId="77777777" w:rsidR="00C71529" w:rsidRPr="00555574" w:rsidRDefault="00C71529" w:rsidP="00C71529">
      <w:pPr>
        <w:rPr>
          <w:rFonts w:cs="Segoe UI"/>
        </w:rPr>
      </w:pPr>
      <w:r w:rsidRPr="00555574">
        <w:rPr>
          <w:rFonts w:cs="Segoe UI"/>
        </w:rPr>
        <w:t xml:space="preserve">You can access the </w:t>
      </w:r>
      <w:r>
        <w:rPr>
          <w:rFonts w:cs="Segoe UI"/>
        </w:rPr>
        <w:t xml:space="preserve">Victims </w:t>
      </w:r>
      <w:r w:rsidRPr="00555574">
        <w:rPr>
          <w:rFonts w:cs="Segoe UI"/>
        </w:rPr>
        <w:t xml:space="preserve">Code </w:t>
      </w:r>
      <w:r>
        <w:rPr>
          <w:rFonts w:cs="Segoe UI"/>
        </w:rPr>
        <w:t>at</w:t>
      </w:r>
      <w:r w:rsidRPr="00555574">
        <w:rPr>
          <w:rFonts w:cs="Segoe UI"/>
        </w:rPr>
        <w:t xml:space="preserve">: </w:t>
      </w:r>
      <w:hyperlink r:id="rId33" w:history="1">
        <w:r w:rsidRPr="00555574">
          <w:rPr>
            <w:rStyle w:val="Hyperlink"/>
            <w:rFonts w:cs="Segoe UI"/>
          </w:rPr>
          <w:t>https://victimsinfo.govt.nz/assets/Victims-code/Victims-Code.pdf</w:t>
        </w:r>
      </w:hyperlink>
      <w:r w:rsidRPr="00555574">
        <w:rPr>
          <w:rFonts w:cs="Segoe UI"/>
        </w:rPr>
        <w:t xml:space="preserve">. </w:t>
      </w:r>
    </w:p>
    <w:p w14:paraId="2BB1B462" w14:textId="77777777" w:rsidR="00C71529" w:rsidRPr="00555574" w:rsidRDefault="00C71529" w:rsidP="00C71529">
      <w:pPr>
        <w:pStyle w:val="Heading2"/>
      </w:pPr>
      <w:bookmarkStart w:id="32" w:name="_Toc122352679"/>
      <w:bookmarkStart w:id="33" w:name="_Toc122522053"/>
      <w:bookmarkStart w:id="34" w:name="_Toc122609678"/>
      <w:r w:rsidRPr="00555574">
        <w:t>Offenders in the health system</w:t>
      </w:r>
      <w:bookmarkEnd w:id="32"/>
      <w:bookmarkEnd w:id="33"/>
      <w:bookmarkEnd w:id="34"/>
    </w:p>
    <w:p w14:paraId="5B61DC21" w14:textId="77777777" w:rsidR="00C71529" w:rsidRPr="00555574" w:rsidRDefault="00C71529" w:rsidP="00C71529">
      <w:r w:rsidRPr="00555574">
        <w:t>A small subset of offenders and alleged offenders need to be assessed or treated for their mental health needs in a hospital. This happens under the Criminal Procedure (Mentally Impaired Persons) Act 2003 (CP MIP Act). These people receive compulsory treatment under the Mental Health (Compulsory Assessment and Treatment) Act 1992 (the Mental Health Act) as either a patient or a special patient.</w:t>
      </w:r>
    </w:p>
    <w:p w14:paraId="5446D799" w14:textId="77777777" w:rsidR="00C71529" w:rsidRPr="00555574" w:rsidRDefault="00C71529" w:rsidP="00C71529"/>
    <w:p w14:paraId="3CC9DADB" w14:textId="77777777" w:rsidR="00C71529" w:rsidRPr="00555574" w:rsidRDefault="00C71529" w:rsidP="00C71529">
      <w:r w:rsidRPr="00555574">
        <w:t xml:space="preserve">Special patients are a specific category of patient </w:t>
      </w:r>
      <w:r>
        <w:t>who</w:t>
      </w:r>
      <w:r w:rsidRPr="00555574">
        <w:t xml:space="preserve"> </w:t>
      </w:r>
      <w:r>
        <w:t>are under</w:t>
      </w:r>
      <w:r w:rsidRPr="00555574">
        <w:t xml:space="preserve"> additional restrictions and </w:t>
      </w:r>
      <w:r>
        <w:t xml:space="preserve">have </w:t>
      </w:r>
      <w:r w:rsidRPr="00555574">
        <w:t xml:space="preserve">intensive support from expert clinicians. </w:t>
      </w:r>
    </w:p>
    <w:p w14:paraId="26DDC7F8" w14:textId="77777777" w:rsidR="00C71529" w:rsidRPr="00555574" w:rsidRDefault="00C71529" w:rsidP="00C71529">
      <w:pPr>
        <w:pStyle w:val="Heading2"/>
      </w:pPr>
      <w:bookmarkStart w:id="35" w:name="_Toc524701175"/>
      <w:bookmarkStart w:id="36" w:name="_Toc122352680"/>
      <w:bookmarkStart w:id="37" w:name="_Toc122522054"/>
      <w:bookmarkStart w:id="38" w:name="_Toc122609679"/>
      <w:r w:rsidRPr="00555574">
        <w:t xml:space="preserve">What you can expect from services that are </w:t>
      </w:r>
      <w:bookmarkEnd w:id="35"/>
      <w:r w:rsidRPr="00555574">
        <w:t>working alongside you</w:t>
      </w:r>
      <w:bookmarkEnd w:id="36"/>
      <w:bookmarkEnd w:id="37"/>
      <w:bookmarkEnd w:id="38"/>
    </w:p>
    <w:p w14:paraId="254D48B7" w14:textId="77777777" w:rsidR="00C71529" w:rsidRPr="00555574" w:rsidRDefault="00C71529" w:rsidP="00C71529">
      <w:bookmarkStart w:id="39" w:name="_Toc506284420"/>
      <w:bookmarkStart w:id="40" w:name="_Toc506286221"/>
      <w:r w:rsidRPr="00555574">
        <w:t>In line with Part 1 of the Victims Code, you can expect that health services and staff will work alongside you in a way that:</w:t>
      </w:r>
    </w:p>
    <w:p w14:paraId="20EB633B" w14:textId="77777777" w:rsidR="00C71529" w:rsidRPr="003D011A" w:rsidRDefault="00C71529" w:rsidP="00C71529">
      <w:pPr>
        <w:pStyle w:val="Bullet"/>
        <w:tabs>
          <w:tab w:val="num" w:pos="284"/>
        </w:tabs>
      </w:pPr>
      <w:r w:rsidRPr="003D011A">
        <w:t>puts your safety first</w:t>
      </w:r>
    </w:p>
    <w:p w14:paraId="014AA49B" w14:textId="77777777" w:rsidR="00C71529" w:rsidRPr="003D011A" w:rsidRDefault="00C71529" w:rsidP="00C71529">
      <w:pPr>
        <w:pStyle w:val="Bullet"/>
        <w:tabs>
          <w:tab w:val="num" w:pos="284"/>
        </w:tabs>
      </w:pPr>
      <w:r w:rsidRPr="003D011A">
        <w:lastRenderedPageBreak/>
        <w:t xml:space="preserve">respects </w:t>
      </w:r>
      <w:r w:rsidRPr="00555574">
        <w:t>you</w:t>
      </w:r>
      <w:r>
        <w:t>r</w:t>
      </w:r>
      <w:r w:rsidRPr="003D011A">
        <w:t xml:space="preserve"> cultural, religious, ethnic and social needs, values and beliefs</w:t>
      </w:r>
    </w:p>
    <w:p w14:paraId="27997D71" w14:textId="77777777" w:rsidR="00C71529" w:rsidRPr="003D011A" w:rsidRDefault="00C71529" w:rsidP="00C71529">
      <w:pPr>
        <w:pStyle w:val="Bullet"/>
        <w:tabs>
          <w:tab w:val="num" w:pos="284"/>
        </w:tabs>
      </w:pPr>
      <w:r w:rsidRPr="003D011A">
        <w:t>treats you with dignity and protects your privacy</w:t>
      </w:r>
    </w:p>
    <w:p w14:paraId="466E1532" w14:textId="77777777" w:rsidR="00C71529" w:rsidRPr="003D011A" w:rsidRDefault="00C71529" w:rsidP="00C71529">
      <w:pPr>
        <w:pStyle w:val="Bullet"/>
        <w:tabs>
          <w:tab w:val="num" w:pos="284"/>
        </w:tabs>
      </w:pPr>
      <w:r>
        <w:t>treats</w:t>
      </w:r>
      <w:r w:rsidRPr="003D011A">
        <w:t xml:space="preserve"> you </w:t>
      </w:r>
      <w:r w:rsidRPr="00555574">
        <w:t>fair</w:t>
      </w:r>
      <w:r>
        <w:t>ly</w:t>
      </w:r>
    </w:p>
    <w:p w14:paraId="082FE689" w14:textId="77777777" w:rsidR="00C71529" w:rsidRPr="003D011A" w:rsidRDefault="00C71529" w:rsidP="00C71529">
      <w:pPr>
        <w:pStyle w:val="Bullet"/>
        <w:tabs>
          <w:tab w:val="num" w:pos="284"/>
        </w:tabs>
      </w:pPr>
      <w:r w:rsidRPr="003D011A">
        <w:t>allows you to make informed choices</w:t>
      </w:r>
    </w:p>
    <w:p w14:paraId="30ABDCF4" w14:textId="77777777" w:rsidR="00C71529" w:rsidRPr="003D011A" w:rsidRDefault="00C71529" w:rsidP="00C71529">
      <w:pPr>
        <w:pStyle w:val="Bullet"/>
        <w:tabs>
          <w:tab w:val="num" w:pos="284"/>
        </w:tabs>
      </w:pPr>
      <w:r w:rsidRPr="003D011A">
        <w:t xml:space="preserve">is </w:t>
      </w:r>
      <w:r>
        <w:t>of</w:t>
      </w:r>
      <w:r w:rsidRPr="003D011A">
        <w:t xml:space="preserve"> high quality</w:t>
      </w:r>
    </w:p>
    <w:p w14:paraId="4C48458C" w14:textId="77777777" w:rsidR="00C71529" w:rsidRPr="003D011A" w:rsidRDefault="00C71529" w:rsidP="00C71529">
      <w:pPr>
        <w:pStyle w:val="Bullet"/>
        <w:tabs>
          <w:tab w:val="num" w:pos="284"/>
        </w:tabs>
      </w:pPr>
      <w:r w:rsidRPr="003D011A">
        <w:t>is open, honest and effective</w:t>
      </w:r>
    </w:p>
    <w:p w14:paraId="0BA0DB96" w14:textId="77777777" w:rsidR="00C71529" w:rsidRPr="003D011A" w:rsidRDefault="00C71529" w:rsidP="00C71529">
      <w:pPr>
        <w:pStyle w:val="Bullet"/>
        <w:tabs>
          <w:tab w:val="num" w:pos="284"/>
        </w:tabs>
      </w:pPr>
      <w:r w:rsidRPr="003D011A">
        <w:t xml:space="preserve">allows you to provide feedback. </w:t>
      </w:r>
    </w:p>
    <w:bookmarkEnd w:id="39"/>
    <w:bookmarkEnd w:id="40"/>
    <w:p w14:paraId="3514C729" w14:textId="77777777" w:rsidR="00C71529" w:rsidRPr="00555574" w:rsidRDefault="00C71529" w:rsidP="00C71529"/>
    <w:p w14:paraId="7929362D" w14:textId="77777777" w:rsidR="00C71529" w:rsidRPr="00555574" w:rsidRDefault="00C71529" w:rsidP="00C71529">
      <w:r w:rsidRPr="00555574">
        <w:t xml:space="preserve">The health and disability system in Aotearoa </w:t>
      </w:r>
      <w:r>
        <w:t>must</w:t>
      </w:r>
      <w:r w:rsidRPr="00555574">
        <w:t xml:space="preserve"> meet the obligations under Te Tiriti o Waitangi (the Treaty of Waitangi). This means you have rights to the principles</w:t>
      </w:r>
      <w:r>
        <w:t xml:space="preserve"> of</w:t>
      </w:r>
      <w:r w:rsidRPr="00555574">
        <w:t xml:space="preserve">:  </w:t>
      </w:r>
    </w:p>
    <w:p w14:paraId="3D1044B9" w14:textId="77777777" w:rsidR="00C71529" w:rsidRPr="00555574" w:rsidRDefault="00C71529" w:rsidP="00C71529">
      <w:pPr>
        <w:pStyle w:val="Bullet"/>
        <w:tabs>
          <w:tab w:val="num" w:pos="284"/>
        </w:tabs>
      </w:pPr>
      <w:r w:rsidRPr="003D011A">
        <w:rPr>
          <w:b/>
        </w:rPr>
        <w:t>tino rangatiratanga</w:t>
      </w:r>
      <w:r>
        <w:t>, which</w:t>
      </w:r>
      <w:r w:rsidRPr="00555574">
        <w:t xml:space="preserve"> guarantee</w:t>
      </w:r>
      <w:r>
        <w:t>s</w:t>
      </w:r>
      <w:r w:rsidRPr="00555574">
        <w:t xml:space="preserve"> Māori self-determination and mana </w:t>
      </w:r>
      <w:r>
        <w:t>m</w:t>
      </w:r>
      <w:r w:rsidRPr="00555574">
        <w:t>otuhake</w:t>
      </w:r>
    </w:p>
    <w:p w14:paraId="34294819" w14:textId="77777777" w:rsidR="00C71529" w:rsidRPr="00555574" w:rsidRDefault="00C71529" w:rsidP="00C71529">
      <w:pPr>
        <w:pStyle w:val="Bullet"/>
        <w:tabs>
          <w:tab w:val="num" w:pos="284"/>
        </w:tabs>
      </w:pPr>
      <w:r w:rsidRPr="003D011A">
        <w:rPr>
          <w:b/>
        </w:rPr>
        <w:t>equity</w:t>
      </w:r>
      <w:r w:rsidRPr="00555574">
        <w:t xml:space="preserve">, which requires </w:t>
      </w:r>
      <w:r>
        <w:t>services to</w:t>
      </w:r>
      <w:r w:rsidRPr="00555574">
        <w:t xml:space="preserve"> commit to achieving equitable health outcomes for Māori</w:t>
      </w:r>
    </w:p>
    <w:p w14:paraId="2EBFA739" w14:textId="77777777" w:rsidR="00C71529" w:rsidRPr="00555574" w:rsidRDefault="00C71529" w:rsidP="00C71529">
      <w:pPr>
        <w:pStyle w:val="Bullet"/>
        <w:tabs>
          <w:tab w:val="num" w:pos="284"/>
        </w:tabs>
      </w:pPr>
      <w:r w:rsidRPr="003D011A">
        <w:rPr>
          <w:b/>
        </w:rPr>
        <w:t>active protection</w:t>
      </w:r>
      <w:r w:rsidRPr="00555574">
        <w:t>, which requires services to act, to the fullest extent practicable, to achieve equitable health outcomes for Māori</w:t>
      </w:r>
    </w:p>
    <w:p w14:paraId="097EFBC5" w14:textId="77777777" w:rsidR="00C71529" w:rsidRPr="00555574" w:rsidRDefault="00C71529" w:rsidP="00C71529">
      <w:pPr>
        <w:pStyle w:val="Bullet"/>
        <w:tabs>
          <w:tab w:val="num" w:pos="284"/>
        </w:tabs>
      </w:pPr>
      <w:r w:rsidRPr="003D011A">
        <w:rPr>
          <w:b/>
        </w:rPr>
        <w:t>options</w:t>
      </w:r>
      <w:r w:rsidRPr="00555574">
        <w:t xml:space="preserve">, </w:t>
      </w:r>
      <w:r>
        <w:t xml:space="preserve">which </w:t>
      </w:r>
      <w:r w:rsidRPr="00555574">
        <w:t>requires services to be provided in a culturally appropriate way</w:t>
      </w:r>
    </w:p>
    <w:p w14:paraId="678D61AC" w14:textId="77777777" w:rsidR="00C71529" w:rsidRPr="00555574" w:rsidRDefault="00C71529" w:rsidP="00C71529">
      <w:pPr>
        <w:pStyle w:val="Bullet"/>
        <w:tabs>
          <w:tab w:val="num" w:pos="284"/>
        </w:tabs>
      </w:pPr>
      <w:r w:rsidRPr="003D011A">
        <w:rPr>
          <w:b/>
        </w:rPr>
        <w:t>partnership</w:t>
      </w:r>
      <w:r w:rsidRPr="00555574">
        <w:t>, which requires services to work in partnership with M</w:t>
      </w:r>
      <w:r w:rsidRPr="00555574">
        <w:rPr>
          <w:rFonts w:cs="Segoe UI"/>
        </w:rPr>
        <w:t>ā</w:t>
      </w:r>
      <w:r w:rsidRPr="00555574">
        <w:t>ori in the governance, design, delivery and monitoring of health and disability services.</w:t>
      </w:r>
    </w:p>
    <w:p w14:paraId="35E8EAA9" w14:textId="77777777" w:rsidR="00C71529" w:rsidRPr="00555574" w:rsidRDefault="00C71529" w:rsidP="00C71529">
      <w:pPr>
        <w:pStyle w:val="Heading2"/>
      </w:pPr>
      <w:bookmarkStart w:id="41" w:name="_Toc520306510"/>
      <w:bookmarkStart w:id="42" w:name="_Toc524701176"/>
      <w:bookmarkStart w:id="43" w:name="_Toc122352681"/>
      <w:bookmarkStart w:id="44" w:name="_Toc122522055"/>
      <w:bookmarkStart w:id="45" w:name="_Toc122609680"/>
      <w:r w:rsidRPr="00555574">
        <w:t xml:space="preserve">Your rights </w:t>
      </w:r>
      <w:bookmarkEnd w:id="41"/>
      <w:r w:rsidRPr="00555574">
        <w:t>to information</w:t>
      </w:r>
      <w:bookmarkEnd w:id="42"/>
      <w:bookmarkEnd w:id="43"/>
      <w:bookmarkEnd w:id="44"/>
      <w:bookmarkEnd w:id="45"/>
    </w:p>
    <w:p w14:paraId="437F33CE" w14:textId="77777777" w:rsidR="00C71529" w:rsidRPr="003D011A" w:rsidRDefault="00C71529" w:rsidP="00C71529">
      <w:pPr>
        <w:rPr>
          <w:b/>
        </w:rPr>
      </w:pPr>
      <w:r w:rsidRPr="00555574">
        <w:t>If you are the registered victim of a person who is detained in hospital for assessment or treatment of their mental health needs, you have the right to be told if, and when, certain events happen for that person.</w:t>
      </w:r>
      <w:r w:rsidRPr="003D011A">
        <w:rPr>
          <w:rFonts w:asciiTheme="majorHAnsi" w:hAnsiTheme="majorHAnsi"/>
          <w:b/>
        </w:rPr>
        <w:t xml:space="preserve"> </w:t>
      </w:r>
      <w:r w:rsidRPr="003D011A">
        <w:t xml:space="preserve">Please </w:t>
      </w:r>
      <w:r>
        <w:rPr>
          <w:rFonts w:cs="Segoe UI"/>
          <w:bCs/>
          <w:szCs w:val="21"/>
          <w:lang w:eastAsia="ja-JP"/>
        </w:rPr>
        <w:t>see</w:t>
      </w:r>
      <w:r w:rsidRPr="003D011A">
        <w:t xml:space="preserve"> Part 2 for the</w:t>
      </w:r>
      <w:r w:rsidRPr="00555574">
        <w:rPr>
          <w:rFonts w:cs="Segoe UI"/>
          <w:bCs/>
          <w:szCs w:val="21"/>
          <w:lang w:eastAsia="ja-JP"/>
        </w:rPr>
        <w:t xml:space="preserve"> </w:t>
      </w:r>
      <w:r>
        <w:rPr>
          <w:rFonts w:cs="Segoe UI"/>
          <w:bCs/>
          <w:szCs w:val="21"/>
          <w:lang w:eastAsia="ja-JP"/>
        </w:rPr>
        <w:t>kinds of</w:t>
      </w:r>
      <w:r w:rsidRPr="003D011A">
        <w:t xml:space="preserve"> information you have the right to receive.</w:t>
      </w:r>
    </w:p>
    <w:p w14:paraId="01F33A95" w14:textId="77777777" w:rsidR="00C71529" w:rsidRPr="00555574" w:rsidRDefault="00C71529" w:rsidP="00C71529">
      <w:pPr>
        <w:rPr>
          <w:rFonts w:asciiTheme="majorHAnsi" w:hAnsiTheme="majorHAnsi" w:cs="Arial"/>
          <w:b/>
          <w:szCs w:val="21"/>
          <w:lang w:eastAsia="ja-JP"/>
        </w:rPr>
      </w:pPr>
    </w:p>
    <w:p w14:paraId="6B1B2A50" w14:textId="77777777" w:rsidR="00C71529" w:rsidRPr="003D011A" w:rsidRDefault="00C71529" w:rsidP="00C71529">
      <w:r w:rsidRPr="003D011A">
        <w:t xml:space="preserve">As the victim of a special patient, you also have the right to make submissions to the responsible authorities before </w:t>
      </w:r>
      <w:r>
        <w:rPr>
          <w:rFonts w:cs="Segoe UI"/>
          <w:bCs/>
          <w:szCs w:val="21"/>
          <w:lang w:eastAsia="ja-JP"/>
        </w:rPr>
        <w:t xml:space="preserve">they make </w:t>
      </w:r>
      <w:r w:rsidRPr="003D011A">
        <w:t xml:space="preserve">certain decisions about </w:t>
      </w:r>
      <w:r>
        <w:rPr>
          <w:rFonts w:cs="Segoe UI"/>
          <w:bCs/>
          <w:szCs w:val="21"/>
          <w:lang w:eastAsia="ja-JP"/>
        </w:rPr>
        <w:t>that person</w:t>
      </w:r>
      <w:r w:rsidRPr="00555574">
        <w:rPr>
          <w:rFonts w:cs="Segoe UI"/>
          <w:bCs/>
          <w:szCs w:val="21"/>
          <w:lang w:eastAsia="ja-JP"/>
        </w:rPr>
        <w:t>.</w:t>
      </w:r>
      <w:r w:rsidRPr="003D011A">
        <w:t xml:space="preserve"> Please </w:t>
      </w:r>
      <w:r>
        <w:rPr>
          <w:rFonts w:cs="Segoe UI"/>
          <w:bCs/>
          <w:szCs w:val="21"/>
          <w:lang w:eastAsia="ja-JP"/>
        </w:rPr>
        <w:t>see</w:t>
      </w:r>
      <w:r w:rsidRPr="003D011A">
        <w:t xml:space="preserve"> Part 3 for information about providing a submission.</w:t>
      </w:r>
    </w:p>
    <w:p w14:paraId="0C332426" w14:textId="77777777" w:rsidR="00C71529" w:rsidRPr="00555574" w:rsidRDefault="00C71529" w:rsidP="00C71529">
      <w:pPr>
        <w:rPr>
          <w:rFonts w:cs="Segoe UI"/>
          <w:bCs/>
          <w:szCs w:val="21"/>
          <w:lang w:eastAsia="ja-JP"/>
        </w:rPr>
      </w:pPr>
    </w:p>
    <w:p w14:paraId="20FE6B32" w14:textId="77777777" w:rsidR="00C71529" w:rsidRPr="00555574" w:rsidRDefault="00C71529" w:rsidP="00C71529">
      <w:pPr>
        <w:rPr>
          <w:lang w:eastAsia="ja-JP"/>
        </w:rPr>
      </w:pPr>
    </w:p>
    <w:p w14:paraId="5B632924" w14:textId="77777777" w:rsidR="00C71529" w:rsidRPr="00555574" w:rsidRDefault="00C71529" w:rsidP="00C71529">
      <w:pPr>
        <w:spacing w:after="200" w:line="276" w:lineRule="auto"/>
      </w:pPr>
      <w:bookmarkStart w:id="46" w:name="_Toc506284441"/>
      <w:bookmarkStart w:id="47" w:name="_Toc506286261"/>
      <w:bookmarkStart w:id="48" w:name="_Toc520306511"/>
      <w:bookmarkStart w:id="49" w:name="_Toc524701178"/>
      <w:bookmarkEnd w:id="23"/>
    </w:p>
    <w:p w14:paraId="062E2AF7" w14:textId="77777777" w:rsidR="00C71529" w:rsidRPr="00555574" w:rsidRDefault="00C71529" w:rsidP="00C71529">
      <w:pPr>
        <w:spacing w:after="200" w:line="276" w:lineRule="auto"/>
      </w:pPr>
    </w:p>
    <w:p w14:paraId="3432F3E3" w14:textId="77777777" w:rsidR="00C71529" w:rsidRPr="00555574" w:rsidRDefault="00C71529" w:rsidP="00C71529">
      <w:pPr>
        <w:pStyle w:val="Heading1"/>
      </w:pPr>
      <w:bookmarkStart w:id="50" w:name="_Toc122352682"/>
      <w:bookmarkStart w:id="51" w:name="_Toc122522056"/>
      <w:bookmarkStart w:id="52" w:name="_Toc122609681"/>
      <w:bookmarkEnd w:id="46"/>
      <w:bookmarkEnd w:id="47"/>
      <w:r w:rsidRPr="00555574">
        <w:lastRenderedPageBreak/>
        <w:t>Part 2. Receiving information</w:t>
      </w:r>
      <w:bookmarkEnd w:id="48"/>
      <w:bookmarkEnd w:id="49"/>
      <w:bookmarkEnd w:id="50"/>
      <w:bookmarkEnd w:id="51"/>
      <w:bookmarkEnd w:id="52"/>
    </w:p>
    <w:p w14:paraId="21C3211C" w14:textId="77777777" w:rsidR="00C71529" w:rsidRPr="00555574" w:rsidRDefault="00C71529" w:rsidP="00C71529">
      <w:pPr>
        <w:pStyle w:val="Heading2"/>
      </w:pPr>
      <w:bookmarkStart w:id="53" w:name="_Toc520306512"/>
      <w:bookmarkStart w:id="54" w:name="_Toc524701179"/>
      <w:bookmarkStart w:id="55" w:name="_Toc122352683"/>
      <w:bookmarkStart w:id="56" w:name="_Toc122522057"/>
      <w:bookmarkStart w:id="57" w:name="_Toc122609682"/>
      <w:bookmarkStart w:id="58" w:name="_Toc399850425"/>
      <w:bookmarkStart w:id="59" w:name="_Toc506286262"/>
      <w:r w:rsidRPr="00555574">
        <w:t xml:space="preserve">How to register </w:t>
      </w:r>
      <w:r>
        <w:t>to receive</w:t>
      </w:r>
      <w:r w:rsidRPr="00555574">
        <w:t xml:space="preserve"> notifications</w:t>
      </w:r>
      <w:bookmarkEnd w:id="53"/>
      <w:bookmarkEnd w:id="54"/>
      <w:r w:rsidRPr="00555574">
        <w:t xml:space="preserve"> and be kept informed of decisions</w:t>
      </w:r>
      <w:bookmarkEnd w:id="55"/>
      <w:bookmarkEnd w:id="56"/>
      <w:bookmarkEnd w:id="57"/>
    </w:p>
    <w:p w14:paraId="55D9FA40" w14:textId="77777777" w:rsidR="00C71529" w:rsidRDefault="00C71529" w:rsidP="00C71529">
      <w:bookmarkStart w:id="60" w:name="_Toc506286283"/>
      <w:r w:rsidRPr="00555574">
        <w:t>If you are a victim of a crime, you may be able to register to receive notifications</w:t>
      </w:r>
      <w:r>
        <w:t>.</w:t>
      </w:r>
      <w:r w:rsidRPr="00555574">
        <w:t xml:space="preserve"> </w:t>
      </w:r>
      <w:r>
        <w:t>When you register,</w:t>
      </w:r>
      <w:r w:rsidRPr="00555574">
        <w:t xml:space="preserve"> you get information about the person who offended against you at specific points </w:t>
      </w:r>
      <w:r>
        <w:t>along</w:t>
      </w:r>
      <w:r w:rsidRPr="00555574">
        <w:t xml:space="preserve"> their justice or rehabilitation pathway. </w:t>
      </w:r>
    </w:p>
    <w:p w14:paraId="2662433E" w14:textId="77777777" w:rsidR="00C71529" w:rsidRPr="00555574" w:rsidRDefault="00C71529" w:rsidP="00C71529"/>
    <w:p w14:paraId="22BA5AC5" w14:textId="77777777" w:rsidR="00C71529" w:rsidRPr="00555574" w:rsidRDefault="00C71529" w:rsidP="00C71529">
      <w:r w:rsidRPr="00555574">
        <w:t xml:space="preserve">New Zealand Police (the Police) assess whether a victim is eligible to receive notifications after someone has committed an offence against them. Several agencies can help you apply to register, including the Police, the Department of Corrections and Court Victim Advisors. </w:t>
      </w:r>
      <w:r>
        <w:t xml:space="preserve">For </w:t>
      </w:r>
      <w:r w:rsidRPr="00555574">
        <w:t>more information about how to apply to the Victim Notification Register</w:t>
      </w:r>
      <w:r>
        <w:t>, go to</w:t>
      </w:r>
      <w:r w:rsidRPr="00555574">
        <w:t xml:space="preserve"> the Police website: </w:t>
      </w:r>
      <w:hyperlink r:id="rId34" w:history="1">
        <w:r w:rsidRPr="00534B94">
          <w:rPr>
            <w:rStyle w:val="Hyperlink"/>
          </w:rPr>
          <w:t>police.govt.nz/advice-services/advice-victims/information-victims-crime</w:t>
        </w:r>
      </w:hyperlink>
      <w:r w:rsidRPr="00555574">
        <w:t xml:space="preserve"> o</w:t>
      </w:r>
      <w:r>
        <w:t>r</w:t>
      </w:r>
      <w:r w:rsidRPr="00555574">
        <w:t xml:space="preserve"> the Department of Correction</w:t>
      </w:r>
      <w:r>
        <w:t>s</w:t>
      </w:r>
      <w:r w:rsidRPr="00555574">
        <w:t xml:space="preserve"> website: </w:t>
      </w:r>
      <w:hyperlink r:id="rId35" w:history="1">
        <w:r w:rsidRPr="00784332">
          <w:rPr>
            <w:rStyle w:val="Hyperlink"/>
          </w:rPr>
          <w:t>corrections.govt.nz/information_for_victims/victim_notification_register</w:t>
        </w:r>
      </w:hyperlink>
      <w:r w:rsidRPr="00555574">
        <w:t xml:space="preserve">  </w:t>
      </w:r>
    </w:p>
    <w:p w14:paraId="623908B6" w14:textId="77777777" w:rsidR="00C71529" w:rsidRPr="00555574" w:rsidRDefault="00C71529" w:rsidP="00C71529"/>
    <w:p w14:paraId="41102375" w14:textId="77777777" w:rsidR="00C71529" w:rsidRPr="00555574" w:rsidRDefault="00C71529" w:rsidP="00C71529">
      <w:pPr>
        <w:rPr>
          <w:rStyle w:val="Hyperlink"/>
          <w:rFonts w:cs="Segoe UI"/>
        </w:rPr>
      </w:pPr>
      <w:r w:rsidRPr="00555574">
        <w:t xml:space="preserve">For more information about registering for notifications and the support available to victims, visit the Victims Information website </w:t>
      </w:r>
      <w:hyperlink r:id="rId36" w:history="1">
        <w:r w:rsidRPr="00555574">
          <w:rPr>
            <w:rStyle w:val="Hyperlink"/>
          </w:rPr>
          <w:t>victimsinfo.govt.nz</w:t>
        </w:r>
      </w:hyperlink>
      <w:r w:rsidRPr="00555574">
        <w:t xml:space="preserve"> or call freephone </w:t>
      </w:r>
      <w:r w:rsidRPr="003D011A">
        <w:rPr>
          <w:rStyle w:val="Strong"/>
        </w:rPr>
        <w:t>0800 650 654</w:t>
      </w:r>
      <w:r w:rsidRPr="00555574">
        <w:t xml:space="preserve">. You can also contact Victim Support on </w:t>
      </w:r>
      <w:r w:rsidRPr="003D011A">
        <w:rPr>
          <w:rStyle w:val="Strong"/>
        </w:rPr>
        <w:t>0800 042 846</w:t>
      </w:r>
      <w:r w:rsidRPr="00555574">
        <w:t xml:space="preserve"> or visit </w:t>
      </w:r>
      <w:r>
        <w:t>its</w:t>
      </w:r>
      <w:r w:rsidRPr="00555574">
        <w:t xml:space="preserve"> website </w:t>
      </w:r>
      <w:hyperlink r:id="rId37" w:history="1">
        <w:r w:rsidRPr="00555574">
          <w:rPr>
            <w:rStyle w:val="Hyperlink"/>
            <w:rFonts w:cs="Segoe UI"/>
          </w:rPr>
          <w:t>victimsupport.org.nz</w:t>
        </w:r>
      </w:hyperlink>
    </w:p>
    <w:p w14:paraId="232D0437" w14:textId="77777777" w:rsidR="00C71529" w:rsidRPr="00C71529" w:rsidRDefault="00C71529" w:rsidP="00C71529">
      <w:pPr>
        <w:pStyle w:val="Heading3"/>
        <w:rPr>
          <w:rStyle w:val="Hyperlink"/>
          <w:b w:val="0"/>
          <w:color w:val="0A6AB4"/>
        </w:rPr>
      </w:pPr>
      <w:bookmarkStart w:id="61" w:name="_Toc122352684"/>
      <w:bookmarkStart w:id="62" w:name="_Toc122522058"/>
      <w:bookmarkStart w:id="63" w:name="_Toc520306513"/>
      <w:bookmarkStart w:id="64" w:name="_Toc524701180"/>
      <w:bookmarkEnd w:id="60"/>
      <w:r w:rsidRPr="00C71529">
        <w:rPr>
          <w:rStyle w:val="Hyperlink"/>
          <w:b w:val="0"/>
          <w:color w:val="0A6AB4"/>
        </w:rPr>
        <w:t>Nominating a representative</w:t>
      </w:r>
      <w:bookmarkEnd w:id="61"/>
      <w:bookmarkEnd w:id="62"/>
    </w:p>
    <w:p w14:paraId="11077B1D" w14:textId="77777777" w:rsidR="00C71529" w:rsidRPr="00555574" w:rsidRDefault="00C71529" w:rsidP="00C71529">
      <w:r w:rsidRPr="00555574">
        <w:t xml:space="preserve">A victim can choose to nominate a representative to receive information on their behalf. If you choose a representative, they will receive the information instead of you, but they have to agree to pass it on to you. Some people choose to have a representative so that they will always hear the information when they are in a safe environment, and they have family or whānau with them. </w:t>
      </w:r>
    </w:p>
    <w:p w14:paraId="670AC5CC" w14:textId="77777777" w:rsidR="00C71529" w:rsidRPr="00555574" w:rsidRDefault="00C71529" w:rsidP="00C71529">
      <w:pPr>
        <w:pStyle w:val="Heading2"/>
      </w:pPr>
      <w:bookmarkStart w:id="65" w:name="_Toc122352685"/>
      <w:bookmarkStart w:id="66" w:name="_Toc122522059"/>
      <w:bookmarkStart w:id="67" w:name="_Toc122609683"/>
      <w:r w:rsidRPr="00555574">
        <w:t>Contact from mental health services</w:t>
      </w:r>
      <w:bookmarkEnd w:id="63"/>
      <w:bookmarkEnd w:id="64"/>
      <w:bookmarkEnd w:id="65"/>
      <w:bookmarkEnd w:id="66"/>
      <w:bookmarkEnd w:id="67"/>
    </w:p>
    <w:p w14:paraId="23532124" w14:textId="77777777" w:rsidR="00C71529" w:rsidRPr="00555574" w:rsidRDefault="00C71529" w:rsidP="00C71529">
      <w:r w:rsidRPr="00555574">
        <w:t>If a victim coordinator contacts you, it means the person who offended against you has been detained in a hospital for mental health assessment or treatment. The Police or Department of Corrections has passed your contact details to the victim coordinator for the hospital.</w:t>
      </w:r>
    </w:p>
    <w:p w14:paraId="472B297C" w14:textId="77777777" w:rsidR="00C71529" w:rsidRPr="00555574" w:rsidRDefault="00C71529" w:rsidP="00C71529"/>
    <w:p w14:paraId="5DE357DB" w14:textId="77777777" w:rsidR="00C71529" w:rsidRPr="00555574" w:rsidRDefault="00C71529" w:rsidP="00C71529">
      <w:r w:rsidRPr="00555574">
        <w:t>This booklet is for you</w:t>
      </w:r>
      <w:r>
        <w:t>. It gives you</w:t>
      </w:r>
      <w:r w:rsidRPr="00555574">
        <w:t xml:space="preserve"> details</w:t>
      </w:r>
      <w:r>
        <w:t xml:space="preserve"> on</w:t>
      </w:r>
      <w:r w:rsidRPr="00555574">
        <w:t xml:space="preserve"> the notifications you get about events relat</w:t>
      </w:r>
      <w:r>
        <w:t>ed</w:t>
      </w:r>
      <w:r w:rsidRPr="00555574">
        <w:t xml:space="preserve"> to the treatment and rehabilitation of the person who offended against you. </w:t>
      </w:r>
      <w:r>
        <w:t>It</w:t>
      </w:r>
      <w:r w:rsidRPr="00555574">
        <w:t xml:space="preserve"> also contains information on the events that you will be notified about and invited to make a submission on. You may also get information from other agencies such as the New Zealand Police, New Zealand Parole Board or Department of Corrections.</w:t>
      </w:r>
    </w:p>
    <w:p w14:paraId="75AE5648" w14:textId="77777777" w:rsidR="00C71529" w:rsidRPr="00555574" w:rsidRDefault="00C71529" w:rsidP="00C71529">
      <w:pPr>
        <w:pStyle w:val="Heading2"/>
      </w:pPr>
      <w:bookmarkStart w:id="68" w:name="_Toc520306514"/>
      <w:bookmarkStart w:id="69" w:name="_Toc524701181"/>
      <w:bookmarkStart w:id="70" w:name="_Toc122352686"/>
      <w:bookmarkStart w:id="71" w:name="_Toc122522060"/>
      <w:bookmarkStart w:id="72" w:name="_Toc122609684"/>
      <w:r w:rsidRPr="00555574">
        <w:t>When you will receive notifications</w:t>
      </w:r>
      <w:bookmarkEnd w:id="68"/>
      <w:bookmarkEnd w:id="69"/>
      <w:bookmarkEnd w:id="70"/>
      <w:bookmarkEnd w:id="71"/>
      <w:bookmarkEnd w:id="72"/>
      <w:r w:rsidRPr="00555574">
        <w:t xml:space="preserve"> </w:t>
      </w:r>
    </w:p>
    <w:p w14:paraId="3C30ED4F" w14:textId="6C572693" w:rsidR="00C71529" w:rsidRPr="00555574" w:rsidRDefault="00C71529" w:rsidP="00C71529">
      <w:r w:rsidRPr="00555574">
        <w:t>Once the relevant health service has received your information, the Director of Area Mental Health Services</w:t>
      </w:r>
      <w:r>
        <w:t xml:space="preserve"> (DAMHS)</w:t>
      </w:r>
      <w:r w:rsidRPr="00555574">
        <w:t xml:space="preserve"> </w:t>
      </w:r>
      <w:r>
        <w:t xml:space="preserve">will notify </w:t>
      </w:r>
      <w:r w:rsidRPr="00555574">
        <w:t>you (or your representative) that the person who offended against you has been made a special patient, or</w:t>
      </w:r>
      <w:r>
        <w:t xml:space="preserve"> a</w:t>
      </w:r>
      <w:r w:rsidRPr="00555574">
        <w:t xml:space="preserve"> patient, and detained in hospital for compulsory mental health assessment and treatment. The </w:t>
      </w:r>
      <w:r>
        <w:t>DAMHS</w:t>
      </w:r>
      <w:r w:rsidRPr="00555574">
        <w:t xml:space="preserve"> will also explain what th</w:t>
      </w:r>
      <w:r>
        <w:t>at person’s</w:t>
      </w:r>
      <w:r w:rsidRPr="00555574">
        <w:t xml:space="preserve"> legal status means and tell you about all the future notifications that you are eligible to receive. Th</w:t>
      </w:r>
      <w:r>
        <w:t>ey</w:t>
      </w:r>
      <w:r w:rsidRPr="00555574">
        <w:t xml:space="preserve"> usually </w:t>
      </w:r>
      <w:r>
        <w:t>contact you</w:t>
      </w:r>
      <w:r w:rsidRPr="00555574">
        <w:t xml:space="preserve"> 1 to 3 working days </w:t>
      </w:r>
      <w:r>
        <w:t>after</w:t>
      </w:r>
      <w:r w:rsidRPr="00555574">
        <w:t xml:space="preserve"> the victim coordinator receiv</w:t>
      </w:r>
      <w:r>
        <w:t>es</w:t>
      </w:r>
      <w:r w:rsidRPr="00555574">
        <w:t xml:space="preserve"> your information.</w:t>
      </w:r>
    </w:p>
    <w:p w14:paraId="3C0CD1EE" w14:textId="77777777" w:rsidR="00C71529" w:rsidRPr="00555574" w:rsidRDefault="00C71529" w:rsidP="00C71529">
      <w:pPr>
        <w:pStyle w:val="Heading3"/>
        <w:rPr>
          <w:rFonts w:eastAsia="Segoe UI" w:cs="Segoe UI"/>
          <w:bCs/>
          <w:szCs w:val="48"/>
        </w:rPr>
      </w:pPr>
      <w:bookmarkStart w:id="73" w:name="_Toc122352687"/>
      <w:bookmarkStart w:id="74" w:name="_Toc122522061"/>
      <w:r w:rsidRPr="00555574">
        <w:t>Notifications and submissions about special patients</w:t>
      </w:r>
      <w:bookmarkEnd w:id="73"/>
      <w:bookmarkEnd w:id="74"/>
      <w:r w:rsidRPr="00555574">
        <w:t xml:space="preserve"> </w:t>
      </w:r>
    </w:p>
    <w:p w14:paraId="52DE7652" w14:textId="77777777" w:rsidR="00C71529" w:rsidRDefault="00C71529" w:rsidP="00C71529">
      <w:r w:rsidRPr="00673670">
        <w:t>Special patients are a category of patient who forensic mental health services treat under the Mental Health (Compulsory Assessment and Treatment) Act 1992</w:t>
      </w:r>
      <w:r>
        <w:rPr>
          <w:rStyle w:val="FootnoteReference"/>
        </w:rPr>
        <w:footnoteReference w:id="3"/>
      </w:r>
      <w:r w:rsidRPr="00673670">
        <w:t>.</w:t>
      </w:r>
    </w:p>
    <w:p w14:paraId="3B6DFFFB" w14:textId="77777777" w:rsidR="00C71529" w:rsidRDefault="00C71529" w:rsidP="00C71529"/>
    <w:p w14:paraId="06021202" w14:textId="77777777" w:rsidR="00C71529" w:rsidRDefault="00C71529" w:rsidP="00C71529">
      <w:r w:rsidRPr="00555574">
        <w:t xml:space="preserve">You will </w:t>
      </w:r>
      <w:r>
        <w:t xml:space="preserve">get </w:t>
      </w:r>
      <w:r w:rsidRPr="00555574">
        <w:t>notif</w:t>
      </w:r>
      <w:r>
        <w:t>ications</w:t>
      </w:r>
      <w:r w:rsidRPr="00555574">
        <w:t xml:space="preserve"> about several types of events for as long as the person remains a special patient. You will also be invited to make written submissions before </w:t>
      </w:r>
      <w:r>
        <w:t>the responsible authority makes certain</w:t>
      </w:r>
      <w:r w:rsidRPr="00555574">
        <w:t xml:space="preserve"> decisions about the</w:t>
      </w:r>
      <w:r>
        <w:t xml:space="preserve"> person</w:t>
      </w:r>
      <w:r w:rsidRPr="00555574">
        <w:t xml:space="preserve">. </w:t>
      </w:r>
      <w:r>
        <w:t>For t</w:t>
      </w:r>
      <w:r w:rsidRPr="00555574">
        <w:t xml:space="preserve">he timeframes for </w:t>
      </w:r>
      <w:r>
        <w:t xml:space="preserve">making a </w:t>
      </w:r>
      <w:r w:rsidRPr="00555574">
        <w:t>submission</w:t>
      </w:r>
      <w:r>
        <w:t>, see</w:t>
      </w:r>
      <w:r w:rsidRPr="00555574">
        <w:t xml:space="preserve"> Part 3. </w:t>
      </w:r>
    </w:p>
    <w:p w14:paraId="187997B1" w14:textId="77777777" w:rsidR="00C71529" w:rsidRDefault="00C71529" w:rsidP="00C71529"/>
    <w:p w14:paraId="0BBD274A" w14:textId="77777777" w:rsidR="00C71529" w:rsidRPr="00555574" w:rsidRDefault="00C71529" w:rsidP="00C71529">
      <w:pPr>
        <w:rPr>
          <w:rFonts w:cs="Segoe UI"/>
        </w:rPr>
      </w:pPr>
      <w:r w:rsidRPr="00555574">
        <w:t xml:space="preserve">The </w:t>
      </w:r>
      <w:r>
        <w:t>events</w:t>
      </w:r>
      <w:r w:rsidRPr="00555574">
        <w:t xml:space="preserve"> you may </w:t>
      </w:r>
      <w:r>
        <w:t>receive a</w:t>
      </w:r>
      <w:r w:rsidRPr="00555574">
        <w:t xml:space="preserve"> notifi</w:t>
      </w:r>
      <w:r>
        <w:t>cation or</w:t>
      </w:r>
      <w:r w:rsidRPr="00555574">
        <w:t xml:space="preserve"> invit</w:t>
      </w:r>
      <w:r>
        <w:rPr>
          <w:rFonts w:cs="Segoe UI"/>
        </w:rPr>
        <w:t>ation</w:t>
      </w:r>
      <w:r w:rsidRPr="00555574">
        <w:rPr>
          <w:rFonts w:cs="Segoe UI"/>
        </w:rPr>
        <w:t xml:space="preserve"> to make </w:t>
      </w:r>
      <w:r>
        <w:rPr>
          <w:rFonts w:cs="Segoe UI"/>
        </w:rPr>
        <w:t xml:space="preserve">a </w:t>
      </w:r>
      <w:r w:rsidRPr="00555574">
        <w:rPr>
          <w:rFonts w:cs="Segoe UI"/>
        </w:rPr>
        <w:t xml:space="preserve">submission on </w:t>
      </w:r>
      <w:r>
        <w:rPr>
          <w:rFonts w:cs="Segoe UI"/>
        </w:rPr>
        <w:t>relate to applications for the person to</w:t>
      </w:r>
      <w:r w:rsidRPr="0016567A">
        <w:t xml:space="preserve"> </w:t>
      </w:r>
      <w:r>
        <w:t>have</w:t>
      </w:r>
      <w:r w:rsidRPr="00555574">
        <w:rPr>
          <w:rFonts w:cs="Segoe UI"/>
        </w:rPr>
        <w:t>:</w:t>
      </w:r>
    </w:p>
    <w:p w14:paraId="7298E805" w14:textId="77777777" w:rsidR="00C71529" w:rsidRPr="003D011A" w:rsidRDefault="00C71529" w:rsidP="00C71529">
      <w:pPr>
        <w:pStyle w:val="Bullet"/>
        <w:tabs>
          <w:tab w:val="num" w:pos="284"/>
        </w:tabs>
      </w:pPr>
      <w:r w:rsidRPr="00555574">
        <w:t>the</w:t>
      </w:r>
      <w:r>
        <w:t>ir</w:t>
      </w:r>
      <w:r w:rsidRPr="003D011A">
        <w:t xml:space="preserve"> first staff-escorted leave from hospital</w:t>
      </w:r>
    </w:p>
    <w:p w14:paraId="6F09F31C" w14:textId="77777777" w:rsidR="00C71529" w:rsidRPr="003D011A" w:rsidRDefault="00C71529" w:rsidP="00C71529">
      <w:pPr>
        <w:pStyle w:val="Bullet"/>
        <w:tabs>
          <w:tab w:val="num" w:pos="284"/>
        </w:tabs>
      </w:pPr>
      <w:r w:rsidRPr="00555574">
        <w:t>the</w:t>
      </w:r>
      <w:r>
        <w:t>ir</w:t>
      </w:r>
      <w:r w:rsidRPr="003D011A">
        <w:t xml:space="preserve"> first staff-escorted leave from hospital (unescorted at destination)</w:t>
      </w:r>
    </w:p>
    <w:p w14:paraId="6BC07D91" w14:textId="77777777" w:rsidR="00C71529" w:rsidRPr="003D011A" w:rsidRDefault="00C71529" w:rsidP="00C71529">
      <w:pPr>
        <w:pStyle w:val="Bullet"/>
        <w:tabs>
          <w:tab w:val="num" w:pos="284"/>
        </w:tabs>
      </w:pPr>
      <w:r w:rsidRPr="00555574">
        <w:t>the</w:t>
      </w:r>
      <w:r>
        <w:t>ir</w:t>
      </w:r>
      <w:r w:rsidRPr="003D011A">
        <w:t xml:space="preserve"> first unescorted leave from hospital</w:t>
      </w:r>
    </w:p>
    <w:p w14:paraId="529E2261" w14:textId="77777777" w:rsidR="00C71529" w:rsidRPr="003D011A" w:rsidRDefault="00C71529" w:rsidP="00C71529">
      <w:pPr>
        <w:pStyle w:val="Bullet"/>
        <w:tabs>
          <w:tab w:val="num" w:pos="284"/>
        </w:tabs>
      </w:pPr>
      <w:r w:rsidRPr="00555574">
        <w:t>the</w:t>
      </w:r>
      <w:r>
        <w:t>ir</w:t>
      </w:r>
      <w:r w:rsidRPr="003D011A">
        <w:t xml:space="preserve"> first overnight leave from hospital </w:t>
      </w:r>
      <w:r>
        <w:t xml:space="preserve">of </w:t>
      </w:r>
      <w:r w:rsidRPr="003D011A">
        <w:t>up to 3 days</w:t>
      </w:r>
    </w:p>
    <w:p w14:paraId="1799C313" w14:textId="77777777" w:rsidR="00C71529" w:rsidRPr="003D011A" w:rsidRDefault="00C71529" w:rsidP="00C71529">
      <w:pPr>
        <w:pStyle w:val="Bullet"/>
        <w:tabs>
          <w:tab w:val="num" w:pos="284"/>
        </w:tabs>
      </w:pPr>
      <w:r w:rsidRPr="00555574">
        <w:t>the</w:t>
      </w:r>
      <w:r>
        <w:t>ir</w:t>
      </w:r>
      <w:r w:rsidRPr="003D011A">
        <w:t xml:space="preserve"> first overnight leave from hospital </w:t>
      </w:r>
      <w:r>
        <w:t xml:space="preserve">of </w:t>
      </w:r>
      <w:r w:rsidRPr="003D011A">
        <w:t>up to 7 days</w:t>
      </w:r>
    </w:p>
    <w:p w14:paraId="00DD6F98" w14:textId="77777777" w:rsidR="00C71529" w:rsidRPr="003D011A" w:rsidRDefault="00C71529" w:rsidP="00C71529">
      <w:pPr>
        <w:pStyle w:val="Bullet"/>
        <w:tabs>
          <w:tab w:val="num" w:pos="284"/>
        </w:tabs>
      </w:pPr>
      <w:r w:rsidRPr="003D011A">
        <w:t>long leave from hospital (6 or 12 months)</w:t>
      </w:r>
    </w:p>
    <w:p w14:paraId="4A0EDCD4" w14:textId="77777777" w:rsidR="00C71529" w:rsidRPr="003D011A" w:rsidRDefault="00C71529" w:rsidP="00C71529">
      <w:pPr>
        <w:pStyle w:val="Bullet"/>
        <w:tabs>
          <w:tab w:val="num" w:pos="284"/>
        </w:tabs>
      </w:pPr>
      <w:r w:rsidRPr="003D011A">
        <w:t>a change of legal status, when the Minister of Health (the Minister) is required to make a decision</w:t>
      </w:r>
    </w:p>
    <w:p w14:paraId="373A9D37" w14:textId="77777777" w:rsidR="00C71529" w:rsidRPr="003D011A" w:rsidRDefault="00C71529" w:rsidP="00C71529">
      <w:pPr>
        <w:pStyle w:val="Bullet"/>
        <w:tabs>
          <w:tab w:val="num" w:pos="284"/>
        </w:tabs>
      </w:pPr>
      <w:r w:rsidRPr="003D011A">
        <w:t>a Mental Health Review Tribunal hearing.</w:t>
      </w:r>
      <w:r w:rsidRPr="00555574">
        <w:t xml:space="preserve"> </w:t>
      </w:r>
    </w:p>
    <w:p w14:paraId="5EAE1102" w14:textId="77777777" w:rsidR="00C71529" w:rsidRDefault="00C71529" w:rsidP="00C71529"/>
    <w:p w14:paraId="56CF653F" w14:textId="77777777" w:rsidR="00C71529" w:rsidRPr="00555574" w:rsidRDefault="00C71529" w:rsidP="00C71529">
      <w:r w:rsidRPr="00555574">
        <w:t>Once</w:t>
      </w:r>
      <w:r>
        <w:t xml:space="preserve"> the responsible authority has made</w:t>
      </w:r>
      <w:r w:rsidRPr="00555574">
        <w:t xml:space="preserve"> a decision about</w:t>
      </w:r>
      <w:r>
        <w:t xml:space="preserve"> each of</w:t>
      </w:r>
      <w:r w:rsidRPr="00555574">
        <w:t xml:space="preserve"> these applications, you will be notified of </w:t>
      </w:r>
      <w:r>
        <w:t xml:space="preserve">this </w:t>
      </w:r>
      <w:r w:rsidRPr="00555574">
        <w:t xml:space="preserve">decision. For </w:t>
      </w:r>
      <w:r>
        <w:t xml:space="preserve">any </w:t>
      </w:r>
      <w:r w:rsidRPr="00555574">
        <w:t xml:space="preserve">leave application that </w:t>
      </w:r>
      <w:r>
        <w:t>the authority</w:t>
      </w:r>
      <w:r w:rsidRPr="00555574">
        <w:t xml:space="preserve"> approve</w:t>
      </w:r>
      <w:r>
        <w:t>s</w:t>
      </w:r>
      <w:r w:rsidRPr="00555574">
        <w:t>, you will also be told any conditions of the approval. The Privacy Act 2020 prevents</w:t>
      </w:r>
      <w:r>
        <w:t xml:space="preserve"> anyone from sharing</w:t>
      </w:r>
      <w:r w:rsidRPr="00555574">
        <w:t xml:space="preserve"> any </w:t>
      </w:r>
      <w:r>
        <w:t>more</w:t>
      </w:r>
      <w:r w:rsidRPr="00555574">
        <w:t xml:space="preserve"> information about the care and treatment of a special patient with you.</w:t>
      </w:r>
    </w:p>
    <w:p w14:paraId="6D6C14D3" w14:textId="77777777" w:rsidR="00C71529" w:rsidRPr="00555574" w:rsidRDefault="00C71529" w:rsidP="00C71529"/>
    <w:p w14:paraId="6667D4EA" w14:textId="77777777" w:rsidR="00C71529" w:rsidRPr="00555574" w:rsidRDefault="00C71529" w:rsidP="00C71529">
      <w:r>
        <w:t>For</w:t>
      </w:r>
      <w:r w:rsidRPr="00555574">
        <w:t xml:space="preserve"> more information about these applications and how you can be involved</w:t>
      </w:r>
      <w:r>
        <w:t>, see</w:t>
      </w:r>
      <w:r w:rsidRPr="00555574">
        <w:t xml:space="preserve"> </w:t>
      </w:r>
      <w:r>
        <w:t xml:space="preserve">the following parts of </w:t>
      </w:r>
      <w:r w:rsidRPr="00555574">
        <w:t xml:space="preserve">this </w:t>
      </w:r>
      <w:r>
        <w:t>booklet</w:t>
      </w:r>
      <w:r w:rsidRPr="00555574">
        <w:t>.</w:t>
      </w:r>
    </w:p>
    <w:p w14:paraId="3860155C" w14:textId="77777777" w:rsidR="00C71529" w:rsidRPr="00555574" w:rsidRDefault="00C71529" w:rsidP="00C71529">
      <w:bookmarkStart w:id="75" w:name="_Toc506286240"/>
      <w:bookmarkStart w:id="76" w:name="_Toc506284433"/>
      <w:bookmarkStart w:id="77" w:name="_Toc506286234"/>
    </w:p>
    <w:p w14:paraId="59204A07" w14:textId="77777777" w:rsidR="00C71529" w:rsidRPr="00555574" w:rsidRDefault="00C71529" w:rsidP="00C71529">
      <w:r w:rsidRPr="00555574">
        <w:t>You will also be told if:</w:t>
      </w:r>
      <w:bookmarkEnd w:id="75"/>
      <w:r w:rsidRPr="00555574">
        <w:t xml:space="preserve"> </w:t>
      </w:r>
    </w:p>
    <w:p w14:paraId="46C4E60E" w14:textId="77777777" w:rsidR="00C71529" w:rsidRPr="00555574" w:rsidRDefault="00C71529" w:rsidP="00C71529">
      <w:pPr>
        <w:pStyle w:val="Bullet"/>
        <w:tabs>
          <w:tab w:val="num" w:pos="284"/>
        </w:tabs>
      </w:pPr>
      <w:bookmarkStart w:id="78" w:name="_Toc506286241"/>
      <w:r w:rsidRPr="00555574">
        <w:t>the special patient dies</w:t>
      </w:r>
      <w:bookmarkStart w:id="79" w:name="_Toc506286242"/>
      <w:bookmarkEnd w:id="78"/>
      <w:r w:rsidRPr="00555574">
        <w:t xml:space="preserve"> (usually</w:t>
      </w:r>
      <w:r>
        <w:t xml:space="preserve"> you will receive this information</w:t>
      </w:r>
      <w:r w:rsidRPr="00555574">
        <w:t xml:space="preserve"> within 2 working days</w:t>
      </w:r>
      <w:r>
        <w:t xml:space="preserve"> of the event</w:t>
      </w:r>
      <w:r w:rsidRPr="00555574">
        <w:t>)</w:t>
      </w:r>
    </w:p>
    <w:p w14:paraId="0ABA7610" w14:textId="77777777" w:rsidR="00C71529" w:rsidRPr="00555574" w:rsidRDefault="00C71529" w:rsidP="00C71529">
      <w:pPr>
        <w:pStyle w:val="Bullet"/>
        <w:tabs>
          <w:tab w:val="num" w:pos="284"/>
        </w:tabs>
      </w:pPr>
      <w:bookmarkStart w:id="80" w:name="_Toc506286243"/>
      <w:bookmarkEnd w:id="79"/>
      <w:r w:rsidRPr="00555574">
        <w:t>the special patient’s sentence ends (usually within 3 working days</w:t>
      </w:r>
      <w:r>
        <w:t xml:space="preserve"> of the event</w:t>
      </w:r>
      <w:r w:rsidRPr="00555574">
        <w:t>)</w:t>
      </w:r>
    </w:p>
    <w:p w14:paraId="2E500886" w14:textId="77777777" w:rsidR="00C71529" w:rsidRPr="00555574" w:rsidRDefault="00C71529" w:rsidP="00C71529">
      <w:pPr>
        <w:pStyle w:val="Bullet"/>
        <w:tabs>
          <w:tab w:val="num" w:pos="284"/>
        </w:tabs>
      </w:pPr>
      <w:r w:rsidRPr="00555574">
        <w:t xml:space="preserve">the special patient </w:t>
      </w:r>
      <w:r>
        <w:t>absconds</w:t>
      </w:r>
      <w:r w:rsidRPr="00555574">
        <w:t xml:space="preserve"> or is absent without official leave (usually within 24 hours</w:t>
      </w:r>
      <w:r>
        <w:t xml:space="preserve"> of the event</w:t>
      </w:r>
      <w:r w:rsidRPr="00555574">
        <w:t>).</w:t>
      </w:r>
      <w:r w:rsidRPr="00555574">
        <w:rPr>
          <w:rStyle w:val="FootnoteReference"/>
        </w:rPr>
        <w:footnoteReference w:id="4"/>
      </w:r>
    </w:p>
    <w:p w14:paraId="4F63C5CF" w14:textId="77777777" w:rsidR="00C71529" w:rsidRPr="00555574" w:rsidRDefault="00C71529" w:rsidP="00C71529">
      <w:pPr>
        <w:pStyle w:val="Heading3"/>
      </w:pPr>
      <w:bookmarkStart w:id="81" w:name="_Toc122352688"/>
      <w:bookmarkStart w:id="82" w:name="_Toc122522062"/>
      <w:bookmarkStart w:id="83" w:name="_Toc506286270"/>
      <w:bookmarkEnd w:id="80"/>
      <w:r w:rsidRPr="00555574">
        <w:t>Notifications about patients</w:t>
      </w:r>
      <w:bookmarkEnd w:id="81"/>
      <w:bookmarkEnd w:id="82"/>
    </w:p>
    <w:p w14:paraId="41A87AD4" w14:textId="77777777" w:rsidR="00C71529" w:rsidRDefault="00C71529" w:rsidP="00C71529">
      <w:r w:rsidRPr="00555574">
        <w:t>Sometimes a judge may order a person involved with an offence to be detained to receive treatment as an ordinary patient under the Mental Health Act</w:t>
      </w:r>
      <w:r>
        <w:rPr>
          <w:rStyle w:val="FootnoteReference"/>
        </w:rPr>
        <w:footnoteReference w:id="5"/>
      </w:r>
      <w:r w:rsidRPr="00555574">
        <w:t>.</w:t>
      </w:r>
    </w:p>
    <w:p w14:paraId="777CEEAE" w14:textId="77777777" w:rsidR="00C71529" w:rsidRDefault="00C71529" w:rsidP="00C71529"/>
    <w:p w14:paraId="0EDD76FC" w14:textId="77777777" w:rsidR="00C71529" w:rsidRPr="00555574" w:rsidRDefault="00C71529" w:rsidP="00C71529">
      <w:r w:rsidRPr="00555574">
        <w:t>If you are the registered victim of a</w:t>
      </w:r>
      <w:r>
        <w:t>n (ordinary)</w:t>
      </w:r>
      <w:r w:rsidRPr="00555574">
        <w:t xml:space="preserve"> patient, you will receive information about several different types of events for as long as the person is detained in hospital </w:t>
      </w:r>
      <w:r>
        <w:t>for</w:t>
      </w:r>
      <w:r w:rsidRPr="00555574">
        <w:t xml:space="preserve"> the offence. The notification will tell you, a reasonable time before it happens, if the person is going to be:</w:t>
      </w:r>
    </w:p>
    <w:p w14:paraId="612A5911" w14:textId="77777777" w:rsidR="00C71529" w:rsidRPr="003D011A" w:rsidRDefault="00C71529" w:rsidP="00C71529">
      <w:pPr>
        <w:pStyle w:val="Bullet"/>
        <w:tabs>
          <w:tab w:val="num" w:pos="284"/>
        </w:tabs>
      </w:pPr>
      <w:r w:rsidRPr="003D011A">
        <w:t>granted their first period of unescorted leave from the hospital grounds</w:t>
      </w:r>
    </w:p>
    <w:p w14:paraId="30A7D1DF" w14:textId="77777777" w:rsidR="00C71529" w:rsidRPr="003D011A" w:rsidRDefault="00C71529" w:rsidP="00C71529">
      <w:pPr>
        <w:pStyle w:val="Bullet"/>
        <w:tabs>
          <w:tab w:val="num" w:pos="284"/>
        </w:tabs>
      </w:pPr>
      <w:r w:rsidRPr="003D011A">
        <w:t>granted their first period of unescorted overnight leave from hospital</w:t>
      </w:r>
    </w:p>
    <w:p w14:paraId="312B12AF" w14:textId="77777777" w:rsidR="00C71529" w:rsidRPr="003D011A" w:rsidRDefault="00C71529" w:rsidP="00C71529">
      <w:pPr>
        <w:pStyle w:val="Bullet"/>
        <w:tabs>
          <w:tab w:val="num" w:pos="284"/>
        </w:tabs>
      </w:pPr>
      <w:r w:rsidRPr="003D011A">
        <w:t>discharged from hospital.</w:t>
      </w:r>
    </w:p>
    <w:p w14:paraId="5C787FAA" w14:textId="77777777" w:rsidR="00C71529" w:rsidRPr="00555574" w:rsidRDefault="00C71529" w:rsidP="00C71529"/>
    <w:p w14:paraId="15C69086" w14:textId="77777777" w:rsidR="00C71529" w:rsidRPr="00555574" w:rsidRDefault="00C71529" w:rsidP="00C71529">
      <w:r w:rsidRPr="00555574">
        <w:t xml:space="preserve">Please </w:t>
      </w:r>
      <w:r>
        <w:t>note</w:t>
      </w:r>
      <w:r w:rsidRPr="00555574">
        <w:t xml:space="preserve"> that no legal provisions allow victims to make a submission on the decision to approve a patient leave from hospital. This is </w:t>
      </w:r>
      <w:r>
        <w:t>because</w:t>
      </w:r>
      <w:r w:rsidRPr="00555574">
        <w:t xml:space="preserve"> the processes for patients </w:t>
      </w:r>
      <w:r>
        <w:t>are</w:t>
      </w:r>
      <w:r w:rsidRPr="00555574">
        <w:t xml:space="preserve"> different to the processes </w:t>
      </w:r>
      <w:r>
        <w:t>for</w:t>
      </w:r>
      <w:r w:rsidRPr="00555574">
        <w:t xml:space="preserve"> special patients. For patients, the responsible clinician </w:t>
      </w:r>
      <w:r>
        <w:t>makes</w:t>
      </w:r>
      <w:r w:rsidRPr="00555574">
        <w:t xml:space="preserve"> decisions about leave from hospital and discharge from inpatient status. </w:t>
      </w:r>
      <w:r>
        <w:t>However, they will still consider the</w:t>
      </w:r>
      <w:r w:rsidRPr="00555574">
        <w:t xml:space="preserve"> safety of victims when deciding </w:t>
      </w:r>
      <w:r>
        <w:t xml:space="preserve">whether </w:t>
      </w:r>
      <w:r w:rsidRPr="00555574">
        <w:t>to approve a patient</w:t>
      </w:r>
      <w:r>
        <w:t>’s</w:t>
      </w:r>
      <w:r w:rsidRPr="00555574">
        <w:t xml:space="preserve"> leave from hospital. </w:t>
      </w:r>
    </w:p>
    <w:p w14:paraId="7DA33081" w14:textId="77777777" w:rsidR="00C71529" w:rsidRPr="00555574" w:rsidRDefault="00C71529" w:rsidP="00C71529"/>
    <w:p w14:paraId="7888BE2B" w14:textId="77777777" w:rsidR="00C71529" w:rsidRPr="00555574" w:rsidRDefault="00C71529" w:rsidP="00C71529">
      <w:r w:rsidRPr="00555574">
        <w:t xml:space="preserve">You will also be told if: </w:t>
      </w:r>
    </w:p>
    <w:p w14:paraId="30F47AD2" w14:textId="77777777" w:rsidR="00C71529" w:rsidRPr="00555574" w:rsidRDefault="00C71529" w:rsidP="00C71529">
      <w:pPr>
        <w:pStyle w:val="Bullet"/>
        <w:tabs>
          <w:tab w:val="num" w:pos="284"/>
        </w:tabs>
      </w:pPr>
      <w:r w:rsidRPr="00555574">
        <w:t>the patient dies (usually</w:t>
      </w:r>
      <w:r>
        <w:t xml:space="preserve"> you will receive this information</w:t>
      </w:r>
      <w:r w:rsidRPr="00555574">
        <w:t xml:space="preserve"> within 2 working days</w:t>
      </w:r>
      <w:r>
        <w:t xml:space="preserve"> of the event</w:t>
      </w:r>
      <w:r w:rsidRPr="00555574">
        <w:t>)</w:t>
      </w:r>
    </w:p>
    <w:p w14:paraId="2E18A63A" w14:textId="77777777" w:rsidR="00C71529" w:rsidRPr="00555574" w:rsidRDefault="00C71529" w:rsidP="00C71529">
      <w:pPr>
        <w:pStyle w:val="Bullet"/>
        <w:tabs>
          <w:tab w:val="num" w:pos="284"/>
        </w:tabs>
      </w:pPr>
      <w:r w:rsidRPr="00555574">
        <w:t>the patient’s sentence ends (usually within 3 working days</w:t>
      </w:r>
      <w:r>
        <w:t xml:space="preserve"> of the event</w:t>
      </w:r>
      <w:r w:rsidRPr="00555574">
        <w:t>)</w:t>
      </w:r>
    </w:p>
    <w:p w14:paraId="02ADD40B" w14:textId="77777777" w:rsidR="00C71529" w:rsidRPr="00555574" w:rsidRDefault="00C71529" w:rsidP="00C71529">
      <w:pPr>
        <w:pStyle w:val="Bullet"/>
        <w:tabs>
          <w:tab w:val="num" w:pos="284"/>
        </w:tabs>
      </w:pPr>
      <w:r w:rsidRPr="00555574">
        <w:t xml:space="preserve">the patient </w:t>
      </w:r>
      <w:r>
        <w:t>absconds</w:t>
      </w:r>
      <w:r w:rsidRPr="00555574">
        <w:t xml:space="preserve"> or is absent without official leave (immediately, or usually within 24 hours</w:t>
      </w:r>
      <w:r>
        <w:t xml:space="preserve"> of the event</w:t>
      </w:r>
      <w:r w:rsidRPr="00555574">
        <w:t>)</w:t>
      </w:r>
      <w:r>
        <w:t>.</w:t>
      </w:r>
      <w:r w:rsidRPr="00555574">
        <w:rPr>
          <w:rStyle w:val="FootnoteReference"/>
        </w:rPr>
        <w:footnoteReference w:id="6"/>
      </w:r>
      <w:bookmarkEnd w:id="83"/>
    </w:p>
    <w:p w14:paraId="61AC5CB9" w14:textId="77777777" w:rsidR="00C71529" w:rsidRPr="00555574" w:rsidRDefault="00C71529" w:rsidP="00C71529">
      <w:pPr>
        <w:pStyle w:val="Bullet"/>
        <w:numPr>
          <w:ilvl w:val="0"/>
          <w:numId w:val="0"/>
        </w:numPr>
        <w:ind w:left="284" w:hanging="284"/>
      </w:pPr>
    </w:p>
    <w:p w14:paraId="2C6DFDED" w14:textId="77777777" w:rsidR="00C71529" w:rsidRPr="00555574" w:rsidRDefault="00C71529" w:rsidP="00C71529">
      <w:r w:rsidRPr="00555574">
        <w:t>The Privacy Act 2020 prevents</w:t>
      </w:r>
      <w:r>
        <w:t xml:space="preserve"> anyone from sharing</w:t>
      </w:r>
      <w:r w:rsidRPr="00555574">
        <w:t xml:space="preserve"> any </w:t>
      </w:r>
      <w:r>
        <w:t xml:space="preserve">more </w:t>
      </w:r>
      <w:r w:rsidRPr="00555574">
        <w:t>information about the care and treatment of a patient with you.</w:t>
      </w:r>
    </w:p>
    <w:p w14:paraId="12B339FA" w14:textId="77777777" w:rsidR="00C71529" w:rsidRPr="00555574" w:rsidRDefault="00C71529" w:rsidP="00C71529">
      <w:pPr>
        <w:pStyle w:val="Heading2"/>
      </w:pPr>
      <w:bookmarkStart w:id="84" w:name="_Toc122352689"/>
      <w:bookmarkStart w:id="85" w:name="_Toc122522063"/>
      <w:bookmarkStart w:id="86" w:name="_Toc122609685"/>
      <w:r w:rsidRPr="00555574">
        <w:lastRenderedPageBreak/>
        <w:t>How you will receive notifications</w:t>
      </w:r>
      <w:bookmarkEnd w:id="84"/>
      <w:bookmarkEnd w:id="85"/>
      <w:bookmarkEnd w:id="86"/>
    </w:p>
    <w:p w14:paraId="00C3ED3D" w14:textId="77777777" w:rsidR="00C71529" w:rsidRPr="00555574" w:rsidRDefault="00C71529" w:rsidP="00C71529">
      <w:r w:rsidRPr="00555574">
        <w:t xml:space="preserve">You or your representative can receive the above information in many different ways, such as by registered letter, email, phone call or text message. Please tell your victim coordinator </w:t>
      </w:r>
      <w:r>
        <w:t>how</w:t>
      </w:r>
      <w:r w:rsidRPr="00555574">
        <w:t xml:space="preserve"> you prefer</w:t>
      </w:r>
      <w:r>
        <w:t xml:space="preserve"> to</w:t>
      </w:r>
      <w:r w:rsidRPr="00555574">
        <w:t xml:space="preserve"> receiv</w:t>
      </w:r>
      <w:r>
        <w:t>e</w:t>
      </w:r>
      <w:r w:rsidRPr="00555574">
        <w:t xml:space="preserve"> information.</w:t>
      </w:r>
    </w:p>
    <w:p w14:paraId="7770E039" w14:textId="77777777" w:rsidR="00C71529" w:rsidRPr="00555574" w:rsidRDefault="00C71529" w:rsidP="00C71529">
      <w:pPr>
        <w:pStyle w:val="Heading2"/>
      </w:pPr>
      <w:bookmarkStart w:id="87" w:name="_Toc122352690"/>
      <w:bookmarkStart w:id="88" w:name="_Toc122522064"/>
      <w:bookmarkStart w:id="89" w:name="_Toc122609686"/>
      <w:bookmarkStart w:id="90" w:name="_Toc399850416"/>
      <w:bookmarkStart w:id="91" w:name="_Toc506284442"/>
      <w:bookmarkStart w:id="92" w:name="_Toc506286266"/>
      <w:bookmarkStart w:id="93" w:name="_Toc520306515"/>
      <w:bookmarkStart w:id="94" w:name="_Toc524701182"/>
      <w:bookmarkEnd w:id="58"/>
      <w:bookmarkEnd w:id="59"/>
      <w:bookmarkEnd w:id="76"/>
      <w:bookmarkEnd w:id="77"/>
      <w:r w:rsidRPr="00555574">
        <w:t>How to stop receiving notifications</w:t>
      </w:r>
      <w:bookmarkEnd w:id="87"/>
      <w:bookmarkEnd w:id="88"/>
      <w:bookmarkEnd w:id="89"/>
      <w:r w:rsidRPr="00555574">
        <w:t xml:space="preserve"> </w:t>
      </w:r>
      <w:bookmarkEnd w:id="90"/>
      <w:bookmarkEnd w:id="91"/>
      <w:bookmarkEnd w:id="92"/>
      <w:bookmarkEnd w:id="93"/>
      <w:bookmarkEnd w:id="94"/>
    </w:p>
    <w:p w14:paraId="4056EB36" w14:textId="77777777" w:rsidR="00C71529" w:rsidRPr="00555574" w:rsidRDefault="00C71529" w:rsidP="00C71529">
      <w:bookmarkStart w:id="95" w:name="_Toc506286267"/>
      <w:r w:rsidRPr="00555574">
        <w:t>We acknowledge that receiving notifications can be distressing</w:t>
      </w:r>
      <w:r>
        <w:t>.</w:t>
      </w:r>
      <w:r w:rsidRPr="00555574">
        <w:t xml:space="preserve"> </w:t>
      </w:r>
      <w:r>
        <w:t>I</w:t>
      </w:r>
      <w:r w:rsidRPr="00555574">
        <w:t xml:space="preserve">f you no longer </w:t>
      </w:r>
      <w:r>
        <w:t>want</w:t>
      </w:r>
      <w:r w:rsidRPr="00555574">
        <w:t xml:space="preserve"> to receive the information described above (or </w:t>
      </w:r>
      <w:r>
        <w:t>if you want</w:t>
      </w:r>
      <w:r w:rsidRPr="00555574">
        <w:t xml:space="preserve"> </w:t>
      </w:r>
      <w:r>
        <w:t>a</w:t>
      </w:r>
      <w:r w:rsidRPr="00555574">
        <w:t xml:space="preserve"> representative to receive the information</w:t>
      </w:r>
      <w:r>
        <w:t xml:space="preserve"> instead of you</w:t>
      </w:r>
      <w:r w:rsidRPr="00555574">
        <w:t>), contact the victim coordinator at the hospital</w:t>
      </w:r>
      <w:r>
        <w:t>. T</w:t>
      </w:r>
      <w:r w:rsidRPr="00555574">
        <w:t xml:space="preserve">hey will remove your details from their records. </w:t>
      </w:r>
      <w:bookmarkEnd w:id="95"/>
    </w:p>
    <w:p w14:paraId="618A4969" w14:textId="77777777" w:rsidR="00C71529" w:rsidRPr="00555574" w:rsidRDefault="00C71529" w:rsidP="00C71529"/>
    <w:p w14:paraId="112F3656" w14:textId="77777777" w:rsidR="00C71529" w:rsidRPr="00555574" w:rsidRDefault="00C71529" w:rsidP="00C71529">
      <w:r w:rsidRPr="00555574">
        <w:t xml:space="preserve">If you change your mind, and would like to receive notifications again, please contact your victim coordinator. </w:t>
      </w:r>
      <w:r>
        <w:t>For</w:t>
      </w:r>
      <w:r w:rsidRPr="00555574">
        <w:t xml:space="preserve"> their contact details</w:t>
      </w:r>
      <w:r>
        <w:t>, see</w:t>
      </w:r>
      <w:r w:rsidRPr="00555574">
        <w:t xml:space="preserve">: </w:t>
      </w:r>
      <w:hyperlink r:id="rId38" w:history="1">
        <w:r w:rsidRPr="00555574">
          <w:rPr>
            <w:rStyle w:val="Hyperlink"/>
          </w:rPr>
          <w:t>health.govt.nz/our-work/mental-health-and-addiction/mental-health-legislation/victims-rights</w:t>
        </w:r>
      </w:hyperlink>
    </w:p>
    <w:p w14:paraId="5B443803" w14:textId="77777777" w:rsidR="00C71529" w:rsidRPr="00555574" w:rsidRDefault="00C71529" w:rsidP="00C71529">
      <w:pPr>
        <w:pStyle w:val="Heading2"/>
      </w:pPr>
      <w:bookmarkStart w:id="96" w:name="_Toc524701183"/>
      <w:bookmarkStart w:id="97" w:name="_Toc122352691"/>
      <w:bookmarkStart w:id="98" w:name="_Toc122522065"/>
      <w:bookmarkStart w:id="99" w:name="_Toc122609687"/>
      <w:r w:rsidRPr="00555574">
        <w:t>How to change your contact details</w:t>
      </w:r>
      <w:bookmarkEnd w:id="96"/>
      <w:bookmarkEnd w:id="97"/>
      <w:bookmarkEnd w:id="98"/>
      <w:bookmarkEnd w:id="99"/>
    </w:p>
    <w:p w14:paraId="6325C2D3" w14:textId="77777777" w:rsidR="00C71529" w:rsidRPr="00555574" w:rsidRDefault="00C71529" w:rsidP="00C71529">
      <w:r w:rsidRPr="00555574">
        <w:t xml:space="preserve">If your address, phone number, email address or any other contact details change, </w:t>
      </w:r>
      <w:r>
        <w:t>tell</w:t>
      </w:r>
      <w:r w:rsidRPr="00555574">
        <w:t xml:space="preserve"> your victim coordinator. They will update your records. It is important to keep your details up to date </w:t>
      </w:r>
      <w:r>
        <w:t>so that</w:t>
      </w:r>
      <w:r w:rsidRPr="00555574">
        <w:t xml:space="preserve"> you receive notifications as quickly as possible.</w:t>
      </w:r>
    </w:p>
    <w:p w14:paraId="3AAFFC88" w14:textId="77777777" w:rsidR="00C71529" w:rsidRPr="00555574" w:rsidRDefault="00C71529" w:rsidP="00C71529"/>
    <w:p w14:paraId="0C77CC1E" w14:textId="77777777" w:rsidR="00C71529" w:rsidRPr="00555574" w:rsidRDefault="00C71529" w:rsidP="00C71529">
      <w:r>
        <w:t>Your</w:t>
      </w:r>
      <w:r w:rsidRPr="00555574">
        <w:t xml:space="preserve"> victim coordinator</w:t>
      </w:r>
      <w:r>
        <w:t>’</w:t>
      </w:r>
      <w:r w:rsidRPr="00555574">
        <w:t xml:space="preserve">s contact details will be on the first letter you get from the mental health service. </w:t>
      </w:r>
      <w:r>
        <w:t>Contact details of all v</w:t>
      </w:r>
      <w:r w:rsidRPr="00555574">
        <w:t xml:space="preserve">ictim coordinators are also available at </w:t>
      </w:r>
      <w:hyperlink r:id="rId39" w:history="1">
        <w:r w:rsidRPr="00555574">
          <w:rPr>
            <w:rStyle w:val="Hyperlink"/>
          </w:rPr>
          <w:t>health.govt.nz/victimsrights</w:t>
        </w:r>
      </w:hyperlink>
      <w:r w:rsidRPr="00555574">
        <w:t xml:space="preserve"> </w:t>
      </w:r>
    </w:p>
    <w:p w14:paraId="6ADE6526" w14:textId="77777777" w:rsidR="00C71529" w:rsidRPr="00555574" w:rsidRDefault="00C71529" w:rsidP="00C71529"/>
    <w:p w14:paraId="70DB633B" w14:textId="77777777" w:rsidR="00C71529" w:rsidRPr="00555574" w:rsidRDefault="00C71529" w:rsidP="00C71529">
      <w:r w:rsidRPr="003D011A">
        <w:t xml:space="preserve">You can also email </w:t>
      </w:r>
      <w:hyperlink r:id="rId40" w:history="1">
        <w:r w:rsidRPr="003D011A">
          <w:rPr>
            <w:rStyle w:val="Hyperlink"/>
          </w:rPr>
          <w:t>victiminformation@police.govt.nz</w:t>
        </w:r>
      </w:hyperlink>
      <w:r w:rsidRPr="003D011A">
        <w:t xml:space="preserve"> to change your contact details. They will pass on your updated contact details to your victim coordinator.</w:t>
      </w:r>
    </w:p>
    <w:p w14:paraId="2B7AB529" w14:textId="77777777" w:rsidR="00C71529" w:rsidRPr="00555574" w:rsidRDefault="00C71529" w:rsidP="00C71529">
      <w:pPr>
        <w:pStyle w:val="Heading2"/>
      </w:pPr>
      <w:bookmarkStart w:id="100" w:name="_Toc122352692"/>
      <w:bookmarkStart w:id="101" w:name="_Toc122522066"/>
      <w:bookmarkStart w:id="102" w:name="_Toc122609688"/>
      <w:r w:rsidRPr="00555574">
        <w:t>Privacy Act 2020</w:t>
      </w:r>
      <w:bookmarkEnd w:id="100"/>
      <w:bookmarkEnd w:id="101"/>
      <w:bookmarkEnd w:id="102"/>
    </w:p>
    <w:p w14:paraId="1D84C0EF" w14:textId="77777777" w:rsidR="00C71529" w:rsidRPr="00555574" w:rsidRDefault="00C71529" w:rsidP="00C71529">
      <w:bookmarkStart w:id="103" w:name="_Toc506286272"/>
      <w:r w:rsidRPr="00555574">
        <w:t>Specific information about a person in health care, such as details about their treatment or progress, is confidential health information. The Privacy Act 2020 and the Health Information Privacy Code 2020 protect this information. No one can give you (or your representative) this information without the person’s permission, except in certain limited situations</w:t>
      </w:r>
      <w:bookmarkEnd w:id="103"/>
      <w:r w:rsidRPr="00555574">
        <w:t xml:space="preserve"> where the law allows. </w:t>
      </w:r>
    </w:p>
    <w:p w14:paraId="08EA5EE7" w14:textId="77777777" w:rsidR="00C71529" w:rsidRPr="00555574" w:rsidRDefault="00C71529" w:rsidP="00C71529">
      <w:pPr>
        <w:spacing w:after="200" w:line="276" w:lineRule="auto"/>
      </w:pPr>
      <w:bookmarkStart w:id="104" w:name="_Toc506284427"/>
      <w:bookmarkStart w:id="105" w:name="_Toc506286228"/>
      <w:bookmarkStart w:id="106" w:name="_Toc520306517"/>
      <w:bookmarkStart w:id="107" w:name="_Toc524701185"/>
    </w:p>
    <w:p w14:paraId="224781BC" w14:textId="77777777" w:rsidR="00C71529" w:rsidRPr="00555574" w:rsidRDefault="00C71529" w:rsidP="00C71529">
      <w:pPr>
        <w:pStyle w:val="Heading1"/>
      </w:pPr>
      <w:bookmarkStart w:id="108" w:name="_Toc122352693"/>
      <w:bookmarkStart w:id="109" w:name="_Toc122522067"/>
      <w:bookmarkStart w:id="110" w:name="_Toc122609689"/>
      <w:r w:rsidRPr="00555574">
        <w:lastRenderedPageBreak/>
        <w:t>Part 3. Providing a written submission</w:t>
      </w:r>
      <w:bookmarkEnd w:id="108"/>
      <w:bookmarkEnd w:id="109"/>
      <w:bookmarkEnd w:id="110"/>
    </w:p>
    <w:p w14:paraId="2C48DD85" w14:textId="77777777" w:rsidR="00C71529" w:rsidRPr="00555574" w:rsidRDefault="00C71529" w:rsidP="00C71529">
      <w:pPr>
        <w:pStyle w:val="Heading2"/>
      </w:pPr>
      <w:bookmarkStart w:id="111" w:name="_Toc122352694"/>
      <w:bookmarkStart w:id="112" w:name="_Toc122522068"/>
      <w:bookmarkStart w:id="113" w:name="_Toc122609690"/>
      <w:r w:rsidRPr="00555574">
        <w:t xml:space="preserve">Your right to </w:t>
      </w:r>
      <w:r>
        <w:t>receive</w:t>
      </w:r>
      <w:r w:rsidRPr="00555574">
        <w:t xml:space="preserve"> notifi</w:t>
      </w:r>
      <w:r>
        <w:t>cations</w:t>
      </w:r>
      <w:r w:rsidRPr="00555574">
        <w:t xml:space="preserve"> and put your views forward</w:t>
      </w:r>
      <w:bookmarkEnd w:id="111"/>
      <w:bookmarkEnd w:id="112"/>
      <w:bookmarkEnd w:id="113"/>
    </w:p>
    <w:p w14:paraId="0266F117" w14:textId="77777777" w:rsidR="00C71529" w:rsidRPr="00555574" w:rsidRDefault="00C71529" w:rsidP="00C71529">
      <w:r w:rsidRPr="00555574">
        <w:t xml:space="preserve">You, or your representative, will receive a letter from either the regional DAMHS or the Director of Mental Health (the Director) </w:t>
      </w:r>
      <w:r>
        <w:t>telling you someone has</w:t>
      </w:r>
      <w:r w:rsidRPr="00555574">
        <w:t xml:space="preserve"> appli</w:t>
      </w:r>
      <w:r>
        <w:t>ed</w:t>
      </w:r>
      <w:r w:rsidRPr="00555574">
        <w:t xml:space="preserve"> for a category of leave, a change of </w:t>
      </w:r>
      <w:r>
        <w:t xml:space="preserve">legal </w:t>
      </w:r>
      <w:r w:rsidRPr="00555574">
        <w:t xml:space="preserve">status or a Mental Health Review Tribunal hearing </w:t>
      </w:r>
      <w:r>
        <w:t>for the person who offended against you</w:t>
      </w:r>
      <w:r w:rsidRPr="00555574">
        <w:t xml:space="preserve">. The letter will explain the process of the application and invite you to make a written submission on whether </w:t>
      </w:r>
      <w:r>
        <w:t xml:space="preserve">you think the responsible authority should approve or support </w:t>
      </w:r>
      <w:r w:rsidRPr="00555574">
        <w:t>the application. The letter will also tell you where you can get support to complete your submission.</w:t>
      </w:r>
    </w:p>
    <w:p w14:paraId="423BB48E" w14:textId="77777777" w:rsidR="00C71529" w:rsidRPr="00555574" w:rsidRDefault="00C71529" w:rsidP="00C71529"/>
    <w:p w14:paraId="078A8415" w14:textId="58C0FEF7" w:rsidR="00C71529" w:rsidRPr="00555574" w:rsidRDefault="00166702" w:rsidP="00C71529">
      <w:r>
        <w:fldChar w:fldCharType="begin"/>
      </w:r>
      <w:r>
        <w:instrText xml:space="preserve"> REF _Ref122587373 \h </w:instrText>
      </w:r>
      <w:r>
        <w:fldChar w:fldCharType="separate"/>
      </w:r>
      <w:r w:rsidR="007D0D98" w:rsidRPr="00C71529">
        <w:t xml:space="preserve">Table </w:t>
      </w:r>
      <w:r w:rsidR="007D0D98">
        <w:rPr>
          <w:noProof/>
        </w:rPr>
        <w:t>1</w:t>
      </w:r>
      <w:r>
        <w:fldChar w:fldCharType="end"/>
      </w:r>
      <w:r w:rsidR="00C71529" w:rsidRPr="00555574">
        <w:t xml:space="preserve"> outlines the applications you can make a submission on, who will invite you to make </w:t>
      </w:r>
      <w:r w:rsidR="00C71529">
        <w:t>it</w:t>
      </w:r>
      <w:r w:rsidR="00C71529" w:rsidRPr="00555574">
        <w:t xml:space="preserve"> and how long you have to make </w:t>
      </w:r>
      <w:r w:rsidR="00C71529">
        <w:t>it.</w:t>
      </w:r>
    </w:p>
    <w:p w14:paraId="75EACEB8" w14:textId="0A9A892B" w:rsidR="00C71529" w:rsidRPr="00C71529" w:rsidRDefault="00C71529" w:rsidP="00C71529">
      <w:pPr>
        <w:pStyle w:val="Table"/>
        <w:spacing w:before="240"/>
      </w:pPr>
      <w:bookmarkStart w:id="114" w:name="_Ref122587373"/>
      <w:bookmarkStart w:id="115" w:name="_Toc122587190"/>
      <w:r w:rsidRPr="00C71529">
        <w:t xml:space="preserve">Table </w:t>
      </w:r>
      <w:r w:rsidR="00140D8D">
        <w:fldChar w:fldCharType="begin"/>
      </w:r>
      <w:r w:rsidR="00140D8D">
        <w:instrText xml:space="preserve"> SEQ Table \* ARABIC </w:instrText>
      </w:r>
      <w:r w:rsidR="00140D8D">
        <w:fldChar w:fldCharType="separate"/>
      </w:r>
      <w:r w:rsidR="007D0D98">
        <w:rPr>
          <w:noProof/>
        </w:rPr>
        <w:t>1</w:t>
      </w:r>
      <w:r w:rsidR="00140D8D">
        <w:rPr>
          <w:noProof/>
        </w:rPr>
        <w:fldChar w:fldCharType="end"/>
      </w:r>
      <w:bookmarkEnd w:id="114"/>
      <w:r w:rsidRPr="00C71529">
        <w:t>: Decisions about a special patient that, as a registered victim, you will be notified about and invited to make a submission on</w:t>
      </w:r>
      <w:bookmarkEnd w:id="115"/>
      <w:r w:rsidRPr="00C71529">
        <w:t xml:space="preserve"> </w:t>
      </w:r>
    </w:p>
    <w:tbl>
      <w:tblPr>
        <w:tblpPr w:leftFromText="180" w:rightFromText="180" w:vertAnchor="text" w:horzAnchor="margin" w:tblpY="88"/>
        <w:tblW w:w="8364" w:type="dxa"/>
        <w:tblBorders>
          <w:top w:val="single" w:sz="4" w:space="0" w:color="A6A6A6" w:themeColor="background1" w:themeShade="A6"/>
          <w:bottom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560"/>
        <w:gridCol w:w="2551"/>
        <w:gridCol w:w="2126"/>
        <w:gridCol w:w="2127"/>
      </w:tblGrid>
      <w:tr w:rsidR="00C71529" w:rsidRPr="00555574" w14:paraId="3BD6C347" w14:textId="77777777" w:rsidTr="00C71529">
        <w:trPr>
          <w:trHeight w:val="701"/>
        </w:trPr>
        <w:tc>
          <w:tcPr>
            <w:tcW w:w="4111" w:type="dxa"/>
            <w:gridSpan w:val="2"/>
            <w:tcBorders>
              <w:top w:val="nil"/>
              <w:bottom w:val="nil"/>
              <w:right w:val="nil"/>
            </w:tcBorders>
            <w:shd w:val="clear" w:color="auto" w:fill="D9D9D9" w:themeFill="background1" w:themeFillShade="D9"/>
          </w:tcPr>
          <w:p w14:paraId="4C095783" w14:textId="77777777" w:rsidR="00C71529" w:rsidRPr="004D618A" w:rsidRDefault="00C71529" w:rsidP="00C71529">
            <w:pPr>
              <w:pStyle w:val="TableText"/>
            </w:pPr>
            <w:r w:rsidRPr="004D618A">
              <w:t>Subject of application</w:t>
            </w:r>
          </w:p>
        </w:tc>
        <w:tc>
          <w:tcPr>
            <w:tcW w:w="2126" w:type="dxa"/>
            <w:tcBorders>
              <w:top w:val="nil"/>
              <w:left w:val="nil"/>
              <w:bottom w:val="nil"/>
              <w:right w:val="nil"/>
            </w:tcBorders>
            <w:shd w:val="clear" w:color="auto" w:fill="D9D9D9" w:themeFill="background1" w:themeFillShade="D9"/>
          </w:tcPr>
          <w:p w14:paraId="1D6F215F" w14:textId="77777777" w:rsidR="00C71529" w:rsidRPr="004D618A" w:rsidRDefault="00C71529" w:rsidP="00C71529">
            <w:pPr>
              <w:pStyle w:val="TableText"/>
            </w:pPr>
            <w:r w:rsidRPr="004D618A">
              <w:t>Who will invite you to make a submission</w:t>
            </w:r>
          </w:p>
        </w:tc>
        <w:tc>
          <w:tcPr>
            <w:tcW w:w="2127" w:type="dxa"/>
            <w:tcBorders>
              <w:top w:val="nil"/>
              <w:left w:val="nil"/>
              <w:bottom w:val="nil"/>
            </w:tcBorders>
            <w:shd w:val="clear" w:color="auto" w:fill="D9D9D9" w:themeFill="background1" w:themeFillShade="D9"/>
          </w:tcPr>
          <w:p w14:paraId="4B5FF8C0" w14:textId="77777777" w:rsidR="00C71529" w:rsidRPr="004D618A" w:rsidRDefault="00C71529" w:rsidP="00C71529">
            <w:pPr>
              <w:pStyle w:val="TableText"/>
            </w:pPr>
            <w:r w:rsidRPr="004D618A">
              <w:t xml:space="preserve">How long you have to make a submission </w:t>
            </w:r>
          </w:p>
        </w:tc>
      </w:tr>
      <w:tr w:rsidR="00C71529" w:rsidRPr="00555574" w14:paraId="2FE99534" w14:textId="77777777" w:rsidTr="00C71529">
        <w:trPr>
          <w:trHeight w:val="430"/>
        </w:trPr>
        <w:tc>
          <w:tcPr>
            <w:tcW w:w="1560" w:type="dxa"/>
            <w:vMerge w:val="restart"/>
            <w:tcBorders>
              <w:top w:val="nil"/>
            </w:tcBorders>
            <w:shd w:val="clear" w:color="auto" w:fill="EEF3F8"/>
          </w:tcPr>
          <w:p w14:paraId="390E595A" w14:textId="77777777" w:rsidR="00C71529" w:rsidRPr="004D618A" w:rsidRDefault="00C71529" w:rsidP="00C71529">
            <w:pPr>
              <w:pStyle w:val="TableText"/>
              <w:rPr>
                <w:bCs/>
              </w:rPr>
            </w:pPr>
            <w:r w:rsidRPr="004D618A">
              <w:rPr>
                <w:bCs/>
              </w:rPr>
              <w:t>Short-term leave</w:t>
            </w:r>
          </w:p>
        </w:tc>
        <w:tc>
          <w:tcPr>
            <w:tcW w:w="2551" w:type="dxa"/>
            <w:tcBorders>
              <w:top w:val="nil"/>
            </w:tcBorders>
            <w:shd w:val="clear" w:color="auto" w:fill="EEF3F8"/>
          </w:tcPr>
          <w:p w14:paraId="7686B45F" w14:textId="77777777" w:rsidR="00C71529" w:rsidRPr="004D618A" w:rsidRDefault="00C71529" w:rsidP="00C71529">
            <w:pPr>
              <w:pStyle w:val="TableText"/>
              <w:rPr>
                <w:bCs/>
              </w:rPr>
            </w:pPr>
            <w:r w:rsidRPr="004D618A">
              <w:rPr>
                <w:bCs/>
              </w:rPr>
              <w:t>Staff-escorted leave</w:t>
            </w:r>
          </w:p>
        </w:tc>
        <w:tc>
          <w:tcPr>
            <w:tcW w:w="2126" w:type="dxa"/>
            <w:tcBorders>
              <w:top w:val="nil"/>
            </w:tcBorders>
            <w:shd w:val="clear" w:color="auto" w:fill="EEF3F8"/>
          </w:tcPr>
          <w:p w14:paraId="28C2A92F" w14:textId="77777777" w:rsidR="00C71529" w:rsidRPr="004D618A" w:rsidRDefault="00C71529" w:rsidP="00C71529">
            <w:pPr>
              <w:pStyle w:val="TableText"/>
              <w:rPr>
                <w:bCs/>
              </w:rPr>
            </w:pPr>
            <w:r w:rsidRPr="004D618A">
              <w:rPr>
                <w:bCs/>
              </w:rPr>
              <w:t>DAMHS</w:t>
            </w:r>
          </w:p>
        </w:tc>
        <w:tc>
          <w:tcPr>
            <w:tcW w:w="2127" w:type="dxa"/>
            <w:tcBorders>
              <w:top w:val="nil"/>
            </w:tcBorders>
            <w:shd w:val="clear" w:color="auto" w:fill="EEF3F8"/>
          </w:tcPr>
          <w:p w14:paraId="4EE12F8A" w14:textId="77777777" w:rsidR="00C71529" w:rsidRPr="004D618A" w:rsidRDefault="00C71529" w:rsidP="00C71529">
            <w:pPr>
              <w:pStyle w:val="TableText"/>
              <w:rPr>
                <w:bCs/>
              </w:rPr>
            </w:pPr>
            <w:r w:rsidRPr="004D618A">
              <w:rPr>
                <w:bCs/>
              </w:rPr>
              <w:t>14 days</w:t>
            </w:r>
          </w:p>
        </w:tc>
      </w:tr>
      <w:tr w:rsidR="00C71529" w:rsidRPr="00555574" w14:paraId="0DEB29BB" w14:textId="77777777" w:rsidTr="00C71529">
        <w:trPr>
          <w:trHeight w:val="454"/>
        </w:trPr>
        <w:tc>
          <w:tcPr>
            <w:tcW w:w="1560" w:type="dxa"/>
            <w:vMerge/>
            <w:shd w:val="clear" w:color="auto" w:fill="EEF3F8"/>
          </w:tcPr>
          <w:p w14:paraId="2F0DBE17" w14:textId="77777777" w:rsidR="00C71529" w:rsidRPr="004D618A" w:rsidRDefault="00C71529" w:rsidP="00C71529">
            <w:pPr>
              <w:pStyle w:val="TableText"/>
              <w:rPr>
                <w:bCs/>
              </w:rPr>
            </w:pPr>
          </w:p>
        </w:tc>
        <w:tc>
          <w:tcPr>
            <w:tcW w:w="2551" w:type="dxa"/>
            <w:shd w:val="clear" w:color="auto" w:fill="EEF3F8"/>
          </w:tcPr>
          <w:p w14:paraId="3D4235CC" w14:textId="77777777" w:rsidR="00C71529" w:rsidRPr="004D618A" w:rsidRDefault="00C71529" w:rsidP="00C71529">
            <w:pPr>
              <w:pStyle w:val="TableText"/>
              <w:rPr>
                <w:bCs/>
              </w:rPr>
            </w:pPr>
            <w:r w:rsidRPr="004D618A">
              <w:rPr>
                <w:bCs/>
              </w:rPr>
              <w:t>Staff-escorted leave (unescorted at destination)</w:t>
            </w:r>
          </w:p>
        </w:tc>
        <w:tc>
          <w:tcPr>
            <w:tcW w:w="2126" w:type="dxa"/>
            <w:shd w:val="clear" w:color="auto" w:fill="EEF3F8"/>
          </w:tcPr>
          <w:p w14:paraId="3016AADA" w14:textId="77777777" w:rsidR="00C71529" w:rsidRPr="004D618A" w:rsidRDefault="00C71529" w:rsidP="00C71529">
            <w:pPr>
              <w:pStyle w:val="TableText"/>
              <w:rPr>
                <w:bCs/>
              </w:rPr>
            </w:pPr>
            <w:r w:rsidRPr="004D618A">
              <w:rPr>
                <w:bCs/>
              </w:rPr>
              <w:t>DAMHS</w:t>
            </w:r>
          </w:p>
        </w:tc>
        <w:tc>
          <w:tcPr>
            <w:tcW w:w="2127" w:type="dxa"/>
            <w:shd w:val="clear" w:color="auto" w:fill="EEF3F8"/>
          </w:tcPr>
          <w:p w14:paraId="70A53B91" w14:textId="77777777" w:rsidR="00C71529" w:rsidRPr="004D618A" w:rsidRDefault="00C71529" w:rsidP="00C71529">
            <w:pPr>
              <w:pStyle w:val="TableText"/>
              <w:rPr>
                <w:bCs/>
              </w:rPr>
            </w:pPr>
            <w:r w:rsidRPr="004D618A">
              <w:rPr>
                <w:bCs/>
              </w:rPr>
              <w:t>14 days</w:t>
            </w:r>
          </w:p>
        </w:tc>
      </w:tr>
      <w:tr w:rsidR="00C71529" w:rsidRPr="00555574" w14:paraId="009547DE" w14:textId="77777777" w:rsidTr="00C71529">
        <w:trPr>
          <w:trHeight w:val="430"/>
        </w:trPr>
        <w:tc>
          <w:tcPr>
            <w:tcW w:w="1560" w:type="dxa"/>
            <w:vMerge/>
            <w:shd w:val="clear" w:color="auto" w:fill="EEF3F8"/>
          </w:tcPr>
          <w:p w14:paraId="11ACAEBF" w14:textId="77777777" w:rsidR="00C71529" w:rsidRPr="004D618A" w:rsidRDefault="00C71529" w:rsidP="00C71529">
            <w:pPr>
              <w:pStyle w:val="TableText"/>
              <w:rPr>
                <w:bCs/>
              </w:rPr>
            </w:pPr>
          </w:p>
        </w:tc>
        <w:tc>
          <w:tcPr>
            <w:tcW w:w="2551" w:type="dxa"/>
            <w:shd w:val="clear" w:color="auto" w:fill="EEF3F8"/>
          </w:tcPr>
          <w:p w14:paraId="28B897A0" w14:textId="77777777" w:rsidR="00C71529" w:rsidRPr="004D618A" w:rsidRDefault="00C71529" w:rsidP="00C71529">
            <w:pPr>
              <w:pStyle w:val="TableText"/>
              <w:rPr>
                <w:bCs/>
              </w:rPr>
            </w:pPr>
            <w:r w:rsidRPr="004D618A">
              <w:rPr>
                <w:bCs/>
              </w:rPr>
              <w:t>Unescorted leave</w:t>
            </w:r>
          </w:p>
        </w:tc>
        <w:tc>
          <w:tcPr>
            <w:tcW w:w="2126" w:type="dxa"/>
            <w:shd w:val="clear" w:color="auto" w:fill="EEF3F8"/>
          </w:tcPr>
          <w:p w14:paraId="4C9D9E7B" w14:textId="77777777" w:rsidR="00C71529" w:rsidRPr="004D618A" w:rsidRDefault="00C71529" w:rsidP="00C71529">
            <w:pPr>
              <w:pStyle w:val="TableText"/>
              <w:rPr>
                <w:bCs/>
              </w:rPr>
            </w:pPr>
            <w:r w:rsidRPr="004D618A">
              <w:rPr>
                <w:bCs/>
              </w:rPr>
              <w:t>DAMHS</w:t>
            </w:r>
          </w:p>
        </w:tc>
        <w:tc>
          <w:tcPr>
            <w:tcW w:w="2127" w:type="dxa"/>
            <w:shd w:val="clear" w:color="auto" w:fill="EEF3F8"/>
          </w:tcPr>
          <w:p w14:paraId="55D5A7DA" w14:textId="77777777" w:rsidR="00C71529" w:rsidRPr="004D618A" w:rsidRDefault="00C71529" w:rsidP="00C71529">
            <w:pPr>
              <w:pStyle w:val="TableText"/>
              <w:rPr>
                <w:bCs/>
              </w:rPr>
            </w:pPr>
            <w:r w:rsidRPr="004D618A">
              <w:rPr>
                <w:bCs/>
              </w:rPr>
              <w:t>14 days</w:t>
            </w:r>
          </w:p>
        </w:tc>
      </w:tr>
      <w:tr w:rsidR="00C71529" w:rsidRPr="00555574" w14:paraId="198A2283" w14:textId="77777777" w:rsidTr="00C71529">
        <w:trPr>
          <w:trHeight w:val="430"/>
        </w:trPr>
        <w:tc>
          <w:tcPr>
            <w:tcW w:w="1560" w:type="dxa"/>
            <w:vMerge/>
            <w:shd w:val="clear" w:color="auto" w:fill="EEF3F8"/>
          </w:tcPr>
          <w:p w14:paraId="79F2B1D0" w14:textId="77777777" w:rsidR="00C71529" w:rsidRPr="004D618A" w:rsidRDefault="00C71529" w:rsidP="00C71529">
            <w:pPr>
              <w:pStyle w:val="TableText"/>
              <w:rPr>
                <w:bCs/>
              </w:rPr>
            </w:pPr>
          </w:p>
        </w:tc>
        <w:tc>
          <w:tcPr>
            <w:tcW w:w="2551" w:type="dxa"/>
            <w:shd w:val="clear" w:color="auto" w:fill="EEF3F8"/>
          </w:tcPr>
          <w:p w14:paraId="6E9C722B" w14:textId="77777777" w:rsidR="00C71529" w:rsidRPr="004D618A" w:rsidRDefault="00C71529" w:rsidP="00C71529">
            <w:pPr>
              <w:pStyle w:val="TableText"/>
              <w:rPr>
                <w:bCs/>
              </w:rPr>
            </w:pPr>
            <w:r w:rsidRPr="004D618A">
              <w:rPr>
                <w:rFonts w:cs="Segoe UI"/>
                <w:bCs/>
              </w:rPr>
              <w:t>Overnight leave from hospital (up to 3 days)</w:t>
            </w:r>
          </w:p>
        </w:tc>
        <w:tc>
          <w:tcPr>
            <w:tcW w:w="2126" w:type="dxa"/>
            <w:shd w:val="clear" w:color="auto" w:fill="EEF3F8"/>
          </w:tcPr>
          <w:p w14:paraId="02D4DFE0" w14:textId="77777777" w:rsidR="00C71529" w:rsidRPr="004D618A" w:rsidRDefault="00C71529" w:rsidP="00C71529">
            <w:pPr>
              <w:pStyle w:val="TableText"/>
              <w:rPr>
                <w:bCs/>
              </w:rPr>
            </w:pPr>
            <w:r w:rsidRPr="004D618A">
              <w:rPr>
                <w:bCs/>
              </w:rPr>
              <w:t>DAMHS</w:t>
            </w:r>
          </w:p>
        </w:tc>
        <w:tc>
          <w:tcPr>
            <w:tcW w:w="2127" w:type="dxa"/>
            <w:shd w:val="clear" w:color="auto" w:fill="EEF3F8"/>
          </w:tcPr>
          <w:p w14:paraId="3B9D386B" w14:textId="77777777" w:rsidR="00C71529" w:rsidRPr="004D618A" w:rsidRDefault="00C71529" w:rsidP="00C71529">
            <w:pPr>
              <w:pStyle w:val="TableText"/>
              <w:rPr>
                <w:bCs/>
              </w:rPr>
            </w:pPr>
            <w:r w:rsidRPr="004D618A">
              <w:rPr>
                <w:bCs/>
              </w:rPr>
              <w:t>14 days</w:t>
            </w:r>
          </w:p>
        </w:tc>
      </w:tr>
      <w:tr w:rsidR="00C71529" w:rsidRPr="00555574" w14:paraId="3D01D300" w14:textId="77777777" w:rsidTr="00C71529">
        <w:trPr>
          <w:trHeight w:val="430"/>
        </w:trPr>
        <w:tc>
          <w:tcPr>
            <w:tcW w:w="1560" w:type="dxa"/>
            <w:vMerge/>
            <w:shd w:val="clear" w:color="auto" w:fill="EEF3F8"/>
          </w:tcPr>
          <w:p w14:paraId="635ACA90" w14:textId="77777777" w:rsidR="00C71529" w:rsidRPr="004D618A" w:rsidRDefault="00C71529" w:rsidP="00C71529">
            <w:pPr>
              <w:pStyle w:val="TableText"/>
              <w:rPr>
                <w:bCs/>
              </w:rPr>
            </w:pPr>
          </w:p>
        </w:tc>
        <w:tc>
          <w:tcPr>
            <w:tcW w:w="2551" w:type="dxa"/>
            <w:shd w:val="clear" w:color="auto" w:fill="EEF3F8"/>
          </w:tcPr>
          <w:p w14:paraId="2D19E163" w14:textId="77777777" w:rsidR="00C71529" w:rsidRPr="004D618A" w:rsidRDefault="00C71529" w:rsidP="00C71529">
            <w:pPr>
              <w:pStyle w:val="TableText"/>
              <w:rPr>
                <w:bCs/>
              </w:rPr>
            </w:pPr>
            <w:r w:rsidRPr="004D618A">
              <w:rPr>
                <w:rFonts w:cs="Segoe UI"/>
                <w:bCs/>
              </w:rPr>
              <w:t>Overnight (up to 7 days)</w:t>
            </w:r>
          </w:p>
        </w:tc>
        <w:tc>
          <w:tcPr>
            <w:tcW w:w="2126" w:type="dxa"/>
            <w:shd w:val="clear" w:color="auto" w:fill="EEF3F8"/>
          </w:tcPr>
          <w:p w14:paraId="54E85C18" w14:textId="77777777" w:rsidR="00C71529" w:rsidRPr="004D618A" w:rsidRDefault="00C71529" w:rsidP="00C71529">
            <w:pPr>
              <w:pStyle w:val="TableText"/>
              <w:rPr>
                <w:bCs/>
              </w:rPr>
            </w:pPr>
            <w:r w:rsidRPr="004D618A">
              <w:rPr>
                <w:bCs/>
              </w:rPr>
              <w:t>DAMHS</w:t>
            </w:r>
          </w:p>
        </w:tc>
        <w:tc>
          <w:tcPr>
            <w:tcW w:w="2127" w:type="dxa"/>
            <w:shd w:val="clear" w:color="auto" w:fill="EEF3F8"/>
          </w:tcPr>
          <w:p w14:paraId="7121E958" w14:textId="77777777" w:rsidR="00C71529" w:rsidRPr="004D618A" w:rsidRDefault="00C71529" w:rsidP="00C71529">
            <w:pPr>
              <w:pStyle w:val="TableText"/>
              <w:rPr>
                <w:bCs/>
              </w:rPr>
            </w:pPr>
            <w:r w:rsidRPr="004D618A">
              <w:rPr>
                <w:bCs/>
              </w:rPr>
              <w:t>14 days</w:t>
            </w:r>
          </w:p>
        </w:tc>
      </w:tr>
      <w:tr w:rsidR="00C71529" w:rsidRPr="00555574" w14:paraId="4D784653" w14:textId="77777777" w:rsidTr="00C71529">
        <w:trPr>
          <w:trHeight w:val="430"/>
        </w:trPr>
        <w:tc>
          <w:tcPr>
            <w:tcW w:w="4111" w:type="dxa"/>
            <w:gridSpan w:val="2"/>
            <w:shd w:val="clear" w:color="auto" w:fill="DCE6F0"/>
          </w:tcPr>
          <w:p w14:paraId="0A086E8F" w14:textId="77777777" w:rsidR="00C71529" w:rsidRPr="004D618A" w:rsidRDefault="00C71529" w:rsidP="00C71529">
            <w:pPr>
              <w:pStyle w:val="TableText"/>
              <w:rPr>
                <w:bCs/>
              </w:rPr>
            </w:pPr>
            <w:r w:rsidRPr="004D618A">
              <w:rPr>
                <w:bCs/>
              </w:rPr>
              <w:t xml:space="preserve">Long leave </w:t>
            </w:r>
            <w:r w:rsidRPr="004D618A">
              <w:rPr>
                <w:rFonts w:cs="Segoe UI"/>
                <w:bCs/>
              </w:rPr>
              <w:t>(6 or 12 months)</w:t>
            </w:r>
          </w:p>
        </w:tc>
        <w:tc>
          <w:tcPr>
            <w:tcW w:w="2126" w:type="dxa"/>
            <w:shd w:val="clear" w:color="auto" w:fill="DCE6F0"/>
          </w:tcPr>
          <w:p w14:paraId="00862956" w14:textId="77777777" w:rsidR="00C71529" w:rsidRPr="004D618A" w:rsidRDefault="00C71529" w:rsidP="00C71529">
            <w:pPr>
              <w:pStyle w:val="TableText"/>
              <w:rPr>
                <w:bCs/>
              </w:rPr>
            </w:pPr>
            <w:r w:rsidRPr="004D618A">
              <w:rPr>
                <w:bCs/>
              </w:rPr>
              <w:t>DAMHS</w:t>
            </w:r>
          </w:p>
        </w:tc>
        <w:tc>
          <w:tcPr>
            <w:tcW w:w="2127" w:type="dxa"/>
            <w:shd w:val="clear" w:color="auto" w:fill="DCE6F0"/>
          </w:tcPr>
          <w:p w14:paraId="35EC835D" w14:textId="77777777" w:rsidR="00C71529" w:rsidRPr="004D618A" w:rsidRDefault="00C71529" w:rsidP="00C71529">
            <w:pPr>
              <w:pStyle w:val="TableText"/>
              <w:rPr>
                <w:bCs/>
              </w:rPr>
            </w:pPr>
            <w:r w:rsidRPr="004D618A">
              <w:rPr>
                <w:bCs/>
              </w:rPr>
              <w:t>14 days</w:t>
            </w:r>
          </w:p>
        </w:tc>
      </w:tr>
      <w:tr w:rsidR="00C71529" w:rsidRPr="00555574" w14:paraId="149035D5" w14:textId="77777777" w:rsidTr="00C71529">
        <w:trPr>
          <w:trHeight w:val="430"/>
        </w:trPr>
        <w:tc>
          <w:tcPr>
            <w:tcW w:w="4111" w:type="dxa"/>
            <w:gridSpan w:val="2"/>
            <w:shd w:val="clear" w:color="auto" w:fill="C4D5E6"/>
          </w:tcPr>
          <w:p w14:paraId="1A2EC4A8" w14:textId="77777777" w:rsidR="00C71529" w:rsidRPr="004D618A" w:rsidRDefault="00C71529" w:rsidP="00C71529">
            <w:pPr>
              <w:pStyle w:val="TableText"/>
              <w:rPr>
                <w:bCs/>
              </w:rPr>
            </w:pPr>
            <w:r w:rsidRPr="004D618A">
              <w:rPr>
                <w:bCs/>
              </w:rPr>
              <w:t>A change of legal status</w:t>
            </w:r>
          </w:p>
        </w:tc>
        <w:tc>
          <w:tcPr>
            <w:tcW w:w="2126" w:type="dxa"/>
            <w:shd w:val="clear" w:color="auto" w:fill="C4D5E6"/>
          </w:tcPr>
          <w:p w14:paraId="0F3B2718" w14:textId="77777777" w:rsidR="00C71529" w:rsidRPr="004D618A" w:rsidRDefault="00C71529" w:rsidP="00C71529">
            <w:pPr>
              <w:pStyle w:val="TableText"/>
              <w:rPr>
                <w:bCs/>
              </w:rPr>
            </w:pPr>
            <w:r w:rsidRPr="004D618A">
              <w:rPr>
                <w:bCs/>
              </w:rPr>
              <w:t>Director</w:t>
            </w:r>
          </w:p>
        </w:tc>
        <w:tc>
          <w:tcPr>
            <w:tcW w:w="2127" w:type="dxa"/>
            <w:shd w:val="clear" w:color="auto" w:fill="C4D5E6"/>
          </w:tcPr>
          <w:p w14:paraId="6B5770D3" w14:textId="77777777" w:rsidR="00C71529" w:rsidRPr="004D618A" w:rsidRDefault="00C71529" w:rsidP="00C71529">
            <w:pPr>
              <w:pStyle w:val="TableText"/>
              <w:rPr>
                <w:bCs/>
              </w:rPr>
            </w:pPr>
            <w:r w:rsidRPr="004D618A">
              <w:rPr>
                <w:bCs/>
              </w:rPr>
              <w:t>14 days</w:t>
            </w:r>
          </w:p>
        </w:tc>
      </w:tr>
      <w:tr w:rsidR="00C71529" w:rsidRPr="00555574" w14:paraId="28321F73" w14:textId="77777777" w:rsidTr="00C71529">
        <w:trPr>
          <w:trHeight w:val="430"/>
        </w:trPr>
        <w:tc>
          <w:tcPr>
            <w:tcW w:w="4111" w:type="dxa"/>
            <w:gridSpan w:val="2"/>
            <w:shd w:val="clear" w:color="auto" w:fill="9EBAD6"/>
          </w:tcPr>
          <w:p w14:paraId="7B6DE47F" w14:textId="77777777" w:rsidR="00C71529" w:rsidRPr="004D618A" w:rsidRDefault="00C71529" w:rsidP="00C71529">
            <w:pPr>
              <w:pStyle w:val="TableText"/>
              <w:rPr>
                <w:bCs/>
              </w:rPr>
            </w:pPr>
            <w:r w:rsidRPr="004D618A">
              <w:rPr>
                <w:bCs/>
              </w:rPr>
              <w:t>A Mental Health Review Tribunal hearing</w:t>
            </w:r>
          </w:p>
        </w:tc>
        <w:tc>
          <w:tcPr>
            <w:tcW w:w="2126" w:type="dxa"/>
            <w:shd w:val="clear" w:color="auto" w:fill="9EBAD6"/>
          </w:tcPr>
          <w:p w14:paraId="41E3DE36" w14:textId="77777777" w:rsidR="00C71529" w:rsidRPr="004D618A" w:rsidRDefault="00C71529" w:rsidP="00C71529">
            <w:pPr>
              <w:pStyle w:val="TableText"/>
              <w:rPr>
                <w:bCs/>
              </w:rPr>
            </w:pPr>
            <w:r w:rsidRPr="004D618A">
              <w:rPr>
                <w:bCs/>
              </w:rPr>
              <w:t>DAMHS</w:t>
            </w:r>
          </w:p>
        </w:tc>
        <w:tc>
          <w:tcPr>
            <w:tcW w:w="2127" w:type="dxa"/>
            <w:shd w:val="clear" w:color="auto" w:fill="9EBAD6"/>
          </w:tcPr>
          <w:p w14:paraId="5DD0A40B" w14:textId="77777777" w:rsidR="00C71529" w:rsidRPr="004D618A" w:rsidRDefault="00C71529" w:rsidP="00C71529">
            <w:pPr>
              <w:pStyle w:val="TableText"/>
              <w:rPr>
                <w:bCs/>
              </w:rPr>
            </w:pPr>
            <w:r w:rsidRPr="004D618A">
              <w:rPr>
                <w:bCs/>
              </w:rPr>
              <w:t>10 days</w:t>
            </w:r>
          </w:p>
        </w:tc>
      </w:tr>
    </w:tbl>
    <w:p w14:paraId="25ED565F" w14:textId="77777777" w:rsidR="00C71529" w:rsidRDefault="00C71529" w:rsidP="00C71529">
      <w:pPr>
        <w:pStyle w:val="Note"/>
      </w:pPr>
      <w:r>
        <w:t>Note: DAMHS = Director of Area Mental Health Services; Director = Director of Mental Health.</w:t>
      </w:r>
    </w:p>
    <w:p w14:paraId="1D173AF4" w14:textId="77777777" w:rsidR="00C71529" w:rsidRPr="00555574" w:rsidRDefault="00C71529" w:rsidP="00C71529"/>
    <w:p w14:paraId="1F3D5E36" w14:textId="77777777" w:rsidR="00C71529" w:rsidRPr="00555574" w:rsidRDefault="00C71529" w:rsidP="00C71529">
      <w:r>
        <w:t>For</w:t>
      </w:r>
      <w:r w:rsidRPr="00555574">
        <w:t xml:space="preserve"> more information about what these applications mean, the process involved in approving them and how you can participate</w:t>
      </w:r>
      <w:r>
        <w:t>, see</w:t>
      </w:r>
      <w:r w:rsidRPr="00555574">
        <w:t xml:space="preserve"> Parts 5, 6 and 7. </w:t>
      </w:r>
    </w:p>
    <w:p w14:paraId="1054009B" w14:textId="77777777" w:rsidR="00C71529" w:rsidRPr="00555574" w:rsidRDefault="00C71529" w:rsidP="00C71529">
      <w:pPr>
        <w:pStyle w:val="Heading2"/>
      </w:pPr>
      <w:bookmarkStart w:id="116" w:name="_Toc122352695"/>
      <w:bookmarkStart w:id="117" w:name="_Toc122522069"/>
      <w:bookmarkStart w:id="118" w:name="_Toc122609691"/>
      <w:r w:rsidRPr="00555574">
        <w:lastRenderedPageBreak/>
        <w:t xml:space="preserve">What </w:t>
      </w:r>
      <w:r>
        <w:t>making</w:t>
      </w:r>
      <w:r w:rsidRPr="00555574">
        <w:t xml:space="preserve"> a submission</w:t>
      </w:r>
      <w:bookmarkEnd w:id="116"/>
      <w:r>
        <w:t xml:space="preserve"> involves</w:t>
      </w:r>
      <w:bookmarkEnd w:id="117"/>
      <w:bookmarkEnd w:id="118"/>
    </w:p>
    <w:p w14:paraId="01A7FCA0" w14:textId="77777777" w:rsidR="00C71529" w:rsidRPr="00555574" w:rsidRDefault="00C71529" w:rsidP="00C71529">
      <w:pPr>
        <w:rPr>
          <w:rFonts w:cs="Segoe UI"/>
        </w:rPr>
      </w:pPr>
      <w:r w:rsidRPr="00555574">
        <w:rPr>
          <w:rFonts w:cs="Segoe UI"/>
          <w:szCs w:val="21"/>
        </w:rPr>
        <w:t>Making a submission means having your say, putting your views forward</w:t>
      </w:r>
      <w:r>
        <w:rPr>
          <w:rFonts w:cs="Segoe UI"/>
          <w:szCs w:val="21"/>
        </w:rPr>
        <w:t xml:space="preserve"> and</w:t>
      </w:r>
      <w:r w:rsidRPr="00555574">
        <w:rPr>
          <w:rFonts w:cs="Segoe UI"/>
          <w:szCs w:val="21"/>
        </w:rPr>
        <w:t xml:space="preserve"> saying how you feel about what is being proposed</w:t>
      </w:r>
      <w:r>
        <w:rPr>
          <w:rFonts w:cs="Segoe UI"/>
          <w:szCs w:val="21"/>
        </w:rPr>
        <w:t>.</w:t>
      </w:r>
      <w:r w:rsidRPr="00555574">
        <w:rPr>
          <w:rFonts w:cs="Segoe UI"/>
          <w:szCs w:val="21"/>
        </w:rPr>
        <w:t xml:space="preserve"> </w:t>
      </w:r>
      <w:r>
        <w:rPr>
          <w:rFonts w:cs="Segoe UI"/>
          <w:szCs w:val="21"/>
        </w:rPr>
        <w:t>Then the responsible authority will consider your</w:t>
      </w:r>
      <w:r w:rsidRPr="00555574">
        <w:rPr>
          <w:rFonts w:cs="Segoe UI"/>
          <w:szCs w:val="21"/>
        </w:rPr>
        <w:t xml:space="preserve"> views before </w:t>
      </w:r>
      <w:r>
        <w:rPr>
          <w:rFonts w:cs="Segoe UI"/>
          <w:szCs w:val="21"/>
        </w:rPr>
        <w:t xml:space="preserve">making </w:t>
      </w:r>
      <w:r w:rsidRPr="00555574">
        <w:rPr>
          <w:rFonts w:cs="Segoe UI"/>
          <w:szCs w:val="21"/>
        </w:rPr>
        <w:t>a decision.  </w:t>
      </w:r>
    </w:p>
    <w:p w14:paraId="24933016" w14:textId="77777777" w:rsidR="00C71529" w:rsidRPr="00555574" w:rsidRDefault="00C71529" w:rsidP="00C71529">
      <w:pPr>
        <w:pStyle w:val="Heading2"/>
      </w:pPr>
      <w:bookmarkStart w:id="119" w:name="_Toc122352696"/>
      <w:bookmarkStart w:id="120" w:name="_Toc122522070"/>
      <w:bookmarkStart w:id="121" w:name="_Toc122609692"/>
      <w:r w:rsidRPr="00555574">
        <w:t>What to include in a submission</w:t>
      </w:r>
      <w:bookmarkEnd w:id="119"/>
      <w:bookmarkEnd w:id="120"/>
      <w:bookmarkEnd w:id="121"/>
    </w:p>
    <w:p w14:paraId="3DA88B0B" w14:textId="77777777" w:rsidR="00C71529" w:rsidRPr="00555574" w:rsidRDefault="00C71529" w:rsidP="00C71529">
      <w:r w:rsidRPr="00555574">
        <w:t>You</w:t>
      </w:r>
      <w:r>
        <w:t xml:space="preserve"> must make a</w:t>
      </w:r>
      <w:r w:rsidRPr="00555574">
        <w:t xml:space="preserve"> submission in writ</w:t>
      </w:r>
      <w:r>
        <w:t>ing</w:t>
      </w:r>
      <w:r w:rsidRPr="00555574">
        <w:t xml:space="preserve"> (typed or handwritten). You</w:t>
      </w:r>
      <w:r>
        <w:t xml:space="preserve"> can send your</w:t>
      </w:r>
      <w:r w:rsidRPr="00555574">
        <w:t xml:space="preserve"> submission to the </w:t>
      </w:r>
      <w:r>
        <w:t>postal</w:t>
      </w:r>
      <w:r w:rsidRPr="00555574">
        <w:t xml:space="preserve"> or email address on your notification letter. Your submission is an opportunity for you to </w:t>
      </w:r>
      <w:r>
        <w:t>give</w:t>
      </w:r>
      <w:r w:rsidRPr="00555574">
        <w:t xml:space="preserve"> your opinion, which may include any concerns you have about </w:t>
      </w:r>
      <w:r>
        <w:t>the</w:t>
      </w:r>
      <w:r w:rsidRPr="00555574">
        <w:t xml:space="preserve"> risk the special patient presents to your safety or security (physical, emotional or mental), or the safety or security of your immediate family or wh</w:t>
      </w:r>
      <w:r w:rsidRPr="00555574">
        <w:rPr>
          <w:rFonts w:cs="Segoe UI"/>
        </w:rPr>
        <w:t>ā</w:t>
      </w:r>
      <w:r w:rsidRPr="00555574">
        <w:t xml:space="preserve">nau. </w:t>
      </w:r>
    </w:p>
    <w:p w14:paraId="05EAFC2E" w14:textId="77777777" w:rsidR="00C71529" w:rsidRPr="00555574" w:rsidRDefault="00C71529" w:rsidP="00C71529"/>
    <w:p w14:paraId="22D91DF8" w14:textId="77777777" w:rsidR="00C71529" w:rsidRPr="00555574" w:rsidRDefault="00C71529" w:rsidP="00C71529">
      <w:r w:rsidRPr="00555574">
        <w:t xml:space="preserve">For example, you may want to raise concern about a special patient having leave, or </w:t>
      </w:r>
      <w:r>
        <w:t>living,</w:t>
      </w:r>
      <w:r w:rsidRPr="00555574">
        <w:t xml:space="preserve"> in an area that is close to your home or places that you frequently visit. It may also be reasonable to raise concern about a special patient attending the same event or gathering as you. </w:t>
      </w:r>
    </w:p>
    <w:p w14:paraId="7E5F81D7" w14:textId="77777777" w:rsidR="00C71529" w:rsidRPr="00555574" w:rsidRDefault="00C71529" w:rsidP="00C71529"/>
    <w:p w14:paraId="310511A3" w14:textId="77777777" w:rsidR="00C71529" w:rsidRPr="00555574" w:rsidRDefault="00C71529" w:rsidP="00C71529">
      <w:r w:rsidRPr="00555574">
        <w:t>You can include any information in your submission that you think would be relevant for the Director when</w:t>
      </w:r>
      <w:r>
        <w:t xml:space="preserve"> they are</w:t>
      </w:r>
      <w:r w:rsidRPr="00555574">
        <w:t xml:space="preserve"> considering whether to approve or support a leave or change of status application, or for the Mental Health Review Tribunal when </w:t>
      </w:r>
      <w:r>
        <w:t xml:space="preserve">it is </w:t>
      </w:r>
      <w:r w:rsidRPr="00555574">
        <w:t xml:space="preserve">reviewing a special patient’s condition. </w:t>
      </w:r>
      <w:r>
        <w:t>E</w:t>
      </w:r>
      <w:r w:rsidRPr="00555574">
        <w:t>xample</w:t>
      </w:r>
      <w:r>
        <w:t>s of</w:t>
      </w:r>
      <w:r w:rsidRPr="002460BB">
        <w:t xml:space="preserve"> </w:t>
      </w:r>
      <w:r w:rsidRPr="00555574">
        <w:t>useful information</w:t>
      </w:r>
      <w:r>
        <w:t xml:space="preserve"> are</w:t>
      </w:r>
      <w:r w:rsidRPr="00555574">
        <w:t xml:space="preserve"> the area </w:t>
      </w:r>
      <w:r>
        <w:t>where</w:t>
      </w:r>
      <w:r w:rsidRPr="00555574">
        <w:t xml:space="preserve"> you are living, your workplace or recreational places that you frequently visit.</w:t>
      </w:r>
    </w:p>
    <w:p w14:paraId="2A826FDC" w14:textId="77777777" w:rsidR="00C71529" w:rsidRPr="00555574" w:rsidRDefault="00C71529" w:rsidP="00C71529"/>
    <w:p w14:paraId="690A15FF" w14:textId="77777777" w:rsidR="00C71529" w:rsidRPr="00555574" w:rsidRDefault="00C71529" w:rsidP="00C71529">
      <w:r w:rsidRPr="00555574">
        <w:t xml:space="preserve">It may be difficult to put your thoughts and concerns into words. </w:t>
      </w:r>
      <w:r>
        <w:t>If you would like to, use the</w:t>
      </w:r>
      <w:r w:rsidRPr="00555574">
        <w:t xml:space="preserve"> submission form </w:t>
      </w:r>
      <w:r>
        <w:t>designed</w:t>
      </w:r>
      <w:r w:rsidRPr="00555574">
        <w:t xml:space="preserve"> to help you to write your submission. </w:t>
      </w:r>
      <w:r>
        <w:t>Every</w:t>
      </w:r>
      <w:r w:rsidRPr="00555574">
        <w:t xml:space="preserve"> letter you receive invit</w:t>
      </w:r>
      <w:r>
        <w:t>ing</w:t>
      </w:r>
      <w:r w:rsidRPr="00555574">
        <w:t xml:space="preserve"> you to make </w:t>
      </w:r>
      <w:r>
        <w:t>a</w:t>
      </w:r>
      <w:r w:rsidRPr="00555574">
        <w:t xml:space="preserve"> submission</w:t>
      </w:r>
      <w:r>
        <w:t xml:space="preserve"> includes this submission form</w:t>
      </w:r>
      <w:r w:rsidRPr="00555574">
        <w:t xml:space="preserve">. You can also find </w:t>
      </w:r>
      <w:r>
        <w:t>it</w:t>
      </w:r>
      <w:r w:rsidRPr="00555574">
        <w:t xml:space="preserve"> at </w:t>
      </w:r>
      <w:hyperlink r:id="rId41" w:history="1">
        <w:r w:rsidRPr="00555574">
          <w:rPr>
            <w:rStyle w:val="Hyperlink"/>
          </w:rPr>
          <w:t>health.govt.nz/our-work/mental-health-and-addiction/mental-health-legislation/victims-rights</w:t>
        </w:r>
      </w:hyperlink>
      <w:r w:rsidRPr="00555574">
        <w:t xml:space="preserve">. </w:t>
      </w:r>
      <w:r>
        <w:t>If y</w:t>
      </w:r>
      <w:r w:rsidRPr="00555574">
        <w:t xml:space="preserve">ou </w:t>
      </w:r>
      <w:r>
        <w:t xml:space="preserve">don’t want to use this form, you </w:t>
      </w:r>
      <w:r w:rsidRPr="00555574">
        <w:t>do not have to</w:t>
      </w:r>
      <w:r>
        <w:t>.</w:t>
      </w:r>
      <w:r w:rsidRPr="00555574">
        <w:t xml:space="preserve"> </w:t>
      </w:r>
      <w:r>
        <w:t>P</w:t>
      </w:r>
      <w:r w:rsidRPr="00555574">
        <w:t xml:space="preserve">lease feel free to </w:t>
      </w:r>
      <w:r>
        <w:t>make</w:t>
      </w:r>
      <w:r w:rsidRPr="00555574">
        <w:t xml:space="preserve"> your submission in writ</w:t>
      </w:r>
      <w:r>
        <w:t>ing in any way you choose</w:t>
      </w:r>
      <w:r w:rsidRPr="00555574">
        <w:t>.</w:t>
      </w:r>
    </w:p>
    <w:p w14:paraId="42FAD7FD" w14:textId="77777777" w:rsidR="00C71529" w:rsidRPr="00555574" w:rsidRDefault="00C71529" w:rsidP="00C71529">
      <w:pPr>
        <w:pStyle w:val="Heading2"/>
      </w:pPr>
      <w:bookmarkStart w:id="122" w:name="_Toc122352697"/>
      <w:bookmarkStart w:id="123" w:name="_Toc122522071"/>
      <w:bookmarkStart w:id="124" w:name="_Toc122609693"/>
      <w:r w:rsidRPr="00555574">
        <w:t>Who will read your submission</w:t>
      </w:r>
      <w:bookmarkEnd w:id="122"/>
      <w:bookmarkEnd w:id="123"/>
      <w:bookmarkEnd w:id="124"/>
    </w:p>
    <w:p w14:paraId="2C3CE485" w14:textId="77777777" w:rsidR="00C71529" w:rsidRPr="00555574" w:rsidRDefault="00C71529" w:rsidP="00C71529">
      <w:pPr>
        <w:pStyle w:val="Heading3"/>
      </w:pPr>
      <w:bookmarkStart w:id="125" w:name="_Toc122352698"/>
      <w:bookmarkStart w:id="126" w:name="_Toc122522072"/>
      <w:r w:rsidRPr="00555574">
        <w:t>Leave and change of status applications</w:t>
      </w:r>
      <w:bookmarkEnd w:id="125"/>
      <w:bookmarkEnd w:id="126"/>
    </w:p>
    <w:p w14:paraId="37179377" w14:textId="77777777" w:rsidR="00C71529" w:rsidRPr="00555574" w:rsidRDefault="00C71529" w:rsidP="00C71529">
      <w:r>
        <w:t>If your</w:t>
      </w:r>
      <w:r w:rsidRPr="00555574">
        <w:t xml:space="preserve"> submission</w:t>
      </w:r>
      <w:r>
        <w:t xml:space="preserve"> is about</w:t>
      </w:r>
      <w:r w:rsidRPr="00555574">
        <w:t xml:space="preserve"> a</w:t>
      </w:r>
      <w:r>
        <w:t>n</w:t>
      </w:r>
      <w:r w:rsidRPr="00555574">
        <w:t xml:space="preserve"> application</w:t>
      </w:r>
      <w:r>
        <w:t xml:space="preserve"> for leave</w:t>
      </w:r>
      <w:r w:rsidRPr="00555574">
        <w:t xml:space="preserve"> or </w:t>
      </w:r>
      <w:r>
        <w:t xml:space="preserve">a </w:t>
      </w:r>
      <w:r w:rsidRPr="00555574">
        <w:t xml:space="preserve">change of </w:t>
      </w:r>
      <w:r>
        <w:t xml:space="preserve">legal </w:t>
      </w:r>
      <w:r w:rsidRPr="00555574">
        <w:t xml:space="preserve">status, the Director and DAMHS will read </w:t>
      </w:r>
      <w:r>
        <w:t>it</w:t>
      </w:r>
      <w:r w:rsidRPr="00555574">
        <w:t xml:space="preserve">. </w:t>
      </w:r>
    </w:p>
    <w:p w14:paraId="1E810B35" w14:textId="77777777" w:rsidR="00C71529" w:rsidRPr="00555574" w:rsidRDefault="00C71529" w:rsidP="00C71529"/>
    <w:p w14:paraId="5797B4F6" w14:textId="77777777" w:rsidR="00C71529" w:rsidRPr="00555574" w:rsidRDefault="00C71529" w:rsidP="00C71529">
      <w:r w:rsidRPr="00555574">
        <w:t>The DAMHS may discuss parts of your submission with the people who are in charge of the treatment of the special patient who offended against you. Th</w:t>
      </w:r>
      <w:r>
        <w:t>ey do this</w:t>
      </w:r>
      <w:r w:rsidRPr="00555574">
        <w:t xml:space="preserve"> so that </w:t>
      </w:r>
      <w:r>
        <w:t xml:space="preserve">the service can </w:t>
      </w:r>
      <w:r w:rsidRPr="00555574">
        <w:t xml:space="preserve">change the risk management plan </w:t>
      </w:r>
      <w:r>
        <w:t>or</w:t>
      </w:r>
      <w:r w:rsidRPr="00555574">
        <w:t xml:space="preserve"> leave conditions </w:t>
      </w:r>
      <w:r>
        <w:t>as needed</w:t>
      </w:r>
      <w:r w:rsidRPr="00555574">
        <w:t xml:space="preserve"> to address the concerns that you raise.</w:t>
      </w:r>
    </w:p>
    <w:p w14:paraId="720630DC" w14:textId="77777777" w:rsidR="00C71529" w:rsidRPr="00555574" w:rsidRDefault="00C71529" w:rsidP="00C71529"/>
    <w:p w14:paraId="728D4C8C" w14:textId="77777777" w:rsidR="00C71529" w:rsidRPr="00555574" w:rsidRDefault="00C71529" w:rsidP="00C71529">
      <w:r>
        <w:lastRenderedPageBreak/>
        <w:t>The Director may also summarise p</w:t>
      </w:r>
      <w:r w:rsidRPr="00555574">
        <w:t>art of your submission in the</w:t>
      </w:r>
      <w:r>
        <w:t>ir</w:t>
      </w:r>
      <w:r w:rsidRPr="00555574">
        <w:t xml:space="preserve"> report to the Minister of Health to inform the</w:t>
      </w:r>
      <w:r>
        <w:t xml:space="preserve"> Minister’s</w:t>
      </w:r>
      <w:r w:rsidRPr="00555574">
        <w:t xml:space="preserve"> decision</w:t>
      </w:r>
      <w:r>
        <w:t>-</w:t>
      </w:r>
      <w:r w:rsidRPr="00555574">
        <w:t>making.</w:t>
      </w:r>
    </w:p>
    <w:p w14:paraId="31BE94F7" w14:textId="77777777" w:rsidR="00C71529" w:rsidRPr="00555574" w:rsidRDefault="00C71529" w:rsidP="00C71529"/>
    <w:p w14:paraId="7765962D" w14:textId="77777777" w:rsidR="00C71529" w:rsidRPr="00555574" w:rsidRDefault="00C71529" w:rsidP="00C71529">
      <w:r w:rsidRPr="00555574">
        <w:t xml:space="preserve">Please </w:t>
      </w:r>
      <w:r>
        <w:t>know</w:t>
      </w:r>
      <w:r w:rsidRPr="00555574">
        <w:t xml:space="preserve"> that </w:t>
      </w:r>
      <w:r>
        <w:t xml:space="preserve">the people who read </w:t>
      </w:r>
      <w:r w:rsidRPr="00555574">
        <w:t xml:space="preserve">your submission </w:t>
      </w:r>
      <w:r w:rsidRPr="00555574">
        <w:rPr>
          <w:b/>
          <w:bCs/>
        </w:rPr>
        <w:t>will not</w:t>
      </w:r>
      <w:r w:rsidRPr="00555574">
        <w:t xml:space="preserve"> share</w:t>
      </w:r>
      <w:r>
        <w:t xml:space="preserve"> it</w:t>
      </w:r>
      <w:r w:rsidRPr="00555574">
        <w:t xml:space="preserve"> with the special patient who has offended against you. Your submission will be held in a secure database, that only the Director, the regional DAMHS and the victim coordinator have access to. It may be necessary</w:t>
      </w:r>
      <w:r>
        <w:t xml:space="preserve"> for them</w:t>
      </w:r>
      <w:r w:rsidRPr="00555574">
        <w:t xml:space="preserve"> to discuss aspects of your submissions with the special patient’s treating team. However, </w:t>
      </w:r>
      <w:r>
        <w:t xml:space="preserve">they will not share </w:t>
      </w:r>
      <w:r w:rsidRPr="00555574">
        <w:t>your personal details, such as your name and address.</w:t>
      </w:r>
    </w:p>
    <w:p w14:paraId="0F3F435F" w14:textId="77777777" w:rsidR="00C71529" w:rsidRPr="00555574" w:rsidRDefault="00C71529" w:rsidP="00C71529">
      <w:pPr>
        <w:pStyle w:val="Heading3"/>
      </w:pPr>
      <w:bookmarkStart w:id="127" w:name="_Toc122352699"/>
      <w:bookmarkStart w:id="128" w:name="_Toc122522073"/>
      <w:r w:rsidRPr="00555574">
        <w:t>Mental Health Review Tribunal applications</w:t>
      </w:r>
      <w:bookmarkEnd w:id="127"/>
      <w:bookmarkEnd w:id="128"/>
    </w:p>
    <w:p w14:paraId="09085348" w14:textId="77777777" w:rsidR="00C71529" w:rsidRPr="00555574" w:rsidRDefault="00C71529" w:rsidP="00C71529">
      <w:r>
        <w:t>When you are making a</w:t>
      </w:r>
      <w:r w:rsidRPr="00555574">
        <w:t xml:space="preserve"> submission on a Mental Health Review Tribunal hearing, the members of the Tribunal will read your submission. Please </w:t>
      </w:r>
      <w:r>
        <w:t>know</w:t>
      </w:r>
      <w:r w:rsidRPr="00555574">
        <w:t xml:space="preserve"> that the special patient may also read your full submission, or </w:t>
      </w:r>
      <w:r>
        <w:t>parts</w:t>
      </w:r>
      <w:r w:rsidRPr="00555574">
        <w:t xml:space="preserve"> of it. </w:t>
      </w:r>
      <w:r>
        <w:t>However, they will not get</w:t>
      </w:r>
      <w:r w:rsidRPr="00555574">
        <w:t xml:space="preserve"> </w:t>
      </w:r>
      <w:r>
        <w:t>y</w:t>
      </w:r>
      <w:r w:rsidRPr="00555574">
        <w:t xml:space="preserve">our contact details and address. </w:t>
      </w:r>
    </w:p>
    <w:p w14:paraId="1F6F9460" w14:textId="77777777" w:rsidR="00C71529" w:rsidRPr="00555574" w:rsidRDefault="00C71529" w:rsidP="00C71529">
      <w:pPr>
        <w:pStyle w:val="Heading2"/>
      </w:pPr>
      <w:bookmarkStart w:id="129" w:name="_Toc122352700"/>
      <w:bookmarkStart w:id="130" w:name="_Toc122522074"/>
      <w:bookmarkStart w:id="131" w:name="_Toc122609694"/>
      <w:r w:rsidRPr="00555574">
        <w:t>What happens after you make your submission</w:t>
      </w:r>
      <w:bookmarkEnd w:id="129"/>
      <w:bookmarkEnd w:id="130"/>
      <w:bookmarkEnd w:id="131"/>
      <w:r w:rsidRPr="00555574">
        <w:t xml:space="preserve"> </w:t>
      </w:r>
    </w:p>
    <w:p w14:paraId="169BE897" w14:textId="77777777" w:rsidR="00C71529" w:rsidRPr="00555574" w:rsidRDefault="00C71529" w:rsidP="00C71529">
      <w:r>
        <w:t>After you make your submission, y</w:t>
      </w:r>
      <w:r w:rsidRPr="00555574">
        <w:t xml:space="preserve">ou will receive confirmation that </w:t>
      </w:r>
      <w:r>
        <w:t xml:space="preserve">it </w:t>
      </w:r>
      <w:r w:rsidRPr="00555574">
        <w:t>has been received.</w:t>
      </w:r>
    </w:p>
    <w:p w14:paraId="7636A7CB" w14:textId="77777777" w:rsidR="00C71529" w:rsidRPr="00555574" w:rsidRDefault="00C71529" w:rsidP="00C71529"/>
    <w:p w14:paraId="29D006C4" w14:textId="77777777" w:rsidR="00C71529" w:rsidRPr="00555574" w:rsidRDefault="00C71529" w:rsidP="00C71529">
      <w:r>
        <w:t xml:space="preserve">When your application goes to </w:t>
      </w:r>
      <w:r w:rsidRPr="00555574">
        <w:t xml:space="preserve">the Director </w:t>
      </w:r>
      <w:r>
        <w:t>to contribute to their decision about whether</w:t>
      </w:r>
      <w:r w:rsidRPr="00555574">
        <w:t xml:space="preserve"> to approve </w:t>
      </w:r>
      <w:r>
        <w:t>an application for</w:t>
      </w:r>
      <w:r w:rsidRPr="00555574">
        <w:t xml:space="preserve"> short</w:t>
      </w:r>
      <w:r>
        <w:t>-</w:t>
      </w:r>
      <w:r w:rsidRPr="00555574">
        <w:t xml:space="preserve">term leave or </w:t>
      </w:r>
      <w:r>
        <w:t xml:space="preserve">to </w:t>
      </w:r>
      <w:r w:rsidRPr="00555574">
        <w:t xml:space="preserve">support </w:t>
      </w:r>
      <w:r>
        <w:t xml:space="preserve">an application for </w:t>
      </w:r>
      <w:r w:rsidRPr="00555574">
        <w:t xml:space="preserve">long-term leave or change of </w:t>
      </w:r>
      <w:r>
        <w:t xml:space="preserve">legal </w:t>
      </w:r>
      <w:r w:rsidRPr="00555574">
        <w:t>status</w:t>
      </w:r>
      <w:r>
        <w:t>, the Director will</w:t>
      </w:r>
      <w:r w:rsidRPr="008F4BD0">
        <w:t xml:space="preserve"> </w:t>
      </w:r>
      <w:r w:rsidRPr="00555574">
        <w:t>meaningfully</w:t>
      </w:r>
      <w:r>
        <w:t xml:space="preserve"> consider</w:t>
      </w:r>
      <w:r w:rsidRPr="008F4BD0">
        <w:t xml:space="preserve"> </w:t>
      </w:r>
      <w:r>
        <w:t>t</w:t>
      </w:r>
      <w:r w:rsidRPr="00555574">
        <w:t xml:space="preserve">he concerns you raise in your submission. Similarly, the Mental Health Review Tribunal will meaningfully consider the concerns in your submission when </w:t>
      </w:r>
      <w:r>
        <w:t xml:space="preserve">it is </w:t>
      </w:r>
      <w:r w:rsidRPr="00555574">
        <w:t xml:space="preserve">reviewing the special patient’s condition. </w:t>
      </w:r>
    </w:p>
    <w:p w14:paraId="2CA055F6" w14:textId="77777777" w:rsidR="00C71529" w:rsidRPr="00555574" w:rsidRDefault="00C71529" w:rsidP="00C71529"/>
    <w:p w14:paraId="1E0E8028" w14:textId="77777777" w:rsidR="00C71529" w:rsidRPr="00555574" w:rsidRDefault="00C71529" w:rsidP="00C71529">
      <w:r w:rsidRPr="00555574">
        <w:t xml:space="preserve">The Director will expect and/or </w:t>
      </w:r>
      <w:r>
        <w:t>ask</w:t>
      </w:r>
      <w:r w:rsidRPr="00555574">
        <w:t xml:space="preserve"> the special patient’s treating team</w:t>
      </w:r>
      <w:r>
        <w:t xml:space="preserve"> to</w:t>
      </w:r>
      <w:r w:rsidRPr="00555574">
        <w:t xml:space="preserve"> make any changes to the risk management plan</w:t>
      </w:r>
      <w:r>
        <w:t xml:space="preserve"> that are needed to manage</w:t>
      </w:r>
      <w:r w:rsidRPr="00555574">
        <w:t xml:space="preserve"> the concerns of victims. Changes may include preventing</w:t>
      </w:r>
      <w:r>
        <w:t xml:space="preserve"> the</w:t>
      </w:r>
      <w:r w:rsidRPr="00555574">
        <w:t xml:space="preserve"> special patient from visiting specific areas of a city or </w:t>
      </w:r>
      <w:r>
        <w:t xml:space="preserve">particular </w:t>
      </w:r>
      <w:r w:rsidRPr="00555574">
        <w:t xml:space="preserve">recreational places. </w:t>
      </w:r>
    </w:p>
    <w:p w14:paraId="2D574471" w14:textId="77777777" w:rsidR="00C71529" w:rsidRPr="00555574" w:rsidRDefault="00C71529" w:rsidP="00C71529"/>
    <w:p w14:paraId="07E96897" w14:textId="77777777" w:rsidR="00C71529" w:rsidRPr="00555574" w:rsidRDefault="00C71529" w:rsidP="00C71529">
      <w:r>
        <w:t>A</w:t>
      </w:r>
      <w:r w:rsidRPr="00555574">
        <w:t xml:space="preserve">fter </w:t>
      </w:r>
      <w:r>
        <w:t>you have made</w:t>
      </w:r>
      <w:r w:rsidRPr="00555574">
        <w:t xml:space="preserve"> your submission and </w:t>
      </w:r>
      <w:r>
        <w:t>got</w:t>
      </w:r>
      <w:r w:rsidRPr="00555574">
        <w:t xml:space="preserve"> confirmation that it has been received, you will only get a response </w:t>
      </w:r>
      <w:r>
        <w:t>after</w:t>
      </w:r>
      <w:r w:rsidRPr="00555574">
        <w:t xml:space="preserve"> </w:t>
      </w:r>
      <w:r>
        <w:t xml:space="preserve">the responsible authority has made </w:t>
      </w:r>
      <w:r w:rsidRPr="00555574">
        <w:t xml:space="preserve">a decision. </w:t>
      </w:r>
    </w:p>
    <w:p w14:paraId="205E0B8D" w14:textId="77777777" w:rsidR="00C71529" w:rsidRPr="00555574" w:rsidRDefault="00C71529" w:rsidP="00C71529"/>
    <w:p w14:paraId="52EDD785" w14:textId="77777777" w:rsidR="00C71529" w:rsidRPr="00555574" w:rsidRDefault="00C71529" w:rsidP="00C71529">
      <w:r w:rsidRPr="00555574">
        <w:t>If</w:t>
      </w:r>
      <w:r>
        <w:t xml:space="preserve"> the responsible authority declines</w:t>
      </w:r>
      <w:r w:rsidRPr="00555574">
        <w:t xml:space="preserve"> a</w:t>
      </w:r>
      <w:r>
        <w:t>n</w:t>
      </w:r>
      <w:r w:rsidRPr="00555574">
        <w:t xml:space="preserve"> application </w:t>
      </w:r>
      <w:r>
        <w:t xml:space="preserve">for leave </w:t>
      </w:r>
      <w:r w:rsidRPr="00555574">
        <w:t xml:space="preserve">or change of legal status, the special patient’s treating team may put forward another application in the future. If this happens, you will </w:t>
      </w:r>
      <w:r>
        <w:t>receive another</w:t>
      </w:r>
      <w:r w:rsidRPr="00555574">
        <w:t xml:space="preserve"> notifi</w:t>
      </w:r>
      <w:r>
        <w:t>cation</w:t>
      </w:r>
      <w:r w:rsidRPr="00555574">
        <w:t xml:space="preserve"> and invit</w:t>
      </w:r>
      <w:r>
        <w:t>ation</w:t>
      </w:r>
      <w:r w:rsidRPr="00555574">
        <w:t xml:space="preserve"> to make another submission.</w:t>
      </w:r>
    </w:p>
    <w:p w14:paraId="0971E51B" w14:textId="77777777" w:rsidR="00C71529" w:rsidRPr="00555574" w:rsidRDefault="00C71529" w:rsidP="00C71529">
      <w:pPr>
        <w:pStyle w:val="Heading2"/>
      </w:pPr>
      <w:bookmarkStart w:id="132" w:name="_Toc122352701"/>
      <w:bookmarkStart w:id="133" w:name="_Toc122522075"/>
      <w:bookmarkStart w:id="134" w:name="_Toc122609695"/>
      <w:r w:rsidRPr="00555574">
        <w:lastRenderedPageBreak/>
        <w:t>Support with a submission</w:t>
      </w:r>
      <w:bookmarkEnd w:id="132"/>
      <w:bookmarkEnd w:id="133"/>
      <w:bookmarkEnd w:id="134"/>
      <w:r w:rsidRPr="00555574">
        <w:t xml:space="preserve"> </w:t>
      </w:r>
    </w:p>
    <w:p w14:paraId="716F03D7" w14:textId="77777777" w:rsidR="00C71529" w:rsidRPr="00555574" w:rsidRDefault="00C71529" w:rsidP="00C71529">
      <w:r w:rsidRPr="00555574">
        <w:t>If you would like help writing your submission, please contact Manaaki T</w:t>
      </w:r>
      <w:r w:rsidRPr="00555574">
        <w:rPr>
          <w:rFonts w:cs="Segoe UI"/>
        </w:rPr>
        <w:t>ā</w:t>
      </w:r>
      <w:r w:rsidRPr="00555574">
        <w:t xml:space="preserve">ngata Victim Support. You can contact them 24/7 on </w:t>
      </w:r>
      <w:r w:rsidRPr="00555574">
        <w:rPr>
          <w:b/>
          <w:bCs/>
        </w:rPr>
        <w:t>0800 842 846</w:t>
      </w:r>
      <w:r w:rsidRPr="00555574">
        <w:t xml:space="preserve">. </w:t>
      </w:r>
      <w:r>
        <w:t>For other</w:t>
      </w:r>
      <w:r w:rsidRPr="00555574">
        <w:t xml:space="preserve"> contact details</w:t>
      </w:r>
      <w:r>
        <w:t>, go to</w:t>
      </w:r>
      <w:r w:rsidRPr="00555574">
        <w:t xml:space="preserve"> </w:t>
      </w:r>
      <w:hyperlink r:id="rId42" w:history="1">
        <w:r w:rsidRPr="00555574">
          <w:rPr>
            <w:rStyle w:val="Hyperlink"/>
          </w:rPr>
          <w:t>victimsupport.org.nz</w:t>
        </w:r>
      </w:hyperlink>
    </w:p>
    <w:bookmarkEnd w:id="104"/>
    <w:bookmarkEnd w:id="105"/>
    <w:p w14:paraId="4AF33070" w14:textId="77777777" w:rsidR="00C71529" w:rsidRDefault="00C71529" w:rsidP="00C71529">
      <w:pPr>
        <w:spacing w:after="200" w:line="276" w:lineRule="auto"/>
        <w:rPr>
          <w:rFonts w:ascii="Georgia" w:hAnsi="Georgia"/>
          <w:color w:val="23305D"/>
          <w:spacing w:val="-10"/>
          <w:sz w:val="72"/>
        </w:rPr>
      </w:pPr>
      <w:r>
        <w:br w:type="page"/>
      </w:r>
    </w:p>
    <w:p w14:paraId="6E9610BA" w14:textId="77777777" w:rsidR="00C71529" w:rsidRPr="00555574" w:rsidRDefault="00C71529" w:rsidP="00C71529">
      <w:pPr>
        <w:pStyle w:val="Heading1"/>
      </w:pPr>
      <w:bookmarkStart w:id="135" w:name="_Toc122352702"/>
      <w:bookmarkStart w:id="136" w:name="_Toc122522076"/>
      <w:bookmarkStart w:id="137" w:name="_Toc122609696"/>
      <w:r w:rsidRPr="00555574">
        <w:lastRenderedPageBreak/>
        <w:t>Part 4. Detention in hospital</w:t>
      </w:r>
      <w:bookmarkStart w:id="138" w:name="_Toc506284428"/>
      <w:bookmarkStart w:id="139" w:name="_Toc506286229"/>
      <w:r w:rsidRPr="00555574">
        <w:t xml:space="preserve"> for mental health treatment</w:t>
      </w:r>
      <w:bookmarkEnd w:id="106"/>
      <w:bookmarkEnd w:id="107"/>
      <w:bookmarkEnd w:id="135"/>
      <w:bookmarkEnd w:id="136"/>
      <w:bookmarkEnd w:id="137"/>
    </w:p>
    <w:p w14:paraId="0E0C99D2" w14:textId="77777777" w:rsidR="00C71529" w:rsidRPr="00555574" w:rsidRDefault="00C71529" w:rsidP="00C71529">
      <w:pPr>
        <w:pStyle w:val="Heading2"/>
      </w:pPr>
      <w:bookmarkStart w:id="140" w:name="_Toc122352703"/>
      <w:bookmarkStart w:id="141" w:name="_Toc122522077"/>
      <w:bookmarkStart w:id="142" w:name="_Toc122609697"/>
      <w:r w:rsidRPr="00555574">
        <w:t>Special patients</w:t>
      </w:r>
      <w:bookmarkEnd w:id="140"/>
      <w:bookmarkEnd w:id="141"/>
      <w:bookmarkEnd w:id="142"/>
    </w:p>
    <w:p w14:paraId="1475D6A6" w14:textId="77777777" w:rsidR="00C71529" w:rsidRPr="00555574" w:rsidRDefault="00C71529" w:rsidP="00C71529">
      <w:pPr>
        <w:rPr>
          <w:b/>
          <w:bCs/>
        </w:rPr>
      </w:pPr>
      <w:r w:rsidRPr="00555574">
        <w:t>Special patients are a category of patient who forensic mental health services treat under the Mental Health (Compulsory Assessment and Treatment) Act 1992.</w:t>
      </w:r>
    </w:p>
    <w:p w14:paraId="07B84B1E" w14:textId="77777777" w:rsidR="00C71529" w:rsidRPr="00555574" w:rsidRDefault="00C71529" w:rsidP="00C71529"/>
    <w:p w14:paraId="442662D7" w14:textId="77777777" w:rsidR="00C71529" w:rsidRPr="00555574" w:rsidRDefault="00C71529" w:rsidP="00C71529">
      <w:r w:rsidRPr="00555574">
        <w:t>Most people who commit an offence and experience a mental illness are not detained in hospital for mental health assessment or treatment. But some people are, for several reasons. Under the Criminal Procedure (Mentally Impaired Persons) Act 2003</w:t>
      </w:r>
      <w:r>
        <w:t>,</w:t>
      </w:r>
      <w:r w:rsidRPr="00555574">
        <w:t xml:space="preserve"> a </w:t>
      </w:r>
      <w:r>
        <w:t>j</w:t>
      </w:r>
      <w:r w:rsidRPr="00555574">
        <w:t>udge may order that:</w:t>
      </w:r>
    </w:p>
    <w:p w14:paraId="0FAA9AA4" w14:textId="77777777" w:rsidR="00C71529" w:rsidRPr="00555574" w:rsidRDefault="00C71529" w:rsidP="00C71529">
      <w:pPr>
        <w:pStyle w:val="Bullet"/>
        <w:tabs>
          <w:tab w:val="num" w:pos="284"/>
        </w:tabs>
      </w:pPr>
      <w:r w:rsidRPr="00555574">
        <w:t>a person on remand must go to a hospital for psychiatric assessment of mental disorder</w:t>
      </w:r>
    </w:p>
    <w:p w14:paraId="1EFB3276" w14:textId="77777777" w:rsidR="00C71529" w:rsidRPr="00555574" w:rsidRDefault="00C71529" w:rsidP="00C71529">
      <w:pPr>
        <w:pStyle w:val="Bullet"/>
        <w:tabs>
          <w:tab w:val="num" w:pos="284"/>
        </w:tabs>
      </w:pPr>
      <w:r w:rsidRPr="00555574">
        <w:t xml:space="preserve">someone who is found unfit to stand trial or not guilty of a crime due to insanity must be detained in hospital as a special patient for treatment under the Mental Health Act </w:t>
      </w:r>
    </w:p>
    <w:p w14:paraId="25CBAB24" w14:textId="77777777" w:rsidR="00C71529" w:rsidRPr="00555574" w:rsidRDefault="00C71529" w:rsidP="00C71529">
      <w:pPr>
        <w:pStyle w:val="Bullet"/>
        <w:tabs>
          <w:tab w:val="num" w:pos="284"/>
        </w:tabs>
      </w:pPr>
      <w:r w:rsidRPr="00555574">
        <w:t xml:space="preserve">a person must be detained in hospital for treatment under the Mental Health Act after they are found guilty of a crime. </w:t>
      </w:r>
    </w:p>
    <w:p w14:paraId="1171487E" w14:textId="77777777" w:rsidR="00C71529" w:rsidRPr="00555574" w:rsidRDefault="00C71529" w:rsidP="00C71529"/>
    <w:p w14:paraId="41F6B708" w14:textId="77777777" w:rsidR="00C71529" w:rsidRPr="00555574" w:rsidRDefault="00C71529" w:rsidP="00C71529">
      <w:pPr>
        <w:rPr>
          <w:rStyle w:val="Hyperlink"/>
          <w:b w:val="0"/>
          <w:bCs/>
        </w:rPr>
      </w:pPr>
      <w:r w:rsidRPr="00555574">
        <w:t xml:space="preserve">To find out more about why people are detained in hospital for mental health care, </w:t>
      </w:r>
      <w:r>
        <w:t>go</w:t>
      </w:r>
      <w:r w:rsidRPr="003D011A">
        <w:t xml:space="preserve"> to</w:t>
      </w:r>
      <w:r w:rsidRPr="00555574">
        <w:rPr>
          <w:rStyle w:val="Hyperlink"/>
          <w:bCs/>
          <w:color w:val="000000" w:themeColor="text1"/>
        </w:rPr>
        <w:t xml:space="preserve">: </w:t>
      </w:r>
      <w:hyperlink r:id="rId43" w:history="1">
        <w:r w:rsidRPr="003D011A">
          <w:rPr>
            <w:rStyle w:val="Hyperlink"/>
          </w:rPr>
          <w:t>Special Patients and Restricted Patients: Guidelines for Regional Forensic Mental Health Services</w:t>
        </w:r>
      </w:hyperlink>
      <w:r w:rsidRPr="00555574">
        <w:rPr>
          <w:rStyle w:val="Hyperlink"/>
          <w:bCs/>
        </w:rPr>
        <w:t>.</w:t>
      </w:r>
      <w:r>
        <w:rPr>
          <w:rStyle w:val="FootnoteReference"/>
          <w:bCs/>
          <w:color w:val="595959" w:themeColor="text1" w:themeTint="A6"/>
        </w:rPr>
        <w:footnoteReference w:id="7"/>
      </w:r>
      <w:r w:rsidRPr="00555574">
        <w:rPr>
          <w:rStyle w:val="Hyperlink"/>
          <w:bCs/>
        </w:rPr>
        <w:t xml:space="preserve"> </w:t>
      </w:r>
    </w:p>
    <w:p w14:paraId="30D87CA8" w14:textId="77777777" w:rsidR="00C71529" w:rsidRPr="00555574" w:rsidRDefault="00C71529" w:rsidP="00C71529">
      <w:pPr>
        <w:rPr>
          <w:rStyle w:val="Hyperlink"/>
          <w:b w:val="0"/>
          <w:bCs/>
        </w:rPr>
      </w:pPr>
    </w:p>
    <w:p w14:paraId="7C330F32" w14:textId="77777777" w:rsidR="00C71529" w:rsidRPr="00555574" w:rsidRDefault="00C71529" w:rsidP="00C71529">
      <w:r>
        <w:t>For information on</w:t>
      </w:r>
      <w:r w:rsidRPr="00555574">
        <w:t xml:space="preserve"> the number of special patients </w:t>
      </w:r>
      <w:r>
        <w:t>in Aotearoa</w:t>
      </w:r>
      <w:r w:rsidRPr="00555574">
        <w:t xml:space="preserve"> for any given year, </w:t>
      </w:r>
      <w:r>
        <w:t>see</w:t>
      </w:r>
      <w:r w:rsidRPr="00555574">
        <w:t xml:space="preserve"> the </w:t>
      </w:r>
      <w:hyperlink r:id="rId44">
        <w:r w:rsidRPr="00555574">
          <w:rPr>
            <w:rStyle w:val="Hyperlink"/>
          </w:rPr>
          <w:t>Office of the Director of Mental Health and Addiction Services Regulatory Report</w:t>
        </w:r>
      </w:hyperlink>
      <w:r>
        <w:t xml:space="preserve"> for that year</w:t>
      </w:r>
      <w:r w:rsidRPr="00555574">
        <w:t>.</w:t>
      </w:r>
      <w:r>
        <w:rPr>
          <w:rStyle w:val="FootnoteReference"/>
        </w:rPr>
        <w:footnoteReference w:id="8"/>
      </w:r>
      <w:r>
        <w:t xml:space="preserve"> This data is published on an annual basis, for the previous year (i.e. the data for 2020 was published in 2021).</w:t>
      </w:r>
    </w:p>
    <w:p w14:paraId="4DDAED05" w14:textId="77777777" w:rsidR="00C71529" w:rsidRPr="00555574" w:rsidRDefault="00C71529" w:rsidP="00C71529">
      <w:pPr>
        <w:pStyle w:val="Heading2"/>
      </w:pPr>
      <w:bookmarkStart w:id="143" w:name="_Toc122352704"/>
      <w:bookmarkStart w:id="144" w:name="_Toc122522078"/>
      <w:bookmarkStart w:id="145" w:name="_Toc122609698"/>
      <w:r w:rsidRPr="00555574">
        <w:lastRenderedPageBreak/>
        <w:t>Patients</w:t>
      </w:r>
      <w:bookmarkEnd w:id="143"/>
      <w:bookmarkEnd w:id="144"/>
      <w:bookmarkEnd w:id="145"/>
    </w:p>
    <w:p w14:paraId="62C3BC65" w14:textId="77777777" w:rsidR="00C71529" w:rsidRPr="00555574" w:rsidRDefault="00C71529" w:rsidP="00C71529">
      <w:r w:rsidRPr="00555574">
        <w:t xml:space="preserve">Sometimes a judge may order a person involved with an offence to be detained to receive treatment as an ordinary patient under the Mental Health Act. For more information about the treatment of ordinary patients, </w:t>
      </w:r>
      <w:r>
        <w:t>see</w:t>
      </w:r>
      <w:r w:rsidRPr="00555574">
        <w:t xml:space="preserve"> the</w:t>
      </w:r>
      <w:r w:rsidRPr="003D011A">
        <w:rPr>
          <w:rStyle w:val="Emphasis"/>
        </w:rPr>
        <w:t xml:space="preserve"> </w:t>
      </w:r>
      <w:hyperlink r:id="rId45" w:history="1">
        <w:r w:rsidRPr="003D2A8F">
          <w:rPr>
            <w:rStyle w:val="Hyperlink"/>
          </w:rPr>
          <w:t>Guidelines to the Mental Health (Compulsory Assessment and Treatment) Act 1992</w:t>
        </w:r>
      </w:hyperlink>
      <w:r w:rsidRPr="00555574">
        <w:t>.</w:t>
      </w:r>
      <w:r>
        <w:rPr>
          <w:rStyle w:val="FootnoteReference"/>
        </w:rPr>
        <w:footnoteReference w:id="9"/>
      </w:r>
      <w:r w:rsidRPr="00555574">
        <w:t xml:space="preserve"> </w:t>
      </w:r>
    </w:p>
    <w:p w14:paraId="0A1F57E5" w14:textId="77777777" w:rsidR="00C71529" w:rsidRPr="00555574" w:rsidRDefault="00C71529" w:rsidP="00C71529"/>
    <w:p w14:paraId="6F7BA090" w14:textId="77777777" w:rsidR="00C71529" w:rsidRPr="00555574" w:rsidRDefault="00C71529" w:rsidP="00C71529">
      <w:r w:rsidRPr="00555574">
        <w:t xml:space="preserve">This booklet mainly focuses on special patients. </w:t>
      </w:r>
    </w:p>
    <w:p w14:paraId="74CBB33D" w14:textId="77777777" w:rsidR="00C71529" w:rsidRPr="00555574" w:rsidRDefault="00C71529" w:rsidP="00C71529">
      <w:pPr>
        <w:pStyle w:val="Heading2"/>
      </w:pPr>
      <w:bookmarkStart w:id="146" w:name="_Toc520306519"/>
      <w:bookmarkStart w:id="147" w:name="_Toc524701187"/>
      <w:bookmarkStart w:id="148" w:name="_Toc122352705"/>
      <w:bookmarkStart w:id="149" w:name="_Toc122522079"/>
      <w:bookmarkStart w:id="150" w:name="_Toc122609699"/>
      <w:r w:rsidRPr="00555574">
        <w:t>Transferring people from prison to hospital</w:t>
      </w:r>
      <w:bookmarkEnd w:id="146"/>
      <w:bookmarkEnd w:id="147"/>
      <w:bookmarkEnd w:id="148"/>
      <w:bookmarkEnd w:id="149"/>
      <w:bookmarkEnd w:id="150"/>
    </w:p>
    <w:p w14:paraId="45A81FF9" w14:textId="77777777" w:rsidR="00C71529" w:rsidRPr="00555574" w:rsidRDefault="00C71529" w:rsidP="00C71529">
      <w:r w:rsidRPr="00555574">
        <w:t>Prisoners who experience mental illness can receive mental health treatment in prison from health practitioners who work there. But in rare cases, some prisoners (less than 1</w:t>
      </w:r>
      <w:r>
        <w:t>%</w:t>
      </w:r>
      <w:r w:rsidRPr="00555574">
        <w:t xml:space="preserve"> of the prison population) need mental health care in a hospital. These prisoners can be transferred to a hospital and made a special patient. </w:t>
      </w:r>
    </w:p>
    <w:p w14:paraId="5DDF7430" w14:textId="77777777" w:rsidR="00C71529" w:rsidRPr="00555574" w:rsidRDefault="00C71529" w:rsidP="00C71529"/>
    <w:p w14:paraId="60794262" w14:textId="77777777" w:rsidR="00C71529" w:rsidRPr="00555574" w:rsidRDefault="00C71529" w:rsidP="00C71529">
      <w:r w:rsidRPr="00555574">
        <w:t>They will only return to prison once their condition has improved and health practitioners in prison</w:t>
      </w:r>
      <w:r w:rsidRPr="00B16362">
        <w:t xml:space="preserve"> </w:t>
      </w:r>
      <w:r w:rsidRPr="00555574">
        <w:t>can manage</w:t>
      </w:r>
      <w:r>
        <w:t xml:space="preserve"> it</w:t>
      </w:r>
      <w:r w:rsidRPr="00555574">
        <w:t>.</w:t>
      </w:r>
    </w:p>
    <w:p w14:paraId="26F4877D" w14:textId="77777777" w:rsidR="00C71529" w:rsidRPr="00555574" w:rsidRDefault="00C71529" w:rsidP="00C71529"/>
    <w:p w14:paraId="0DFE90BE" w14:textId="77777777" w:rsidR="00C71529" w:rsidRPr="00555574" w:rsidRDefault="00C71529" w:rsidP="00C71529">
      <w:r w:rsidRPr="00555574">
        <w:t xml:space="preserve">A judge can also order a person to undergo assessment or treatment in forensic mental health services before sentencing or as part of their sentence. </w:t>
      </w:r>
    </w:p>
    <w:p w14:paraId="7A0383B0" w14:textId="77777777" w:rsidR="00C71529" w:rsidRPr="00555574" w:rsidRDefault="00C71529" w:rsidP="00C71529">
      <w:pPr>
        <w:pStyle w:val="Heading2"/>
      </w:pPr>
      <w:bookmarkStart w:id="151" w:name="_Toc122352706"/>
      <w:bookmarkStart w:id="152" w:name="_Toc122522080"/>
      <w:bookmarkStart w:id="153" w:name="_Toc122609700"/>
      <w:bookmarkStart w:id="154" w:name="_Toc520306520"/>
      <w:bookmarkStart w:id="155" w:name="_Toc524701188"/>
      <w:r w:rsidRPr="00555574">
        <w:t>Forensic mental health services</w:t>
      </w:r>
      <w:bookmarkEnd w:id="151"/>
      <w:bookmarkEnd w:id="152"/>
      <w:bookmarkEnd w:id="153"/>
      <w:r w:rsidRPr="00555574">
        <w:t xml:space="preserve"> </w:t>
      </w:r>
      <w:bookmarkEnd w:id="154"/>
      <w:bookmarkEnd w:id="155"/>
    </w:p>
    <w:p w14:paraId="73DFFFC1" w14:textId="77777777" w:rsidR="00C71529" w:rsidRPr="00555574" w:rsidRDefault="00C71529" w:rsidP="00C71529">
      <w:r w:rsidRPr="00555574">
        <w:t xml:space="preserve">Forensic mental health services care for and treat special patients. The </w:t>
      </w:r>
      <w:r>
        <w:t>5</w:t>
      </w:r>
      <w:r w:rsidRPr="00555574">
        <w:t xml:space="preserve"> regional forensic mental health services across </w:t>
      </w:r>
      <w:r>
        <w:t>Aotearoa are</w:t>
      </w:r>
      <w:r w:rsidRPr="00555574">
        <w:t xml:space="preserve">:   </w:t>
      </w:r>
    </w:p>
    <w:p w14:paraId="73638306" w14:textId="77777777" w:rsidR="00C71529" w:rsidRPr="003D011A" w:rsidRDefault="00C71529" w:rsidP="00C71529">
      <w:pPr>
        <w:pStyle w:val="Bullet"/>
        <w:tabs>
          <w:tab w:val="num" w:pos="284"/>
        </w:tabs>
      </w:pPr>
      <w:r w:rsidRPr="003D011A">
        <w:t>Auckland Regional Forensic Mental Health Service</w:t>
      </w:r>
    </w:p>
    <w:p w14:paraId="4BA67D62" w14:textId="77777777" w:rsidR="00C71529" w:rsidRPr="003D011A" w:rsidRDefault="00C71529" w:rsidP="00C71529">
      <w:pPr>
        <w:pStyle w:val="Bullet"/>
        <w:tabs>
          <w:tab w:val="num" w:pos="284"/>
        </w:tabs>
      </w:pPr>
      <w:r w:rsidRPr="003D011A">
        <w:t>Puawai Midland Regional Forensic Mental Health Service</w:t>
      </w:r>
    </w:p>
    <w:p w14:paraId="4D24EA59" w14:textId="77777777" w:rsidR="00C71529" w:rsidRPr="003D011A" w:rsidRDefault="00C71529" w:rsidP="00C71529">
      <w:pPr>
        <w:pStyle w:val="Bullet"/>
        <w:tabs>
          <w:tab w:val="num" w:pos="284"/>
        </w:tabs>
      </w:pPr>
      <w:r w:rsidRPr="003D011A">
        <w:t xml:space="preserve">Te Korowai </w:t>
      </w:r>
      <w:r w:rsidRPr="00555574">
        <w:t>Whariki</w:t>
      </w:r>
      <w:r w:rsidRPr="003D011A">
        <w:t xml:space="preserve"> Central Regional Forensic Mental Health Service</w:t>
      </w:r>
    </w:p>
    <w:p w14:paraId="1C3F38B1" w14:textId="77777777" w:rsidR="00C71529" w:rsidRPr="003D011A" w:rsidRDefault="00C71529" w:rsidP="00C71529">
      <w:pPr>
        <w:pStyle w:val="Bullet"/>
        <w:tabs>
          <w:tab w:val="num" w:pos="284"/>
        </w:tabs>
      </w:pPr>
      <w:r w:rsidRPr="003D011A">
        <w:t>Canterbury Regional Forensic Mental Health Service</w:t>
      </w:r>
    </w:p>
    <w:p w14:paraId="406EA868" w14:textId="77777777" w:rsidR="00C71529" w:rsidRPr="003D011A" w:rsidRDefault="00C71529" w:rsidP="00C71529">
      <w:pPr>
        <w:pStyle w:val="Bullet"/>
        <w:tabs>
          <w:tab w:val="num" w:pos="284"/>
        </w:tabs>
      </w:pPr>
      <w:r w:rsidRPr="003D011A">
        <w:t xml:space="preserve">Southern Regional Forensic Mental Health Service. </w:t>
      </w:r>
    </w:p>
    <w:p w14:paraId="703F69E8" w14:textId="77777777" w:rsidR="00C71529" w:rsidRPr="00555574" w:rsidRDefault="00C71529" w:rsidP="00C71529"/>
    <w:p w14:paraId="4BCED81A" w14:textId="77777777" w:rsidR="00C71529" w:rsidRPr="00555574" w:rsidRDefault="00C71529" w:rsidP="00C71529">
      <w:r w:rsidRPr="00555574">
        <w:t>Forensic mental health services develop plans to gradually settle special patients back into the community as their mental health improves and their risk to others decreases.</w:t>
      </w:r>
      <w:bookmarkStart w:id="156" w:name="_Toc506284429"/>
      <w:bookmarkStart w:id="157" w:name="_Toc506286230"/>
      <w:r w:rsidRPr="00555574">
        <w:t xml:space="preserve"> The</w:t>
      </w:r>
      <w:r>
        <w:t xml:space="preserve"> services</w:t>
      </w:r>
      <w:r w:rsidRPr="00555574">
        <w:t xml:space="preserve"> work in a variety of buildings, ranging from locked inpatient wards to unlocked wards and supported accommodation. When a person first becomes a special patient, they will be placed in a locked inpatient ward. As their mental health improves, they will progress to less secure settings. </w:t>
      </w:r>
    </w:p>
    <w:p w14:paraId="594529CC" w14:textId="77777777" w:rsidR="00C71529" w:rsidRPr="00555574" w:rsidRDefault="00C71529" w:rsidP="00C71529"/>
    <w:p w14:paraId="4D615478" w14:textId="77777777" w:rsidR="00C71529" w:rsidRPr="00555574" w:rsidRDefault="00C71529" w:rsidP="00C71529">
      <w:r w:rsidRPr="00555574">
        <w:lastRenderedPageBreak/>
        <w:t>Treating mental illness can be an important step towards helping someone to address the reasons for their offending. In doing so, they can reduce their chances of offending in the future and significantly improve their wellbeing. Evidence for these benefits comes from a study</w:t>
      </w:r>
      <w:r>
        <w:t xml:space="preserve"> in Aotearoa</w:t>
      </w:r>
      <w:r w:rsidRPr="00555574">
        <w:t>,</w:t>
      </w:r>
      <w:r w:rsidRPr="00555574">
        <w:rPr>
          <w:rStyle w:val="FootnoteReference"/>
          <w:szCs w:val="24"/>
        </w:rPr>
        <w:footnoteReference w:id="10"/>
      </w:r>
      <w:r w:rsidRPr="00555574">
        <w:t xml:space="preserve"> which looked at people found not guilty due to insanity over a 30-year period. It found only 6</w:t>
      </w:r>
      <w:r>
        <w:t>%</w:t>
      </w:r>
      <w:r w:rsidRPr="00555574">
        <w:t xml:space="preserve"> of those people were reconvicted for violent offences within 2</w:t>
      </w:r>
      <w:r>
        <w:t> </w:t>
      </w:r>
      <w:r w:rsidRPr="00555574">
        <w:t>years after they were discharged.</w:t>
      </w:r>
    </w:p>
    <w:p w14:paraId="29F265DF" w14:textId="77777777" w:rsidR="00C71529" w:rsidRPr="00555574" w:rsidRDefault="00C71529" w:rsidP="00C71529">
      <w:pPr>
        <w:pStyle w:val="Heading2"/>
      </w:pPr>
      <w:bookmarkStart w:id="158" w:name="_Toc520306521"/>
      <w:bookmarkStart w:id="159" w:name="_Toc524701189"/>
      <w:bookmarkStart w:id="160" w:name="_Toc122352707"/>
      <w:bookmarkStart w:id="161" w:name="_Toc122522081"/>
      <w:bookmarkStart w:id="162" w:name="_Toc122609701"/>
      <w:r w:rsidRPr="00555574">
        <w:t>Managing special patients</w:t>
      </w:r>
      <w:bookmarkEnd w:id="158"/>
      <w:bookmarkEnd w:id="159"/>
      <w:bookmarkEnd w:id="160"/>
      <w:bookmarkEnd w:id="161"/>
      <w:bookmarkEnd w:id="162"/>
    </w:p>
    <w:p w14:paraId="533AF387" w14:textId="77777777" w:rsidR="00C71529" w:rsidRPr="00555574" w:rsidRDefault="00C71529" w:rsidP="00C71529">
      <w:r w:rsidRPr="00555574">
        <w:t>The law requires forensic mental health services, when managing a special patient, to balance the special patient’s rights under the Mental Health Act and their</w:t>
      </w:r>
      <w:r w:rsidRPr="00106648">
        <w:t xml:space="preserve"> </w:t>
      </w:r>
      <w:r w:rsidRPr="00555574">
        <w:t>needs</w:t>
      </w:r>
      <w:r>
        <w:t xml:space="preserve"> for</w:t>
      </w:r>
      <w:r w:rsidRPr="00555574">
        <w:t xml:space="preserve"> treatment and rehabilitati</w:t>
      </w:r>
      <w:r>
        <w:t>on</w:t>
      </w:r>
      <w:r w:rsidRPr="00555574">
        <w:t xml:space="preserve"> against the safety of the public and the concerns of victims.</w:t>
      </w:r>
    </w:p>
    <w:p w14:paraId="179D61E1" w14:textId="77777777" w:rsidR="00C71529" w:rsidRPr="00555574" w:rsidRDefault="00C71529" w:rsidP="00C71529"/>
    <w:p w14:paraId="0BC0B46E" w14:textId="77777777" w:rsidR="00C71529" w:rsidRPr="00555574" w:rsidRDefault="00C71529" w:rsidP="00C71529">
      <w:r w:rsidRPr="00555574">
        <w:t>A responsible clinician is in charge of looking after a special patient. They have support from other mental health clinicians, who help to regularly review the condition and progress of special patients.</w:t>
      </w:r>
    </w:p>
    <w:p w14:paraId="7AD6A292" w14:textId="77777777" w:rsidR="00C71529" w:rsidRPr="00555574" w:rsidRDefault="00C71529" w:rsidP="00C71529"/>
    <w:p w14:paraId="1727A73D" w14:textId="77777777" w:rsidR="00C71529" w:rsidRPr="00555574" w:rsidRDefault="00C71529" w:rsidP="00C71529"/>
    <w:p w14:paraId="67478DB9" w14:textId="77777777" w:rsidR="00C71529" w:rsidRPr="003D011A" w:rsidRDefault="00C71529" w:rsidP="00C71529">
      <w:pPr>
        <w:spacing w:after="200" w:line="276" w:lineRule="auto"/>
        <w:rPr>
          <w:rFonts w:ascii="Georgia" w:hAnsi="Georgia"/>
          <w:color w:val="23305D"/>
          <w:spacing w:val="-10"/>
          <w:sz w:val="72"/>
        </w:rPr>
      </w:pPr>
      <w:bookmarkStart w:id="163" w:name="_Toc506284434"/>
      <w:bookmarkStart w:id="164" w:name="_Toc506286244"/>
      <w:bookmarkStart w:id="165" w:name="_Toc520306522"/>
      <w:bookmarkStart w:id="166" w:name="_Toc524701190"/>
      <w:bookmarkEnd w:id="138"/>
      <w:bookmarkEnd w:id="139"/>
      <w:bookmarkEnd w:id="156"/>
      <w:bookmarkEnd w:id="157"/>
      <w:r>
        <w:br w:type="page"/>
      </w:r>
    </w:p>
    <w:p w14:paraId="3F14E5BF" w14:textId="77777777" w:rsidR="00C71529" w:rsidRPr="00555574" w:rsidRDefault="00C71529" w:rsidP="00C71529">
      <w:pPr>
        <w:pStyle w:val="Heading1"/>
      </w:pPr>
      <w:bookmarkStart w:id="167" w:name="_Toc122352708"/>
      <w:bookmarkStart w:id="168" w:name="_Toc122522082"/>
      <w:bookmarkStart w:id="169" w:name="_Toc122609702"/>
      <w:r w:rsidRPr="00555574">
        <w:lastRenderedPageBreak/>
        <w:t>Part 5. L</w:t>
      </w:r>
      <w:bookmarkStart w:id="170" w:name="Table_7:_Number_of_long-leave,_revocatio"/>
      <w:bookmarkStart w:id="171" w:name="_bookmark37"/>
      <w:bookmarkStart w:id="172" w:name="_Toc506284435"/>
      <w:bookmarkStart w:id="173" w:name="_Toc506286245"/>
      <w:bookmarkEnd w:id="163"/>
      <w:bookmarkEnd w:id="164"/>
      <w:bookmarkEnd w:id="170"/>
      <w:bookmarkEnd w:id="171"/>
      <w:r w:rsidRPr="00555574">
        <w:t>eave from hospital</w:t>
      </w:r>
      <w:bookmarkEnd w:id="165"/>
      <w:bookmarkEnd w:id="166"/>
      <w:r w:rsidRPr="00555574">
        <w:t xml:space="preserve"> for special patients</w:t>
      </w:r>
      <w:bookmarkEnd w:id="167"/>
      <w:bookmarkEnd w:id="168"/>
      <w:bookmarkEnd w:id="169"/>
    </w:p>
    <w:p w14:paraId="1FBEADAD" w14:textId="77777777" w:rsidR="00C71529" w:rsidRPr="00555574" w:rsidRDefault="00C71529" w:rsidP="00C71529">
      <w:pPr>
        <w:pStyle w:val="Heading2"/>
      </w:pPr>
      <w:bookmarkStart w:id="174" w:name="_Toc520306523"/>
      <w:bookmarkStart w:id="175" w:name="_Toc524701191"/>
      <w:bookmarkStart w:id="176" w:name="_Toc122352709"/>
      <w:bookmarkStart w:id="177" w:name="_Toc122522083"/>
      <w:bookmarkStart w:id="178" w:name="_Toc122609703"/>
      <w:r w:rsidRPr="00555574">
        <w:t>Special patients who can get leave from hospital</w:t>
      </w:r>
      <w:bookmarkEnd w:id="172"/>
      <w:bookmarkEnd w:id="173"/>
      <w:bookmarkEnd w:id="174"/>
      <w:bookmarkEnd w:id="175"/>
      <w:bookmarkEnd w:id="176"/>
      <w:bookmarkEnd w:id="177"/>
      <w:bookmarkEnd w:id="178"/>
    </w:p>
    <w:p w14:paraId="71197ECA" w14:textId="77777777" w:rsidR="00C71529" w:rsidRPr="00555574" w:rsidRDefault="00C71529" w:rsidP="00C71529">
      <w:r w:rsidRPr="00555574">
        <w:t xml:space="preserve">Most special patients can get leave from hospital. It is an important part of their rehabilitation. The type of leave a special patient can get and how long </w:t>
      </w:r>
      <w:r>
        <w:t>their leave</w:t>
      </w:r>
      <w:r w:rsidRPr="00555574">
        <w:t xml:space="preserve"> is will depend on their legal status, how far they have come along their justice or rehabilitation pathway, their risk to the public and the safety concerns of a victim. </w:t>
      </w:r>
    </w:p>
    <w:p w14:paraId="7A220D61" w14:textId="77777777" w:rsidR="00C71529" w:rsidRPr="00555574" w:rsidRDefault="00C71529" w:rsidP="00C71529"/>
    <w:p w14:paraId="07684824" w14:textId="77777777" w:rsidR="00C71529" w:rsidRPr="00555574" w:rsidRDefault="00C71529" w:rsidP="00C71529">
      <w:r w:rsidRPr="00555574">
        <w:t>A person cannot get leave outside the hospital grounds, except in a medical emergency, if they are:</w:t>
      </w:r>
    </w:p>
    <w:p w14:paraId="46A430F8" w14:textId="77777777" w:rsidR="00C71529" w:rsidRPr="00106648" w:rsidRDefault="00C71529" w:rsidP="00C71529">
      <w:pPr>
        <w:pStyle w:val="Bullet"/>
        <w:tabs>
          <w:tab w:val="num" w:pos="284"/>
        </w:tabs>
      </w:pPr>
      <w:r w:rsidRPr="00555574">
        <w:t xml:space="preserve">detained </w:t>
      </w:r>
      <w:r w:rsidRPr="00106648">
        <w:t>before a decision on criminal charges has been made</w:t>
      </w:r>
    </w:p>
    <w:p w14:paraId="23F77429" w14:textId="77777777" w:rsidR="00C71529" w:rsidRPr="00555574" w:rsidRDefault="00C71529" w:rsidP="00C71529">
      <w:pPr>
        <w:pStyle w:val="Bullet"/>
        <w:tabs>
          <w:tab w:val="num" w:pos="284"/>
        </w:tabs>
      </w:pPr>
      <w:r w:rsidRPr="00106648">
        <w:t>waiting fo</w:t>
      </w:r>
      <w:r w:rsidRPr="00555574">
        <w:t>r sentencing or appeal.</w:t>
      </w:r>
      <w:bookmarkStart w:id="179" w:name="_Toc506284436"/>
      <w:bookmarkStart w:id="180" w:name="_Toc506286246"/>
      <w:bookmarkStart w:id="181" w:name="_Toc520306524"/>
      <w:bookmarkStart w:id="182" w:name="_Toc524701192"/>
    </w:p>
    <w:p w14:paraId="6730091B" w14:textId="77777777" w:rsidR="00C71529" w:rsidRPr="00555574" w:rsidRDefault="00C71529" w:rsidP="00C71529">
      <w:pPr>
        <w:pStyle w:val="Heading2"/>
      </w:pPr>
      <w:bookmarkStart w:id="183" w:name="_Toc122352710"/>
      <w:bookmarkStart w:id="184" w:name="_Toc122522084"/>
      <w:bookmarkStart w:id="185" w:name="_Toc122609704"/>
      <w:r w:rsidRPr="00555574">
        <w:t>Leave is a careful, step-by-step process</w:t>
      </w:r>
      <w:bookmarkEnd w:id="179"/>
      <w:bookmarkEnd w:id="180"/>
      <w:bookmarkEnd w:id="181"/>
      <w:bookmarkEnd w:id="182"/>
      <w:bookmarkEnd w:id="183"/>
      <w:bookmarkEnd w:id="184"/>
      <w:bookmarkEnd w:id="185"/>
    </w:p>
    <w:p w14:paraId="38DA4433" w14:textId="77777777" w:rsidR="00C71529" w:rsidRPr="00555574" w:rsidRDefault="00C71529" w:rsidP="00C71529">
      <w:r w:rsidRPr="00555574">
        <w:t xml:space="preserve">Leave occurs carefully, step by step, as the special patient’s mental health improves and their risk to </w:t>
      </w:r>
      <w:r>
        <w:t xml:space="preserve">the </w:t>
      </w:r>
      <w:r w:rsidRPr="00555574">
        <w:t xml:space="preserve">public decreases. The leave approval process is designed to identify, consider and manage risks. No person will be granted leave unless clinicians have completed a comprehensive risk management assessment and decide that the risks associated with approving the leave are low. </w:t>
      </w:r>
    </w:p>
    <w:p w14:paraId="287727E1" w14:textId="77777777" w:rsidR="00C71529" w:rsidRPr="00555574" w:rsidRDefault="00C71529" w:rsidP="00C71529"/>
    <w:p w14:paraId="7E41A3EC" w14:textId="77777777" w:rsidR="00C71529" w:rsidRPr="00555574" w:rsidRDefault="00C71529" w:rsidP="00C71529">
      <w:r w:rsidRPr="00555574">
        <w:t xml:space="preserve">Special patients usually begin by having walks on the hospital grounds with forensic service staff escorting them. If appropriate, special patients progress to unescorted ground leave and then to escorted and unescorted community leave. </w:t>
      </w:r>
    </w:p>
    <w:p w14:paraId="373A95FD" w14:textId="77777777" w:rsidR="00C71529" w:rsidRPr="00555574" w:rsidRDefault="00C71529" w:rsidP="00C71529"/>
    <w:p w14:paraId="5D98CB1F" w14:textId="77777777" w:rsidR="00C71529" w:rsidRPr="00555574" w:rsidRDefault="00C71529" w:rsidP="00C71529">
      <w:r w:rsidRPr="00555574">
        <w:t>Clinicians carefully consider any decision</w:t>
      </w:r>
      <w:r>
        <w:t xml:space="preserve"> to apply for</w:t>
      </w:r>
      <w:r w:rsidRPr="00555574">
        <w:t xml:space="preserve"> a special patient to have leave beyond the hospital grounds. In general, they gradually decrease the level of staff supervision and increase the time the special patient can be away from the hospital. Clinicians make these decisions in line with the special patient’s rehabilitation plan that the clinicians responsible for their care have developed. </w:t>
      </w:r>
      <w:r>
        <w:t>In a</w:t>
      </w:r>
      <w:r w:rsidRPr="00555574">
        <w:t>ny leave decisions</w:t>
      </w:r>
      <w:r>
        <w:t>, decision-makers</w:t>
      </w:r>
      <w:r w:rsidRPr="00555574">
        <w:t xml:space="preserve"> consider the special patient’s mental state at the time of the leave, how well their recovery is progressing and the concerns of any victim. </w:t>
      </w:r>
    </w:p>
    <w:p w14:paraId="49B557A7" w14:textId="77777777" w:rsidR="00C71529" w:rsidRPr="00555574" w:rsidRDefault="00C71529" w:rsidP="00C71529"/>
    <w:p w14:paraId="4CF07104" w14:textId="77777777" w:rsidR="00C71529" w:rsidRPr="00555574" w:rsidRDefault="00C71529" w:rsidP="00C71529">
      <w:r w:rsidRPr="00555574">
        <w:t xml:space="preserve">Most special patients use community leave to go to appointments, get hospital medical treatment, work, study, go to rehabilitation programmes or visit family. After a special patient has had successful unescorted leave for increasingly longer periods, it may be appropriate to progress to a less secure </w:t>
      </w:r>
      <w:r>
        <w:t xml:space="preserve">hospital </w:t>
      </w:r>
      <w:r w:rsidRPr="00555574">
        <w:t>setting</w:t>
      </w:r>
      <w:r>
        <w:t xml:space="preserve"> as well</w:t>
      </w:r>
      <w:r w:rsidRPr="00555574">
        <w:t xml:space="preserve">. </w:t>
      </w:r>
    </w:p>
    <w:p w14:paraId="3F2C8E01" w14:textId="77777777" w:rsidR="00C71529" w:rsidRPr="00555574" w:rsidRDefault="00C71529" w:rsidP="00C71529"/>
    <w:p w14:paraId="2B509741" w14:textId="77777777" w:rsidR="00C71529" w:rsidRPr="00555574" w:rsidRDefault="00C71529" w:rsidP="00C71529">
      <w:r w:rsidRPr="00555574">
        <w:t xml:space="preserve">It is important to note that not all special patients are eligible for leave. Even if they can get leave, there is no requirement that they progress towards less secure conditions if a risk assessment or their stage of recovery does not support this. Clinicians must make any decisions about leave </w:t>
      </w:r>
      <w:r>
        <w:t xml:space="preserve">applications </w:t>
      </w:r>
      <w:r w:rsidRPr="00555574">
        <w:t>with safety for the individual</w:t>
      </w:r>
      <w:r>
        <w:t xml:space="preserve"> and</w:t>
      </w:r>
      <w:r w:rsidRPr="00555574">
        <w:t xml:space="preserve"> the community, and the concerns of victims in mind. </w:t>
      </w:r>
    </w:p>
    <w:p w14:paraId="4DC758C0" w14:textId="77777777" w:rsidR="00C71529" w:rsidRPr="00555574" w:rsidRDefault="00C71529" w:rsidP="00C71529">
      <w:bookmarkStart w:id="186" w:name="_Toc506286248"/>
    </w:p>
    <w:p w14:paraId="73A4AA2B" w14:textId="3DF2F5CF" w:rsidR="00C71529" w:rsidRPr="00555574" w:rsidRDefault="00C71529" w:rsidP="00C71529">
      <w:r w:rsidRPr="00555574">
        <w:t>Approval processes for leave vary depending on the person’s legal status</w:t>
      </w:r>
      <w:bookmarkEnd w:id="186"/>
      <w:r w:rsidRPr="00555574">
        <w:t xml:space="preserve"> and how much progress they have made in their recovery. The people involved in the decisions for the approval process depend on the type of leave being applied for. </w:t>
      </w:r>
      <w:r w:rsidR="00166702">
        <w:fldChar w:fldCharType="begin"/>
      </w:r>
      <w:r w:rsidR="00166702">
        <w:instrText xml:space="preserve"> REF _Ref122587382 \h </w:instrText>
      </w:r>
      <w:r w:rsidR="00166702">
        <w:fldChar w:fldCharType="separate"/>
      </w:r>
      <w:r w:rsidR="007D0D98" w:rsidRPr="00C71529">
        <w:t xml:space="preserve">Table </w:t>
      </w:r>
      <w:r w:rsidR="007D0D98">
        <w:rPr>
          <w:noProof/>
        </w:rPr>
        <w:t>2</w:t>
      </w:r>
      <w:r w:rsidR="00166702">
        <w:fldChar w:fldCharType="end"/>
      </w:r>
      <w:r w:rsidRPr="00555574">
        <w:t xml:space="preserve"> details who is responsible for approving the different types of leave.</w:t>
      </w:r>
    </w:p>
    <w:p w14:paraId="06D9A278" w14:textId="2D249C21" w:rsidR="00C71529" w:rsidRPr="00555574" w:rsidRDefault="0002324A" w:rsidP="0002324A">
      <w:pPr>
        <w:pStyle w:val="Table"/>
        <w:spacing w:before="240"/>
      </w:pPr>
      <w:bookmarkStart w:id="187" w:name="_Ref122587382"/>
      <w:bookmarkStart w:id="188" w:name="_Toc122587191"/>
      <w:r w:rsidRPr="00C71529">
        <w:t xml:space="preserve">Table </w:t>
      </w:r>
      <w:r w:rsidR="00140D8D">
        <w:fldChar w:fldCharType="begin"/>
      </w:r>
      <w:r w:rsidR="00140D8D">
        <w:instrText xml:space="preserve"> SEQ Table \* ARABIC </w:instrText>
      </w:r>
      <w:r w:rsidR="00140D8D">
        <w:fldChar w:fldCharType="separate"/>
      </w:r>
      <w:r w:rsidR="007D0D98">
        <w:rPr>
          <w:noProof/>
        </w:rPr>
        <w:t>2</w:t>
      </w:r>
      <w:r w:rsidR="00140D8D">
        <w:rPr>
          <w:noProof/>
        </w:rPr>
        <w:fldChar w:fldCharType="end"/>
      </w:r>
      <w:bookmarkEnd w:id="187"/>
      <w:r w:rsidRPr="00C71529">
        <w:t xml:space="preserve">: </w:t>
      </w:r>
      <w:r w:rsidR="00C71529" w:rsidRPr="00555574">
        <w:t>Type of leave and decision</w:t>
      </w:r>
      <w:r w:rsidR="00C71529">
        <w:t>-</w:t>
      </w:r>
      <w:r w:rsidR="00C71529" w:rsidRPr="00555574">
        <w:t>maker</w:t>
      </w:r>
      <w:bookmarkEnd w:id="188"/>
    </w:p>
    <w:tbl>
      <w:tblPr>
        <w:tblW w:w="8075" w:type="dxa"/>
        <w:tblBorders>
          <w:top w:val="single" w:sz="4" w:space="0" w:color="A6A6A6" w:themeColor="background1" w:themeShade="A6"/>
          <w:bottom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3823"/>
        <w:gridCol w:w="4252"/>
      </w:tblGrid>
      <w:tr w:rsidR="00C71529" w:rsidRPr="0002324A" w14:paraId="10DF5B0A" w14:textId="77777777" w:rsidTr="0002324A">
        <w:tc>
          <w:tcPr>
            <w:tcW w:w="3823" w:type="dxa"/>
            <w:tcBorders>
              <w:top w:val="nil"/>
              <w:bottom w:val="nil"/>
              <w:right w:val="nil"/>
            </w:tcBorders>
            <w:shd w:val="clear" w:color="auto" w:fill="D9D9D9" w:themeFill="background1" w:themeFillShade="D9"/>
            <w:vAlign w:val="center"/>
          </w:tcPr>
          <w:p w14:paraId="716F4944" w14:textId="77777777" w:rsidR="00C71529" w:rsidRPr="0002324A" w:rsidRDefault="00C71529" w:rsidP="0002324A">
            <w:pPr>
              <w:pStyle w:val="TableText"/>
            </w:pPr>
            <w:r w:rsidRPr="0002324A">
              <w:t>Type of leave</w:t>
            </w:r>
          </w:p>
        </w:tc>
        <w:tc>
          <w:tcPr>
            <w:tcW w:w="4252" w:type="dxa"/>
            <w:tcBorders>
              <w:top w:val="nil"/>
              <w:left w:val="nil"/>
              <w:bottom w:val="nil"/>
            </w:tcBorders>
            <w:shd w:val="clear" w:color="auto" w:fill="D9D9D9" w:themeFill="background1" w:themeFillShade="D9"/>
            <w:vAlign w:val="center"/>
          </w:tcPr>
          <w:p w14:paraId="555AA100" w14:textId="77777777" w:rsidR="00C71529" w:rsidRPr="0002324A" w:rsidRDefault="00C71529" w:rsidP="0002324A">
            <w:pPr>
              <w:pStyle w:val="TableText"/>
            </w:pPr>
            <w:r w:rsidRPr="0002324A">
              <w:t>Decision-maker</w:t>
            </w:r>
          </w:p>
        </w:tc>
      </w:tr>
      <w:tr w:rsidR="00C71529" w:rsidRPr="0002324A" w14:paraId="06487128" w14:textId="77777777" w:rsidTr="0002324A">
        <w:tc>
          <w:tcPr>
            <w:tcW w:w="3823" w:type="dxa"/>
            <w:tcBorders>
              <w:top w:val="nil"/>
            </w:tcBorders>
            <w:shd w:val="clear" w:color="auto" w:fill="DBE5F1" w:themeFill="accent1" w:themeFillTint="33"/>
            <w:vAlign w:val="center"/>
          </w:tcPr>
          <w:p w14:paraId="63B44089" w14:textId="77777777" w:rsidR="00C71529" w:rsidRPr="0002324A" w:rsidRDefault="00C71529" w:rsidP="0002324A">
            <w:pPr>
              <w:pStyle w:val="TableText"/>
              <w:rPr>
                <w:bCs/>
              </w:rPr>
            </w:pPr>
            <w:r w:rsidRPr="0002324A">
              <w:rPr>
                <w:bCs/>
              </w:rPr>
              <w:t>Access to hospital grounds</w:t>
            </w:r>
          </w:p>
        </w:tc>
        <w:tc>
          <w:tcPr>
            <w:tcW w:w="4252" w:type="dxa"/>
            <w:tcBorders>
              <w:top w:val="nil"/>
            </w:tcBorders>
            <w:shd w:val="clear" w:color="auto" w:fill="DBE5F1" w:themeFill="accent1" w:themeFillTint="33"/>
            <w:vAlign w:val="center"/>
          </w:tcPr>
          <w:p w14:paraId="151CA090" w14:textId="77777777" w:rsidR="00C71529" w:rsidRPr="0002324A" w:rsidRDefault="00C71529" w:rsidP="0002324A">
            <w:pPr>
              <w:pStyle w:val="TableText"/>
              <w:rPr>
                <w:bCs/>
              </w:rPr>
            </w:pPr>
            <w:r w:rsidRPr="0002324A">
              <w:rPr>
                <w:bCs/>
              </w:rPr>
              <w:t>Director of Area Mental Health Services (DAMHS)</w:t>
            </w:r>
          </w:p>
        </w:tc>
      </w:tr>
      <w:tr w:rsidR="00C71529" w:rsidRPr="0002324A" w14:paraId="266E3BE5" w14:textId="77777777" w:rsidTr="0002324A">
        <w:tc>
          <w:tcPr>
            <w:tcW w:w="3823" w:type="dxa"/>
            <w:shd w:val="clear" w:color="auto" w:fill="B8CCE4" w:themeFill="accent1" w:themeFillTint="66"/>
            <w:vAlign w:val="center"/>
          </w:tcPr>
          <w:p w14:paraId="2429D1E4" w14:textId="77777777" w:rsidR="00C71529" w:rsidRPr="0002324A" w:rsidRDefault="00C71529" w:rsidP="0002324A">
            <w:pPr>
              <w:pStyle w:val="TableText"/>
              <w:rPr>
                <w:bCs/>
              </w:rPr>
            </w:pPr>
            <w:r w:rsidRPr="0002324A">
              <w:rPr>
                <w:bCs/>
              </w:rPr>
              <w:t>Short-term leave (up to 7 days)</w:t>
            </w:r>
          </w:p>
        </w:tc>
        <w:tc>
          <w:tcPr>
            <w:tcW w:w="4252" w:type="dxa"/>
            <w:shd w:val="clear" w:color="auto" w:fill="B8CCE4" w:themeFill="accent1" w:themeFillTint="66"/>
            <w:vAlign w:val="center"/>
          </w:tcPr>
          <w:p w14:paraId="7365E0CE" w14:textId="77777777" w:rsidR="00C71529" w:rsidRPr="0002324A" w:rsidRDefault="00C71529" w:rsidP="0002324A">
            <w:pPr>
              <w:pStyle w:val="TableText"/>
              <w:rPr>
                <w:bCs/>
              </w:rPr>
            </w:pPr>
            <w:r w:rsidRPr="0002324A">
              <w:rPr>
                <w:bCs/>
              </w:rPr>
              <w:t>Director of Mental Health (the Director)</w:t>
            </w:r>
          </w:p>
        </w:tc>
      </w:tr>
      <w:tr w:rsidR="00C71529" w:rsidRPr="0002324A" w14:paraId="0893882C" w14:textId="77777777" w:rsidTr="0002324A">
        <w:tc>
          <w:tcPr>
            <w:tcW w:w="3823" w:type="dxa"/>
            <w:shd w:val="clear" w:color="auto" w:fill="95B3D7" w:themeFill="accent1" w:themeFillTint="99"/>
            <w:vAlign w:val="center"/>
          </w:tcPr>
          <w:p w14:paraId="6DFC79CF" w14:textId="77777777" w:rsidR="00C71529" w:rsidRPr="0002324A" w:rsidRDefault="00C71529" w:rsidP="0002324A">
            <w:pPr>
              <w:pStyle w:val="TableText"/>
              <w:rPr>
                <w:bCs/>
              </w:rPr>
            </w:pPr>
            <w:r w:rsidRPr="0002324A">
              <w:rPr>
                <w:bCs/>
              </w:rPr>
              <w:t>Long leave (6 or 12 months)</w:t>
            </w:r>
          </w:p>
        </w:tc>
        <w:tc>
          <w:tcPr>
            <w:tcW w:w="4252" w:type="dxa"/>
            <w:shd w:val="clear" w:color="auto" w:fill="95B3D7" w:themeFill="accent1" w:themeFillTint="99"/>
            <w:vAlign w:val="center"/>
          </w:tcPr>
          <w:p w14:paraId="09D9EE31" w14:textId="77777777" w:rsidR="00C71529" w:rsidRPr="0002324A" w:rsidRDefault="00C71529" w:rsidP="0002324A">
            <w:pPr>
              <w:pStyle w:val="TableText"/>
              <w:rPr>
                <w:bCs/>
              </w:rPr>
            </w:pPr>
            <w:r w:rsidRPr="0002324A">
              <w:rPr>
                <w:bCs/>
              </w:rPr>
              <w:t>Minister of Health (the Minister)</w:t>
            </w:r>
          </w:p>
        </w:tc>
      </w:tr>
    </w:tbl>
    <w:p w14:paraId="1EDBC692" w14:textId="77777777" w:rsidR="00C71529" w:rsidRPr="00555574" w:rsidRDefault="00C71529" w:rsidP="00C71529">
      <w:pPr>
        <w:rPr>
          <w:highlight w:val="yellow"/>
        </w:rPr>
      </w:pPr>
    </w:p>
    <w:p w14:paraId="705D868F" w14:textId="77777777" w:rsidR="00C71529" w:rsidRPr="00555574" w:rsidRDefault="00C71529" w:rsidP="00C71529">
      <w:pPr>
        <w:rPr>
          <w:b/>
          <w:bCs/>
        </w:rPr>
      </w:pPr>
      <w:r w:rsidRPr="00555574">
        <w:t xml:space="preserve">For more detailed information on leave processes, please refer to Part 4 of the </w:t>
      </w:r>
      <w:hyperlink r:id="rId46" w:history="1">
        <w:r w:rsidRPr="003D011A">
          <w:rPr>
            <w:rStyle w:val="Hyperlink"/>
          </w:rPr>
          <w:t>Special Patients and Restricted Patients: Guidelines for Regional Forensic Mental Health Services 2022</w:t>
        </w:r>
      </w:hyperlink>
      <w:r w:rsidRPr="00FB29A4">
        <w:t>.</w:t>
      </w:r>
      <w:r>
        <w:rPr>
          <w:rStyle w:val="FootnoteReference"/>
        </w:rPr>
        <w:footnoteReference w:id="11"/>
      </w:r>
    </w:p>
    <w:p w14:paraId="4F000CA4" w14:textId="77777777" w:rsidR="00C71529" w:rsidRPr="00555574" w:rsidRDefault="00C71529" w:rsidP="00C71529">
      <w:pPr>
        <w:pStyle w:val="Heading2"/>
      </w:pPr>
      <w:bookmarkStart w:id="189" w:name="_Toc122352711"/>
      <w:bookmarkStart w:id="190" w:name="_Toc122522085"/>
      <w:bookmarkStart w:id="191" w:name="_Toc122609705"/>
      <w:r w:rsidRPr="00555574">
        <w:t>Access to hospital grounds</w:t>
      </w:r>
      <w:bookmarkEnd w:id="189"/>
      <w:bookmarkEnd w:id="190"/>
      <w:bookmarkEnd w:id="191"/>
    </w:p>
    <w:p w14:paraId="4FF1D09C" w14:textId="77777777" w:rsidR="00C71529" w:rsidRPr="00555574" w:rsidRDefault="00C71529" w:rsidP="00C71529">
      <w:r w:rsidRPr="00555574">
        <w:t>When a special patient</w:t>
      </w:r>
      <w:r>
        <w:t>’</w:t>
      </w:r>
      <w:r w:rsidRPr="00555574">
        <w:t xml:space="preserve">s responsible clinician requests the special patient have access to the hospital grounds for the first few times, the DAMHS decides whether to approve it. If the DAMHS approves this leave, staff from the forensic mental health service will accompany the special patient on all leave in the hospital grounds. Please </w:t>
      </w:r>
      <w:r>
        <w:t>know</w:t>
      </w:r>
      <w:r w:rsidRPr="00555574">
        <w:t xml:space="preserve"> that </w:t>
      </w:r>
      <w:r>
        <w:t xml:space="preserve">there is no requirement to notify </w:t>
      </w:r>
      <w:r w:rsidRPr="00555574">
        <w:t>victims about or invite</w:t>
      </w:r>
      <w:r>
        <w:t xml:space="preserve"> them</w:t>
      </w:r>
      <w:r w:rsidRPr="00555574">
        <w:t xml:space="preserve"> to make a submission on escorted or unescorted access to hospital grounds.</w:t>
      </w:r>
    </w:p>
    <w:p w14:paraId="0ADCD322" w14:textId="77777777" w:rsidR="00C71529" w:rsidRPr="00555574" w:rsidRDefault="00C71529" w:rsidP="00C71529">
      <w:pPr>
        <w:pStyle w:val="Heading2"/>
      </w:pPr>
      <w:bookmarkStart w:id="192" w:name="_Toc122352712"/>
      <w:bookmarkStart w:id="193" w:name="_Toc122522086"/>
      <w:bookmarkStart w:id="194" w:name="_Toc122609706"/>
      <w:r w:rsidRPr="00555574">
        <w:t>Short</w:t>
      </w:r>
      <w:r>
        <w:t>-</w:t>
      </w:r>
      <w:r w:rsidRPr="00555574">
        <w:t>term leave from hospital</w:t>
      </w:r>
      <w:bookmarkEnd w:id="192"/>
      <w:bookmarkEnd w:id="193"/>
      <w:bookmarkEnd w:id="194"/>
    </w:p>
    <w:p w14:paraId="549C6663" w14:textId="77777777" w:rsidR="00C71529" w:rsidRPr="00555574" w:rsidRDefault="00C71529" w:rsidP="00C71529">
      <w:r w:rsidRPr="00555574">
        <w:t>The Director, in the Ministry of Health</w:t>
      </w:r>
      <w:r>
        <w:t>, is responsible for approving</w:t>
      </w:r>
      <w:r w:rsidRPr="00555574">
        <w:t xml:space="preserve"> </w:t>
      </w:r>
      <w:r>
        <w:t>s</w:t>
      </w:r>
      <w:r w:rsidRPr="00555574">
        <w:t>hort periods of leave (short</w:t>
      </w:r>
      <w:r>
        <w:t>-</w:t>
      </w:r>
      <w:r w:rsidRPr="00555574">
        <w:t>term leave)</w:t>
      </w:r>
      <w:r>
        <w:t>.</w:t>
      </w:r>
      <w:r w:rsidRPr="00555574">
        <w:t xml:space="preserve"> </w:t>
      </w:r>
      <w:r>
        <w:t>Short-term leave can be</w:t>
      </w:r>
      <w:r w:rsidRPr="00555574">
        <w:t xml:space="preserve"> up to 7 days outside the hospital grounds. </w:t>
      </w:r>
    </w:p>
    <w:p w14:paraId="0F10D629" w14:textId="77777777" w:rsidR="00C71529" w:rsidRPr="00555574" w:rsidRDefault="00C71529" w:rsidP="00C71529"/>
    <w:p w14:paraId="13F48F7B" w14:textId="37DC4E6A" w:rsidR="00C71529" w:rsidRPr="00555574" w:rsidRDefault="00C71529" w:rsidP="00C71529">
      <w:r w:rsidRPr="00555574">
        <w:lastRenderedPageBreak/>
        <w:t>There are 5 stages of short</w:t>
      </w:r>
      <w:r>
        <w:t>-</w:t>
      </w:r>
      <w:r w:rsidRPr="00555574">
        <w:t xml:space="preserve">term leave that the Director can approve. </w:t>
      </w:r>
      <w:r w:rsidR="00166702">
        <w:fldChar w:fldCharType="begin"/>
      </w:r>
      <w:r w:rsidR="00166702">
        <w:instrText xml:space="preserve"> REF _Ref122587311 \h </w:instrText>
      </w:r>
      <w:r w:rsidR="00166702">
        <w:fldChar w:fldCharType="separate"/>
      </w:r>
      <w:r w:rsidR="007D0D98" w:rsidRPr="0002324A">
        <w:t xml:space="preserve">Figure </w:t>
      </w:r>
      <w:r w:rsidR="007D0D98">
        <w:rPr>
          <w:noProof/>
        </w:rPr>
        <w:t>1</w:t>
      </w:r>
      <w:r w:rsidR="00166702">
        <w:fldChar w:fldCharType="end"/>
      </w:r>
      <w:r>
        <w:t xml:space="preserve"> gives</w:t>
      </w:r>
      <w:r w:rsidRPr="00555574">
        <w:t xml:space="preserve"> detail</w:t>
      </w:r>
      <w:r>
        <w:t>s</w:t>
      </w:r>
      <w:r w:rsidRPr="00555574">
        <w:t xml:space="preserve"> </w:t>
      </w:r>
      <w:r>
        <w:t>of each stage</w:t>
      </w:r>
      <w:r w:rsidRPr="00555574">
        <w:t xml:space="preserve">. </w:t>
      </w:r>
    </w:p>
    <w:p w14:paraId="28311815" w14:textId="77777777" w:rsidR="00C71529" w:rsidRPr="00555574" w:rsidRDefault="00C71529" w:rsidP="00C71529"/>
    <w:p w14:paraId="7E75B285" w14:textId="77777777" w:rsidR="00C71529" w:rsidRPr="00555574" w:rsidRDefault="00C71529" w:rsidP="00C71529">
      <w:r w:rsidRPr="00555574">
        <w:t xml:space="preserve">It is important </w:t>
      </w:r>
      <w:r>
        <w:t>for</w:t>
      </w:r>
      <w:r w:rsidRPr="00555574">
        <w:t xml:space="preserve"> you </w:t>
      </w:r>
      <w:r>
        <w:t xml:space="preserve">to know that you </w:t>
      </w:r>
      <w:r w:rsidRPr="00555574">
        <w:t xml:space="preserve">will only </w:t>
      </w:r>
      <w:r>
        <w:t xml:space="preserve">receive a </w:t>
      </w:r>
      <w:r w:rsidRPr="00555574">
        <w:t>notifi</w:t>
      </w:r>
      <w:r>
        <w:t>cation</w:t>
      </w:r>
      <w:r w:rsidRPr="00555574">
        <w:t xml:space="preserve"> of a short</w:t>
      </w:r>
      <w:r>
        <w:t>-</w:t>
      </w:r>
      <w:r w:rsidRPr="00555574">
        <w:t xml:space="preserve">term leave application and </w:t>
      </w:r>
      <w:r>
        <w:t xml:space="preserve">be </w:t>
      </w:r>
      <w:r w:rsidRPr="00555574">
        <w:t>invited to make a submission on</w:t>
      </w:r>
      <w:r>
        <w:t xml:space="preserve"> it</w:t>
      </w:r>
      <w:r w:rsidRPr="00555574">
        <w:t xml:space="preserve"> if </w:t>
      </w:r>
      <w:r>
        <w:t>that leave</w:t>
      </w:r>
      <w:r w:rsidRPr="00555574">
        <w:t xml:space="preserve"> will give the special patient greater independence outside the hospital than any other leave application previously approved. This means that you will </w:t>
      </w:r>
      <w:r>
        <w:t>receive a</w:t>
      </w:r>
      <w:r w:rsidRPr="00555574">
        <w:t xml:space="preserve"> notifi</w:t>
      </w:r>
      <w:r>
        <w:t>cation</w:t>
      </w:r>
      <w:r w:rsidRPr="00555574">
        <w:t xml:space="preserve"> and invit</w:t>
      </w:r>
      <w:r>
        <w:t>ation</w:t>
      </w:r>
      <w:r w:rsidRPr="00555574">
        <w:t xml:space="preserve"> to make a submission the first time an application is made for each stage of short</w:t>
      </w:r>
      <w:r>
        <w:t>-</w:t>
      </w:r>
      <w:r w:rsidRPr="00555574">
        <w:t>term leave.</w:t>
      </w:r>
      <w:r>
        <w:t xml:space="preserve"> If the application for short-term leave is declined, you will be notified and invited to make a submission when an application for that category of short-term leave is made again.</w:t>
      </w:r>
    </w:p>
    <w:p w14:paraId="044E90CE" w14:textId="77777777" w:rsidR="00C71529" w:rsidRPr="00555574" w:rsidRDefault="00C71529" w:rsidP="00C71529"/>
    <w:p w14:paraId="5515E54F" w14:textId="77777777" w:rsidR="00C71529" w:rsidRPr="00555574" w:rsidRDefault="00C71529" w:rsidP="00C71529">
      <w:r>
        <w:t>N</w:t>
      </w:r>
      <w:r w:rsidRPr="00555574">
        <w:t>ote that</w:t>
      </w:r>
      <w:r>
        <w:t xml:space="preserve"> a special patient may not need to take</w:t>
      </w:r>
      <w:r w:rsidRPr="00555574">
        <w:t xml:space="preserve"> each stage of leave consecutively</w:t>
      </w:r>
      <w:r>
        <w:t>.</w:t>
      </w:r>
      <w:r w:rsidRPr="00555574">
        <w:t xml:space="preserve"> </w:t>
      </w:r>
      <w:r>
        <w:t xml:space="preserve">Different </w:t>
      </w:r>
      <w:r w:rsidRPr="00555574">
        <w:t xml:space="preserve">special patients will </w:t>
      </w:r>
      <w:r>
        <w:t xml:space="preserve">also </w:t>
      </w:r>
      <w:r w:rsidRPr="00555574">
        <w:t xml:space="preserve">progress </w:t>
      </w:r>
      <w:r>
        <w:t>through these stages</w:t>
      </w:r>
      <w:r w:rsidRPr="00555574">
        <w:t xml:space="preserve"> at different rates. </w:t>
      </w:r>
    </w:p>
    <w:p w14:paraId="70C8D94F" w14:textId="057DDC59" w:rsidR="00C71529" w:rsidRPr="0002324A" w:rsidRDefault="0002324A" w:rsidP="0002324A">
      <w:pPr>
        <w:pStyle w:val="Figure"/>
        <w:spacing w:before="240"/>
      </w:pPr>
      <w:bookmarkStart w:id="195" w:name="_Ref122587311"/>
      <w:bookmarkStart w:id="196" w:name="_Toc122589340"/>
      <w:r w:rsidRPr="0002324A">
        <w:t xml:space="preserve">Figure </w:t>
      </w:r>
      <w:r w:rsidR="00140D8D">
        <w:fldChar w:fldCharType="begin"/>
      </w:r>
      <w:r w:rsidR="00140D8D">
        <w:instrText xml:space="preserve"> SEQ Figure \* ARABIC </w:instrText>
      </w:r>
      <w:r w:rsidR="00140D8D">
        <w:fldChar w:fldCharType="separate"/>
      </w:r>
      <w:r w:rsidR="007D0D98">
        <w:rPr>
          <w:noProof/>
        </w:rPr>
        <w:t>1</w:t>
      </w:r>
      <w:r w:rsidR="00140D8D">
        <w:rPr>
          <w:noProof/>
        </w:rPr>
        <w:fldChar w:fldCharType="end"/>
      </w:r>
      <w:bookmarkEnd w:id="195"/>
      <w:r w:rsidRPr="0002324A">
        <w:t>: S</w:t>
      </w:r>
      <w:r w:rsidR="00C71529" w:rsidRPr="0002324A">
        <w:t>tages of short-term leave outside the hospital grounds</w:t>
      </w:r>
      <w:bookmarkEnd w:id="196"/>
    </w:p>
    <w:p w14:paraId="6061E8C5" w14:textId="77777777" w:rsidR="00C71529" w:rsidRDefault="00C71529" w:rsidP="00C71529">
      <w:pPr>
        <w:rPr>
          <w:b/>
          <w:bCs/>
        </w:rPr>
      </w:pPr>
      <w:r>
        <w:rPr>
          <w:noProof/>
        </w:rPr>
        <w:drawing>
          <wp:inline distT="0" distB="0" distL="0" distR="0" wp14:anchorId="5079D6C8" wp14:editId="6B1FF92C">
            <wp:extent cx="5076825" cy="542925"/>
            <wp:effectExtent l="0" t="0" r="9525" b="28575"/>
            <wp:docPr id="8" name="Diagram 8" descr="1. Staff-escorted leave; 2. Staff-escorted leave (unescorted at destination; 3. Unescorted leave; 4. Unescorted leave (up to 3 days0; 5. Overnight leave (up to 7 day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7" r:lo="rId48" r:qs="rId49" r:cs="rId50"/>
              </a:graphicData>
            </a:graphic>
          </wp:inline>
        </w:drawing>
      </w:r>
    </w:p>
    <w:p w14:paraId="272BAD54" w14:textId="77777777" w:rsidR="00C71529" w:rsidRDefault="00C71529" w:rsidP="00C71529">
      <w:pPr>
        <w:rPr>
          <w:b/>
          <w:bCs/>
        </w:rPr>
      </w:pPr>
    </w:p>
    <w:p w14:paraId="51A5283C" w14:textId="77777777" w:rsidR="00C71529" w:rsidRDefault="00C71529" w:rsidP="00C71529">
      <w:pPr>
        <w:rPr>
          <w:b/>
          <w:bCs/>
        </w:rPr>
      </w:pPr>
      <w:r>
        <w:rPr>
          <w:b/>
          <w:bCs/>
          <w:noProof/>
        </w:rPr>
        <w:drawing>
          <wp:inline distT="0" distB="0" distL="0" distR="0" wp14:anchorId="212DCD90" wp14:editId="6009ECBF">
            <wp:extent cx="5076825" cy="542925"/>
            <wp:effectExtent l="0" t="0" r="28575" b="28575"/>
            <wp:docPr id="5" name="Diagram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2" r:lo="rId53" r:qs="rId54" r:cs="rId55"/>
              </a:graphicData>
            </a:graphic>
          </wp:inline>
        </w:drawing>
      </w:r>
    </w:p>
    <w:p w14:paraId="480572E4" w14:textId="77777777" w:rsidR="00C71529" w:rsidRDefault="00C71529" w:rsidP="00C71529">
      <w:pPr>
        <w:rPr>
          <w:b/>
          <w:bCs/>
        </w:rPr>
      </w:pPr>
      <w:r>
        <w:rPr>
          <w:b/>
          <w:bCs/>
          <w:noProof/>
        </w:rPr>
        <w:drawing>
          <wp:inline distT="0" distB="0" distL="0" distR="0" wp14:anchorId="5E131012" wp14:editId="77CC56F1">
            <wp:extent cx="5076825" cy="666750"/>
            <wp:effectExtent l="0" t="0" r="28575" b="19050"/>
            <wp:docPr id="6" name="Diagram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7" r:lo="rId58" r:qs="rId59" r:cs="rId60"/>
              </a:graphicData>
            </a:graphic>
          </wp:inline>
        </w:drawing>
      </w:r>
    </w:p>
    <w:p w14:paraId="141580A7" w14:textId="77777777" w:rsidR="00C71529" w:rsidRDefault="00C71529" w:rsidP="00C71529">
      <w:pPr>
        <w:rPr>
          <w:b/>
          <w:bCs/>
        </w:rPr>
      </w:pPr>
    </w:p>
    <w:p w14:paraId="17F548C2" w14:textId="77777777" w:rsidR="00C71529" w:rsidRDefault="00C71529" w:rsidP="00C71529">
      <w:pPr>
        <w:rPr>
          <w:b/>
          <w:bCs/>
        </w:rPr>
      </w:pPr>
      <w:r>
        <w:rPr>
          <w:b/>
          <w:bCs/>
          <w:noProof/>
        </w:rPr>
        <w:drawing>
          <wp:inline distT="0" distB="0" distL="0" distR="0" wp14:anchorId="1F64BA7F" wp14:editId="7530498B">
            <wp:extent cx="5076825" cy="657225"/>
            <wp:effectExtent l="0" t="0" r="28575" b="28575"/>
            <wp:docPr id="7" name="Diagram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2" r:lo="rId63" r:qs="rId64" r:cs="rId65"/>
              </a:graphicData>
            </a:graphic>
          </wp:inline>
        </w:drawing>
      </w:r>
    </w:p>
    <w:p w14:paraId="37F4F5E5" w14:textId="77777777" w:rsidR="00C71529" w:rsidRDefault="00C71529" w:rsidP="00C71529">
      <w:pPr>
        <w:rPr>
          <w:b/>
          <w:bCs/>
        </w:rPr>
      </w:pPr>
      <w:r>
        <w:rPr>
          <w:b/>
          <w:bCs/>
          <w:noProof/>
        </w:rPr>
        <w:drawing>
          <wp:inline distT="0" distB="0" distL="0" distR="0" wp14:anchorId="78B7E4F5" wp14:editId="63400BBC">
            <wp:extent cx="5076825" cy="866775"/>
            <wp:effectExtent l="0" t="0" r="28575" b="28575"/>
            <wp:docPr id="12" name="Diagram 1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7" r:lo="rId68" r:qs="rId69" r:cs="rId70"/>
              </a:graphicData>
            </a:graphic>
          </wp:inline>
        </w:drawing>
      </w:r>
    </w:p>
    <w:p w14:paraId="4B7E0F36" w14:textId="2AF2DB84" w:rsidR="00C71529" w:rsidRPr="00555574" w:rsidRDefault="0002324A" w:rsidP="00C71529">
      <w:pPr>
        <w:pStyle w:val="Heading3"/>
      </w:pPr>
      <w:bookmarkStart w:id="197" w:name="_Toc122352713"/>
      <w:bookmarkStart w:id="198" w:name="_Toc122522087"/>
      <w:r>
        <w:t>A</w:t>
      </w:r>
      <w:r w:rsidR="00C71529" w:rsidRPr="00555574">
        <w:t>pproval process for short</w:t>
      </w:r>
      <w:r w:rsidR="00C71529">
        <w:t>-</w:t>
      </w:r>
      <w:r w:rsidR="00C71529" w:rsidRPr="00555574">
        <w:t>term leave</w:t>
      </w:r>
      <w:bookmarkEnd w:id="197"/>
      <w:bookmarkEnd w:id="198"/>
    </w:p>
    <w:p w14:paraId="3E1A5A91" w14:textId="77777777" w:rsidR="00C71529" w:rsidRPr="00555574" w:rsidRDefault="00C71529" w:rsidP="00C71529">
      <w:r w:rsidRPr="00555574">
        <w:t xml:space="preserve">Special patients can </w:t>
      </w:r>
      <w:r>
        <w:t>get</w:t>
      </w:r>
      <w:r w:rsidRPr="00555574">
        <w:t xml:space="preserve"> approv</w:t>
      </w:r>
      <w:r>
        <w:t>al for</w:t>
      </w:r>
      <w:r w:rsidRPr="00555574">
        <w:t xml:space="preserve"> short</w:t>
      </w:r>
      <w:r>
        <w:t>-</w:t>
      </w:r>
      <w:r w:rsidRPr="00555574">
        <w:t xml:space="preserve">term leave from hospital under section 52 of the Mental Health Act. As a registered victim, or representative, you will </w:t>
      </w:r>
      <w:r>
        <w:t>receive</w:t>
      </w:r>
      <w:r w:rsidRPr="00555574">
        <w:t xml:space="preserve"> notifi</w:t>
      </w:r>
      <w:r>
        <w:t>cation of</w:t>
      </w:r>
      <w:r w:rsidRPr="00555574">
        <w:t xml:space="preserve"> these leave applications and </w:t>
      </w:r>
      <w:r>
        <w:t xml:space="preserve">an </w:t>
      </w:r>
      <w:r w:rsidRPr="00555574">
        <w:t>invit</w:t>
      </w:r>
      <w:r>
        <w:t>ation</w:t>
      </w:r>
      <w:r w:rsidRPr="00555574">
        <w:t xml:space="preserve"> to make a submission on whether they should be approved.</w:t>
      </w:r>
    </w:p>
    <w:p w14:paraId="14113F40" w14:textId="77777777" w:rsidR="00C71529" w:rsidRPr="00555574" w:rsidRDefault="00C71529" w:rsidP="00C71529"/>
    <w:p w14:paraId="74B4342B" w14:textId="77777777" w:rsidR="00C71529" w:rsidRPr="00555574" w:rsidRDefault="00C71529" w:rsidP="00C71529">
      <w:r w:rsidRPr="00555574">
        <w:t>When a special patient is ready for a stage of short</w:t>
      </w:r>
      <w:r>
        <w:t>-</w:t>
      </w:r>
      <w:r w:rsidRPr="00555574">
        <w:t>term leave, the DAMHS will notify you, or your representative, that an application</w:t>
      </w:r>
      <w:r>
        <w:t xml:space="preserve"> for this leave</w:t>
      </w:r>
      <w:r w:rsidRPr="00555574">
        <w:t xml:space="preserve"> is being made. They will explain the process of approving short</w:t>
      </w:r>
      <w:r>
        <w:t>-</w:t>
      </w:r>
      <w:r w:rsidRPr="00555574">
        <w:t>term leave and invite you to make a submission, within 14</w:t>
      </w:r>
      <w:r>
        <w:t> </w:t>
      </w:r>
      <w:r w:rsidRPr="00555574">
        <w:t xml:space="preserve">days of receiving the notification, on whether the application should be approved. </w:t>
      </w:r>
    </w:p>
    <w:p w14:paraId="40423F1F" w14:textId="77777777" w:rsidR="00C71529" w:rsidRPr="00555574" w:rsidRDefault="00C71529" w:rsidP="00C71529"/>
    <w:p w14:paraId="487C5882" w14:textId="77777777" w:rsidR="00C71529" w:rsidRPr="00555574" w:rsidRDefault="00C71529" w:rsidP="00C71529">
      <w:r w:rsidRPr="00555574">
        <w:t xml:space="preserve">Once the DAMHS has received your submission, they will consider </w:t>
      </w:r>
      <w:r>
        <w:t>it</w:t>
      </w:r>
      <w:r w:rsidRPr="00555574">
        <w:t xml:space="preserve">. The DAMHS will then send the leave application, your submission and </w:t>
      </w:r>
      <w:r>
        <w:t xml:space="preserve">their </w:t>
      </w:r>
      <w:r w:rsidRPr="00555574">
        <w:t xml:space="preserve">comments on how they are addressing your concerns to the Director of Mental Health. </w:t>
      </w:r>
    </w:p>
    <w:p w14:paraId="655C61AB" w14:textId="77777777" w:rsidR="00C71529" w:rsidRPr="00555574" w:rsidRDefault="00C71529" w:rsidP="00C71529"/>
    <w:p w14:paraId="241BD349" w14:textId="77777777" w:rsidR="00C71529" w:rsidRPr="00555574" w:rsidRDefault="00C71529" w:rsidP="00C71529">
      <w:r w:rsidRPr="00555574">
        <w:t>The Director will then consider the leave application</w:t>
      </w:r>
      <w:r>
        <w:t xml:space="preserve"> and</w:t>
      </w:r>
      <w:r w:rsidRPr="00555574">
        <w:t xml:space="preserve"> your submission</w:t>
      </w:r>
      <w:r>
        <w:t>,</w:t>
      </w:r>
      <w:r w:rsidRPr="00555574">
        <w:t xml:space="preserve"> and approve or decline the application. If</w:t>
      </w:r>
      <w:r>
        <w:t xml:space="preserve"> they approve</w:t>
      </w:r>
      <w:r w:rsidRPr="00555574">
        <w:t xml:space="preserve"> the application, the Director will decide </w:t>
      </w:r>
      <w:r>
        <w:t>on what</w:t>
      </w:r>
      <w:r w:rsidRPr="00555574">
        <w:t xml:space="preserve"> conditions </w:t>
      </w:r>
      <w:r>
        <w:t xml:space="preserve">to place </w:t>
      </w:r>
      <w:r w:rsidRPr="00555574">
        <w:t>o</w:t>
      </w:r>
      <w:r>
        <w:t>n</w:t>
      </w:r>
      <w:r w:rsidRPr="00555574">
        <w:t xml:space="preserve"> the approval. </w:t>
      </w:r>
      <w:r>
        <w:t>One condition</w:t>
      </w:r>
      <w:r w:rsidRPr="00555574">
        <w:t xml:space="preserve"> may </w:t>
      </w:r>
      <w:r>
        <w:t xml:space="preserve">be to </w:t>
      </w:r>
      <w:r w:rsidRPr="00555574">
        <w:t xml:space="preserve">prevent a special patient from visiting a specific place or recreational area. </w:t>
      </w:r>
    </w:p>
    <w:p w14:paraId="5A855C27" w14:textId="77777777" w:rsidR="00C71529" w:rsidRPr="00555574" w:rsidRDefault="00C71529" w:rsidP="00C71529"/>
    <w:p w14:paraId="492D2CB1" w14:textId="77777777" w:rsidR="00C71529" w:rsidRPr="00555574" w:rsidRDefault="00C71529" w:rsidP="00C71529">
      <w:r w:rsidRPr="00555574">
        <w:t>Before approving the leave application, the Director must be satisfied that the conditions of leave are appropriate</w:t>
      </w:r>
      <w:r>
        <w:t xml:space="preserve"> and</w:t>
      </w:r>
      <w:r w:rsidRPr="00555574">
        <w:t xml:space="preserve"> the special patient’s mental health is stable</w:t>
      </w:r>
      <w:r>
        <w:t>. They must also be satisfied that the process has considered</w:t>
      </w:r>
      <w:r w:rsidRPr="00555574">
        <w:t xml:space="preserve"> </w:t>
      </w:r>
      <w:r>
        <w:t xml:space="preserve">all the </w:t>
      </w:r>
      <w:r w:rsidRPr="00555574">
        <w:t xml:space="preserve">concerns </w:t>
      </w:r>
      <w:r>
        <w:t xml:space="preserve">any </w:t>
      </w:r>
      <w:r w:rsidRPr="00555574">
        <w:t xml:space="preserve">victim </w:t>
      </w:r>
      <w:r>
        <w:t xml:space="preserve">has raised </w:t>
      </w:r>
      <w:r w:rsidRPr="00555574">
        <w:t xml:space="preserve">and </w:t>
      </w:r>
      <w:r>
        <w:t xml:space="preserve">is managing </w:t>
      </w:r>
      <w:r w:rsidRPr="00555574">
        <w:t>the risks appropriately.</w:t>
      </w:r>
    </w:p>
    <w:p w14:paraId="65186B0C" w14:textId="77777777" w:rsidR="00C71529" w:rsidRPr="00555574" w:rsidRDefault="00C71529" w:rsidP="00C71529"/>
    <w:p w14:paraId="74CFA903" w14:textId="77777777" w:rsidR="00C71529" w:rsidRPr="00555574" w:rsidRDefault="00C71529" w:rsidP="00C71529">
      <w:r>
        <w:t>After the Director has made</w:t>
      </w:r>
      <w:r w:rsidRPr="00555574">
        <w:t xml:space="preserve"> a decision, the DAMHS will notify you that the application has been approved or declined. If the application is approved, you will be told any conditions of the approval. The Privacy Act 2020 prevents</w:t>
      </w:r>
      <w:r>
        <w:t xml:space="preserve"> the DAMHS from giving you</w:t>
      </w:r>
      <w:r w:rsidRPr="00555574">
        <w:t xml:space="preserve"> any further information about the special patient’s care and treatment.</w:t>
      </w:r>
    </w:p>
    <w:p w14:paraId="5D93C961" w14:textId="77777777" w:rsidR="00C71529" w:rsidRPr="00555574" w:rsidRDefault="00C71529" w:rsidP="00C71529"/>
    <w:p w14:paraId="09A180A8" w14:textId="70180B78" w:rsidR="00C71529" w:rsidRPr="00555574" w:rsidRDefault="00C71529" w:rsidP="00C71529">
      <w:r>
        <w:t>The Director usually makes d</w:t>
      </w:r>
      <w:r w:rsidRPr="00555574">
        <w:t>ecisions about short</w:t>
      </w:r>
      <w:r>
        <w:t>-</w:t>
      </w:r>
      <w:r w:rsidRPr="00555574">
        <w:t>term leave within 3 weeks.</w:t>
      </w:r>
      <w:r>
        <w:t xml:space="preserve"> </w:t>
      </w:r>
      <w:r w:rsidR="00166702">
        <w:fldChar w:fldCharType="begin"/>
      </w:r>
      <w:r w:rsidR="00166702">
        <w:instrText xml:space="preserve"> REF _Ref122587321 \h </w:instrText>
      </w:r>
      <w:r w:rsidR="00166702">
        <w:fldChar w:fldCharType="separate"/>
      </w:r>
      <w:r w:rsidR="007D0D98" w:rsidRPr="0002324A">
        <w:t xml:space="preserve">Figure </w:t>
      </w:r>
      <w:r w:rsidR="007D0D98">
        <w:rPr>
          <w:noProof/>
        </w:rPr>
        <w:t>2</w:t>
      </w:r>
      <w:r w:rsidR="00166702">
        <w:fldChar w:fldCharType="end"/>
      </w:r>
      <w:r>
        <w:t xml:space="preserve"> summarises the process for approving short-term leave.</w:t>
      </w:r>
    </w:p>
    <w:p w14:paraId="6489B4B6" w14:textId="1D183848" w:rsidR="00C71529" w:rsidRPr="0002324A" w:rsidRDefault="0002324A" w:rsidP="0002324A">
      <w:pPr>
        <w:pStyle w:val="Figure"/>
        <w:spacing w:before="240"/>
      </w:pPr>
      <w:bookmarkStart w:id="199" w:name="_Ref122587321"/>
      <w:bookmarkStart w:id="200" w:name="_Toc122589341"/>
      <w:r w:rsidRPr="0002324A">
        <w:t xml:space="preserve">Figure </w:t>
      </w:r>
      <w:r w:rsidR="00140D8D">
        <w:fldChar w:fldCharType="begin"/>
      </w:r>
      <w:r w:rsidR="00140D8D">
        <w:instrText xml:space="preserve"> SEQ Figure \* ARABIC </w:instrText>
      </w:r>
      <w:r w:rsidR="00140D8D">
        <w:fldChar w:fldCharType="separate"/>
      </w:r>
      <w:r w:rsidR="007D0D98">
        <w:rPr>
          <w:noProof/>
        </w:rPr>
        <w:t>2</w:t>
      </w:r>
      <w:r w:rsidR="00140D8D">
        <w:rPr>
          <w:noProof/>
        </w:rPr>
        <w:fldChar w:fldCharType="end"/>
      </w:r>
      <w:bookmarkEnd w:id="199"/>
      <w:r w:rsidRPr="0002324A">
        <w:t xml:space="preserve">: </w:t>
      </w:r>
      <w:r w:rsidR="00C71529" w:rsidRPr="0002324A">
        <w:t>Approval process for short-term leave</w:t>
      </w:r>
      <w:bookmarkEnd w:id="200"/>
    </w:p>
    <w:p w14:paraId="11E6A680" w14:textId="77777777" w:rsidR="00C71529" w:rsidRPr="00555574" w:rsidRDefault="00C71529" w:rsidP="00C71529">
      <w:pPr>
        <w:rPr>
          <w:b/>
          <w:bCs/>
        </w:rPr>
      </w:pPr>
      <w:r>
        <w:rPr>
          <w:b/>
          <w:bCs/>
          <w:noProof/>
        </w:rPr>
        <w:drawing>
          <wp:inline distT="0" distB="0" distL="0" distR="0" wp14:anchorId="03FBCDE7" wp14:editId="103CEBED">
            <wp:extent cx="5303448" cy="2441276"/>
            <wp:effectExtent l="19050" t="0" r="50165" b="0"/>
            <wp:docPr id="13" name="Diagram 13" descr="Process from the DAMHS notifies the victim that an application for short-term leave is being made and invites them to make a submission to the DAMHS tells the victim if the application is approved (and lists any conditions of the approval) or declined."/>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2" r:lo="rId73" r:qs="rId74" r:cs="rId75"/>
              </a:graphicData>
            </a:graphic>
          </wp:inline>
        </w:drawing>
      </w:r>
    </w:p>
    <w:p w14:paraId="588E440E" w14:textId="77777777" w:rsidR="00C71529" w:rsidRPr="00555574" w:rsidRDefault="00C71529" w:rsidP="00C71529">
      <w:pPr>
        <w:pStyle w:val="Heading2"/>
      </w:pPr>
      <w:bookmarkStart w:id="201" w:name="_Toc122352714"/>
      <w:bookmarkStart w:id="202" w:name="_Toc122522088"/>
      <w:bookmarkStart w:id="203" w:name="_Toc122609707"/>
      <w:r w:rsidRPr="00555574">
        <w:t>Urgent leave</w:t>
      </w:r>
      <w:bookmarkEnd w:id="201"/>
      <w:bookmarkEnd w:id="202"/>
      <w:bookmarkEnd w:id="203"/>
    </w:p>
    <w:p w14:paraId="64D5B8D5" w14:textId="77777777" w:rsidR="00C71529" w:rsidRPr="00555574" w:rsidRDefault="00C71529" w:rsidP="00C71529">
      <w:r w:rsidRPr="00555574">
        <w:t>A special patient may also use short</w:t>
      </w:r>
      <w:r>
        <w:t>-</w:t>
      </w:r>
      <w:r w:rsidRPr="00555574">
        <w:t xml:space="preserve">term leave to access urgent medical care. Please </w:t>
      </w:r>
      <w:r>
        <w:t>know</w:t>
      </w:r>
      <w:r w:rsidRPr="00555574">
        <w:t xml:space="preserve"> that for urgent short</w:t>
      </w:r>
      <w:r>
        <w:t>-</w:t>
      </w:r>
      <w:r w:rsidRPr="00555574">
        <w:t xml:space="preserve">term leave applications, the Director </w:t>
      </w:r>
      <w:r>
        <w:t xml:space="preserve">must </w:t>
      </w:r>
      <w:r w:rsidRPr="00555574">
        <w:t xml:space="preserve">make a decision immediately. </w:t>
      </w:r>
    </w:p>
    <w:p w14:paraId="7620A4DC" w14:textId="77777777" w:rsidR="00C71529" w:rsidRPr="00555574" w:rsidRDefault="00C71529" w:rsidP="00C71529"/>
    <w:p w14:paraId="5D6171D3" w14:textId="77777777" w:rsidR="00C71529" w:rsidRPr="00555574" w:rsidRDefault="00C71529" w:rsidP="00C71529">
      <w:r w:rsidRPr="00555574">
        <w:t>If you have provided a submission in advance about the special patient accessing leave, the Director will consider your concerns.</w:t>
      </w:r>
    </w:p>
    <w:p w14:paraId="7E5886B0" w14:textId="77777777" w:rsidR="00C71529" w:rsidRPr="00555574" w:rsidRDefault="00C71529" w:rsidP="00C71529"/>
    <w:p w14:paraId="25340261" w14:textId="77777777" w:rsidR="00C71529" w:rsidRPr="00555574" w:rsidRDefault="00C71529" w:rsidP="00C71529">
      <w:r w:rsidRPr="00555574">
        <w:lastRenderedPageBreak/>
        <w:t>If approving the urgent short</w:t>
      </w:r>
      <w:r>
        <w:t>-</w:t>
      </w:r>
      <w:r w:rsidRPr="00555574">
        <w:t xml:space="preserve">term leave application would </w:t>
      </w:r>
      <w:r>
        <w:t>give</w:t>
      </w:r>
      <w:r w:rsidRPr="00555574">
        <w:t xml:space="preserve"> the special patient greater independence outside the hospital than any other leave application previously approved, you will </w:t>
      </w:r>
      <w:r>
        <w:t>receive</w:t>
      </w:r>
      <w:r w:rsidRPr="00555574">
        <w:t xml:space="preserve"> notifi</w:t>
      </w:r>
      <w:r>
        <w:t>cation of</w:t>
      </w:r>
      <w:r w:rsidRPr="00555574">
        <w:t xml:space="preserve"> the approval and </w:t>
      </w:r>
      <w:r>
        <w:t xml:space="preserve">information about </w:t>
      </w:r>
      <w:r w:rsidRPr="00555574">
        <w:t xml:space="preserve">the conditions of the approval. </w:t>
      </w:r>
    </w:p>
    <w:p w14:paraId="574C0134" w14:textId="77777777" w:rsidR="00C71529" w:rsidRPr="00555574" w:rsidRDefault="00C71529" w:rsidP="00C71529">
      <w:pPr>
        <w:pStyle w:val="Heading2"/>
      </w:pPr>
      <w:bookmarkStart w:id="204" w:name="_Toc122352715"/>
      <w:bookmarkStart w:id="205" w:name="_Toc122522089"/>
      <w:bookmarkStart w:id="206" w:name="_Toc122609708"/>
      <w:r w:rsidRPr="00555574">
        <w:t>Long leave from hospital</w:t>
      </w:r>
      <w:bookmarkEnd w:id="204"/>
      <w:bookmarkEnd w:id="205"/>
      <w:bookmarkEnd w:id="206"/>
    </w:p>
    <w:p w14:paraId="19D70A0D" w14:textId="77777777" w:rsidR="00C71529" w:rsidRPr="00555574" w:rsidRDefault="00C71529" w:rsidP="00C71529">
      <w:pPr>
        <w:rPr>
          <w:rFonts w:cs="Segoe UI"/>
        </w:rPr>
      </w:pPr>
      <w:r w:rsidRPr="00555574">
        <w:t xml:space="preserve">The Minister </w:t>
      </w:r>
      <w:r>
        <w:t xml:space="preserve">is responsible for </w:t>
      </w:r>
      <w:r w:rsidRPr="00555574">
        <w:t>approv</w:t>
      </w:r>
      <w:r>
        <w:t>ing</w:t>
      </w:r>
      <w:r w:rsidRPr="00555574">
        <w:t xml:space="preserve"> applications for leave that are longer than 7</w:t>
      </w:r>
      <w:r>
        <w:rPr>
          <w:rFonts w:cs="Segoe UI"/>
        </w:rPr>
        <w:t> </w:t>
      </w:r>
      <w:r w:rsidRPr="00555574">
        <w:rPr>
          <w:rFonts w:cs="Segoe UI"/>
        </w:rPr>
        <w:t xml:space="preserve">days. </w:t>
      </w:r>
      <w:r>
        <w:rPr>
          <w:rFonts w:cs="Segoe UI"/>
        </w:rPr>
        <w:t>As part of this process, t</w:t>
      </w:r>
      <w:r w:rsidRPr="00555574">
        <w:rPr>
          <w:rFonts w:cs="Segoe UI"/>
        </w:rPr>
        <w:t xml:space="preserve">he Director </w:t>
      </w:r>
      <w:r>
        <w:rPr>
          <w:rFonts w:cs="Segoe UI"/>
        </w:rPr>
        <w:t xml:space="preserve">must </w:t>
      </w:r>
      <w:r w:rsidRPr="00555574">
        <w:rPr>
          <w:rFonts w:cs="Segoe UI"/>
        </w:rPr>
        <w:t xml:space="preserve">advise the Minister on whether they support the leave application. </w:t>
      </w:r>
      <w:r w:rsidRPr="00555574">
        <w:t xml:space="preserve">The first time a special patient </w:t>
      </w:r>
      <w:r>
        <w:t>gets</w:t>
      </w:r>
      <w:r w:rsidRPr="00555574">
        <w:t xml:space="preserve"> approved long leave</w:t>
      </w:r>
      <w:r>
        <w:t>,</w:t>
      </w:r>
      <w:r w:rsidRPr="00555574">
        <w:t xml:space="preserve"> it is usually for a period of 6 months</w:t>
      </w:r>
      <w:r>
        <w:t>. L</w:t>
      </w:r>
      <w:r w:rsidRPr="00555574">
        <w:t>ater applications for long leave are usually for periods of 12 months. You will be notified about these leave applications and invited to make submissions on whether the</w:t>
      </w:r>
      <w:r>
        <w:t xml:space="preserve"> Minister</w:t>
      </w:r>
      <w:r w:rsidRPr="00555574">
        <w:t xml:space="preserve"> should approve</w:t>
      </w:r>
      <w:r>
        <w:t xml:space="preserve"> them</w:t>
      </w:r>
      <w:r w:rsidRPr="00555574">
        <w:t xml:space="preserve">. </w:t>
      </w:r>
    </w:p>
    <w:p w14:paraId="69A9463F" w14:textId="77777777" w:rsidR="00C71529" w:rsidRPr="00555574" w:rsidRDefault="00C71529" w:rsidP="00C71529"/>
    <w:p w14:paraId="1DF8E190" w14:textId="77777777" w:rsidR="00C71529" w:rsidRPr="00555574" w:rsidRDefault="00C71529" w:rsidP="00C71529">
      <w:r>
        <w:t>When they have l</w:t>
      </w:r>
      <w:r w:rsidRPr="00555574">
        <w:t>ong leave from hospital</w:t>
      </w:r>
      <w:r>
        <w:t>,</w:t>
      </w:r>
      <w:r w:rsidRPr="00555574">
        <w:t xml:space="preserve"> special patients </w:t>
      </w:r>
      <w:r>
        <w:t>can</w:t>
      </w:r>
      <w:r w:rsidRPr="00555574">
        <w:t xml:space="preserve"> live full</w:t>
      </w:r>
      <w:r>
        <w:t xml:space="preserve"> </w:t>
      </w:r>
      <w:r w:rsidRPr="00555574">
        <w:t>time in the community, whil</w:t>
      </w:r>
      <w:r>
        <w:t>e</w:t>
      </w:r>
      <w:r w:rsidRPr="00555574">
        <w:t xml:space="preserve"> staying under the close supervision of their clinical team. </w:t>
      </w:r>
      <w:r>
        <w:t>Such leave</w:t>
      </w:r>
      <w:r w:rsidRPr="00555574">
        <w:t xml:space="preserve"> occurs carefully and with a strong risk management plan in place.</w:t>
      </w:r>
    </w:p>
    <w:p w14:paraId="6FF222C2" w14:textId="77777777" w:rsidR="00C71529" w:rsidRPr="00555574" w:rsidRDefault="00C71529" w:rsidP="00C71529">
      <w:pPr>
        <w:pStyle w:val="Heading3"/>
      </w:pPr>
      <w:bookmarkStart w:id="207" w:name="_Toc122352716"/>
      <w:bookmarkStart w:id="208" w:name="_Toc122522090"/>
      <w:r w:rsidRPr="00555574">
        <w:t>Approval process for long leave</w:t>
      </w:r>
      <w:bookmarkEnd w:id="207"/>
      <w:bookmarkEnd w:id="208"/>
    </w:p>
    <w:p w14:paraId="372C5753" w14:textId="77777777" w:rsidR="00C71529" w:rsidRPr="00555574" w:rsidRDefault="00C71529" w:rsidP="00C71529">
      <w:r w:rsidRPr="00555574">
        <w:t>Special patients can be approved long leave from hospital under section 50 of the Mental Health Act. As a registered victim, or representative, you will be notified about these leave applications and invited to make a submission on whether the</w:t>
      </w:r>
      <w:r>
        <w:t xml:space="preserve"> Minister</w:t>
      </w:r>
      <w:r w:rsidRPr="00555574">
        <w:t xml:space="preserve"> should approve</w:t>
      </w:r>
      <w:r>
        <w:t xml:space="preserve"> them</w:t>
      </w:r>
      <w:r w:rsidRPr="00555574">
        <w:t>.</w:t>
      </w:r>
    </w:p>
    <w:p w14:paraId="3B1EE5E4" w14:textId="77777777" w:rsidR="00C71529" w:rsidRPr="00555574" w:rsidRDefault="00C71529" w:rsidP="00C71529"/>
    <w:p w14:paraId="2B663465" w14:textId="77777777" w:rsidR="00C71529" w:rsidRPr="00555574" w:rsidRDefault="00C71529" w:rsidP="00C71529">
      <w:r w:rsidRPr="00555574">
        <w:rPr>
          <w:rFonts w:cs="Segoe UI"/>
        </w:rPr>
        <w:t>When</w:t>
      </w:r>
      <w:r>
        <w:rPr>
          <w:rFonts w:cs="Segoe UI"/>
        </w:rPr>
        <w:t xml:space="preserve"> clinicians consider</w:t>
      </w:r>
      <w:r w:rsidRPr="00555574">
        <w:rPr>
          <w:rFonts w:cs="Segoe UI"/>
        </w:rPr>
        <w:t xml:space="preserve"> a special patient is ready for long leave from hospital</w:t>
      </w:r>
      <w:r w:rsidRPr="00555574">
        <w:t>, the DAMHS will notify you, or your representative, that an application is being made. They will explain the process of approving long leave and invite you to make a submission, within 14 days of</w:t>
      </w:r>
      <w:r>
        <w:t xml:space="preserve"> you</w:t>
      </w:r>
      <w:r w:rsidRPr="00555574">
        <w:t xml:space="preserve"> receiving the notification, on whether the Director should support the application.</w:t>
      </w:r>
    </w:p>
    <w:p w14:paraId="0AF4D4FF" w14:textId="77777777" w:rsidR="00C71529" w:rsidRPr="00555574" w:rsidRDefault="00C71529" w:rsidP="00C71529">
      <w:pPr>
        <w:rPr>
          <w:rFonts w:cs="Segoe UI"/>
        </w:rPr>
      </w:pPr>
    </w:p>
    <w:p w14:paraId="6D9BE6FE" w14:textId="77777777" w:rsidR="00C71529" w:rsidRPr="00555574" w:rsidRDefault="00C71529" w:rsidP="00C71529">
      <w:r w:rsidRPr="00555574">
        <w:t xml:space="preserve">Once the DAMHS has received your submission, they will consider </w:t>
      </w:r>
      <w:r>
        <w:t>it</w:t>
      </w:r>
      <w:r w:rsidRPr="00555574">
        <w:t xml:space="preserve">. The DAMHS will then send the leave application, your submission and </w:t>
      </w:r>
      <w:r>
        <w:t xml:space="preserve">their </w:t>
      </w:r>
      <w:r w:rsidRPr="00555574">
        <w:t xml:space="preserve">comments on how they are addressing your concerns to the Director. </w:t>
      </w:r>
    </w:p>
    <w:p w14:paraId="10F98C7F" w14:textId="77777777" w:rsidR="00C71529" w:rsidRPr="00555574" w:rsidRDefault="00C71529" w:rsidP="00C71529">
      <w:pPr>
        <w:rPr>
          <w:rFonts w:cs="Segoe UI"/>
        </w:rPr>
      </w:pPr>
    </w:p>
    <w:p w14:paraId="508F9F1B" w14:textId="77777777" w:rsidR="00C71529" w:rsidRPr="00555574" w:rsidRDefault="00C71529" w:rsidP="00C71529">
      <w:r w:rsidRPr="00555574">
        <w:t>The Director will consider the leave application and your submission. The Director will then advise the Minister on whether they support the leave application. Before deciding to support the leave application, the Director must be satisfied that the conditions of leave are appropriate</w:t>
      </w:r>
      <w:r>
        <w:t xml:space="preserve"> and</w:t>
      </w:r>
      <w:r w:rsidRPr="00555574">
        <w:t xml:space="preserve"> the special patient’s mental health is stable</w:t>
      </w:r>
      <w:r>
        <w:t xml:space="preserve">. They must also be satisfied that the process has considered all of the </w:t>
      </w:r>
      <w:r w:rsidRPr="00555574">
        <w:t xml:space="preserve">concerns </w:t>
      </w:r>
      <w:r>
        <w:t xml:space="preserve">any </w:t>
      </w:r>
      <w:r w:rsidRPr="00555574">
        <w:t xml:space="preserve">victim </w:t>
      </w:r>
      <w:r>
        <w:t xml:space="preserve">has raised </w:t>
      </w:r>
      <w:r w:rsidRPr="00555574">
        <w:t xml:space="preserve">and </w:t>
      </w:r>
      <w:r>
        <w:t xml:space="preserve">is managing </w:t>
      </w:r>
      <w:r w:rsidRPr="00555574">
        <w:t>the risks appropriately.</w:t>
      </w:r>
    </w:p>
    <w:p w14:paraId="30D7A6C7" w14:textId="77777777" w:rsidR="00C71529" w:rsidRPr="00555574" w:rsidRDefault="00C71529" w:rsidP="00C71529"/>
    <w:p w14:paraId="5C25DD35" w14:textId="77777777" w:rsidR="00C71529" w:rsidRPr="00555574" w:rsidRDefault="00C71529" w:rsidP="00C71529">
      <w:r w:rsidRPr="00555574">
        <w:t>The Minister then will then approve or decline the leave application. If the Minister approves the leave application, the</w:t>
      </w:r>
      <w:r>
        <w:t>y</w:t>
      </w:r>
      <w:r w:rsidRPr="00555574">
        <w:t xml:space="preserve"> will decide </w:t>
      </w:r>
      <w:r>
        <w:t>on what</w:t>
      </w:r>
      <w:r w:rsidRPr="00555574">
        <w:t xml:space="preserve"> conditions </w:t>
      </w:r>
      <w:r>
        <w:t>to place on the</w:t>
      </w:r>
      <w:r w:rsidRPr="00555574">
        <w:t xml:space="preserve"> approval.</w:t>
      </w:r>
    </w:p>
    <w:p w14:paraId="33A42DF2" w14:textId="77777777" w:rsidR="00C71529" w:rsidRPr="00555574" w:rsidRDefault="00C71529" w:rsidP="00C71529"/>
    <w:p w14:paraId="3C8361C6" w14:textId="77777777" w:rsidR="00C71529" w:rsidRPr="00555574" w:rsidRDefault="00C71529" w:rsidP="00C71529">
      <w:r w:rsidRPr="00555574">
        <w:t>Once the Minister has made a decision, the D</w:t>
      </w:r>
      <w:r>
        <w:t>AMHS</w:t>
      </w:r>
      <w:r w:rsidRPr="00555574">
        <w:t xml:space="preserve"> will notify you </w:t>
      </w:r>
      <w:r>
        <w:t>about the outcome of</w:t>
      </w:r>
      <w:r w:rsidRPr="00555574">
        <w:t xml:space="preserve"> the application</w:t>
      </w:r>
      <w:r>
        <w:t>, which may be that</w:t>
      </w:r>
      <w:r w:rsidRPr="00555574">
        <w:t>:</w:t>
      </w:r>
    </w:p>
    <w:p w14:paraId="174AC000" w14:textId="77777777" w:rsidR="00C71529" w:rsidRPr="003D011A" w:rsidRDefault="00C71529" w:rsidP="00C71529">
      <w:pPr>
        <w:pStyle w:val="Bullet"/>
        <w:tabs>
          <w:tab w:val="num" w:pos="284"/>
        </w:tabs>
      </w:pPr>
      <w:r w:rsidRPr="00555574">
        <w:lastRenderedPageBreak/>
        <w:t xml:space="preserve">the Director </w:t>
      </w:r>
      <w:r>
        <w:t xml:space="preserve">has </w:t>
      </w:r>
      <w:r w:rsidRPr="003D011A">
        <w:t xml:space="preserve">supported </w:t>
      </w:r>
      <w:r>
        <w:t xml:space="preserve">it </w:t>
      </w:r>
      <w:r w:rsidRPr="003D011A">
        <w:t>and the Minister</w:t>
      </w:r>
      <w:r w:rsidRPr="00555574">
        <w:t xml:space="preserve"> </w:t>
      </w:r>
      <w:r>
        <w:t>has approved it,</w:t>
      </w:r>
      <w:r w:rsidRPr="003D011A">
        <w:t xml:space="preserve"> or</w:t>
      </w:r>
    </w:p>
    <w:p w14:paraId="29B47606" w14:textId="77777777" w:rsidR="00C71529" w:rsidRPr="003D011A" w:rsidRDefault="00C71529" w:rsidP="00C71529">
      <w:pPr>
        <w:pStyle w:val="Bullet"/>
        <w:tabs>
          <w:tab w:val="num" w:pos="284"/>
        </w:tabs>
      </w:pPr>
      <w:r w:rsidRPr="003D011A">
        <w:t xml:space="preserve">the Director </w:t>
      </w:r>
      <w:r>
        <w:t xml:space="preserve">has supported it </w:t>
      </w:r>
      <w:r w:rsidRPr="003D011A">
        <w:t>and the Minister</w:t>
      </w:r>
      <w:r>
        <w:t xml:space="preserve"> has declined it,</w:t>
      </w:r>
      <w:r w:rsidRPr="003D011A">
        <w:t xml:space="preserve"> or</w:t>
      </w:r>
    </w:p>
    <w:p w14:paraId="0B209C99" w14:textId="77777777" w:rsidR="00C71529" w:rsidRPr="003D011A" w:rsidRDefault="00C71529" w:rsidP="00C71529">
      <w:pPr>
        <w:pStyle w:val="Bullet"/>
        <w:tabs>
          <w:tab w:val="num" w:pos="284"/>
        </w:tabs>
      </w:pPr>
      <w:r w:rsidRPr="00555574">
        <w:t xml:space="preserve">the Director </w:t>
      </w:r>
      <w:r>
        <w:t xml:space="preserve">has </w:t>
      </w:r>
      <w:r w:rsidRPr="003D011A">
        <w:t xml:space="preserve">not supported </w:t>
      </w:r>
      <w:r>
        <w:t>it</w:t>
      </w:r>
      <w:r w:rsidRPr="003D011A">
        <w:t>.</w:t>
      </w:r>
    </w:p>
    <w:p w14:paraId="7D2459F1" w14:textId="77777777" w:rsidR="00C71529" w:rsidRPr="00555574" w:rsidRDefault="00C71529" w:rsidP="00C71529"/>
    <w:p w14:paraId="769B73E0" w14:textId="77777777" w:rsidR="00C71529" w:rsidRPr="00555574" w:rsidRDefault="00C71529" w:rsidP="00C71529">
      <w:r w:rsidRPr="00555574">
        <w:t xml:space="preserve">If the long leave has been approved, </w:t>
      </w:r>
      <w:r>
        <w:t>the DAMHS</w:t>
      </w:r>
      <w:r w:rsidRPr="00555574">
        <w:t xml:space="preserve"> will also </w:t>
      </w:r>
      <w:r>
        <w:t>tell you about</w:t>
      </w:r>
      <w:r w:rsidRPr="00555574">
        <w:t xml:space="preserve"> any conditions of the approval. The Privacy Act 2020 prevents</w:t>
      </w:r>
      <w:r>
        <w:t xml:space="preserve"> them from giving you</w:t>
      </w:r>
      <w:r w:rsidRPr="00555574">
        <w:t xml:space="preserve"> any further information about the special patient’s care and treatment.</w:t>
      </w:r>
    </w:p>
    <w:p w14:paraId="44B945FF" w14:textId="77777777" w:rsidR="00C71529" w:rsidRPr="00555574" w:rsidRDefault="00C71529" w:rsidP="00C71529"/>
    <w:p w14:paraId="12BF1797" w14:textId="2438AFF3" w:rsidR="00C71529" w:rsidRPr="00555574" w:rsidRDefault="00C71529" w:rsidP="00C71529">
      <w:r w:rsidRPr="00555574">
        <w:t>Decisions about long leave are usually made within 8 weeks.</w:t>
      </w:r>
      <w:r>
        <w:t xml:space="preserve"> </w:t>
      </w:r>
      <w:r w:rsidR="00166702">
        <w:fldChar w:fldCharType="begin"/>
      </w:r>
      <w:r w:rsidR="00166702">
        <w:instrText xml:space="preserve"> REF _Ref122587330 \h </w:instrText>
      </w:r>
      <w:r w:rsidR="00166702">
        <w:fldChar w:fldCharType="separate"/>
      </w:r>
      <w:r w:rsidR="007D0D98" w:rsidRPr="0002324A">
        <w:t xml:space="preserve">Figure </w:t>
      </w:r>
      <w:r w:rsidR="007D0D98">
        <w:rPr>
          <w:noProof/>
        </w:rPr>
        <w:t>3</w:t>
      </w:r>
      <w:r w:rsidR="00166702">
        <w:fldChar w:fldCharType="end"/>
      </w:r>
      <w:r>
        <w:t xml:space="preserve"> summarises this approval process.</w:t>
      </w:r>
    </w:p>
    <w:p w14:paraId="2244D838" w14:textId="595E1432" w:rsidR="00C71529" w:rsidRDefault="0002324A" w:rsidP="0002324A">
      <w:pPr>
        <w:pStyle w:val="Figure"/>
        <w:spacing w:before="240"/>
      </w:pPr>
      <w:bookmarkStart w:id="209" w:name="_Ref122587330"/>
      <w:bookmarkStart w:id="210" w:name="_Toc122589342"/>
      <w:r w:rsidRPr="0002324A">
        <w:t xml:space="preserve">Figure </w:t>
      </w:r>
      <w:r w:rsidR="00140D8D">
        <w:fldChar w:fldCharType="begin"/>
      </w:r>
      <w:r w:rsidR="00140D8D">
        <w:instrText xml:space="preserve"> SEQ Figure \* ARABIC </w:instrText>
      </w:r>
      <w:r w:rsidR="00140D8D">
        <w:fldChar w:fldCharType="separate"/>
      </w:r>
      <w:r w:rsidR="007D0D98">
        <w:rPr>
          <w:noProof/>
        </w:rPr>
        <w:t>3</w:t>
      </w:r>
      <w:r w:rsidR="00140D8D">
        <w:rPr>
          <w:noProof/>
        </w:rPr>
        <w:fldChar w:fldCharType="end"/>
      </w:r>
      <w:bookmarkEnd w:id="209"/>
      <w:r w:rsidRPr="0002324A">
        <w:t xml:space="preserve">: </w:t>
      </w:r>
      <w:r w:rsidR="00C71529" w:rsidRPr="00555574">
        <w:t>Approval process for long leave</w:t>
      </w:r>
      <w:bookmarkEnd w:id="210"/>
    </w:p>
    <w:p w14:paraId="4627AC98" w14:textId="77777777" w:rsidR="00C71529" w:rsidRPr="00555574" w:rsidRDefault="00C71529" w:rsidP="00C71529">
      <w:pPr>
        <w:rPr>
          <w:b/>
          <w:bCs/>
        </w:rPr>
      </w:pPr>
      <w:r>
        <w:rPr>
          <w:rFonts w:cs="Segoe UI"/>
          <w:noProof/>
        </w:rPr>
        <w:drawing>
          <wp:inline distT="0" distB="0" distL="0" distR="0" wp14:anchorId="7BACF2DE" wp14:editId="74C32227">
            <wp:extent cx="5309870" cy="2647950"/>
            <wp:effectExtent l="19050" t="0" r="43180" b="0"/>
            <wp:docPr id="18" name="Diagram 18" descr="Process from the DAMHS notifies the victim that an application for long leave is being made and invites them to make a submission to the DAMHS tells the victim if the application is approved (and identifies any conditions of the approval) or declined"/>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7" r:lo="rId78" r:qs="rId79" r:cs="rId80"/>
              </a:graphicData>
            </a:graphic>
          </wp:inline>
        </w:drawing>
      </w:r>
    </w:p>
    <w:p w14:paraId="560424C8" w14:textId="77777777" w:rsidR="00C71529" w:rsidRPr="00555574" w:rsidRDefault="00C71529" w:rsidP="00C71529">
      <w:pPr>
        <w:pStyle w:val="Heading3"/>
      </w:pPr>
      <w:bookmarkStart w:id="211" w:name="_Toc122352717"/>
      <w:bookmarkStart w:id="212" w:name="_Toc122522091"/>
      <w:r w:rsidRPr="00555574">
        <w:t>Cancelling leave</w:t>
      </w:r>
      <w:bookmarkEnd w:id="211"/>
      <w:bookmarkEnd w:id="212"/>
    </w:p>
    <w:p w14:paraId="7803F853" w14:textId="77777777" w:rsidR="00C71529" w:rsidRPr="00555574" w:rsidRDefault="00C71529" w:rsidP="00C71529">
      <w:r w:rsidRPr="00555574">
        <w:t xml:space="preserve">When a special patient </w:t>
      </w:r>
      <w:r>
        <w:t>gets</w:t>
      </w:r>
      <w:r w:rsidRPr="00555574">
        <w:t xml:space="preserve"> approv</w:t>
      </w:r>
      <w:r>
        <w:t>al for</w:t>
      </w:r>
      <w:r w:rsidRPr="00555574">
        <w:t xml:space="preserve"> short</w:t>
      </w:r>
      <w:r>
        <w:t>-</w:t>
      </w:r>
      <w:r w:rsidRPr="00555574">
        <w:t xml:space="preserve">term leave or long leave, they must follow the leave conditions. If they fail to follow their leave conditions, or their mental state becomes unstable, their leave may be cancelled.  </w:t>
      </w:r>
    </w:p>
    <w:p w14:paraId="4B5A8907" w14:textId="77777777" w:rsidR="00C71529" w:rsidRPr="00555574" w:rsidRDefault="00C71529" w:rsidP="00C71529"/>
    <w:p w14:paraId="6B47BB90" w14:textId="77777777" w:rsidR="00C71529" w:rsidRPr="00555574" w:rsidRDefault="00C71529" w:rsidP="00C71529">
      <w:r w:rsidRPr="00555574">
        <w:t xml:space="preserve">If this happens while the special patient is on long leave, the Director may recommend that the Minister cancels the leave so the special patient can return to hospital for care and treatment. For more information on what this means, please refer to </w:t>
      </w:r>
      <w:hyperlink r:id="rId82" w:history="1">
        <w:r>
          <w:rPr>
            <w:rStyle w:val="Hyperlink"/>
          </w:rPr>
          <w:t>Special Patients and Restricted Patients: Guidelines for Regional Forensic Mental Health Services</w:t>
        </w:r>
      </w:hyperlink>
      <w:r w:rsidRPr="00555574">
        <w:t>.</w:t>
      </w:r>
      <w:r>
        <w:rPr>
          <w:rStyle w:val="FootnoteReference"/>
        </w:rPr>
        <w:footnoteReference w:id="12"/>
      </w:r>
      <w:r w:rsidRPr="00555574">
        <w:t xml:space="preserve"> </w:t>
      </w:r>
    </w:p>
    <w:p w14:paraId="39F38457" w14:textId="77777777" w:rsidR="00C71529" w:rsidRPr="00555574" w:rsidRDefault="00C71529" w:rsidP="00C71529"/>
    <w:p w14:paraId="4E28CF5A" w14:textId="77777777" w:rsidR="00C71529" w:rsidRPr="00555574" w:rsidRDefault="00C71529" w:rsidP="00C71529">
      <w:r w:rsidRPr="00555574">
        <w:t xml:space="preserve">If leave is cancelled, the Privacy Act 2020 prevents </w:t>
      </w:r>
      <w:r>
        <w:t xml:space="preserve">the DAMHS from sharing </w:t>
      </w:r>
      <w:r w:rsidRPr="00555574">
        <w:t xml:space="preserve">this information with you, as it is </w:t>
      </w:r>
      <w:r>
        <w:t>seen as</w:t>
      </w:r>
      <w:r w:rsidRPr="00555574">
        <w:t xml:space="preserve"> clinical information. </w:t>
      </w:r>
    </w:p>
    <w:p w14:paraId="0EA7900E" w14:textId="77777777" w:rsidR="00C71529" w:rsidRPr="00555574" w:rsidRDefault="00C71529" w:rsidP="00C71529">
      <w:pPr>
        <w:pStyle w:val="Heading2"/>
      </w:pPr>
      <w:bookmarkStart w:id="213" w:name="_Toc399850429"/>
      <w:bookmarkStart w:id="214" w:name="_Toc506284446"/>
      <w:bookmarkStart w:id="215" w:name="_Toc506286273"/>
      <w:bookmarkStart w:id="216" w:name="_Toc520306527"/>
      <w:bookmarkStart w:id="217" w:name="_Toc524701195"/>
      <w:bookmarkStart w:id="218" w:name="_Toc122352718"/>
      <w:bookmarkStart w:id="219" w:name="_Toc122522092"/>
      <w:bookmarkStart w:id="220" w:name="_Toc122609709"/>
      <w:r w:rsidRPr="00555574">
        <w:lastRenderedPageBreak/>
        <w:t>Hospital leave is different from parole</w:t>
      </w:r>
      <w:bookmarkEnd w:id="213"/>
      <w:bookmarkEnd w:id="214"/>
      <w:bookmarkEnd w:id="215"/>
      <w:bookmarkEnd w:id="216"/>
      <w:bookmarkEnd w:id="217"/>
      <w:bookmarkEnd w:id="218"/>
      <w:bookmarkEnd w:id="219"/>
      <w:bookmarkEnd w:id="220"/>
    </w:p>
    <w:p w14:paraId="4D4E3331" w14:textId="77777777" w:rsidR="00C71529" w:rsidRPr="00555574" w:rsidRDefault="00C71529" w:rsidP="00C71529">
      <w:bookmarkStart w:id="221" w:name="_Toc506286274"/>
      <w:r w:rsidRPr="00555574">
        <w:t xml:space="preserve">Decisions </w:t>
      </w:r>
      <w:r>
        <w:t>about b</w:t>
      </w:r>
      <w:r w:rsidRPr="00555574">
        <w:t>oth parole and hospital leave are based on a comprehensive process that balances the needs of the offender or special patient, the concerns and safety of registered victims and the safety of the public.</w:t>
      </w:r>
      <w:bookmarkEnd w:id="221"/>
      <w:r w:rsidRPr="00555574">
        <w:t xml:space="preserve"> </w:t>
      </w:r>
    </w:p>
    <w:p w14:paraId="4C0EAAED" w14:textId="77777777" w:rsidR="00C71529" w:rsidRPr="00555574" w:rsidRDefault="00C71529" w:rsidP="00C71529"/>
    <w:p w14:paraId="69C034EA" w14:textId="77777777" w:rsidR="00C71529" w:rsidRPr="00555574" w:rsidRDefault="00C71529" w:rsidP="00C71529">
      <w:bookmarkStart w:id="222" w:name="_Toc506286275"/>
      <w:r w:rsidRPr="00555574">
        <w:t>However, the</w:t>
      </w:r>
      <w:r>
        <w:t xml:space="preserve"> processes</w:t>
      </w:r>
      <w:r w:rsidRPr="00555574">
        <w:t xml:space="preserve"> </w:t>
      </w:r>
      <w:r>
        <w:t xml:space="preserve">for the 2 types of decisions </w:t>
      </w:r>
      <w:r w:rsidRPr="00555574">
        <w:t>differ in their purpose, length of time and conditions. Because of this, an assessment of the risks of short</w:t>
      </w:r>
      <w:r>
        <w:t>-</w:t>
      </w:r>
      <w:r w:rsidRPr="00555574">
        <w:t>term leave is fundamentally different to an assessment of the risks of parole.</w:t>
      </w:r>
      <w:bookmarkEnd w:id="222"/>
      <w:r w:rsidRPr="00555574">
        <w:t xml:space="preserve"> </w:t>
      </w:r>
    </w:p>
    <w:p w14:paraId="0DBAE7A7" w14:textId="77777777" w:rsidR="00C71529" w:rsidRPr="00555574" w:rsidRDefault="00C71529" w:rsidP="00C71529"/>
    <w:p w14:paraId="5655A1B2" w14:textId="77777777" w:rsidR="00C71529" w:rsidRPr="00555574" w:rsidRDefault="00C71529" w:rsidP="00C71529">
      <w:bookmarkStart w:id="223" w:name="_Toc506286276"/>
      <w:r w:rsidRPr="00555574">
        <w:t>An offender in prison may not be an appropriate candidate for parole but may be an appropriate candidate for short</w:t>
      </w:r>
      <w:r>
        <w:t>-</w:t>
      </w:r>
      <w:r w:rsidRPr="00555574">
        <w:t xml:space="preserve">term leave from </w:t>
      </w:r>
      <w:bookmarkEnd w:id="223"/>
      <w:r w:rsidRPr="00555574">
        <w:t>hospital. You can find more information about parole on the Victim Support website (</w:t>
      </w:r>
      <w:hyperlink r:id="rId83" w:history="1">
        <w:r w:rsidRPr="00555574">
          <w:rPr>
            <w:rStyle w:val="Hyperlink"/>
          </w:rPr>
          <w:t>victimsupport.org.nz/practical-information/parole-board/parole-hearing</w:t>
        </w:r>
      </w:hyperlink>
      <w:r w:rsidRPr="00555574">
        <w:t>) or on the New Zealand Parole Board’s website (</w:t>
      </w:r>
      <w:hyperlink r:id="rId84" w:history="1">
        <w:r w:rsidRPr="00555574">
          <w:rPr>
            <w:rStyle w:val="Hyperlink"/>
          </w:rPr>
          <w:t>paroleboard.govt.nz/victims</w:t>
        </w:r>
      </w:hyperlink>
      <w:r w:rsidRPr="00555574">
        <w:t xml:space="preserve">). </w:t>
      </w:r>
    </w:p>
    <w:p w14:paraId="2E291410" w14:textId="77777777" w:rsidR="00C71529" w:rsidRPr="00555574" w:rsidRDefault="00C71529" w:rsidP="00C71529">
      <w:pPr>
        <w:pStyle w:val="Heading2"/>
      </w:pPr>
      <w:bookmarkStart w:id="224" w:name="_Toc520306528"/>
      <w:bookmarkStart w:id="225" w:name="_Toc524701196"/>
      <w:bookmarkStart w:id="226" w:name="_Toc122352719"/>
      <w:bookmarkStart w:id="227" w:name="_Toc122522093"/>
      <w:bookmarkStart w:id="228" w:name="_Toc122609710"/>
      <w:r w:rsidRPr="00555574">
        <w:t xml:space="preserve">When a special patient or patient </w:t>
      </w:r>
      <w:r>
        <w:t>absconds</w:t>
      </w:r>
      <w:r w:rsidRPr="00555574">
        <w:t xml:space="preserve"> or does not return from leave</w:t>
      </w:r>
      <w:bookmarkEnd w:id="224"/>
      <w:bookmarkEnd w:id="225"/>
      <w:bookmarkEnd w:id="226"/>
      <w:bookmarkEnd w:id="227"/>
      <w:bookmarkEnd w:id="228"/>
    </w:p>
    <w:p w14:paraId="78F380F3" w14:textId="77777777" w:rsidR="00C71529" w:rsidRPr="00555574" w:rsidRDefault="00C71529" w:rsidP="00C71529">
      <w:r w:rsidRPr="00555574">
        <w:t xml:space="preserve">Special patients are closely supervised and are not able to leave forensic services or travel overseas without permission. Every special patient granted unescorted leave from hospital has a border alert in place that prevents them from leaving </w:t>
      </w:r>
      <w:r>
        <w:t>Aotearoa</w:t>
      </w:r>
      <w:r w:rsidRPr="00555574">
        <w:t xml:space="preserve"> without permission from the Minister of Health. </w:t>
      </w:r>
    </w:p>
    <w:p w14:paraId="30A6F3FF" w14:textId="77777777" w:rsidR="00C71529" w:rsidRPr="00555574" w:rsidRDefault="00C71529" w:rsidP="00C71529"/>
    <w:p w14:paraId="0FEB5216" w14:textId="77777777" w:rsidR="00C71529" w:rsidRPr="00555574" w:rsidRDefault="00C71529" w:rsidP="00C71529">
      <w:r w:rsidRPr="00555574">
        <w:t>It is rare for a special patient to leave the hospital without permission. If it happens, the service follows protocols to help get the special patient back safely to hospital as soon as possible. This includes contacting the Police, Ministry of Health and registered victims.</w:t>
      </w:r>
    </w:p>
    <w:p w14:paraId="51B8BE4E" w14:textId="77777777" w:rsidR="00C71529" w:rsidRPr="00555574" w:rsidRDefault="00C71529" w:rsidP="00C71529"/>
    <w:p w14:paraId="37698589" w14:textId="77777777" w:rsidR="00C71529" w:rsidRPr="00555574" w:rsidRDefault="00C71529" w:rsidP="00C71529">
      <w:r w:rsidRPr="00555574">
        <w:t>Protocols also apply if a patient receiving treatment under the Mental Health Act leaves hospital without permission.</w:t>
      </w:r>
    </w:p>
    <w:p w14:paraId="6634B262" w14:textId="77777777" w:rsidR="00C71529" w:rsidRPr="00555574" w:rsidRDefault="00C71529" w:rsidP="00C71529"/>
    <w:p w14:paraId="0EAC3CBC" w14:textId="77777777" w:rsidR="00C71529" w:rsidRPr="00555574" w:rsidRDefault="00C71529" w:rsidP="00C71529">
      <w:r w:rsidRPr="00555574">
        <w:t xml:space="preserve">If you are a registered victim, you (or your representative) will get information, as soon as the victim coordinator becomes aware, if the special patient leaves hospital without the correct approvals or fails to return from leave. </w:t>
      </w:r>
      <w:r>
        <w:t>The victim coordinator will also tell y</w:t>
      </w:r>
      <w:r w:rsidRPr="00555574">
        <w:t>ou (or your representative) when the</w:t>
      </w:r>
      <w:r>
        <w:t xml:space="preserve"> special patient</w:t>
      </w:r>
      <w:r w:rsidRPr="00555574">
        <w:t xml:space="preserve"> ha</w:t>
      </w:r>
      <w:r>
        <w:t>s</w:t>
      </w:r>
      <w:r w:rsidRPr="00555574">
        <w:t xml:space="preserve"> returned to hospital. </w:t>
      </w:r>
    </w:p>
    <w:p w14:paraId="00A2B7B1" w14:textId="77777777" w:rsidR="00C71529" w:rsidRPr="00555574" w:rsidRDefault="00C71529" w:rsidP="00C71529"/>
    <w:p w14:paraId="7D6DA809" w14:textId="77777777" w:rsidR="00C71529" w:rsidRPr="00555574" w:rsidRDefault="00C71529" w:rsidP="00C71529">
      <w:pPr>
        <w:rPr>
          <w:rFonts w:ascii="Georgia" w:hAnsi="Georgia"/>
          <w:color w:val="23305D"/>
          <w:spacing w:val="-10"/>
          <w:sz w:val="72"/>
        </w:rPr>
      </w:pPr>
      <w:r w:rsidRPr="00555574">
        <w:t>Usually if you are a victim with an appointed representative, the representative receives notifications. However, the victim coordinator could contact</w:t>
      </w:r>
      <w:r>
        <w:t xml:space="preserve"> you, as a victim,</w:t>
      </w:r>
      <w:r w:rsidRPr="00555574">
        <w:t xml:space="preserve"> directly if your offender is away from hospital without the correct approvals and the victim coordinator thinks there is a risk to your safety that can’t be managed by informing your representative. </w:t>
      </w:r>
      <w:bookmarkStart w:id="229" w:name="_Toc520306529"/>
      <w:bookmarkStart w:id="230" w:name="_Toc524701197"/>
      <w:r w:rsidRPr="00555574">
        <w:br w:type="page"/>
      </w:r>
    </w:p>
    <w:p w14:paraId="72D45DF3" w14:textId="77777777" w:rsidR="00C71529" w:rsidRPr="00555574" w:rsidRDefault="00C71529" w:rsidP="00C71529">
      <w:pPr>
        <w:pStyle w:val="Heading1"/>
      </w:pPr>
      <w:bookmarkStart w:id="231" w:name="_Toc122352720"/>
      <w:bookmarkStart w:id="232" w:name="_Toc122522094"/>
      <w:bookmarkStart w:id="233" w:name="_Toc122609711"/>
      <w:r w:rsidRPr="00555574">
        <w:lastRenderedPageBreak/>
        <w:t>Part 6. Change of legal status for special patients</w:t>
      </w:r>
      <w:bookmarkEnd w:id="231"/>
      <w:bookmarkEnd w:id="232"/>
      <w:bookmarkEnd w:id="233"/>
    </w:p>
    <w:p w14:paraId="5825223F" w14:textId="77777777" w:rsidR="00C71529" w:rsidRPr="00555574" w:rsidRDefault="00C71529" w:rsidP="00C71529">
      <w:r w:rsidRPr="00555574">
        <w:t xml:space="preserve">There are </w:t>
      </w:r>
      <w:r>
        <w:t>2</w:t>
      </w:r>
      <w:r w:rsidRPr="00555574">
        <w:t xml:space="preserve"> ways in which a special patient may be considered for a change of legal status</w:t>
      </w:r>
      <w:r>
        <w:t>.</w:t>
      </w:r>
    </w:p>
    <w:p w14:paraId="239FA52D" w14:textId="77777777" w:rsidR="00C71529" w:rsidRPr="00E92E85" w:rsidRDefault="00C71529" w:rsidP="00C71529">
      <w:pPr>
        <w:pStyle w:val="Bullet"/>
        <w:tabs>
          <w:tab w:val="num" w:pos="284"/>
        </w:tabs>
      </w:pPr>
      <w:r w:rsidRPr="003D011A">
        <w:t xml:space="preserve">Their responsible clinician completes a clinical review that </w:t>
      </w:r>
      <w:r>
        <w:t>states their</w:t>
      </w:r>
      <w:r w:rsidRPr="003D011A">
        <w:t xml:space="preserve"> special patient status is no longer necessary</w:t>
      </w:r>
      <w:r w:rsidRPr="00E92E85">
        <w:t>.</w:t>
      </w:r>
    </w:p>
    <w:p w14:paraId="3E908477" w14:textId="77777777" w:rsidR="00C71529" w:rsidRPr="00E92E85" w:rsidRDefault="00C71529" w:rsidP="00C71529">
      <w:pPr>
        <w:pStyle w:val="Bullet"/>
        <w:tabs>
          <w:tab w:val="num" w:pos="284"/>
        </w:tabs>
      </w:pPr>
      <w:r w:rsidRPr="00E92E85">
        <w:t xml:space="preserve">The Mental Health Review Tribunal </w:t>
      </w:r>
      <w:r>
        <w:t>states</w:t>
      </w:r>
      <w:r w:rsidRPr="003D011A">
        <w:t xml:space="preserve"> that </w:t>
      </w:r>
      <w:r>
        <w:t>their</w:t>
      </w:r>
      <w:r w:rsidRPr="00555574">
        <w:t xml:space="preserve"> </w:t>
      </w:r>
      <w:r w:rsidRPr="003D011A">
        <w:t>special patient status is no longer necessary.</w:t>
      </w:r>
    </w:p>
    <w:p w14:paraId="4936B042" w14:textId="77777777" w:rsidR="00C71529" w:rsidRPr="00555574" w:rsidRDefault="00C71529" w:rsidP="00C71529"/>
    <w:p w14:paraId="5214A473" w14:textId="77777777" w:rsidR="00C71529" w:rsidRPr="00555574" w:rsidRDefault="00C71529" w:rsidP="00C71529">
      <w:r w:rsidRPr="00555574">
        <w:t>An application for a change of legal status will only be made once a special patient has demonstrated a consistently stable mental state</w:t>
      </w:r>
      <w:r>
        <w:t xml:space="preserve"> and</w:t>
      </w:r>
      <w:r w:rsidRPr="00555574">
        <w:t xml:space="preserve"> they are no longer a risk to other people or themselves</w:t>
      </w:r>
      <w:r>
        <w:t>.</w:t>
      </w:r>
      <w:r w:rsidRPr="00555574">
        <w:t xml:space="preserve"> </w:t>
      </w:r>
      <w:r>
        <w:t>U</w:t>
      </w:r>
      <w:r w:rsidRPr="00555574">
        <w:t xml:space="preserve">sually </w:t>
      </w:r>
      <w:r>
        <w:t xml:space="preserve">it will also only happen </w:t>
      </w:r>
      <w:r w:rsidRPr="00555574">
        <w:t xml:space="preserve">after </w:t>
      </w:r>
      <w:r>
        <w:t xml:space="preserve">the special patient has been </w:t>
      </w:r>
      <w:r w:rsidRPr="00555574">
        <w:t>successfully living in the community on long leave for several years.</w:t>
      </w:r>
    </w:p>
    <w:p w14:paraId="7CF5ACC3" w14:textId="77777777" w:rsidR="00C71529" w:rsidRPr="00555574" w:rsidRDefault="00C71529" w:rsidP="00C71529"/>
    <w:p w14:paraId="77F19EA3" w14:textId="77777777" w:rsidR="00C71529" w:rsidRPr="00555574" w:rsidRDefault="00C71529" w:rsidP="00C71529">
      <w:r w:rsidRPr="00555574">
        <w:t xml:space="preserve">The process </w:t>
      </w:r>
      <w:r>
        <w:t xml:space="preserve">for approving a </w:t>
      </w:r>
      <w:r w:rsidRPr="00555574">
        <w:t xml:space="preserve">change of status is designed to identify, consider and manage risks. </w:t>
      </w:r>
      <w:r>
        <w:t>Several different</w:t>
      </w:r>
      <w:r w:rsidRPr="00555574">
        <w:t xml:space="preserve"> decision</w:t>
      </w:r>
      <w:r>
        <w:t>-</w:t>
      </w:r>
      <w:r w:rsidRPr="00555574">
        <w:t>makers</w:t>
      </w:r>
      <w:r w:rsidRPr="009615E6">
        <w:t xml:space="preserve"> </w:t>
      </w:r>
      <w:r w:rsidRPr="00555574">
        <w:t xml:space="preserve">are involved in the process. No person will be granted a change of status unless clinicians have completed a comprehensive risk management assessment and plan. </w:t>
      </w:r>
      <w:r>
        <w:t>The decision-makers will also carefully consider y</w:t>
      </w:r>
      <w:r w:rsidRPr="00555574">
        <w:t xml:space="preserve">our submission, if you choose to make one, before </w:t>
      </w:r>
      <w:r>
        <w:t xml:space="preserve">deciding whether to approve </w:t>
      </w:r>
      <w:r w:rsidRPr="00555574">
        <w:t>the change of status.</w:t>
      </w:r>
    </w:p>
    <w:p w14:paraId="0B5FBF57" w14:textId="77777777" w:rsidR="00C71529" w:rsidRPr="00555574" w:rsidRDefault="00C71529" w:rsidP="00C71529"/>
    <w:p w14:paraId="733C2446" w14:textId="77777777" w:rsidR="00C71529" w:rsidRPr="00555574" w:rsidRDefault="00C71529" w:rsidP="00C71529">
      <w:r w:rsidRPr="00555574">
        <w:t xml:space="preserve">If a special patient receives a change of legal status, they will be discharged from hospital and </w:t>
      </w:r>
      <w:r>
        <w:t xml:space="preserve">the requirement to notify victims </w:t>
      </w:r>
      <w:r w:rsidRPr="00555574">
        <w:t xml:space="preserve">will no longer </w:t>
      </w:r>
      <w:r>
        <w:t>apply.</w:t>
      </w:r>
      <w:r w:rsidRPr="00555574">
        <w:t xml:space="preserve"> If you</w:t>
      </w:r>
      <w:r>
        <w:t xml:space="preserve"> receive a notification that the special patient’s</w:t>
      </w:r>
      <w:r w:rsidRPr="00555574">
        <w:t xml:space="preserve"> change of status has been approved, this will be the last health notification you receive as a registered victim.</w:t>
      </w:r>
    </w:p>
    <w:p w14:paraId="6548900E" w14:textId="77777777" w:rsidR="00C71529" w:rsidRPr="00555574" w:rsidRDefault="00C71529" w:rsidP="00C71529"/>
    <w:p w14:paraId="2BCB6864" w14:textId="77777777" w:rsidR="00C71529" w:rsidRPr="00555574" w:rsidRDefault="00C71529" w:rsidP="00C71529">
      <w:r w:rsidRPr="00555574">
        <w:rPr>
          <w:rFonts w:cs="Segoe UI"/>
          <w:szCs w:val="21"/>
        </w:rPr>
        <w:t xml:space="preserve">It is important to note that mental health services will continue to support many special patients in a similar way </w:t>
      </w:r>
      <w:r>
        <w:rPr>
          <w:rFonts w:cs="Segoe UI"/>
          <w:szCs w:val="21"/>
        </w:rPr>
        <w:t>after their</w:t>
      </w:r>
      <w:r w:rsidRPr="00555574">
        <w:rPr>
          <w:rFonts w:cs="Segoe UI"/>
          <w:szCs w:val="21"/>
        </w:rPr>
        <w:t xml:space="preserve"> legal status</w:t>
      </w:r>
      <w:r>
        <w:rPr>
          <w:rFonts w:cs="Segoe UI"/>
          <w:szCs w:val="21"/>
        </w:rPr>
        <w:t xml:space="preserve"> changes</w:t>
      </w:r>
      <w:r w:rsidRPr="00555574">
        <w:rPr>
          <w:rFonts w:cs="Segoe UI"/>
          <w:szCs w:val="21"/>
        </w:rPr>
        <w:t>. Most will be made a patient under the Mental Health Act, meaning they will remain under a compulsory mental health treatment order until their mental health is assessed as having significantly improved over a long time.</w:t>
      </w:r>
      <w:r w:rsidRPr="00555574">
        <w:rPr>
          <w:rFonts w:eastAsia="Century"/>
        </w:rPr>
        <w:t xml:space="preserve"> That means they continue to have follow-up support from mental health services and regular meetings with their treating team.</w:t>
      </w:r>
    </w:p>
    <w:p w14:paraId="35708F1C" w14:textId="77777777" w:rsidR="00C71529" w:rsidRPr="00555574" w:rsidRDefault="00C71529" w:rsidP="00C71529"/>
    <w:p w14:paraId="3A2EE34A" w14:textId="77777777" w:rsidR="00C71529" w:rsidRPr="00E92E85" w:rsidRDefault="00C71529" w:rsidP="00C71529">
      <w:r w:rsidRPr="00555574">
        <w:t xml:space="preserve">For more detailed information on the requirements of a change of status application, please refer to Part 8 of the </w:t>
      </w:r>
      <w:hyperlink r:id="rId85" w:history="1">
        <w:r w:rsidRPr="00555574">
          <w:rPr>
            <w:rStyle w:val="Hyperlink"/>
            <w:bCs/>
          </w:rPr>
          <w:t>Special Patients and Restricted Patients: Guidelines for Regional Forensic Mental Health Services 2022</w:t>
        </w:r>
      </w:hyperlink>
      <w:r>
        <w:t>.</w:t>
      </w:r>
      <w:r>
        <w:rPr>
          <w:rStyle w:val="FootnoteReference"/>
        </w:rPr>
        <w:footnoteReference w:id="13"/>
      </w:r>
    </w:p>
    <w:p w14:paraId="33D2579D" w14:textId="77777777" w:rsidR="00C71529" w:rsidRPr="00555574" w:rsidRDefault="00C71529" w:rsidP="00C71529">
      <w:pPr>
        <w:pStyle w:val="Heading2"/>
      </w:pPr>
      <w:bookmarkStart w:id="234" w:name="_Toc122352721"/>
      <w:bookmarkStart w:id="235" w:name="_Toc122522095"/>
      <w:bookmarkStart w:id="236" w:name="_Toc122609712"/>
      <w:r w:rsidRPr="00555574">
        <w:lastRenderedPageBreak/>
        <w:t>Approval process for special patients found not criminally responsible due to insanity</w:t>
      </w:r>
      <w:bookmarkEnd w:id="234"/>
      <w:bookmarkEnd w:id="235"/>
      <w:bookmarkEnd w:id="236"/>
    </w:p>
    <w:p w14:paraId="2777F1B0" w14:textId="77777777" w:rsidR="00C71529" w:rsidRPr="00555574" w:rsidRDefault="00C71529" w:rsidP="00C71529">
      <w:r w:rsidRPr="00555574">
        <w:t xml:space="preserve">Special patients who have been found not criminally responsible due to insanity can receive a change of legal status under section 33(3) of the CP MIP Act. As a registered victim, or representative, you will </w:t>
      </w:r>
      <w:r>
        <w:t>receive a</w:t>
      </w:r>
      <w:r w:rsidRPr="00555574">
        <w:t xml:space="preserve"> notifi</w:t>
      </w:r>
      <w:r>
        <w:t>cation</w:t>
      </w:r>
      <w:r w:rsidRPr="00555574">
        <w:t xml:space="preserve"> about </w:t>
      </w:r>
      <w:r>
        <w:t xml:space="preserve">this process </w:t>
      </w:r>
      <w:r w:rsidRPr="00555574">
        <w:t xml:space="preserve">and </w:t>
      </w:r>
      <w:r>
        <w:t xml:space="preserve">an invitation </w:t>
      </w:r>
      <w:r w:rsidRPr="00555574">
        <w:t xml:space="preserve">to make a submission on </w:t>
      </w:r>
      <w:r>
        <w:t>it</w:t>
      </w:r>
      <w:r w:rsidRPr="00555574">
        <w:t>.</w:t>
      </w:r>
    </w:p>
    <w:p w14:paraId="3F7FA3A3" w14:textId="77777777" w:rsidR="00C71529" w:rsidRPr="00555574" w:rsidRDefault="00C71529" w:rsidP="00C71529"/>
    <w:p w14:paraId="1EB56E9F" w14:textId="77777777" w:rsidR="00C71529" w:rsidRPr="00555574" w:rsidRDefault="00C71529" w:rsidP="00C71529">
      <w:r w:rsidRPr="00555574">
        <w:t>If a special patient’s responsible clinician or the Mental Health Review Tribunal concludes that special patient status is no longer needed,</w:t>
      </w:r>
      <w:r>
        <w:t xml:space="preserve"> they will send an</w:t>
      </w:r>
      <w:r w:rsidRPr="00555574">
        <w:t xml:space="preserve"> application for change of legal status to the Director.</w:t>
      </w:r>
    </w:p>
    <w:p w14:paraId="31618B66" w14:textId="77777777" w:rsidR="00C71529" w:rsidRPr="00555574" w:rsidRDefault="00C71529" w:rsidP="00C71529"/>
    <w:p w14:paraId="062DA665" w14:textId="77777777" w:rsidR="00C71529" w:rsidRPr="00555574" w:rsidRDefault="00C71529" w:rsidP="00C71529">
      <w:r w:rsidRPr="00555574">
        <w:t>When the Director receive</w:t>
      </w:r>
      <w:r>
        <w:t>s</w:t>
      </w:r>
      <w:r w:rsidRPr="00555574">
        <w:t xml:space="preserve"> the application for a change of legal status, the</w:t>
      </w:r>
      <w:r>
        <w:t>y</w:t>
      </w:r>
      <w:r w:rsidRPr="00555574">
        <w:t xml:space="preserve"> will notify you, or your representative, </w:t>
      </w:r>
      <w:r>
        <w:t>of this</w:t>
      </w:r>
      <w:r w:rsidRPr="00555574">
        <w:t xml:space="preserve"> application. The Director will explain this process and invite you to make a submission on whether they should support the application. You will have 14 days to provide a submission.</w:t>
      </w:r>
    </w:p>
    <w:p w14:paraId="2055181B" w14:textId="77777777" w:rsidR="00C71529" w:rsidRPr="00555574" w:rsidRDefault="00C71529" w:rsidP="00C71529"/>
    <w:p w14:paraId="7B8A8C1C" w14:textId="77777777" w:rsidR="00C71529" w:rsidRDefault="00C71529" w:rsidP="00C71529">
      <w:r w:rsidRPr="00555574">
        <w:t xml:space="preserve">Once the Director has received your submission, they will meaningfully consider </w:t>
      </w:r>
      <w:r>
        <w:t>it</w:t>
      </w:r>
      <w:r w:rsidRPr="00555574">
        <w:t xml:space="preserve"> and how to address any concerns you raise. The Director will then report to the Minister on whether they support the application. </w:t>
      </w:r>
    </w:p>
    <w:p w14:paraId="0D2E193E" w14:textId="77777777" w:rsidR="00C71529" w:rsidRPr="00555574" w:rsidRDefault="00C71529" w:rsidP="00C71529"/>
    <w:p w14:paraId="3C8B17CC" w14:textId="77777777" w:rsidR="00C71529" w:rsidRDefault="00C71529" w:rsidP="00C71529">
      <w:r w:rsidRPr="00555574">
        <w:t>The Minister will then decide whether to approve or decline the change of status application. The</w:t>
      </w:r>
      <w:r>
        <w:t>y consider the</w:t>
      </w:r>
      <w:r w:rsidRPr="00555574">
        <w:t xml:space="preserve"> concerns of victims, the interests of the special patient and the safety of the public.</w:t>
      </w:r>
    </w:p>
    <w:p w14:paraId="3F1CB065" w14:textId="77777777" w:rsidR="00C71529" w:rsidRPr="00555574" w:rsidRDefault="00C71529" w:rsidP="00C71529"/>
    <w:p w14:paraId="4AA7F0E0" w14:textId="77777777" w:rsidR="00C71529" w:rsidRPr="00555574" w:rsidRDefault="00C71529" w:rsidP="00C71529">
      <w:r w:rsidRPr="00555574">
        <w:t>When</w:t>
      </w:r>
      <w:r>
        <w:t xml:space="preserve"> the Minister has made</w:t>
      </w:r>
      <w:r w:rsidRPr="00555574">
        <w:t xml:space="preserve"> a decision, the Director will notify you that:</w:t>
      </w:r>
    </w:p>
    <w:p w14:paraId="27D0A794" w14:textId="77777777" w:rsidR="00C71529" w:rsidRPr="00555574" w:rsidRDefault="00C71529" w:rsidP="00C71529">
      <w:pPr>
        <w:pStyle w:val="Bullet"/>
        <w:tabs>
          <w:tab w:val="num" w:pos="284"/>
        </w:tabs>
      </w:pPr>
      <w:r w:rsidRPr="003D011A">
        <w:t>the Director supported a change of legal status</w:t>
      </w:r>
      <w:r w:rsidRPr="00555574">
        <w:t xml:space="preserve"> and the Minister approved th</w:t>
      </w:r>
      <w:r>
        <w:t>at</w:t>
      </w:r>
      <w:r w:rsidRPr="00555574">
        <w:t xml:space="preserve"> change or</w:t>
      </w:r>
    </w:p>
    <w:p w14:paraId="0AB9A951" w14:textId="77777777" w:rsidR="00C71529" w:rsidRPr="003D011A" w:rsidRDefault="00C71529" w:rsidP="00C71529">
      <w:pPr>
        <w:pStyle w:val="Bullet"/>
        <w:tabs>
          <w:tab w:val="num" w:pos="284"/>
        </w:tabs>
      </w:pPr>
      <w:r w:rsidRPr="00555574">
        <w:t>the Director supported a change of legal status</w:t>
      </w:r>
      <w:r w:rsidRPr="003D011A">
        <w:t xml:space="preserve"> and the Minister declined </w:t>
      </w:r>
      <w:r w:rsidRPr="00555574">
        <w:t>th</w:t>
      </w:r>
      <w:r>
        <w:t>at</w:t>
      </w:r>
      <w:r w:rsidRPr="003D011A">
        <w:t xml:space="preserve"> change or</w:t>
      </w:r>
    </w:p>
    <w:p w14:paraId="0FA14605" w14:textId="77777777" w:rsidR="00C71529" w:rsidRPr="003D011A" w:rsidRDefault="00C71529" w:rsidP="00C71529">
      <w:pPr>
        <w:pStyle w:val="Bullet"/>
        <w:tabs>
          <w:tab w:val="num" w:pos="284"/>
        </w:tabs>
      </w:pPr>
      <w:r w:rsidRPr="003D011A">
        <w:t>the Director did not support a change of legal status.</w:t>
      </w:r>
    </w:p>
    <w:p w14:paraId="3907ED22" w14:textId="77777777" w:rsidR="00C71529" w:rsidRPr="00555574" w:rsidRDefault="00C71529" w:rsidP="00C71529"/>
    <w:p w14:paraId="0020F77D" w14:textId="77777777" w:rsidR="00C71529" w:rsidRPr="00555574" w:rsidRDefault="00C71529" w:rsidP="00C71529">
      <w:r w:rsidRPr="00555574">
        <w:t>The Privacy Act 2020 prevents</w:t>
      </w:r>
      <w:r>
        <w:t xml:space="preserve"> the Director from giving you</w:t>
      </w:r>
      <w:r w:rsidRPr="00555574">
        <w:t xml:space="preserve"> any further information about the special patient’s care and treatment.</w:t>
      </w:r>
    </w:p>
    <w:p w14:paraId="0BC32A7D" w14:textId="77777777" w:rsidR="00C71529" w:rsidRPr="00555574" w:rsidRDefault="00C71529" w:rsidP="00C71529"/>
    <w:p w14:paraId="5941BA1A" w14:textId="0F078425" w:rsidR="00C71529" w:rsidRPr="00555574" w:rsidRDefault="00C71529" w:rsidP="00C71529">
      <w:r w:rsidRPr="00555574">
        <w:t>Decisions about a change of status are usually made within 8 weeks.</w:t>
      </w:r>
      <w:r>
        <w:t xml:space="preserve"> </w:t>
      </w:r>
      <w:r w:rsidR="00166702">
        <w:fldChar w:fldCharType="begin"/>
      </w:r>
      <w:r w:rsidR="00166702">
        <w:instrText xml:space="preserve"> REF _Ref122587339 \h </w:instrText>
      </w:r>
      <w:r w:rsidR="00166702">
        <w:fldChar w:fldCharType="separate"/>
      </w:r>
      <w:r w:rsidR="007D0D98" w:rsidRPr="0002324A">
        <w:t xml:space="preserve">Figure </w:t>
      </w:r>
      <w:r w:rsidR="007D0D98">
        <w:rPr>
          <w:noProof/>
        </w:rPr>
        <w:t>4</w:t>
      </w:r>
      <w:r w:rsidR="00166702">
        <w:fldChar w:fldCharType="end"/>
      </w:r>
      <w:r>
        <w:t xml:space="preserve"> summarises this process.</w:t>
      </w:r>
      <w:r w:rsidRPr="00555574">
        <w:t xml:space="preserve"> Please note that </w:t>
      </w:r>
      <w:r>
        <w:t>a</w:t>
      </w:r>
      <w:r w:rsidRPr="00555574">
        <w:t xml:space="preserve"> decision may be delayed if the Director or the Minister</w:t>
      </w:r>
      <w:r>
        <w:t xml:space="preserve"> asks for</w:t>
      </w:r>
      <w:r w:rsidRPr="00555574">
        <w:t xml:space="preserve"> additional information.</w:t>
      </w:r>
    </w:p>
    <w:p w14:paraId="498D649B" w14:textId="67A195A3" w:rsidR="00C71529" w:rsidRDefault="0052747A" w:rsidP="0052747A">
      <w:pPr>
        <w:pStyle w:val="Figure"/>
        <w:spacing w:before="240"/>
      </w:pPr>
      <w:bookmarkStart w:id="237" w:name="_Ref122587339"/>
      <w:bookmarkStart w:id="238" w:name="_Toc122589343"/>
      <w:r w:rsidRPr="0002324A">
        <w:lastRenderedPageBreak/>
        <w:t xml:space="preserve">Figure </w:t>
      </w:r>
      <w:r w:rsidR="00140D8D">
        <w:fldChar w:fldCharType="begin"/>
      </w:r>
      <w:r w:rsidR="00140D8D">
        <w:instrText xml:space="preserve"> SEQ Figure \* ARABIC </w:instrText>
      </w:r>
      <w:r w:rsidR="00140D8D">
        <w:fldChar w:fldCharType="separate"/>
      </w:r>
      <w:r w:rsidR="007D0D98">
        <w:rPr>
          <w:noProof/>
        </w:rPr>
        <w:t>4</w:t>
      </w:r>
      <w:r w:rsidR="00140D8D">
        <w:rPr>
          <w:noProof/>
        </w:rPr>
        <w:fldChar w:fldCharType="end"/>
      </w:r>
      <w:bookmarkEnd w:id="237"/>
      <w:r w:rsidRPr="0002324A">
        <w:t xml:space="preserve">: </w:t>
      </w:r>
      <w:r w:rsidR="00C71529" w:rsidRPr="00555574">
        <w:t xml:space="preserve">Process </w:t>
      </w:r>
      <w:r w:rsidR="00C71529">
        <w:t>for approving a c</w:t>
      </w:r>
      <w:r w:rsidR="00C71529" w:rsidRPr="00555574">
        <w:t xml:space="preserve">hange of </w:t>
      </w:r>
      <w:r w:rsidR="00C71529">
        <w:t xml:space="preserve">legal </w:t>
      </w:r>
      <w:r w:rsidR="00C71529" w:rsidRPr="00555574">
        <w:t>status for special patients found not criminally responsible due to insanity</w:t>
      </w:r>
      <w:bookmarkEnd w:id="238"/>
    </w:p>
    <w:p w14:paraId="505971D0" w14:textId="77777777" w:rsidR="00C71529" w:rsidRPr="00555574" w:rsidRDefault="00C71529" w:rsidP="00C71529">
      <w:pPr>
        <w:rPr>
          <w:b/>
          <w:bCs/>
        </w:rPr>
      </w:pPr>
      <w:r>
        <w:rPr>
          <w:b/>
          <w:bCs/>
          <w:noProof/>
        </w:rPr>
        <w:drawing>
          <wp:inline distT="0" distB="0" distL="0" distR="0" wp14:anchorId="310C6CFF" wp14:editId="6F1219D5">
            <wp:extent cx="5309870" cy="2266950"/>
            <wp:effectExtent l="19050" t="0" r="43180" b="0"/>
            <wp:docPr id="19" name="Diagram 19" descr="Process from the forensic mental health service sends an application for a change of legal status to the Director of Mental Health to the Director notifies the victim that the change of status application has been approved or declined."/>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6" r:lo="rId87" r:qs="rId88" r:cs="rId89"/>
              </a:graphicData>
            </a:graphic>
          </wp:inline>
        </w:drawing>
      </w:r>
    </w:p>
    <w:p w14:paraId="12701ACC" w14:textId="77777777" w:rsidR="00C71529" w:rsidRPr="00555574" w:rsidRDefault="00C71529" w:rsidP="00C71529"/>
    <w:p w14:paraId="71C0BC9A" w14:textId="77777777" w:rsidR="00C71529" w:rsidRPr="00555574" w:rsidRDefault="00C71529" w:rsidP="00C71529">
      <w:pPr>
        <w:pStyle w:val="Heading2"/>
      </w:pPr>
      <w:bookmarkStart w:id="239" w:name="_Toc122352722"/>
      <w:bookmarkStart w:id="240" w:name="_Toc122522096"/>
      <w:bookmarkStart w:id="241" w:name="_Toc122609713"/>
      <w:r w:rsidRPr="00555574">
        <w:t>Approval process for special patients found unfit to stand trial</w:t>
      </w:r>
      <w:bookmarkEnd w:id="239"/>
      <w:bookmarkEnd w:id="240"/>
      <w:bookmarkEnd w:id="241"/>
    </w:p>
    <w:p w14:paraId="0A105E81" w14:textId="77777777" w:rsidR="00C71529" w:rsidRPr="00555574" w:rsidRDefault="00C71529" w:rsidP="00C71529">
      <w:r w:rsidRPr="00555574">
        <w:t xml:space="preserve">Special patients who received the verdict of unfit to stand trial can receive a change of legal status under section 31(3) of the CP MIP Act. As a registered victim, or representative, you will </w:t>
      </w:r>
      <w:r>
        <w:t>receive a</w:t>
      </w:r>
      <w:r w:rsidRPr="00555574">
        <w:t xml:space="preserve"> notifi</w:t>
      </w:r>
      <w:r>
        <w:t>cation</w:t>
      </w:r>
      <w:r w:rsidRPr="00555574">
        <w:t xml:space="preserve"> about </w:t>
      </w:r>
      <w:r>
        <w:t xml:space="preserve">this process </w:t>
      </w:r>
      <w:r w:rsidRPr="00555574">
        <w:t xml:space="preserve">and </w:t>
      </w:r>
      <w:r>
        <w:t xml:space="preserve">an </w:t>
      </w:r>
      <w:r w:rsidRPr="00555574">
        <w:t>invit</w:t>
      </w:r>
      <w:r>
        <w:t>ation</w:t>
      </w:r>
      <w:r w:rsidRPr="00555574">
        <w:t xml:space="preserve"> to make a submission on </w:t>
      </w:r>
      <w:r>
        <w:t>it</w:t>
      </w:r>
      <w:r w:rsidRPr="00555574">
        <w:t>.</w:t>
      </w:r>
    </w:p>
    <w:p w14:paraId="31062666" w14:textId="77777777" w:rsidR="00C71529" w:rsidRPr="00555574" w:rsidRDefault="00C71529" w:rsidP="00C71529"/>
    <w:p w14:paraId="53FBDEFC" w14:textId="77777777" w:rsidR="00C71529" w:rsidRPr="00555574" w:rsidRDefault="00C71529" w:rsidP="00C71529">
      <w:r w:rsidRPr="00555574">
        <w:t xml:space="preserve">If a special patient’s responsible clinician or the Mental Health Review Tribunal concludes that although the person remains unfit to stand trial, special patient status is no longer necessary, </w:t>
      </w:r>
      <w:r>
        <w:t xml:space="preserve">they will send </w:t>
      </w:r>
      <w:r w:rsidRPr="00555574">
        <w:t>an application for change of legal status to the Director.</w:t>
      </w:r>
    </w:p>
    <w:p w14:paraId="00A651C7" w14:textId="77777777" w:rsidR="00C71529" w:rsidRPr="00555574" w:rsidRDefault="00C71529" w:rsidP="00C71529"/>
    <w:p w14:paraId="079BE5CF" w14:textId="77777777" w:rsidR="00C71529" w:rsidRPr="00555574" w:rsidRDefault="00C71529" w:rsidP="00C71529">
      <w:r w:rsidRPr="00555574">
        <w:t>When the Director receive</w:t>
      </w:r>
      <w:r>
        <w:t>s</w:t>
      </w:r>
      <w:r w:rsidRPr="00555574">
        <w:t xml:space="preserve"> the application, the</w:t>
      </w:r>
      <w:r>
        <w:t>y</w:t>
      </w:r>
      <w:r w:rsidRPr="00555574">
        <w:t xml:space="preserve"> will notify you, or your representative, that an application for a change of legal status is being made. The Director will explain this process and invite you to make a submission on whether they should support the application. You will have 14 days to provide a submission.</w:t>
      </w:r>
    </w:p>
    <w:p w14:paraId="02CBF79E" w14:textId="77777777" w:rsidR="00C71529" w:rsidRPr="00555574" w:rsidRDefault="00C71529" w:rsidP="00C71529"/>
    <w:p w14:paraId="65E716F7" w14:textId="77777777" w:rsidR="00C71529" w:rsidRPr="00555574" w:rsidRDefault="00C71529" w:rsidP="00C71529">
      <w:r w:rsidRPr="00555574">
        <w:t xml:space="preserve">Once the Director has received your submission, they will consider </w:t>
      </w:r>
      <w:r>
        <w:t>it</w:t>
      </w:r>
      <w:r w:rsidRPr="00555574">
        <w:t xml:space="preserve"> and how to address any concerns you raise. The Director will then report to the Minister on whether they support the application. </w:t>
      </w:r>
    </w:p>
    <w:p w14:paraId="6D68EA84" w14:textId="77777777" w:rsidR="00C71529" w:rsidRPr="00555574" w:rsidRDefault="00C71529" w:rsidP="00C71529"/>
    <w:p w14:paraId="6CF9CEE0" w14:textId="77777777" w:rsidR="00C71529" w:rsidRPr="00555574" w:rsidRDefault="00C71529" w:rsidP="00C71529">
      <w:r w:rsidRPr="00555574">
        <w:t xml:space="preserve">The Minister and the Attorney-General will then jointly decide whether to approve or decline the change of status application. </w:t>
      </w:r>
      <w:r>
        <w:t>In making this decision, they consider the</w:t>
      </w:r>
      <w:r w:rsidRPr="00555574">
        <w:t xml:space="preserve"> concerns of victims, the interests of the special patient and the safety of the public.</w:t>
      </w:r>
    </w:p>
    <w:p w14:paraId="46824A35" w14:textId="77777777" w:rsidR="00C71529" w:rsidRPr="00555574" w:rsidRDefault="00C71529" w:rsidP="00C71529"/>
    <w:p w14:paraId="0F659D36" w14:textId="77777777" w:rsidR="00C71529" w:rsidRPr="00555574" w:rsidRDefault="00C71529" w:rsidP="00C71529">
      <w:r w:rsidRPr="00555574">
        <w:t>When</w:t>
      </w:r>
      <w:r>
        <w:t xml:space="preserve"> the decision-makers have made</w:t>
      </w:r>
      <w:r w:rsidRPr="00555574">
        <w:t xml:space="preserve"> a decision, the Director will notify you that:</w:t>
      </w:r>
    </w:p>
    <w:p w14:paraId="484CDECF" w14:textId="77777777" w:rsidR="00C71529" w:rsidRPr="003D011A" w:rsidRDefault="00C71529" w:rsidP="00C71529">
      <w:pPr>
        <w:pStyle w:val="Bullet"/>
        <w:tabs>
          <w:tab w:val="num" w:pos="284"/>
        </w:tabs>
      </w:pPr>
      <w:r w:rsidRPr="003D011A">
        <w:t xml:space="preserve">the Director supported a change of legal status and the Minister approved </w:t>
      </w:r>
      <w:r>
        <w:t>it,</w:t>
      </w:r>
      <w:r w:rsidRPr="003D011A">
        <w:t xml:space="preserve"> or</w:t>
      </w:r>
    </w:p>
    <w:p w14:paraId="480C7BE6" w14:textId="77777777" w:rsidR="00C71529" w:rsidRPr="003D011A" w:rsidRDefault="00C71529" w:rsidP="00C71529">
      <w:pPr>
        <w:pStyle w:val="Bullet"/>
        <w:tabs>
          <w:tab w:val="num" w:pos="284"/>
        </w:tabs>
      </w:pPr>
      <w:r w:rsidRPr="003D011A">
        <w:t xml:space="preserve">the Director supported a change of legal status and the Minister declined </w:t>
      </w:r>
      <w:r>
        <w:t>it,</w:t>
      </w:r>
      <w:r w:rsidRPr="003D011A">
        <w:t xml:space="preserve"> or</w:t>
      </w:r>
    </w:p>
    <w:p w14:paraId="21F9F216" w14:textId="77777777" w:rsidR="00C71529" w:rsidRPr="003D011A" w:rsidRDefault="00C71529" w:rsidP="00C71529">
      <w:pPr>
        <w:pStyle w:val="Bullet"/>
        <w:tabs>
          <w:tab w:val="num" w:pos="284"/>
        </w:tabs>
      </w:pPr>
      <w:r w:rsidRPr="003D011A">
        <w:lastRenderedPageBreak/>
        <w:t>the Director did not support a change of legal status</w:t>
      </w:r>
      <w:r>
        <w:t xml:space="preserve"> and the Minister approved it, or</w:t>
      </w:r>
    </w:p>
    <w:p w14:paraId="0CC8ED11" w14:textId="77777777" w:rsidR="00C71529" w:rsidRPr="00555574" w:rsidRDefault="00C71529" w:rsidP="00C71529">
      <w:pPr>
        <w:pStyle w:val="Bullet"/>
        <w:tabs>
          <w:tab w:val="num" w:pos="284"/>
        </w:tabs>
      </w:pPr>
      <w:r>
        <w:t>the Director did not support a change of legal status and the Minister declined it.</w:t>
      </w:r>
    </w:p>
    <w:p w14:paraId="133B6C10" w14:textId="77777777" w:rsidR="00C71529" w:rsidRPr="00555574" w:rsidRDefault="00C71529" w:rsidP="00C71529"/>
    <w:p w14:paraId="69AD4ED8" w14:textId="77777777" w:rsidR="00C71529" w:rsidRPr="00555574" w:rsidRDefault="00C71529" w:rsidP="00C71529">
      <w:r w:rsidRPr="00555574">
        <w:t>The Privacy Act 2020 prevents</w:t>
      </w:r>
      <w:r>
        <w:t xml:space="preserve"> the Director from giving</w:t>
      </w:r>
      <w:r w:rsidRPr="00555574">
        <w:t xml:space="preserve"> any further information about the special patient’s care and treatment</w:t>
      </w:r>
      <w:r>
        <w:t>.</w:t>
      </w:r>
    </w:p>
    <w:p w14:paraId="38B694AD" w14:textId="77777777" w:rsidR="00C71529" w:rsidRPr="00555574" w:rsidRDefault="00C71529" w:rsidP="00C71529"/>
    <w:p w14:paraId="4F729361" w14:textId="6554A0CB" w:rsidR="00C71529" w:rsidRPr="00555574" w:rsidRDefault="00C71529" w:rsidP="00C71529">
      <w:r w:rsidRPr="00555574">
        <w:t xml:space="preserve">This decision needs to be carefully considered and can often take up to 3 months. This </w:t>
      </w:r>
      <w:r>
        <w:t xml:space="preserve">time </w:t>
      </w:r>
      <w:r w:rsidRPr="00555574">
        <w:t xml:space="preserve">is </w:t>
      </w:r>
      <w:r>
        <w:t>needed partly because several</w:t>
      </w:r>
      <w:r w:rsidRPr="00555574">
        <w:t xml:space="preserve"> people </w:t>
      </w:r>
      <w:r>
        <w:t xml:space="preserve">are </w:t>
      </w:r>
      <w:r w:rsidRPr="00555574">
        <w:t xml:space="preserve">involved in the decision-making process. Also, </w:t>
      </w:r>
      <w:r>
        <w:t xml:space="preserve">the decision-makers need to look at </w:t>
      </w:r>
      <w:r w:rsidRPr="00555574">
        <w:t xml:space="preserve">a lot of information before </w:t>
      </w:r>
      <w:r>
        <w:t xml:space="preserve">making </w:t>
      </w:r>
      <w:r w:rsidRPr="00555574">
        <w:t>a decision.</w:t>
      </w:r>
      <w:r>
        <w:t xml:space="preserve"> </w:t>
      </w:r>
      <w:r w:rsidR="00166702">
        <w:fldChar w:fldCharType="begin"/>
      </w:r>
      <w:r w:rsidR="00166702">
        <w:instrText xml:space="preserve"> REF _Ref122587347 \h </w:instrText>
      </w:r>
      <w:r w:rsidR="00166702">
        <w:fldChar w:fldCharType="separate"/>
      </w:r>
      <w:r w:rsidR="007D0D98" w:rsidRPr="0002324A">
        <w:t xml:space="preserve">Figure </w:t>
      </w:r>
      <w:r w:rsidR="007D0D98">
        <w:rPr>
          <w:noProof/>
        </w:rPr>
        <w:t>5</w:t>
      </w:r>
      <w:r w:rsidR="00166702">
        <w:fldChar w:fldCharType="end"/>
      </w:r>
      <w:r>
        <w:t xml:space="preserve"> summarises this</w:t>
      </w:r>
      <w:r w:rsidRPr="00E92E85">
        <w:t xml:space="preserve"> process</w:t>
      </w:r>
      <w:r>
        <w:t>.</w:t>
      </w:r>
    </w:p>
    <w:p w14:paraId="285F5C61" w14:textId="7248CBD9" w:rsidR="00C71529" w:rsidRPr="00555574" w:rsidRDefault="0052747A" w:rsidP="0052747A">
      <w:pPr>
        <w:pStyle w:val="Figure"/>
        <w:spacing w:before="240"/>
      </w:pPr>
      <w:bookmarkStart w:id="242" w:name="_Ref122587347"/>
      <w:bookmarkStart w:id="243" w:name="_Toc122589344"/>
      <w:r w:rsidRPr="0002324A">
        <w:t xml:space="preserve">Figure </w:t>
      </w:r>
      <w:r w:rsidR="00140D8D">
        <w:fldChar w:fldCharType="begin"/>
      </w:r>
      <w:r w:rsidR="00140D8D">
        <w:instrText xml:space="preserve"> SEQ Figure \* ARABIC </w:instrText>
      </w:r>
      <w:r w:rsidR="00140D8D">
        <w:fldChar w:fldCharType="separate"/>
      </w:r>
      <w:r w:rsidR="007D0D98">
        <w:rPr>
          <w:noProof/>
        </w:rPr>
        <w:t>5</w:t>
      </w:r>
      <w:r w:rsidR="00140D8D">
        <w:rPr>
          <w:noProof/>
        </w:rPr>
        <w:fldChar w:fldCharType="end"/>
      </w:r>
      <w:bookmarkEnd w:id="242"/>
      <w:r w:rsidRPr="0002324A">
        <w:t xml:space="preserve">: </w:t>
      </w:r>
      <w:r w:rsidR="00C71529">
        <w:t>Process for approving a</w:t>
      </w:r>
      <w:r w:rsidR="00C71529" w:rsidRPr="00555574">
        <w:t xml:space="preserve"> </w:t>
      </w:r>
      <w:r w:rsidR="00C71529">
        <w:t>c</w:t>
      </w:r>
      <w:r w:rsidR="00C71529" w:rsidRPr="00555574">
        <w:t>hange of</w:t>
      </w:r>
      <w:r w:rsidR="00C71529">
        <w:t xml:space="preserve"> legal</w:t>
      </w:r>
      <w:r w:rsidR="00C71529" w:rsidRPr="00555574">
        <w:t xml:space="preserve"> status for special patients found unfit to stand trial</w:t>
      </w:r>
      <w:bookmarkEnd w:id="243"/>
    </w:p>
    <w:p w14:paraId="387C54FB" w14:textId="77777777" w:rsidR="00C71529" w:rsidRPr="00555574" w:rsidRDefault="00C71529" w:rsidP="00C71529">
      <w:r>
        <w:rPr>
          <w:noProof/>
        </w:rPr>
        <w:drawing>
          <wp:inline distT="0" distB="0" distL="0" distR="0" wp14:anchorId="4F194913" wp14:editId="23C3E14A">
            <wp:extent cx="5309870" cy="2247900"/>
            <wp:effectExtent l="19050" t="0" r="43180" b="19050"/>
            <wp:docPr id="26" name="Diagram 26" descr="Process from the forensic mental health service sends an application for a change of legal status to the Director of Mental Health to the Director notifies the victim that the change of status application has been approved or declined."/>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1" r:lo="rId92" r:qs="rId93" r:cs="rId94"/>
              </a:graphicData>
            </a:graphic>
          </wp:inline>
        </w:drawing>
      </w:r>
    </w:p>
    <w:p w14:paraId="14D4F58E" w14:textId="77777777" w:rsidR="00C71529" w:rsidRPr="00555574" w:rsidRDefault="00C71529" w:rsidP="00C71529"/>
    <w:p w14:paraId="48DD104B" w14:textId="77777777" w:rsidR="00C71529" w:rsidRPr="00555574" w:rsidRDefault="00C71529" w:rsidP="00C71529"/>
    <w:p w14:paraId="63C6E091" w14:textId="77777777" w:rsidR="00C71529" w:rsidRPr="00555574" w:rsidRDefault="00C71529" w:rsidP="00C71529"/>
    <w:p w14:paraId="5FA1F3EA" w14:textId="77777777" w:rsidR="00C71529" w:rsidRPr="00555574" w:rsidRDefault="00C71529" w:rsidP="00C71529"/>
    <w:p w14:paraId="63173EA8" w14:textId="77777777" w:rsidR="00C71529" w:rsidRPr="00555574" w:rsidRDefault="00C71529" w:rsidP="00C71529"/>
    <w:p w14:paraId="0DCBAD64" w14:textId="77777777" w:rsidR="00C71529" w:rsidRPr="00555574" w:rsidRDefault="00C71529" w:rsidP="00C71529"/>
    <w:p w14:paraId="59C7A08E" w14:textId="77777777" w:rsidR="00C71529" w:rsidRPr="00555574" w:rsidRDefault="00C71529" w:rsidP="00C71529"/>
    <w:p w14:paraId="5A674F83" w14:textId="77777777" w:rsidR="00C71529" w:rsidRPr="00555574" w:rsidRDefault="00C71529" w:rsidP="00C71529">
      <w:bookmarkStart w:id="244" w:name="_Toc399850422"/>
      <w:bookmarkStart w:id="245" w:name="_Toc506215087"/>
      <w:bookmarkStart w:id="246" w:name="_Toc506284439"/>
      <w:bookmarkStart w:id="247" w:name="_Toc506286250"/>
      <w:bookmarkStart w:id="248" w:name="_Toc520306530"/>
      <w:bookmarkStart w:id="249" w:name="_Toc524701198"/>
      <w:bookmarkEnd w:id="229"/>
      <w:bookmarkEnd w:id="230"/>
    </w:p>
    <w:p w14:paraId="48622BF5" w14:textId="77777777" w:rsidR="00C71529" w:rsidRPr="00555574" w:rsidRDefault="00C71529" w:rsidP="00C71529"/>
    <w:p w14:paraId="793D27E6" w14:textId="77777777" w:rsidR="00C71529" w:rsidRPr="00555574" w:rsidRDefault="00C71529" w:rsidP="00C71529"/>
    <w:p w14:paraId="3A3090DA" w14:textId="77777777" w:rsidR="00C71529" w:rsidRPr="00555574" w:rsidRDefault="00C71529" w:rsidP="00C71529"/>
    <w:p w14:paraId="7431BD0E" w14:textId="77777777" w:rsidR="00C71529" w:rsidRPr="00555574" w:rsidRDefault="00C71529" w:rsidP="00C71529"/>
    <w:p w14:paraId="332EB554" w14:textId="77777777" w:rsidR="00C71529" w:rsidRPr="00555574" w:rsidRDefault="00C71529" w:rsidP="00C71529"/>
    <w:p w14:paraId="21EF1914" w14:textId="77777777" w:rsidR="00C71529" w:rsidRPr="00555574" w:rsidRDefault="00C71529" w:rsidP="00C71529"/>
    <w:p w14:paraId="6CA1EBA1" w14:textId="77777777" w:rsidR="00C71529" w:rsidRPr="00555574" w:rsidRDefault="00C71529" w:rsidP="00C71529"/>
    <w:p w14:paraId="1AD977C0" w14:textId="77777777" w:rsidR="00C71529" w:rsidRPr="00555574" w:rsidRDefault="00C71529" w:rsidP="00C71529"/>
    <w:p w14:paraId="23D3C8C2" w14:textId="77777777" w:rsidR="00C71529" w:rsidRPr="00555574" w:rsidRDefault="00C71529" w:rsidP="00C71529"/>
    <w:p w14:paraId="0EC9834F" w14:textId="77777777" w:rsidR="00C71529" w:rsidRPr="00555574" w:rsidRDefault="00C71529" w:rsidP="00C71529">
      <w:pPr>
        <w:pStyle w:val="Heading1"/>
        <w:rPr>
          <w:rFonts w:eastAsia="Century"/>
        </w:rPr>
      </w:pPr>
      <w:bookmarkStart w:id="250" w:name="_Toc122352723"/>
      <w:bookmarkStart w:id="251" w:name="_Toc122522097"/>
      <w:bookmarkStart w:id="252" w:name="_Toc122609714"/>
      <w:r w:rsidRPr="00555574">
        <w:rPr>
          <w:rFonts w:eastAsia="Century"/>
        </w:rPr>
        <w:lastRenderedPageBreak/>
        <w:t>Part 7. The Mental Health Review Tribunal</w:t>
      </w:r>
      <w:bookmarkEnd w:id="250"/>
      <w:bookmarkEnd w:id="251"/>
      <w:bookmarkEnd w:id="252"/>
    </w:p>
    <w:p w14:paraId="63BF3674" w14:textId="77777777" w:rsidR="00C71529" w:rsidRPr="00555574" w:rsidRDefault="00C71529" w:rsidP="00C71529">
      <w:pPr>
        <w:rPr>
          <w:rFonts w:cs="Segoe UI"/>
          <w:szCs w:val="21"/>
        </w:rPr>
      </w:pPr>
      <w:r w:rsidRPr="00555574">
        <w:rPr>
          <w:rFonts w:cs="Segoe UI"/>
          <w:szCs w:val="21"/>
        </w:rPr>
        <w:t>The Mental Health Review Tribunal (the Tribunal) may also be involved in decisions about discharging special patients from hospital.</w:t>
      </w:r>
    </w:p>
    <w:p w14:paraId="3998E84B" w14:textId="77777777" w:rsidR="00C71529" w:rsidRPr="00555574" w:rsidRDefault="00C71529" w:rsidP="00C71529">
      <w:pPr>
        <w:rPr>
          <w:rFonts w:cs="Segoe UI"/>
          <w:szCs w:val="21"/>
        </w:rPr>
      </w:pPr>
    </w:p>
    <w:p w14:paraId="3A144B28" w14:textId="77777777" w:rsidR="00C71529" w:rsidRPr="00555574" w:rsidRDefault="00C71529" w:rsidP="00C71529">
      <w:pPr>
        <w:rPr>
          <w:rFonts w:cs="Segoe UI"/>
          <w:szCs w:val="21"/>
        </w:rPr>
      </w:pPr>
      <w:r w:rsidRPr="00555574">
        <w:rPr>
          <w:rFonts w:cs="Segoe UI"/>
          <w:szCs w:val="21"/>
        </w:rPr>
        <w:t xml:space="preserve">The Tribunal’s role is to consider if a person still needs to be a special patient, </w:t>
      </w:r>
      <w:r>
        <w:rPr>
          <w:rFonts w:cs="Segoe UI"/>
          <w:szCs w:val="21"/>
        </w:rPr>
        <w:t xml:space="preserve">or </w:t>
      </w:r>
      <w:r w:rsidRPr="00555574">
        <w:rPr>
          <w:rFonts w:cs="Segoe UI"/>
          <w:szCs w:val="21"/>
        </w:rPr>
        <w:t>whether they should have a less restrictive status or be discharged from compulsory care. A special patient can apply to the Tribunal for a review of their condition at any time. There is no limit on the number of applications they can make. You will be notified each time the</w:t>
      </w:r>
      <w:r>
        <w:rPr>
          <w:rFonts w:cs="Segoe UI"/>
          <w:szCs w:val="21"/>
        </w:rPr>
        <w:t xml:space="preserve"> special patient makes</w:t>
      </w:r>
      <w:r w:rsidRPr="00555574">
        <w:rPr>
          <w:rFonts w:cs="Segoe UI"/>
          <w:szCs w:val="21"/>
        </w:rPr>
        <w:t xml:space="preserve"> an application, unless you decide to opt out of </w:t>
      </w:r>
      <w:r>
        <w:rPr>
          <w:rFonts w:cs="Segoe UI"/>
          <w:szCs w:val="21"/>
        </w:rPr>
        <w:t xml:space="preserve">receiving </w:t>
      </w:r>
      <w:r w:rsidRPr="00555574">
        <w:rPr>
          <w:rFonts w:cs="Segoe UI"/>
          <w:szCs w:val="21"/>
        </w:rPr>
        <w:t>notifications.</w:t>
      </w:r>
    </w:p>
    <w:p w14:paraId="37940311" w14:textId="77777777" w:rsidR="00C71529" w:rsidRPr="00555574" w:rsidRDefault="00C71529" w:rsidP="00C71529">
      <w:pPr>
        <w:rPr>
          <w:rFonts w:cs="Segoe UI"/>
          <w:szCs w:val="21"/>
        </w:rPr>
      </w:pPr>
    </w:p>
    <w:p w14:paraId="44466C3B" w14:textId="77777777" w:rsidR="00C71529" w:rsidRPr="00555574" w:rsidRDefault="00C71529" w:rsidP="00C71529">
      <w:pPr>
        <w:rPr>
          <w:rFonts w:cs="Segoe UI"/>
          <w:szCs w:val="21"/>
        </w:rPr>
      </w:pPr>
      <w:r w:rsidRPr="00555574">
        <w:rPr>
          <w:rFonts w:cs="Segoe UI"/>
          <w:szCs w:val="21"/>
        </w:rPr>
        <w:t xml:space="preserve">The Tribunal is made up of </w:t>
      </w:r>
      <w:r>
        <w:rPr>
          <w:rFonts w:cs="Segoe UI"/>
          <w:szCs w:val="21"/>
        </w:rPr>
        <w:t>at least 3</w:t>
      </w:r>
      <w:r w:rsidRPr="00555574">
        <w:rPr>
          <w:rFonts w:cs="Segoe UI"/>
          <w:szCs w:val="21"/>
        </w:rPr>
        <w:t xml:space="preserve"> people:</w:t>
      </w:r>
    </w:p>
    <w:p w14:paraId="5CB2F118" w14:textId="77777777" w:rsidR="00C71529" w:rsidRPr="003D011A" w:rsidRDefault="00C71529" w:rsidP="00C71529">
      <w:pPr>
        <w:pStyle w:val="Bullet"/>
        <w:tabs>
          <w:tab w:val="num" w:pos="284"/>
        </w:tabs>
      </w:pPr>
      <w:r w:rsidRPr="003D011A">
        <w:t>a lawyer</w:t>
      </w:r>
    </w:p>
    <w:p w14:paraId="57D80181" w14:textId="77777777" w:rsidR="00C71529" w:rsidRPr="00E92E85" w:rsidRDefault="00C71529" w:rsidP="00C71529">
      <w:pPr>
        <w:pStyle w:val="Bullet"/>
        <w:tabs>
          <w:tab w:val="num" w:pos="284"/>
        </w:tabs>
      </w:pPr>
      <w:r w:rsidRPr="00E92E85">
        <w:t xml:space="preserve">a psychiatrist </w:t>
      </w:r>
    </w:p>
    <w:p w14:paraId="14BE9F43" w14:textId="77777777" w:rsidR="00C71529" w:rsidRPr="00E92E85" w:rsidRDefault="00C71529" w:rsidP="00C71529">
      <w:pPr>
        <w:pStyle w:val="Bullet"/>
        <w:tabs>
          <w:tab w:val="num" w:pos="284"/>
        </w:tabs>
      </w:pPr>
      <w:r w:rsidRPr="00E92E85">
        <w:t>a community member.</w:t>
      </w:r>
    </w:p>
    <w:p w14:paraId="6FF0884E" w14:textId="77777777" w:rsidR="00C71529" w:rsidRPr="00555574" w:rsidRDefault="00C71529" w:rsidP="00C71529">
      <w:pPr>
        <w:rPr>
          <w:rFonts w:cs="Segoe UI"/>
          <w:szCs w:val="21"/>
        </w:rPr>
      </w:pPr>
    </w:p>
    <w:p w14:paraId="79AA16A9" w14:textId="77777777" w:rsidR="00C71529" w:rsidRPr="00555574" w:rsidRDefault="00C71529" w:rsidP="00C71529">
      <w:pPr>
        <w:rPr>
          <w:rFonts w:cs="Segoe UI"/>
          <w:szCs w:val="21"/>
        </w:rPr>
      </w:pPr>
      <w:r w:rsidRPr="00555574">
        <w:rPr>
          <w:rFonts w:cs="Segoe UI"/>
          <w:szCs w:val="21"/>
        </w:rPr>
        <w:t>Sometimes, the Tribunal will include an additional member. Additional members are included if</w:t>
      </w:r>
      <w:r>
        <w:rPr>
          <w:rFonts w:cs="Segoe UI"/>
          <w:szCs w:val="21"/>
        </w:rPr>
        <w:t xml:space="preserve"> the Tribunal needs help from a member with</w:t>
      </w:r>
      <w:r w:rsidRPr="00555574">
        <w:rPr>
          <w:rFonts w:cs="Segoe UI"/>
          <w:szCs w:val="21"/>
        </w:rPr>
        <w:t xml:space="preserve"> special knowledge</w:t>
      </w:r>
      <w:r>
        <w:rPr>
          <w:rFonts w:cs="Segoe UI"/>
          <w:szCs w:val="21"/>
        </w:rPr>
        <w:t xml:space="preserve"> </w:t>
      </w:r>
      <w:r w:rsidRPr="00555574">
        <w:rPr>
          <w:rFonts w:cs="Segoe UI"/>
          <w:szCs w:val="21"/>
        </w:rPr>
        <w:t xml:space="preserve">or </w:t>
      </w:r>
      <w:r>
        <w:rPr>
          <w:rFonts w:cs="Segoe UI"/>
          <w:szCs w:val="21"/>
        </w:rPr>
        <w:t xml:space="preserve">needs </w:t>
      </w:r>
      <w:r w:rsidRPr="00555574">
        <w:rPr>
          <w:rFonts w:cs="Segoe UI"/>
          <w:szCs w:val="21"/>
        </w:rPr>
        <w:t xml:space="preserve">a </w:t>
      </w:r>
      <w:r>
        <w:rPr>
          <w:rFonts w:cs="Segoe UI"/>
          <w:szCs w:val="21"/>
        </w:rPr>
        <w:t>member</w:t>
      </w:r>
      <w:r w:rsidRPr="00555574">
        <w:rPr>
          <w:rFonts w:cs="Segoe UI"/>
          <w:szCs w:val="21"/>
        </w:rPr>
        <w:t xml:space="preserve"> with the same ethnic identity or gender as the special patient. </w:t>
      </w:r>
    </w:p>
    <w:p w14:paraId="0D345B31" w14:textId="77777777" w:rsidR="00C71529" w:rsidRPr="00555574" w:rsidRDefault="00C71529" w:rsidP="00C71529">
      <w:pPr>
        <w:rPr>
          <w:rFonts w:cs="Segoe UI"/>
          <w:szCs w:val="21"/>
        </w:rPr>
      </w:pPr>
    </w:p>
    <w:p w14:paraId="2C9B1BC7" w14:textId="77777777" w:rsidR="00C71529" w:rsidRPr="00555574" w:rsidRDefault="00C71529" w:rsidP="00C71529">
      <w:pPr>
        <w:rPr>
          <w:rFonts w:cs="Segoe UI"/>
          <w:szCs w:val="21"/>
        </w:rPr>
      </w:pPr>
      <w:r w:rsidRPr="00555574">
        <w:rPr>
          <w:rFonts w:cs="Segoe UI"/>
          <w:szCs w:val="21"/>
        </w:rPr>
        <w:t>A Tribunal hearing will take place to review a special patient’s mental state. At this hearing, the Tribunal usually hears from the special patient, the special patient’s whānau</w:t>
      </w:r>
      <w:r>
        <w:rPr>
          <w:rFonts w:cs="Segoe UI"/>
          <w:szCs w:val="21"/>
        </w:rPr>
        <w:t xml:space="preserve"> or</w:t>
      </w:r>
      <w:r w:rsidRPr="00555574">
        <w:rPr>
          <w:rFonts w:cs="Segoe UI"/>
          <w:szCs w:val="21"/>
        </w:rPr>
        <w:t xml:space="preserve"> family</w:t>
      </w:r>
      <w:r>
        <w:rPr>
          <w:rFonts w:cs="Segoe UI"/>
          <w:szCs w:val="21"/>
        </w:rPr>
        <w:t>,</w:t>
      </w:r>
      <w:r w:rsidRPr="00555574">
        <w:rPr>
          <w:rFonts w:cs="Segoe UI"/>
          <w:szCs w:val="21"/>
        </w:rPr>
        <w:t xml:space="preserve"> and clinicians involved in the special patient’s care and treatment. The Tribunal will also consider any written submission a victim</w:t>
      </w:r>
      <w:r>
        <w:rPr>
          <w:rFonts w:cs="Segoe UI"/>
          <w:szCs w:val="21"/>
        </w:rPr>
        <w:t xml:space="preserve"> makes</w:t>
      </w:r>
      <w:r w:rsidRPr="00555574">
        <w:rPr>
          <w:rFonts w:cs="Segoe UI"/>
          <w:szCs w:val="21"/>
        </w:rPr>
        <w:t xml:space="preserve">. </w:t>
      </w:r>
    </w:p>
    <w:p w14:paraId="558564E1" w14:textId="77777777" w:rsidR="00C71529" w:rsidRPr="00555574" w:rsidRDefault="00C71529" w:rsidP="00C71529">
      <w:pPr>
        <w:rPr>
          <w:rFonts w:cs="Segoe UI"/>
          <w:szCs w:val="21"/>
        </w:rPr>
      </w:pPr>
    </w:p>
    <w:p w14:paraId="797BDF6E" w14:textId="77777777" w:rsidR="00C71529" w:rsidRPr="00555574" w:rsidRDefault="00C71529" w:rsidP="00C71529">
      <w:pPr>
        <w:rPr>
          <w:rFonts w:cs="Segoe UI"/>
          <w:szCs w:val="21"/>
        </w:rPr>
      </w:pPr>
      <w:r w:rsidRPr="00555574">
        <w:rPr>
          <w:rFonts w:cs="Segoe UI"/>
          <w:szCs w:val="21"/>
        </w:rPr>
        <w:t>For special patients found unfit to stand trial, the Tribunal will use this evidence to decide if</w:t>
      </w:r>
      <w:r w:rsidRPr="00EE2583">
        <w:rPr>
          <w:rFonts w:cs="Segoe UI"/>
          <w:szCs w:val="21"/>
        </w:rPr>
        <w:t xml:space="preserve"> </w:t>
      </w:r>
      <w:r w:rsidRPr="003D011A">
        <w:t>the person is</w:t>
      </w:r>
      <w:r w:rsidRPr="00555574">
        <w:rPr>
          <w:rFonts w:cs="Segoe UI"/>
          <w:szCs w:val="21"/>
        </w:rPr>
        <w:t>:</w:t>
      </w:r>
    </w:p>
    <w:p w14:paraId="20377B0B" w14:textId="77777777" w:rsidR="00C71529" w:rsidRPr="003D011A" w:rsidRDefault="00C71529" w:rsidP="00C71529">
      <w:pPr>
        <w:pStyle w:val="Bullet"/>
        <w:tabs>
          <w:tab w:val="num" w:pos="284"/>
        </w:tabs>
      </w:pPr>
      <w:r w:rsidRPr="003D011A">
        <w:t>no longer unfit to stand trial</w:t>
      </w:r>
      <w:r>
        <w:t>,</w:t>
      </w:r>
      <w:r w:rsidRPr="003D011A">
        <w:t xml:space="preserve"> or</w:t>
      </w:r>
    </w:p>
    <w:p w14:paraId="0B78270C" w14:textId="77777777" w:rsidR="00C71529" w:rsidRPr="003D011A" w:rsidRDefault="00C71529" w:rsidP="00C71529">
      <w:pPr>
        <w:pStyle w:val="Bullet"/>
        <w:tabs>
          <w:tab w:val="num" w:pos="284"/>
        </w:tabs>
      </w:pPr>
      <w:r w:rsidRPr="003D011A">
        <w:t xml:space="preserve">still unfit to stand trial, but no longer </w:t>
      </w:r>
      <w:r>
        <w:t>needs to be</w:t>
      </w:r>
      <w:r w:rsidRPr="003D011A">
        <w:t xml:space="preserve"> a special patient</w:t>
      </w:r>
      <w:r>
        <w:t>,</w:t>
      </w:r>
      <w:r w:rsidRPr="003D011A">
        <w:t xml:space="preserve"> or</w:t>
      </w:r>
    </w:p>
    <w:p w14:paraId="1B7EA6DE" w14:textId="77777777" w:rsidR="00C71529" w:rsidRPr="003D011A" w:rsidRDefault="00C71529" w:rsidP="00C71529">
      <w:pPr>
        <w:pStyle w:val="Bullet"/>
        <w:tabs>
          <w:tab w:val="num" w:pos="284"/>
        </w:tabs>
      </w:pPr>
      <w:r w:rsidRPr="003D011A">
        <w:t>still unfit to stand trial and should continue to be a special patient.</w:t>
      </w:r>
    </w:p>
    <w:p w14:paraId="64D44C44" w14:textId="77777777" w:rsidR="00C71529" w:rsidRPr="00555574" w:rsidRDefault="00C71529" w:rsidP="00C71529">
      <w:pPr>
        <w:rPr>
          <w:rFonts w:cs="Segoe UI"/>
          <w:szCs w:val="21"/>
        </w:rPr>
      </w:pPr>
    </w:p>
    <w:p w14:paraId="3F7EC0B1" w14:textId="77777777" w:rsidR="00C71529" w:rsidRPr="00555574" w:rsidRDefault="00C71529" w:rsidP="00C71529">
      <w:pPr>
        <w:rPr>
          <w:rFonts w:cs="Segoe UI"/>
          <w:szCs w:val="21"/>
        </w:rPr>
      </w:pPr>
      <w:r w:rsidRPr="00555574">
        <w:rPr>
          <w:rFonts w:cs="Segoe UI"/>
          <w:szCs w:val="21"/>
        </w:rPr>
        <w:t>For special patients found not criminally responsible on account of insanity, the Tribunal will use this evidence to decide if</w:t>
      </w:r>
      <w:r w:rsidRPr="00EE2583">
        <w:t xml:space="preserve"> </w:t>
      </w:r>
      <w:r w:rsidRPr="00555574">
        <w:t>the person</w:t>
      </w:r>
      <w:r w:rsidRPr="00555574">
        <w:rPr>
          <w:rFonts w:cs="Segoe UI"/>
          <w:szCs w:val="21"/>
        </w:rPr>
        <w:t>:</w:t>
      </w:r>
    </w:p>
    <w:p w14:paraId="7CB32708" w14:textId="77777777" w:rsidR="00C71529" w:rsidRPr="00555574" w:rsidRDefault="00C71529" w:rsidP="00C71529">
      <w:pPr>
        <w:pStyle w:val="Bullet"/>
        <w:tabs>
          <w:tab w:val="num" w:pos="284"/>
        </w:tabs>
      </w:pPr>
      <w:r w:rsidRPr="003D011A">
        <w:t>no longer needs to be a special patient</w:t>
      </w:r>
      <w:r>
        <w:t>,</w:t>
      </w:r>
      <w:r w:rsidRPr="003D011A">
        <w:t xml:space="preserve"> or</w:t>
      </w:r>
    </w:p>
    <w:p w14:paraId="7FED4AD9" w14:textId="77777777" w:rsidR="00C71529" w:rsidRPr="00555574" w:rsidRDefault="00C71529" w:rsidP="00C71529">
      <w:pPr>
        <w:pStyle w:val="Bullet"/>
        <w:tabs>
          <w:tab w:val="num" w:pos="284"/>
        </w:tabs>
      </w:pPr>
      <w:r w:rsidRPr="003D011A">
        <w:t>should continue to be a special patient.</w:t>
      </w:r>
    </w:p>
    <w:p w14:paraId="4D5D6B3B" w14:textId="77777777" w:rsidR="00C71529" w:rsidRPr="00555574" w:rsidRDefault="00C71529" w:rsidP="00C71529">
      <w:pPr>
        <w:rPr>
          <w:rFonts w:cs="Segoe UI"/>
          <w:szCs w:val="21"/>
        </w:rPr>
      </w:pPr>
    </w:p>
    <w:p w14:paraId="13E78EC7" w14:textId="77777777" w:rsidR="00C71529" w:rsidRPr="00555574" w:rsidRDefault="00C71529" w:rsidP="00C71529">
      <w:pPr>
        <w:rPr>
          <w:rFonts w:cs="Segoe UI"/>
          <w:szCs w:val="21"/>
        </w:rPr>
      </w:pPr>
      <w:r w:rsidRPr="00555574">
        <w:rPr>
          <w:rFonts w:cs="Segoe UI"/>
          <w:szCs w:val="21"/>
        </w:rPr>
        <w:t xml:space="preserve">Please </w:t>
      </w:r>
      <w:r>
        <w:rPr>
          <w:rFonts w:cs="Segoe UI"/>
          <w:szCs w:val="21"/>
        </w:rPr>
        <w:t>know</w:t>
      </w:r>
      <w:r w:rsidRPr="00555574">
        <w:rPr>
          <w:rFonts w:cs="Segoe UI"/>
          <w:szCs w:val="21"/>
        </w:rPr>
        <w:t xml:space="preserve"> that the Tribunal’s decision about the condition of a special patient is only advice</w:t>
      </w:r>
      <w:r>
        <w:rPr>
          <w:rFonts w:cs="Segoe UI"/>
          <w:szCs w:val="21"/>
        </w:rPr>
        <w:t>;</w:t>
      </w:r>
      <w:r w:rsidRPr="00555574">
        <w:rPr>
          <w:rFonts w:cs="Segoe UI"/>
          <w:szCs w:val="21"/>
        </w:rPr>
        <w:t xml:space="preserve"> it is not definite. The Minister of Health or the Attorney-General will have the final decision on whether a special patient’s status should change</w:t>
      </w:r>
      <w:r>
        <w:rPr>
          <w:rFonts w:cs="Segoe UI"/>
          <w:szCs w:val="21"/>
        </w:rPr>
        <w:t xml:space="preserve"> (see</w:t>
      </w:r>
      <w:r w:rsidRPr="00555574">
        <w:rPr>
          <w:rFonts w:cs="Segoe UI"/>
          <w:szCs w:val="21"/>
        </w:rPr>
        <w:t xml:space="preserve"> Part 6</w:t>
      </w:r>
      <w:r>
        <w:rPr>
          <w:rFonts w:cs="Segoe UI"/>
          <w:szCs w:val="21"/>
        </w:rPr>
        <w:t>)</w:t>
      </w:r>
      <w:r w:rsidRPr="00555574">
        <w:rPr>
          <w:rFonts w:cs="Segoe UI"/>
          <w:szCs w:val="21"/>
        </w:rPr>
        <w:t xml:space="preserve">. </w:t>
      </w:r>
    </w:p>
    <w:p w14:paraId="355D21B0" w14:textId="77777777" w:rsidR="00C71529" w:rsidRPr="00555574" w:rsidRDefault="00C71529" w:rsidP="00C71529">
      <w:pPr>
        <w:rPr>
          <w:rFonts w:cs="Segoe UI"/>
          <w:szCs w:val="21"/>
        </w:rPr>
      </w:pPr>
    </w:p>
    <w:p w14:paraId="50E23C05" w14:textId="77777777" w:rsidR="00C71529" w:rsidRDefault="00C71529" w:rsidP="00C71529">
      <w:pPr>
        <w:rPr>
          <w:rFonts w:cs="Segoe UI"/>
          <w:szCs w:val="21"/>
        </w:rPr>
      </w:pPr>
    </w:p>
    <w:p w14:paraId="122578EA" w14:textId="77777777" w:rsidR="00C71529" w:rsidRDefault="00C71529" w:rsidP="00C71529">
      <w:pPr>
        <w:rPr>
          <w:rFonts w:cs="Segoe UI"/>
          <w:szCs w:val="21"/>
        </w:rPr>
      </w:pPr>
    </w:p>
    <w:p w14:paraId="429C6E77" w14:textId="77777777" w:rsidR="00C71529" w:rsidRPr="00555574" w:rsidRDefault="00C71529" w:rsidP="00C71529">
      <w:pPr>
        <w:rPr>
          <w:rFonts w:cs="Segoe UI"/>
          <w:szCs w:val="21"/>
        </w:rPr>
      </w:pPr>
      <w:r w:rsidRPr="00555574">
        <w:rPr>
          <w:rFonts w:cs="Segoe UI"/>
          <w:szCs w:val="21"/>
        </w:rPr>
        <w:t>You can find more information about the Tribunal on the Ministry of Health’s website:</w:t>
      </w:r>
    </w:p>
    <w:p w14:paraId="0646B3AF" w14:textId="2C43662D" w:rsidR="00C71529" w:rsidRPr="0052747A" w:rsidRDefault="00C71529" w:rsidP="0052747A">
      <w:pPr>
        <w:pStyle w:val="Bullet"/>
      </w:pPr>
      <w:r w:rsidRPr="0052747A">
        <w:t>Mental Health Review Tribunal</w:t>
      </w:r>
    </w:p>
    <w:p w14:paraId="6167FBFE" w14:textId="77777777" w:rsidR="00C71529" w:rsidRPr="00555574" w:rsidRDefault="00140D8D" w:rsidP="00C71529">
      <w:pPr>
        <w:ind w:left="720"/>
        <w:rPr>
          <w:rFonts w:cs="Segoe UI"/>
          <w:szCs w:val="21"/>
        </w:rPr>
      </w:pPr>
      <w:hyperlink r:id="rId96" w:history="1">
        <w:r w:rsidR="00C71529" w:rsidRPr="00555574">
          <w:rPr>
            <w:rStyle w:val="Hyperlink"/>
            <w:rFonts w:cs="Segoe UI"/>
            <w:szCs w:val="21"/>
          </w:rPr>
          <w:t>health.govt.nz/new-zealand-health-system/key-health-sector-organisations-and-people/mental-health-review-tribunal</w:t>
        </w:r>
      </w:hyperlink>
    </w:p>
    <w:p w14:paraId="6D3B1AAF" w14:textId="085F91E0" w:rsidR="00C71529" w:rsidRPr="0052747A" w:rsidRDefault="00C71529" w:rsidP="0052747A">
      <w:pPr>
        <w:pStyle w:val="Bullet"/>
      </w:pPr>
      <w:r w:rsidRPr="0052747A">
        <w:t>Mental Health Review Tribunal resources</w:t>
      </w:r>
    </w:p>
    <w:p w14:paraId="0F7B9C7F" w14:textId="77777777" w:rsidR="00C71529" w:rsidRPr="00555574" w:rsidRDefault="00140D8D" w:rsidP="00C71529">
      <w:pPr>
        <w:ind w:left="720"/>
        <w:rPr>
          <w:rFonts w:cs="Segoe UI"/>
          <w:color w:val="0070C0"/>
          <w:szCs w:val="21"/>
        </w:rPr>
      </w:pPr>
      <w:hyperlink r:id="rId97" w:history="1">
        <w:r w:rsidR="00C71529" w:rsidRPr="00555574">
          <w:rPr>
            <w:rStyle w:val="Hyperlink"/>
            <w:rFonts w:cs="Segoe UI"/>
            <w:szCs w:val="21"/>
          </w:rPr>
          <w:t>health.govt.nz/new-zealand-health-system/key-health-sector-organisations-and-people/mental-health-review-tribunal/mental-health-review-tribunal-resources</w:t>
        </w:r>
      </w:hyperlink>
    </w:p>
    <w:p w14:paraId="142F5D6D" w14:textId="77777777" w:rsidR="00C71529" w:rsidRPr="00E92E85" w:rsidRDefault="00C71529" w:rsidP="00C71529">
      <w:pPr>
        <w:pStyle w:val="Heading2"/>
      </w:pPr>
      <w:bookmarkStart w:id="253" w:name="_Toc122522098"/>
      <w:bookmarkStart w:id="254" w:name="_Toc122609715"/>
      <w:r w:rsidRPr="00E92E85">
        <w:t>Process for a Tribunal hearing</w:t>
      </w:r>
      <w:bookmarkEnd w:id="253"/>
      <w:bookmarkEnd w:id="254"/>
    </w:p>
    <w:p w14:paraId="781FD54B" w14:textId="77777777" w:rsidR="00C71529" w:rsidRPr="00555574" w:rsidRDefault="00C71529" w:rsidP="00C71529">
      <w:r w:rsidRPr="00555574">
        <w:t xml:space="preserve">If you are a registered victim, or representative, the Director </w:t>
      </w:r>
      <w:r>
        <w:t xml:space="preserve">will notify you </w:t>
      </w:r>
      <w:r w:rsidRPr="00555574">
        <w:t>that a special patient has applied to the Tribunal for a review of their condition. The Director will explain this process and invite you to make a submission within 10 days.</w:t>
      </w:r>
    </w:p>
    <w:p w14:paraId="78468F03" w14:textId="77777777" w:rsidR="00C71529" w:rsidRPr="00555574" w:rsidRDefault="00C71529" w:rsidP="00C71529"/>
    <w:p w14:paraId="45E94E2A" w14:textId="77777777" w:rsidR="00C71529" w:rsidRPr="00555574" w:rsidRDefault="00C71529" w:rsidP="00C71529">
      <w:r w:rsidRPr="00555574">
        <w:t xml:space="preserve">The Tribunal will consider your submission when deciding if the person who offended against you still requires special patient status. Please </w:t>
      </w:r>
      <w:r>
        <w:t>know</w:t>
      </w:r>
      <w:r w:rsidRPr="00555574">
        <w:t xml:space="preserve"> that the special patient may be provided</w:t>
      </w:r>
      <w:r>
        <w:t xml:space="preserve"> with</w:t>
      </w:r>
      <w:r w:rsidRPr="00555574">
        <w:t xml:space="preserve"> a copy of your submission so they can give their view on it to the Tribunal. This </w:t>
      </w:r>
      <w:r>
        <w:t>happens</w:t>
      </w:r>
      <w:r w:rsidRPr="00555574">
        <w:t xml:space="preserve"> because requirements of fairness apply to the Tribunal. </w:t>
      </w:r>
    </w:p>
    <w:p w14:paraId="226886A3" w14:textId="77777777" w:rsidR="00C71529" w:rsidRPr="00555574" w:rsidRDefault="00C71529" w:rsidP="00C71529"/>
    <w:p w14:paraId="1F01EBD7" w14:textId="77777777" w:rsidR="00C71529" w:rsidRPr="00555574" w:rsidRDefault="00C71529" w:rsidP="00C71529">
      <w:r w:rsidRPr="00555574">
        <w:t>The Director will notify you of the Mental Health Review Tribunal’s decision once it has been made.</w:t>
      </w:r>
    </w:p>
    <w:p w14:paraId="27C15BAB" w14:textId="77777777" w:rsidR="00C71529" w:rsidRPr="00555574" w:rsidRDefault="00C71529" w:rsidP="00C71529">
      <w:pPr>
        <w:rPr>
          <w:rFonts w:cs="Segoe UI"/>
          <w:szCs w:val="21"/>
        </w:rPr>
      </w:pPr>
    </w:p>
    <w:p w14:paraId="3FE66A51" w14:textId="15808962" w:rsidR="00C71529" w:rsidRPr="00555574" w:rsidRDefault="00C71529" w:rsidP="00C71529">
      <w:pPr>
        <w:rPr>
          <w:rFonts w:cs="Segoe UI"/>
          <w:szCs w:val="21"/>
        </w:rPr>
      </w:pPr>
      <w:r w:rsidRPr="00555574">
        <w:rPr>
          <w:rFonts w:cs="Segoe UI"/>
          <w:szCs w:val="21"/>
        </w:rPr>
        <w:t xml:space="preserve">Please note that it can take up to 8 weeks for the Tribunal to make a decision. </w:t>
      </w:r>
      <w:r w:rsidR="00166702">
        <w:rPr>
          <w:rFonts w:cs="Segoe UI"/>
          <w:szCs w:val="21"/>
        </w:rPr>
        <w:fldChar w:fldCharType="begin"/>
      </w:r>
      <w:r w:rsidR="00166702">
        <w:rPr>
          <w:rFonts w:cs="Segoe UI"/>
          <w:szCs w:val="21"/>
        </w:rPr>
        <w:instrText xml:space="preserve"> REF _Ref122587354 \h </w:instrText>
      </w:r>
      <w:r w:rsidR="00166702">
        <w:rPr>
          <w:rFonts w:cs="Segoe UI"/>
          <w:szCs w:val="21"/>
        </w:rPr>
      </w:r>
      <w:r w:rsidR="00166702">
        <w:rPr>
          <w:rFonts w:cs="Segoe UI"/>
          <w:szCs w:val="21"/>
        </w:rPr>
        <w:fldChar w:fldCharType="separate"/>
      </w:r>
      <w:r w:rsidR="007D0D98" w:rsidRPr="0002324A">
        <w:t xml:space="preserve">Figure </w:t>
      </w:r>
      <w:r w:rsidR="007D0D98">
        <w:rPr>
          <w:noProof/>
        </w:rPr>
        <w:t>6</w:t>
      </w:r>
      <w:r w:rsidR="00166702">
        <w:rPr>
          <w:rFonts w:cs="Segoe UI"/>
          <w:szCs w:val="21"/>
        </w:rPr>
        <w:fldChar w:fldCharType="end"/>
      </w:r>
      <w:r>
        <w:rPr>
          <w:rFonts w:cs="Segoe UI"/>
          <w:szCs w:val="21"/>
        </w:rPr>
        <w:t xml:space="preserve"> summarises this process.</w:t>
      </w:r>
    </w:p>
    <w:p w14:paraId="05896BF0" w14:textId="77777777" w:rsidR="00C71529" w:rsidRPr="00555574" w:rsidRDefault="00C71529" w:rsidP="00C71529">
      <w:pPr>
        <w:rPr>
          <w:rFonts w:cs="Segoe UI"/>
          <w:szCs w:val="21"/>
        </w:rPr>
      </w:pPr>
    </w:p>
    <w:p w14:paraId="03FE86BF" w14:textId="77777777" w:rsidR="00C71529" w:rsidRPr="00555574" w:rsidRDefault="00C71529" w:rsidP="00C71529">
      <w:pPr>
        <w:rPr>
          <w:rFonts w:cs="Segoe UI"/>
          <w:szCs w:val="21"/>
        </w:rPr>
      </w:pPr>
      <w:r w:rsidRPr="00555574">
        <w:rPr>
          <w:rFonts w:cs="Segoe UI"/>
          <w:szCs w:val="21"/>
        </w:rPr>
        <w:t xml:space="preserve">If the Tribunal </w:t>
      </w:r>
      <w:r>
        <w:rPr>
          <w:rFonts w:cs="Segoe UI"/>
          <w:szCs w:val="21"/>
        </w:rPr>
        <w:t>decides</w:t>
      </w:r>
      <w:r w:rsidRPr="00555574">
        <w:rPr>
          <w:rFonts w:cs="Segoe UI"/>
          <w:szCs w:val="21"/>
        </w:rPr>
        <w:t xml:space="preserve"> that the person no longer needs to be a special patient, an application for a change of legal status will be made. </w:t>
      </w:r>
      <w:r>
        <w:rPr>
          <w:rFonts w:cs="Segoe UI"/>
          <w:szCs w:val="21"/>
        </w:rPr>
        <w:t>See Part 6 for an</w:t>
      </w:r>
      <w:r w:rsidRPr="00555574">
        <w:rPr>
          <w:rFonts w:cs="Segoe UI"/>
          <w:szCs w:val="21"/>
        </w:rPr>
        <w:t xml:space="preserve"> outline of this</w:t>
      </w:r>
      <w:r>
        <w:rPr>
          <w:rFonts w:cs="Segoe UI"/>
          <w:szCs w:val="21"/>
        </w:rPr>
        <w:t xml:space="preserve"> process</w:t>
      </w:r>
      <w:r w:rsidRPr="00555574">
        <w:rPr>
          <w:rFonts w:cs="Segoe UI"/>
          <w:szCs w:val="21"/>
        </w:rPr>
        <w:t xml:space="preserve">. </w:t>
      </w:r>
    </w:p>
    <w:p w14:paraId="1F6D039E" w14:textId="6BA0AF74" w:rsidR="00C71529" w:rsidRPr="00555574" w:rsidRDefault="0052747A" w:rsidP="0052747A">
      <w:pPr>
        <w:pStyle w:val="Figure"/>
        <w:spacing w:before="240"/>
      </w:pPr>
      <w:bookmarkStart w:id="255" w:name="_Ref122587354"/>
      <w:bookmarkStart w:id="256" w:name="_Toc122589345"/>
      <w:r w:rsidRPr="0002324A">
        <w:t xml:space="preserve">Figure </w:t>
      </w:r>
      <w:r w:rsidR="00140D8D">
        <w:fldChar w:fldCharType="begin"/>
      </w:r>
      <w:r w:rsidR="00140D8D">
        <w:instrText xml:space="preserve"> SEQ Figure \* ARABIC </w:instrText>
      </w:r>
      <w:r w:rsidR="00140D8D">
        <w:fldChar w:fldCharType="separate"/>
      </w:r>
      <w:r w:rsidR="007D0D98">
        <w:rPr>
          <w:noProof/>
        </w:rPr>
        <w:t>6</w:t>
      </w:r>
      <w:r w:rsidR="00140D8D">
        <w:rPr>
          <w:noProof/>
        </w:rPr>
        <w:fldChar w:fldCharType="end"/>
      </w:r>
      <w:bookmarkEnd w:id="255"/>
      <w:r w:rsidRPr="0002324A">
        <w:t xml:space="preserve">: </w:t>
      </w:r>
      <w:r w:rsidR="00C71529" w:rsidRPr="00555574">
        <w:t xml:space="preserve">The process of a Mental Health Review Tribunal </w:t>
      </w:r>
      <w:r w:rsidR="00C71529">
        <w:t>h</w:t>
      </w:r>
      <w:r w:rsidR="00C71529" w:rsidRPr="00555574">
        <w:t>earing</w:t>
      </w:r>
      <w:bookmarkEnd w:id="256"/>
    </w:p>
    <w:p w14:paraId="44454919" w14:textId="77777777" w:rsidR="00C71529" w:rsidRPr="00555574" w:rsidRDefault="00C71529" w:rsidP="00C71529">
      <w:pPr>
        <w:rPr>
          <w:b/>
          <w:bCs/>
        </w:rPr>
      </w:pPr>
      <w:r>
        <w:rPr>
          <w:noProof/>
        </w:rPr>
        <w:drawing>
          <wp:inline distT="0" distB="0" distL="0" distR="0" wp14:anchorId="037249E5" wp14:editId="18AC2B43">
            <wp:extent cx="5309870" cy="1181992"/>
            <wp:effectExtent l="19050" t="38100" r="5080" b="56515"/>
            <wp:docPr id="27" name="Diagram 27" descr="The Convener of the Tribunal notifies the Director that an application has been received to the Director notifies the victim of the outcome of the Tribunal hearing."/>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8" r:lo="rId99" r:qs="rId100" r:cs="rId101"/>
              </a:graphicData>
            </a:graphic>
          </wp:inline>
        </w:drawing>
      </w:r>
    </w:p>
    <w:p w14:paraId="31120E0A" w14:textId="77777777" w:rsidR="00C71529" w:rsidRPr="00555574" w:rsidRDefault="00C71529" w:rsidP="00C71529"/>
    <w:p w14:paraId="1CB153D3" w14:textId="77777777" w:rsidR="00C71529" w:rsidRPr="00555574" w:rsidRDefault="00C71529" w:rsidP="00C71529">
      <w:pPr>
        <w:rPr>
          <w:rFonts w:cs="Segoe UI"/>
          <w:szCs w:val="21"/>
        </w:rPr>
      </w:pPr>
    </w:p>
    <w:p w14:paraId="59E99659" w14:textId="77777777" w:rsidR="00C71529" w:rsidRPr="00555574" w:rsidRDefault="00C71529" w:rsidP="00C71529">
      <w:pPr>
        <w:rPr>
          <w:rStyle w:val="Hyperlink"/>
        </w:rPr>
      </w:pPr>
      <w:bookmarkStart w:id="257" w:name="_Toc520306532"/>
      <w:bookmarkStart w:id="258" w:name="_Toc524701200"/>
      <w:bookmarkStart w:id="259" w:name="_Toc506284451"/>
      <w:bookmarkStart w:id="260" w:name="_Toc506286295"/>
      <w:bookmarkEnd w:id="244"/>
      <w:bookmarkEnd w:id="245"/>
      <w:bookmarkEnd w:id="246"/>
      <w:bookmarkEnd w:id="247"/>
      <w:bookmarkEnd w:id="248"/>
      <w:bookmarkEnd w:id="249"/>
    </w:p>
    <w:p w14:paraId="7139C638" w14:textId="77777777" w:rsidR="00C71529" w:rsidRPr="003D011A" w:rsidRDefault="00C71529" w:rsidP="00C71529"/>
    <w:p w14:paraId="50765624" w14:textId="77777777" w:rsidR="00C71529" w:rsidRPr="003D011A" w:rsidRDefault="00C71529" w:rsidP="00C71529"/>
    <w:p w14:paraId="66D39065" w14:textId="77777777" w:rsidR="00C71529" w:rsidRPr="003D011A" w:rsidRDefault="00C71529" w:rsidP="00C71529"/>
    <w:p w14:paraId="5D57736B" w14:textId="77777777" w:rsidR="00C71529" w:rsidRPr="00555574" w:rsidRDefault="00C71529" w:rsidP="00C71529"/>
    <w:p w14:paraId="7EF3ABF4" w14:textId="77777777" w:rsidR="00C71529" w:rsidRPr="00555574" w:rsidRDefault="00C71529" w:rsidP="00C71529">
      <w:pPr>
        <w:pStyle w:val="Heading1"/>
      </w:pPr>
      <w:bookmarkStart w:id="261" w:name="_Toc122352724"/>
      <w:bookmarkStart w:id="262" w:name="_Toc122522099"/>
      <w:bookmarkStart w:id="263" w:name="_Toc122609716"/>
      <w:r w:rsidRPr="00555574">
        <w:lastRenderedPageBreak/>
        <w:t>Part 8. Other reasons special patients are discharged from hospital</w:t>
      </w:r>
      <w:bookmarkEnd w:id="261"/>
      <w:bookmarkEnd w:id="262"/>
      <w:bookmarkEnd w:id="263"/>
    </w:p>
    <w:p w14:paraId="6518B8E8" w14:textId="77777777" w:rsidR="00C71529" w:rsidRPr="00555574" w:rsidRDefault="00C71529" w:rsidP="00C71529">
      <w:bookmarkStart w:id="264" w:name="_Toc506286251"/>
      <w:r w:rsidRPr="00555574">
        <w:t>In addition to the processes</w:t>
      </w:r>
      <w:r>
        <w:t xml:space="preserve"> for discharge</w:t>
      </w:r>
      <w:r w:rsidRPr="00555574">
        <w:t xml:space="preserve"> outlined in Part 6, a special patient </w:t>
      </w:r>
      <w:r>
        <w:t xml:space="preserve">detained </w:t>
      </w:r>
      <w:r w:rsidRPr="00555574">
        <w:t xml:space="preserve">in a hospital for mental health care can be discharged from the hospital for reasons such as the following. </w:t>
      </w:r>
      <w:bookmarkEnd w:id="264"/>
    </w:p>
    <w:p w14:paraId="007A937F" w14:textId="77777777" w:rsidR="00C71529" w:rsidRPr="00555574" w:rsidRDefault="00C71529" w:rsidP="00C71529">
      <w:pPr>
        <w:pStyle w:val="Bullet"/>
        <w:tabs>
          <w:tab w:val="num" w:pos="284"/>
        </w:tabs>
      </w:pPr>
      <w:bookmarkStart w:id="265" w:name="_Toc506215088"/>
      <w:bookmarkStart w:id="266" w:name="_Toc506286252"/>
      <w:r w:rsidRPr="00555574">
        <w:t>The person was previously found unfit to stand trial and has now reached the maximum period of detention</w:t>
      </w:r>
      <w:r>
        <w:t>.</w:t>
      </w:r>
      <w:r w:rsidRPr="00555574">
        <w:rPr>
          <w:rStyle w:val="FootnoteReference"/>
        </w:rPr>
        <w:footnoteReference w:id="14"/>
      </w:r>
    </w:p>
    <w:p w14:paraId="7979223C" w14:textId="77777777" w:rsidR="00C71529" w:rsidRPr="00555574" w:rsidRDefault="00C71529" w:rsidP="00C71529">
      <w:pPr>
        <w:pStyle w:val="Bullet"/>
        <w:tabs>
          <w:tab w:val="num" w:pos="284"/>
        </w:tabs>
      </w:pPr>
      <w:r w:rsidRPr="00555574">
        <w:t>The person was previously found unfit to stand trial but now has become fit to stand trial</w:t>
      </w:r>
      <w:bookmarkStart w:id="267" w:name="_Toc506215089"/>
      <w:bookmarkEnd w:id="265"/>
      <w:bookmarkEnd w:id="266"/>
      <w:r w:rsidRPr="00555574">
        <w:t xml:space="preserve"> and the Attorney-General makes directions about their legal status.</w:t>
      </w:r>
    </w:p>
    <w:p w14:paraId="3723535B" w14:textId="77777777" w:rsidR="00C71529" w:rsidRPr="00555574" w:rsidRDefault="00C71529" w:rsidP="00C71529">
      <w:pPr>
        <w:pStyle w:val="Bullet"/>
        <w:tabs>
          <w:tab w:val="num" w:pos="284"/>
        </w:tabs>
      </w:pPr>
      <w:bookmarkStart w:id="268" w:name="_Toc506215091"/>
      <w:bookmarkStart w:id="269" w:name="_Toc506286255"/>
      <w:bookmarkEnd w:id="267"/>
      <w:r w:rsidRPr="00555574">
        <w:t>The person had a prison sentence and that sentence has now expired</w:t>
      </w:r>
      <w:bookmarkStart w:id="270" w:name="_Toc506215092"/>
      <w:bookmarkEnd w:id="268"/>
      <w:bookmarkEnd w:id="269"/>
      <w:r w:rsidRPr="00555574">
        <w:t>.</w:t>
      </w:r>
    </w:p>
    <w:p w14:paraId="61419D4D" w14:textId="77777777" w:rsidR="00C71529" w:rsidRPr="00555574" w:rsidRDefault="00C71529" w:rsidP="00C71529">
      <w:pPr>
        <w:pStyle w:val="Bullet"/>
        <w:tabs>
          <w:tab w:val="num" w:pos="284"/>
        </w:tabs>
      </w:pPr>
      <w:bookmarkStart w:id="271" w:name="_Toc506286256"/>
      <w:r w:rsidRPr="00555574">
        <w:t>The person was previously transferred from prison to a hospital for mental health care. Now clinicians consider they are well enough to be transferred back to prison to continue to serve their sentence.</w:t>
      </w:r>
      <w:bookmarkEnd w:id="270"/>
      <w:bookmarkEnd w:id="271"/>
    </w:p>
    <w:p w14:paraId="2D3C8B9C" w14:textId="77777777" w:rsidR="00C71529" w:rsidRPr="00555574" w:rsidRDefault="00C71529" w:rsidP="00C71529">
      <w:bookmarkStart w:id="272" w:name="_Toc506286257"/>
    </w:p>
    <w:p w14:paraId="06C4A416" w14:textId="77777777" w:rsidR="00C71529" w:rsidRPr="00555574" w:rsidRDefault="00C71529" w:rsidP="00C71529">
      <w:r w:rsidRPr="00555574">
        <w:t>As a registered victim, you (or your representative) will be told if any of the above events happen.</w:t>
      </w:r>
      <w:bookmarkEnd w:id="272"/>
    </w:p>
    <w:p w14:paraId="40D78D40" w14:textId="77777777" w:rsidR="00C71529" w:rsidRPr="00555574" w:rsidRDefault="00C71529" w:rsidP="00C71529">
      <w:bookmarkStart w:id="273" w:name="_Toc506286259"/>
    </w:p>
    <w:p w14:paraId="28529F00" w14:textId="77777777" w:rsidR="00C71529" w:rsidRPr="00555574" w:rsidRDefault="00C71529" w:rsidP="00C71529">
      <w:r w:rsidRPr="00555574">
        <w:t xml:space="preserve">Every person’s unique circumstances influence the kind of support they receive after they are discharged from hospital. It is important to know that </w:t>
      </w:r>
      <w:r>
        <w:t xml:space="preserve">a </w:t>
      </w:r>
      <w:r w:rsidRPr="00555574">
        <w:t>special patient</w:t>
      </w:r>
      <w:r>
        <w:t xml:space="preserve"> is</w:t>
      </w:r>
      <w:r w:rsidRPr="00555574">
        <w:t xml:space="preserve"> only discharged from hospital at the point when </w:t>
      </w:r>
      <w:r>
        <w:t>the responsible authorities</w:t>
      </w:r>
      <w:r w:rsidRPr="00555574">
        <w:t xml:space="preserve"> decide that they no longer need to be a special patient. This happens when </w:t>
      </w:r>
      <w:r>
        <w:t xml:space="preserve">the responsible authorities consider </w:t>
      </w:r>
      <w:r w:rsidRPr="00555574">
        <w:t>the</w:t>
      </w:r>
      <w:r>
        <w:t xml:space="preserve"> special patient’s</w:t>
      </w:r>
      <w:r w:rsidRPr="00555574">
        <w:t xml:space="preserve"> risk to you as a victim, to themsel</w:t>
      </w:r>
      <w:r>
        <w:t>ves</w:t>
      </w:r>
      <w:r w:rsidRPr="00555574">
        <w:t xml:space="preserve"> and </w:t>
      </w:r>
      <w:r>
        <w:t xml:space="preserve">to </w:t>
      </w:r>
      <w:r w:rsidRPr="00555574">
        <w:t>others is no longer a concern and so their status as a special patient ends.</w:t>
      </w:r>
    </w:p>
    <w:p w14:paraId="04AA992C" w14:textId="77777777" w:rsidR="00C71529" w:rsidRPr="00555574" w:rsidRDefault="00C71529" w:rsidP="00C71529">
      <w:pPr>
        <w:rPr>
          <w:rFonts w:eastAsia="Century"/>
        </w:rPr>
      </w:pPr>
    </w:p>
    <w:bookmarkEnd w:id="273"/>
    <w:p w14:paraId="1FC2DC1E" w14:textId="77777777" w:rsidR="00C71529" w:rsidRPr="00555574" w:rsidRDefault="00C71529" w:rsidP="00C71529">
      <w:pPr>
        <w:rPr>
          <w:rStyle w:val="Hyperlink"/>
        </w:rPr>
      </w:pPr>
      <w:r w:rsidRPr="00555574">
        <w:t xml:space="preserve">For more information about the management of special patients, refer to </w:t>
      </w:r>
      <w:hyperlink r:id="rId103" w:history="1">
        <w:r w:rsidRPr="002D2CF3">
          <w:rPr>
            <w:rStyle w:val="Hyperlink"/>
            <w:iCs/>
          </w:rPr>
          <w:t>Special Patients and Restricted Patients: Guidelines for Regional Forensic Mental Health Services</w:t>
        </w:r>
      </w:hyperlink>
      <w:r>
        <w:t>.</w:t>
      </w:r>
      <w:r>
        <w:rPr>
          <w:rStyle w:val="FootnoteReference"/>
        </w:rPr>
        <w:footnoteReference w:id="15"/>
      </w:r>
    </w:p>
    <w:p w14:paraId="1183280B" w14:textId="77777777" w:rsidR="00C71529" w:rsidRPr="00555574" w:rsidRDefault="00C71529" w:rsidP="00C71529"/>
    <w:p w14:paraId="6FA3E9DC" w14:textId="77777777" w:rsidR="00C71529" w:rsidRPr="00555574" w:rsidRDefault="00C71529" w:rsidP="00C71529"/>
    <w:p w14:paraId="7E4FA224" w14:textId="77777777" w:rsidR="00C71529" w:rsidRPr="00555574" w:rsidRDefault="00C71529" w:rsidP="00C71529">
      <w:bookmarkStart w:id="274" w:name="_Toc399850430"/>
      <w:bookmarkStart w:id="275" w:name="_Toc506284447"/>
      <w:bookmarkStart w:id="276" w:name="_Toc506286278"/>
      <w:bookmarkEnd w:id="257"/>
      <w:bookmarkEnd w:id="258"/>
    </w:p>
    <w:p w14:paraId="2276D41E" w14:textId="77777777" w:rsidR="00C71529" w:rsidRPr="00555574" w:rsidRDefault="00C71529" w:rsidP="00C71529">
      <w:pPr>
        <w:pStyle w:val="Heading1"/>
      </w:pPr>
      <w:bookmarkStart w:id="277" w:name="_Toc122352725"/>
      <w:bookmarkStart w:id="278" w:name="_Toc122522100"/>
      <w:bookmarkStart w:id="279" w:name="_Toc122609717"/>
      <w:bookmarkEnd w:id="259"/>
      <w:bookmarkEnd w:id="260"/>
      <w:bookmarkEnd w:id="274"/>
      <w:bookmarkEnd w:id="275"/>
      <w:bookmarkEnd w:id="276"/>
      <w:r w:rsidRPr="00555574">
        <w:lastRenderedPageBreak/>
        <w:t>Glossary</w:t>
      </w:r>
      <w:bookmarkEnd w:id="277"/>
      <w:bookmarkEnd w:id="278"/>
      <w:bookmarkEnd w:id="279"/>
    </w:p>
    <w:tbl>
      <w:tblPr>
        <w:tblW w:w="0" w:type="auto"/>
        <w:tblBorders>
          <w:top w:val="single" w:sz="4" w:space="0" w:color="A6A6A6" w:themeColor="background1" w:themeShade="A6"/>
          <w:bottom w:val="single" w:sz="4" w:space="0" w:color="A6A6A6" w:themeColor="background1" w:themeShade="A6"/>
          <w:insideH w:val="single" w:sz="6" w:space="0" w:color="A6A6A6" w:themeColor="background1" w:themeShade="A6"/>
          <w:insideV w:val="single" w:sz="6" w:space="0" w:color="A6A6A6" w:themeColor="background1" w:themeShade="A6"/>
        </w:tblBorders>
        <w:tblLook w:val="04A0" w:firstRow="1" w:lastRow="0" w:firstColumn="1" w:lastColumn="0" w:noHBand="0" w:noVBand="1"/>
      </w:tblPr>
      <w:tblGrid>
        <w:gridCol w:w="3434"/>
        <w:gridCol w:w="4645"/>
      </w:tblGrid>
      <w:tr w:rsidR="00C71529" w:rsidRPr="004D618A" w14:paraId="2D19C121" w14:textId="77777777" w:rsidTr="004D618A">
        <w:tc>
          <w:tcPr>
            <w:tcW w:w="3434" w:type="dxa"/>
            <w:tcBorders>
              <w:top w:val="nil"/>
              <w:bottom w:val="nil"/>
              <w:right w:val="nil"/>
            </w:tcBorders>
            <w:shd w:val="clear" w:color="auto" w:fill="D9D9D9" w:themeFill="background1" w:themeFillShade="D9"/>
          </w:tcPr>
          <w:p w14:paraId="43B43F5E" w14:textId="77777777" w:rsidR="00C71529" w:rsidRPr="004D618A" w:rsidRDefault="00C71529" w:rsidP="0052747A">
            <w:pPr>
              <w:pStyle w:val="TableText"/>
            </w:pPr>
            <w:r w:rsidRPr="004D618A">
              <w:t>Term</w:t>
            </w:r>
          </w:p>
        </w:tc>
        <w:tc>
          <w:tcPr>
            <w:tcW w:w="4645" w:type="dxa"/>
            <w:tcBorders>
              <w:top w:val="nil"/>
              <w:left w:val="nil"/>
              <w:bottom w:val="nil"/>
            </w:tcBorders>
            <w:shd w:val="clear" w:color="auto" w:fill="D9D9D9" w:themeFill="background1" w:themeFillShade="D9"/>
          </w:tcPr>
          <w:p w14:paraId="74EFC306" w14:textId="77777777" w:rsidR="00C71529" w:rsidRPr="004D618A" w:rsidRDefault="00C71529" w:rsidP="0052747A">
            <w:pPr>
              <w:pStyle w:val="TableText"/>
            </w:pPr>
            <w:r w:rsidRPr="004D618A">
              <w:t>Definition</w:t>
            </w:r>
          </w:p>
        </w:tc>
      </w:tr>
      <w:tr w:rsidR="00C71529" w:rsidRPr="0052747A" w14:paraId="4BECF53D" w14:textId="77777777" w:rsidTr="004D618A">
        <w:tc>
          <w:tcPr>
            <w:tcW w:w="3434" w:type="dxa"/>
            <w:tcBorders>
              <w:top w:val="nil"/>
            </w:tcBorders>
          </w:tcPr>
          <w:p w14:paraId="2980BA6F" w14:textId="77777777" w:rsidR="00C71529" w:rsidRPr="0052747A" w:rsidRDefault="00C71529" w:rsidP="0052747A">
            <w:pPr>
              <w:pStyle w:val="TableText"/>
              <w:rPr>
                <w:bCs/>
              </w:rPr>
            </w:pPr>
            <w:r w:rsidRPr="0052747A">
              <w:rPr>
                <w:bCs/>
              </w:rPr>
              <w:t>Criminal Procedure (Mentally Impaired Persons) Act 2003 (CP MIP Act)</w:t>
            </w:r>
          </w:p>
          <w:p w14:paraId="4A7D094B" w14:textId="77777777" w:rsidR="00C71529" w:rsidRPr="0052747A" w:rsidRDefault="00C71529" w:rsidP="0052747A">
            <w:pPr>
              <w:pStyle w:val="TableText"/>
              <w:rPr>
                <w:bCs/>
              </w:rPr>
            </w:pPr>
          </w:p>
        </w:tc>
        <w:tc>
          <w:tcPr>
            <w:tcW w:w="4645" w:type="dxa"/>
            <w:tcBorders>
              <w:top w:val="nil"/>
            </w:tcBorders>
          </w:tcPr>
          <w:p w14:paraId="08EECAF6" w14:textId="3074ECA0" w:rsidR="00C71529" w:rsidRPr="004D618A" w:rsidRDefault="00C71529" w:rsidP="0052747A">
            <w:pPr>
              <w:pStyle w:val="TableText"/>
              <w:rPr>
                <w:rStyle w:val="normaltextrun"/>
                <w:bCs/>
              </w:rPr>
            </w:pPr>
            <w:r w:rsidRPr="0052747A">
              <w:rPr>
                <w:rStyle w:val="normaltextrun"/>
                <w:rFonts w:cs="Segoe UI"/>
                <w:bCs/>
                <w:color w:val="000000"/>
                <w:szCs w:val="21"/>
                <w:shd w:val="clear" w:color="auto" w:fill="FFFFFF"/>
              </w:rPr>
              <w:t xml:space="preserve">The </w:t>
            </w:r>
            <w:r w:rsidRPr="0052747A">
              <w:rPr>
                <w:bCs/>
              </w:rPr>
              <w:t xml:space="preserve">CP MIP Act provides the procedure for determining whether a defendant is unfit to stand trial or insane. It also provides a process for reaching an outcome in cases where a defendant is found unfit to stand trial or insane. </w:t>
            </w:r>
          </w:p>
        </w:tc>
      </w:tr>
      <w:tr w:rsidR="00C71529" w:rsidRPr="0052747A" w14:paraId="2118C04F" w14:textId="77777777" w:rsidTr="004D618A">
        <w:tc>
          <w:tcPr>
            <w:tcW w:w="3434" w:type="dxa"/>
          </w:tcPr>
          <w:p w14:paraId="5C891600" w14:textId="77777777" w:rsidR="00C71529" w:rsidRPr="0052747A" w:rsidRDefault="00C71529" w:rsidP="0052747A">
            <w:pPr>
              <w:pStyle w:val="TableText"/>
              <w:rPr>
                <w:bCs/>
              </w:rPr>
            </w:pPr>
            <w:r w:rsidRPr="0052747A">
              <w:rPr>
                <w:bCs/>
              </w:rPr>
              <w:t>Director of Area Mental Health Services (DAMHS)</w:t>
            </w:r>
          </w:p>
        </w:tc>
        <w:tc>
          <w:tcPr>
            <w:tcW w:w="4645" w:type="dxa"/>
          </w:tcPr>
          <w:p w14:paraId="121DECF9" w14:textId="77777777" w:rsidR="00C71529" w:rsidRPr="0052747A" w:rsidRDefault="00C71529" w:rsidP="0052747A">
            <w:pPr>
              <w:pStyle w:val="TableText"/>
              <w:rPr>
                <w:bCs/>
              </w:rPr>
            </w:pPr>
            <w:r w:rsidRPr="0052747A">
              <w:rPr>
                <w:rStyle w:val="normaltextrun"/>
                <w:rFonts w:cs="Segoe UI"/>
                <w:bCs/>
                <w:color w:val="000000"/>
                <w:szCs w:val="21"/>
                <w:shd w:val="clear" w:color="auto" w:fill="FFFFFF"/>
              </w:rPr>
              <w:t>The Director-General of Health appoints each DAMHS under section 92 of the Mental Health Act. They are responsible for the day-to-day operation of the Mental Health Act in their appointed area. For guidelines on the role and function of a DAMHS, see the Ministry of Health website.</w:t>
            </w:r>
            <w:r w:rsidRPr="0052747A">
              <w:rPr>
                <w:rStyle w:val="normaltextrun"/>
                <w:bCs/>
                <w:color w:val="000000"/>
                <w:shd w:val="clear" w:color="auto" w:fill="FFFFFF"/>
              </w:rPr>
              <w:t> </w:t>
            </w:r>
            <w:r w:rsidRPr="0052747A">
              <w:rPr>
                <w:rStyle w:val="eop"/>
                <w:rFonts w:cs="Segoe UI"/>
                <w:bCs/>
                <w:color w:val="000000"/>
                <w:szCs w:val="21"/>
                <w:shd w:val="clear" w:color="auto" w:fill="FFFFFF"/>
              </w:rPr>
              <w:t> </w:t>
            </w:r>
          </w:p>
        </w:tc>
      </w:tr>
      <w:tr w:rsidR="00C71529" w:rsidRPr="0052747A" w14:paraId="3BAA77CD" w14:textId="77777777" w:rsidTr="004D618A">
        <w:tc>
          <w:tcPr>
            <w:tcW w:w="3434" w:type="dxa"/>
          </w:tcPr>
          <w:p w14:paraId="4D9664D9" w14:textId="77777777" w:rsidR="00C71529" w:rsidRPr="0052747A" w:rsidRDefault="00C71529" w:rsidP="0052747A">
            <w:pPr>
              <w:pStyle w:val="TableText"/>
              <w:rPr>
                <w:bCs/>
              </w:rPr>
            </w:pPr>
          </w:p>
          <w:p w14:paraId="1DA7C3FB" w14:textId="77777777" w:rsidR="00C71529" w:rsidRPr="0052747A" w:rsidRDefault="00C71529" w:rsidP="0052747A">
            <w:pPr>
              <w:pStyle w:val="TableText"/>
              <w:rPr>
                <w:bCs/>
              </w:rPr>
            </w:pPr>
            <w:r w:rsidRPr="0052747A">
              <w:rPr>
                <w:bCs/>
              </w:rPr>
              <w:t>Director of Mental Health</w:t>
            </w:r>
          </w:p>
        </w:tc>
        <w:tc>
          <w:tcPr>
            <w:tcW w:w="4645" w:type="dxa"/>
          </w:tcPr>
          <w:p w14:paraId="19465EAB" w14:textId="77777777" w:rsidR="00C71529" w:rsidRPr="0052747A" w:rsidRDefault="00C71529" w:rsidP="0052747A">
            <w:pPr>
              <w:pStyle w:val="TableText"/>
              <w:rPr>
                <w:bCs/>
              </w:rPr>
            </w:pPr>
            <w:r w:rsidRPr="0052747A">
              <w:rPr>
                <w:rStyle w:val="normaltextrun"/>
                <w:rFonts w:cs="Segoe UI"/>
                <w:bCs/>
                <w:color w:val="000000"/>
                <w:szCs w:val="21"/>
                <w:shd w:val="clear" w:color="auto" w:fill="FFFFFF"/>
              </w:rPr>
              <w:t>The Director of Mental Health is appointed under section 91 of the Mental Health Act. The Director of Mental Health is responsible for the general administration of the Mental Health Act. </w:t>
            </w:r>
            <w:r w:rsidRPr="0052747A">
              <w:rPr>
                <w:rStyle w:val="eop"/>
                <w:rFonts w:cs="Segoe UI"/>
                <w:bCs/>
                <w:color w:val="000000"/>
                <w:szCs w:val="21"/>
                <w:shd w:val="clear" w:color="auto" w:fill="FFFFFF"/>
              </w:rPr>
              <w:t> </w:t>
            </w:r>
          </w:p>
        </w:tc>
      </w:tr>
      <w:tr w:rsidR="00C71529" w:rsidRPr="0052747A" w14:paraId="4F55D600" w14:textId="77777777" w:rsidTr="004D618A">
        <w:tc>
          <w:tcPr>
            <w:tcW w:w="3434" w:type="dxa"/>
          </w:tcPr>
          <w:p w14:paraId="6A010DA0" w14:textId="77777777" w:rsidR="00C71529" w:rsidRPr="004D618A" w:rsidRDefault="00C71529" w:rsidP="004D618A">
            <w:pPr>
              <w:pStyle w:val="TableText"/>
              <w:rPr>
                <w:bCs/>
              </w:rPr>
            </w:pPr>
            <w:r w:rsidRPr="004D618A">
              <w:rPr>
                <w:bCs/>
              </w:rPr>
              <w:t>Mental Health (Compulsory Assessment and Treatment) Act 1992 (the Mental Health Act)</w:t>
            </w:r>
          </w:p>
        </w:tc>
        <w:tc>
          <w:tcPr>
            <w:tcW w:w="4645" w:type="dxa"/>
          </w:tcPr>
          <w:p w14:paraId="25F9F2C1" w14:textId="77777777" w:rsidR="00C71529" w:rsidRPr="004D618A" w:rsidRDefault="00C71529" w:rsidP="004D618A">
            <w:pPr>
              <w:pStyle w:val="TableText"/>
              <w:rPr>
                <w:bCs/>
              </w:rPr>
            </w:pPr>
            <w:r w:rsidRPr="004D618A">
              <w:rPr>
                <w:rStyle w:val="normaltextrun"/>
                <w:bCs/>
              </w:rPr>
              <w:t>The Mental Health (Compulsory Assessment and Treatment) Act 1992 (the Mental Health Act) provides a legal framework for those who require compulsory psychiatric assessment and treatment for people experiencing a mental illness.</w:t>
            </w:r>
            <w:r w:rsidRPr="004D618A">
              <w:rPr>
                <w:rStyle w:val="eop"/>
                <w:bCs/>
              </w:rPr>
              <w:t> </w:t>
            </w:r>
          </w:p>
          <w:p w14:paraId="1E7A27CE" w14:textId="5E2D8816" w:rsidR="00C71529" w:rsidRPr="004D618A" w:rsidRDefault="00C71529" w:rsidP="004D618A">
            <w:pPr>
              <w:pStyle w:val="TableText"/>
              <w:rPr>
                <w:bCs/>
              </w:rPr>
            </w:pPr>
            <w:r w:rsidRPr="004D618A">
              <w:rPr>
                <w:rStyle w:val="eop"/>
                <w:bCs/>
              </w:rPr>
              <w:t> </w:t>
            </w:r>
            <w:r w:rsidRPr="004D618A">
              <w:rPr>
                <w:rStyle w:val="normaltextrun"/>
                <w:bCs/>
              </w:rPr>
              <w:t>The Mental Health Act defines the rights of patients and proposed patients to provide protection for those rights, and generally to reform and consolidate the law relating to the assessment and treatment of people suffering from mental disorder.</w:t>
            </w:r>
            <w:r w:rsidRPr="004D618A">
              <w:rPr>
                <w:rStyle w:val="eop"/>
                <w:bCs/>
              </w:rPr>
              <w:t> </w:t>
            </w:r>
          </w:p>
        </w:tc>
      </w:tr>
      <w:tr w:rsidR="00C71529" w:rsidRPr="0052747A" w14:paraId="311BEDA4" w14:textId="77777777" w:rsidTr="004D618A">
        <w:tc>
          <w:tcPr>
            <w:tcW w:w="3434" w:type="dxa"/>
          </w:tcPr>
          <w:p w14:paraId="2AFF9D20" w14:textId="77777777" w:rsidR="00C71529" w:rsidRPr="0052747A" w:rsidRDefault="00C71529" w:rsidP="0052747A">
            <w:pPr>
              <w:pStyle w:val="TableText"/>
              <w:rPr>
                <w:bCs/>
              </w:rPr>
            </w:pPr>
            <w:r w:rsidRPr="0052747A">
              <w:rPr>
                <w:bCs/>
              </w:rPr>
              <w:t>Minister of Health (the Minister)</w:t>
            </w:r>
          </w:p>
          <w:p w14:paraId="2B3B8BA0" w14:textId="77777777" w:rsidR="00C71529" w:rsidRPr="0052747A" w:rsidRDefault="00C71529" w:rsidP="0052747A">
            <w:pPr>
              <w:pStyle w:val="TableText"/>
              <w:rPr>
                <w:bCs/>
              </w:rPr>
            </w:pPr>
          </w:p>
        </w:tc>
        <w:tc>
          <w:tcPr>
            <w:tcW w:w="4645" w:type="dxa"/>
          </w:tcPr>
          <w:p w14:paraId="07610C27" w14:textId="604C9898" w:rsidR="00C71529" w:rsidRPr="0052747A" w:rsidRDefault="00C71529" w:rsidP="0052747A">
            <w:pPr>
              <w:pStyle w:val="TableText"/>
              <w:rPr>
                <w:bCs/>
              </w:rPr>
            </w:pPr>
            <w:r w:rsidRPr="0052747A">
              <w:rPr>
                <w:bCs/>
              </w:rPr>
              <w:t xml:space="preserve">The head of the government department of health. The Minister is responsible for protecting and promoting public health. </w:t>
            </w:r>
          </w:p>
        </w:tc>
      </w:tr>
      <w:tr w:rsidR="00C71529" w:rsidRPr="0052747A" w14:paraId="49699447" w14:textId="77777777" w:rsidTr="004D618A">
        <w:tc>
          <w:tcPr>
            <w:tcW w:w="3434" w:type="dxa"/>
          </w:tcPr>
          <w:p w14:paraId="17786C45" w14:textId="77777777" w:rsidR="00C71529" w:rsidRPr="0052747A" w:rsidRDefault="00C71529" w:rsidP="0052747A">
            <w:pPr>
              <w:pStyle w:val="TableText"/>
              <w:rPr>
                <w:bCs/>
              </w:rPr>
            </w:pPr>
            <w:r w:rsidRPr="0052747A">
              <w:rPr>
                <w:bCs/>
              </w:rPr>
              <w:t>Patient</w:t>
            </w:r>
          </w:p>
          <w:p w14:paraId="01DE55AF" w14:textId="77777777" w:rsidR="00C71529" w:rsidRPr="0052747A" w:rsidRDefault="00C71529" w:rsidP="0052747A">
            <w:pPr>
              <w:pStyle w:val="TableText"/>
              <w:rPr>
                <w:bCs/>
              </w:rPr>
            </w:pPr>
          </w:p>
        </w:tc>
        <w:tc>
          <w:tcPr>
            <w:tcW w:w="4645" w:type="dxa"/>
          </w:tcPr>
          <w:p w14:paraId="43B31CED" w14:textId="06AE1AF3" w:rsidR="00C71529" w:rsidRPr="0052747A" w:rsidRDefault="00C71529" w:rsidP="0052747A">
            <w:pPr>
              <w:pStyle w:val="TableText"/>
              <w:rPr>
                <w:rStyle w:val="normaltextrun"/>
                <w:rFonts w:cs="Segoe UI"/>
                <w:bCs/>
                <w:color w:val="000000"/>
                <w:szCs w:val="21"/>
                <w:shd w:val="clear" w:color="auto" w:fill="FFFFFF"/>
              </w:rPr>
            </w:pPr>
            <w:r w:rsidRPr="0052747A">
              <w:rPr>
                <w:rStyle w:val="normaltextrun"/>
                <w:rFonts w:cs="Segoe UI"/>
                <w:bCs/>
                <w:color w:val="000000"/>
                <w:szCs w:val="21"/>
                <w:shd w:val="clear" w:color="auto" w:fill="FFFFFF"/>
              </w:rPr>
              <w:t>A person who is receiving compulsory mental health treatment under the Mental Health Act.</w:t>
            </w:r>
          </w:p>
        </w:tc>
      </w:tr>
      <w:tr w:rsidR="00C71529" w:rsidRPr="0052747A" w14:paraId="4EB47480" w14:textId="77777777" w:rsidTr="004D618A">
        <w:tc>
          <w:tcPr>
            <w:tcW w:w="3434" w:type="dxa"/>
          </w:tcPr>
          <w:p w14:paraId="726A3C02" w14:textId="77777777" w:rsidR="00C71529" w:rsidRPr="0052747A" w:rsidRDefault="00C71529" w:rsidP="0052747A">
            <w:pPr>
              <w:pStyle w:val="TableText"/>
              <w:rPr>
                <w:bCs/>
              </w:rPr>
            </w:pPr>
            <w:r w:rsidRPr="0052747A">
              <w:rPr>
                <w:bCs/>
              </w:rPr>
              <w:t xml:space="preserve">Responsible clinician </w:t>
            </w:r>
          </w:p>
        </w:tc>
        <w:tc>
          <w:tcPr>
            <w:tcW w:w="4645" w:type="dxa"/>
          </w:tcPr>
          <w:p w14:paraId="70F3A957" w14:textId="7586E186" w:rsidR="00C71529" w:rsidRPr="0052747A" w:rsidRDefault="00C71529" w:rsidP="0052747A">
            <w:pPr>
              <w:pStyle w:val="TableText"/>
              <w:rPr>
                <w:bCs/>
              </w:rPr>
            </w:pPr>
            <w:r w:rsidRPr="0052747A">
              <w:rPr>
                <w:rStyle w:val="normaltextrun"/>
                <w:rFonts w:cs="Segoe UI"/>
                <w:bCs/>
                <w:color w:val="000000"/>
                <w:szCs w:val="21"/>
                <w:shd w:val="clear" w:color="auto" w:fill="FFFFFF"/>
              </w:rPr>
              <w:t>The health professional in charge of the care and treatment of the special patient or the patient.</w:t>
            </w:r>
          </w:p>
        </w:tc>
      </w:tr>
      <w:tr w:rsidR="00C71529" w:rsidRPr="0052747A" w14:paraId="542CF983" w14:textId="77777777" w:rsidTr="004D618A">
        <w:tc>
          <w:tcPr>
            <w:tcW w:w="3434" w:type="dxa"/>
          </w:tcPr>
          <w:p w14:paraId="4BA9AFF6" w14:textId="77777777" w:rsidR="00C71529" w:rsidRPr="0052747A" w:rsidRDefault="00C71529" w:rsidP="0052747A">
            <w:pPr>
              <w:pStyle w:val="TableText"/>
              <w:rPr>
                <w:bCs/>
              </w:rPr>
            </w:pPr>
            <w:r w:rsidRPr="0052747A">
              <w:rPr>
                <w:bCs/>
              </w:rPr>
              <w:t>Registered victim</w:t>
            </w:r>
          </w:p>
        </w:tc>
        <w:tc>
          <w:tcPr>
            <w:tcW w:w="4645" w:type="dxa"/>
          </w:tcPr>
          <w:p w14:paraId="7D0216AE" w14:textId="5E7341BF" w:rsidR="00C71529" w:rsidRPr="0052747A" w:rsidRDefault="00C71529" w:rsidP="0052747A">
            <w:pPr>
              <w:pStyle w:val="TableText"/>
              <w:rPr>
                <w:bCs/>
              </w:rPr>
            </w:pPr>
            <w:r w:rsidRPr="0052747A">
              <w:rPr>
                <w:bCs/>
              </w:rPr>
              <w:t>A victim who is on the victims’ notification register.</w:t>
            </w:r>
          </w:p>
        </w:tc>
      </w:tr>
      <w:tr w:rsidR="00C71529" w:rsidRPr="0052747A" w14:paraId="0AF4CD88" w14:textId="77777777" w:rsidTr="004D618A">
        <w:tc>
          <w:tcPr>
            <w:tcW w:w="3434" w:type="dxa"/>
          </w:tcPr>
          <w:p w14:paraId="5C6CEA6F" w14:textId="77777777" w:rsidR="00C71529" w:rsidRPr="0052747A" w:rsidRDefault="00C71529" w:rsidP="0052747A">
            <w:pPr>
              <w:pStyle w:val="TableText"/>
              <w:rPr>
                <w:bCs/>
              </w:rPr>
            </w:pPr>
            <w:r w:rsidRPr="0052747A">
              <w:rPr>
                <w:bCs/>
              </w:rPr>
              <w:t>Special patient</w:t>
            </w:r>
          </w:p>
        </w:tc>
        <w:tc>
          <w:tcPr>
            <w:tcW w:w="4645" w:type="dxa"/>
          </w:tcPr>
          <w:p w14:paraId="66EF71FC" w14:textId="13CA9999" w:rsidR="00C71529" w:rsidRPr="0052747A" w:rsidRDefault="00C71529" w:rsidP="0052747A">
            <w:pPr>
              <w:pStyle w:val="TableText"/>
              <w:rPr>
                <w:bCs/>
              </w:rPr>
            </w:pPr>
            <w:r w:rsidRPr="0052747A">
              <w:rPr>
                <w:bCs/>
              </w:rPr>
              <w:t>A person who is remanded to or detained in a hospital to receive compulsory mental health treatment.</w:t>
            </w:r>
          </w:p>
        </w:tc>
      </w:tr>
    </w:tbl>
    <w:p w14:paraId="6C7D8CFB" w14:textId="77777777" w:rsidR="00C71529" w:rsidRPr="00555574" w:rsidRDefault="00C71529" w:rsidP="00C71529"/>
    <w:p w14:paraId="27966A54" w14:textId="77777777" w:rsidR="00C71529" w:rsidRPr="00555574" w:rsidRDefault="00C71529" w:rsidP="00C71529"/>
    <w:sectPr w:rsidR="00C71529" w:rsidRPr="00555574" w:rsidSect="0052747A">
      <w:pgSz w:w="11907" w:h="16834" w:code="9"/>
      <w:pgMar w:top="1418" w:right="1701" w:bottom="1134" w:left="1843" w:header="284" w:footer="425" w:gutter="284"/>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28720D2" w14:textId="77777777" w:rsidR="00140D8D" w:rsidRDefault="00140D8D">
      <w:r>
        <w:separator/>
      </w:r>
    </w:p>
    <w:p w14:paraId="5502E41E" w14:textId="77777777" w:rsidR="00140D8D" w:rsidRDefault="00140D8D"/>
  </w:endnote>
  <w:endnote w:type="continuationSeparator" w:id="0">
    <w:p w14:paraId="0016AC3C" w14:textId="77777777" w:rsidR="00140D8D" w:rsidRDefault="00140D8D">
      <w:r>
        <w:continuationSeparator/>
      </w:r>
    </w:p>
    <w:p w14:paraId="00DA287B" w14:textId="77777777" w:rsidR="00140D8D" w:rsidRDefault="00140D8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Mäori">
    <w:altName w:val="Arial"/>
    <w:panose1 w:val="00000000000000000000"/>
    <w:charset w:val="00"/>
    <w:family w:val="swiss"/>
    <w:notTrueTyp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emibold">
    <w:panose1 w:val="020B0702040204020203"/>
    <w:charset w:val="00"/>
    <w:family w:val="swiss"/>
    <w:pitch w:val="variable"/>
    <w:sig w:usb0="E4002EFF" w:usb1="C000E47F" w:usb2="00000009" w:usb3="00000000" w:csb0="000001FF" w:csb1="00000000"/>
  </w:font>
  <w:font w:name="Georgia">
    <w:panose1 w:val="02040502050405020303"/>
    <w:charset w:val="00"/>
    <w:family w:val="roman"/>
    <w:pitch w:val="variable"/>
    <w:sig w:usb0="00000287" w:usb1="00000000" w:usb2="00000000" w:usb3="00000000" w:csb0="0000009F" w:csb1="00000000"/>
  </w:font>
  <w:font w:name="Segoe UI Black">
    <w:panose1 w:val="020B0A02040204020203"/>
    <w:charset w:val="00"/>
    <w:family w:val="swiss"/>
    <w:pitch w:val="variable"/>
    <w:sig w:usb0="E00002FF" w:usb1="4000E47F" w:usb2="00000021" w:usb3="00000000" w:csb0="0000019F" w:csb1="00000000"/>
  </w:font>
  <w:font w:name="Lucida Sans Unicode">
    <w:panose1 w:val="020B0602030504020204"/>
    <w:charset w:val="00"/>
    <w:family w:val="swiss"/>
    <w:pitch w:val="variable"/>
    <w:sig w:usb0="80000AFF" w:usb1="0000396B" w:usb2="00000000" w:usb3="00000000" w:csb0="000000BF" w:csb1="00000000"/>
  </w:font>
  <w:font w:name="Segoe UI Light">
    <w:panose1 w:val="020B0502040204020203"/>
    <w:charset w:val="00"/>
    <w:family w:val="swiss"/>
    <w:pitch w:val="variable"/>
    <w:sig w:usb0="E4002EFF" w:usb1="C000E47F" w:usb2="00000009" w:usb3="00000000" w:csb0="000001FF" w:csb1="00000000"/>
  </w:font>
  <w:font w:name="Arial Unicode MS">
    <w:panose1 w:val="020B0604020202020204"/>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Gotham Narrow Bold">
    <w:altName w:val="Arial"/>
    <w:panose1 w:val="00000000000000000000"/>
    <w:charset w:val="00"/>
    <w:family w:val="modern"/>
    <w:notTrueType/>
    <w:pitch w:val="variable"/>
    <w:sig w:usb0="00000001" w:usb1="4000004A" w:usb2="00000000" w:usb3="00000000" w:csb0="0000009B" w:csb1="00000000"/>
  </w:font>
  <w:font w:name="Berkeley">
    <w:altName w:val="Arial"/>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Century">
    <w:panose1 w:val="02040604050505020304"/>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F18357" w14:textId="7AB6F630" w:rsidR="00C71529" w:rsidRPr="00581136" w:rsidRDefault="00C71529" w:rsidP="005A79E5">
    <w:pPr>
      <w:pStyle w:val="Footer"/>
      <w:pBdr>
        <w:bottom w:val="single" w:sz="4" w:space="1" w:color="auto"/>
      </w:pBdr>
      <w:tabs>
        <w:tab w:val="right" w:pos="9639"/>
      </w:tabs>
      <w:rPr>
        <w:b/>
      </w:rPr>
    </w:pPr>
    <w:r w:rsidRPr="00581136">
      <w:rPr>
        <w:b/>
      </w:rPr>
      <w:t>Released 20</w:t>
    </w:r>
    <w:r>
      <w:rPr>
        <w:b/>
      </w:rPr>
      <w:t>22</w:t>
    </w:r>
    <w:r w:rsidRPr="00581136">
      <w:rPr>
        <w:b/>
      </w:rPr>
      <w:tab/>
      <w:t>health.govt.nz</w:t>
    </w:r>
  </w:p>
  <w:p w14:paraId="524869F6" w14:textId="77777777" w:rsidR="00C71529" w:rsidRPr="005A79E5" w:rsidRDefault="00C71529">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ADDA70" w14:textId="77777777" w:rsidR="00C71529" w:rsidRDefault="00C71529" w:rsidP="004D6689">
    <w:pPr>
      <w:pStyle w:val="Footer"/>
      <w:ind w:right="360" w:firstLine="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B0E96" w14:textId="77777777" w:rsidR="00C71529" w:rsidRDefault="00C7152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146" w:type="dxa"/>
      <w:tblInd w:w="-1310" w:type="dxa"/>
      <w:tblLook w:val="04A0" w:firstRow="1" w:lastRow="0" w:firstColumn="1" w:lastColumn="0" w:noHBand="0" w:noVBand="1"/>
    </w:tblPr>
    <w:tblGrid>
      <w:gridCol w:w="1146"/>
    </w:tblGrid>
    <w:tr w:rsidR="00C71529" w14:paraId="41B9FD17" w14:textId="77777777" w:rsidTr="00571223">
      <w:tc>
        <w:tcPr>
          <w:tcW w:w="1146" w:type="dxa"/>
          <w:vAlign w:val="center"/>
        </w:tcPr>
        <w:p w14:paraId="392E5685" w14:textId="77777777" w:rsidR="00C71529" w:rsidRPr="00931466" w:rsidRDefault="00C71529" w:rsidP="00571223">
          <w:pPr>
            <w:pStyle w:val="Footer"/>
            <w:rPr>
              <w:sz w:val="15"/>
              <w:szCs w:val="15"/>
            </w:rPr>
          </w:pPr>
          <w:r w:rsidRPr="00931466">
            <w:rPr>
              <w:rFonts w:eastAsia="Arial Unicode MS"/>
              <w:noProof/>
              <w:sz w:val="15"/>
              <w:szCs w:val="15"/>
              <w:lang w:eastAsia="en-NZ"/>
            </w:rPr>
            <w:drawing>
              <wp:inline distT="0" distB="0" distL="0" distR="0" wp14:anchorId="075272BC" wp14:editId="20047505">
                <wp:extent cx="582612" cy="117475"/>
                <wp:effectExtent l="0" t="0" r="8255" b="0"/>
                <wp:docPr id="10"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2">
                          <a:extLst>
                            <a:ext uri="{C183D7F6-B498-43B3-948B-1728B52AA6E4}">
                              <adec:decorative xmlns:adec="http://schemas.microsoft.com/office/drawing/2017/decorative" val="1"/>
                            </a:ext>
                          </a:extLst>
                        </pic:cNvPr>
                        <pic:cNvPicPr>
                          <a:picLocks noChangeAspect="1" noChangeArrowheads="1"/>
                        </pic:cNvPicPr>
                      </pic:nvPicPr>
                      <pic:blipFill>
                        <a:blip r:embed="rId1">
                          <a:grayscl/>
                          <a:extLst>
                            <a:ext uri="{28A0092B-C50C-407E-A947-70E740481C1C}">
                              <a14:useLocalDpi xmlns:a14="http://schemas.microsoft.com/office/drawing/2010/main" val="0"/>
                            </a:ext>
                          </a:extLst>
                        </a:blip>
                        <a:srcRect/>
                        <a:stretch>
                          <a:fillRect/>
                        </a:stretch>
                      </pic:blipFill>
                      <pic:spPr bwMode="auto">
                        <a:xfrm>
                          <a:off x="0" y="0"/>
                          <a:ext cx="582612" cy="117475"/>
                        </a:xfrm>
                        <a:prstGeom prst="rect">
                          <a:avLst/>
                        </a:prstGeom>
                        <a:noFill/>
                      </pic:spPr>
                    </pic:pic>
                  </a:graphicData>
                </a:graphic>
              </wp:inline>
            </w:drawing>
          </w:r>
        </w:p>
      </w:tc>
    </w:tr>
  </w:tbl>
  <w:p w14:paraId="172F2DDB" w14:textId="77777777" w:rsidR="00C71529" w:rsidRPr="00571223" w:rsidRDefault="00C71529" w:rsidP="00571223">
    <w:pPr>
      <w:pStyle w:val="VersoFooter"/>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789" w:type="dxa"/>
      <w:tblLayout w:type="fixed"/>
      <w:tblCellMar>
        <w:left w:w="0" w:type="dxa"/>
        <w:right w:w="0" w:type="dxa"/>
      </w:tblCellMar>
      <w:tblLook w:val="04A0" w:firstRow="1" w:lastRow="0" w:firstColumn="1" w:lastColumn="0" w:noHBand="0" w:noVBand="1"/>
    </w:tblPr>
    <w:tblGrid>
      <w:gridCol w:w="8080"/>
      <w:gridCol w:w="709"/>
    </w:tblGrid>
    <w:tr w:rsidR="00C71529" w14:paraId="71F3685B" w14:textId="77777777" w:rsidTr="00D662F8">
      <w:trPr>
        <w:cantSplit/>
      </w:trPr>
      <w:tc>
        <w:tcPr>
          <w:tcW w:w="8080" w:type="dxa"/>
          <w:vAlign w:val="center"/>
        </w:tcPr>
        <w:p w14:paraId="5784B1D8" w14:textId="1AF41357" w:rsidR="00C71529" w:rsidRPr="003E653A" w:rsidRDefault="00C71529" w:rsidP="00926083">
          <w:pPr>
            <w:pStyle w:val="RectoFooter"/>
            <w:rPr>
              <w:bCs/>
            </w:rPr>
          </w:pPr>
          <w:r w:rsidRPr="003E653A">
            <w:rPr>
              <w:bCs/>
            </w:rPr>
            <w:t>Victims’ Rights in the Health System</w:t>
          </w:r>
        </w:p>
      </w:tc>
      <w:tc>
        <w:tcPr>
          <w:tcW w:w="709" w:type="dxa"/>
          <w:vAlign w:val="center"/>
        </w:tcPr>
        <w:p w14:paraId="18A7A1B5" w14:textId="77777777" w:rsidR="00C71529" w:rsidRPr="0052747A" w:rsidRDefault="00C71529" w:rsidP="00931466">
          <w:pPr>
            <w:pStyle w:val="Footer"/>
            <w:jc w:val="right"/>
            <w:rPr>
              <w:rStyle w:val="PageNumber"/>
              <w:bCs/>
            </w:rPr>
          </w:pPr>
          <w:r w:rsidRPr="0052747A">
            <w:rPr>
              <w:rStyle w:val="PageNumber"/>
              <w:bCs/>
            </w:rPr>
            <w:fldChar w:fldCharType="begin"/>
          </w:r>
          <w:r w:rsidRPr="0052747A">
            <w:rPr>
              <w:rStyle w:val="PageNumber"/>
              <w:bCs/>
            </w:rPr>
            <w:instrText xml:space="preserve"> PAGE   \* MERGEFORMAT </w:instrText>
          </w:r>
          <w:r w:rsidRPr="0052747A">
            <w:rPr>
              <w:rStyle w:val="PageNumber"/>
              <w:bCs/>
            </w:rPr>
            <w:fldChar w:fldCharType="separate"/>
          </w:r>
          <w:r w:rsidRPr="0052747A">
            <w:rPr>
              <w:rStyle w:val="PageNumber"/>
              <w:bCs/>
              <w:noProof/>
            </w:rPr>
            <w:t>iii</w:t>
          </w:r>
          <w:r w:rsidRPr="0052747A">
            <w:rPr>
              <w:rStyle w:val="PageNumber"/>
              <w:bCs/>
            </w:rPr>
            <w:fldChar w:fldCharType="end"/>
          </w:r>
        </w:p>
      </w:tc>
    </w:tr>
  </w:tbl>
  <w:p w14:paraId="21F74F77" w14:textId="77777777" w:rsidR="00C71529" w:rsidRPr="00581EB8" w:rsidRDefault="00C71529" w:rsidP="00581EB8">
    <w:pPr>
      <w:pStyle w:val="Footer"/>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747" w:type="dxa"/>
      <w:tblInd w:w="-567" w:type="dxa"/>
      <w:tblLayout w:type="fixed"/>
      <w:tblLook w:val="04A0" w:firstRow="1" w:lastRow="0" w:firstColumn="1" w:lastColumn="0" w:noHBand="0" w:noVBand="1"/>
    </w:tblPr>
    <w:tblGrid>
      <w:gridCol w:w="675"/>
      <w:gridCol w:w="9072"/>
    </w:tblGrid>
    <w:tr w:rsidR="00C71529" w14:paraId="7E34FA6B" w14:textId="77777777" w:rsidTr="00D662F8">
      <w:trPr>
        <w:cantSplit/>
      </w:trPr>
      <w:tc>
        <w:tcPr>
          <w:tcW w:w="675" w:type="dxa"/>
          <w:vAlign w:val="center"/>
        </w:tcPr>
        <w:p w14:paraId="6281C317" w14:textId="77777777" w:rsidR="00C71529" w:rsidRPr="0052747A" w:rsidRDefault="00C71529" w:rsidP="0043478F">
          <w:pPr>
            <w:pStyle w:val="Footer"/>
            <w:rPr>
              <w:rStyle w:val="PageNumber"/>
              <w:bCs/>
            </w:rPr>
          </w:pPr>
          <w:r w:rsidRPr="0052747A">
            <w:rPr>
              <w:rStyle w:val="PageNumber"/>
              <w:bCs/>
            </w:rPr>
            <w:fldChar w:fldCharType="begin"/>
          </w:r>
          <w:r w:rsidRPr="0052747A">
            <w:rPr>
              <w:rStyle w:val="PageNumber"/>
              <w:bCs/>
            </w:rPr>
            <w:instrText xml:space="preserve"> PAGE   \* MERGEFORMAT </w:instrText>
          </w:r>
          <w:r w:rsidRPr="0052747A">
            <w:rPr>
              <w:rStyle w:val="PageNumber"/>
              <w:bCs/>
            </w:rPr>
            <w:fldChar w:fldCharType="separate"/>
          </w:r>
          <w:r w:rsidRPr="0052747A">
            <w:rPr>
              <w:rStyle w:val="PageNumber"/>
              <w:bCs/>
              <w:noProof/>
            </w:rPr>
            <w:t>2</w:t>
          </w:r>
          <w:r w:rsidRPr="0052747A">
            <w:rPr>
              <w:rStyle w:val="PageNumber"/>
              <w:bCs/>
            </w:rPr>
            <w:fldChar w:fldCharType="end"/>
          </w:r>
        </w:p>
      </w:tc>
      <w:tc>
        <w:tcPr>
          <w:tcW w:w="9072" w:type="dxa"/>
          <w:vAlign w:val="center"/>
        </w:tcPr>
        <w:p w14:paraId="27262A64" w14:textId="3A0BA7D9" w:rsidR="00C71529" w:rsidRPr="003E653A" w:rsidRDefault="00C71529" w:rsidP="000D58DD">
          <w:pPr>
            <w:pStyle w:val="RectoFooter"/>
            <w:jc w:val="left"/>
            <w:rPr>
              <w:bCs/>
            </w:rPr>
          </w:pPr>
          <w:r w:rsidRPr="003E653A">
            <w:rPr>
              <w:bCs/>
            </w:rPr>
            <w:t>Victims’ Rights in the Health System</w:t>
          </w:r>
        </w:p>
      </w:tc>
    </w:tr>
  </w:tbl>
  <w:p w14:paraId="5177CEA2" w14:textId="77777777" w:rsidR="00C71529" w:rsidRPr="00571223" w:rsidRDefault="00C71529" w:rsidP="00571223">
    <w:pPr>
      <w:pStyle w:val="VersoFooter"/>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789" w:type="dxa"/>
      <w:tblLayout w:type="fixed"/>
      <w:tblCellMar>
        <w:left w:w="0" w:type="dxa"/>
        <w:right w:w="0" w:type="dxa"/>
      </w:tblCellMar>
      <w:tblLook w:val="04A0" w:firstRow="1" w:lastRow="0" w:firstColumn="1" w:lastColumn="0" w:noHBand="0" w:noVBand="1"/>
    </w:tblPr>
    <w:tblGrid>
      <w:gridCol w:w="8080"/>
      <w:gridCol w:w="709"/>
    </w:tblGrid>
    <w:tr w:rsidR="00C71529" w:rsidRPr="0052747A" w14:paraId="47337729" w14:textId="77777777" w:rsidTr="00D662F8">
      <w:trPr>
        <w:cantSplit/>
      </w:trPr>
      <w:tc>
        <w:tcPr>
          <w:tcW w:w="8080" w:type="dxa"/>
          <w:vAlign w:val="center"/>
        </w:tcPr>
        <w:p w14:paraId="1A33CBD1" w14:textId="3D506D97" w:rsidR="00C71529" w:rsidRPr="003E653A" w:rsidRDefault="00C71529" w:rsidP="00931466">
          <w:pPr>
            <w:pStyle w:val="RectoFooter"/>
            <w:rPr>
              <w:bCs/>
            </w:rPr>
          </w:pPr>
          <w:r w:rsidRPr="003E653A">
            <w:rPr>
              <w:bCs/>
            </w:rPr>
            <w:t>Victims’ Rights in the Health System</w:t>
          </w:r>
        </w:p>
      </w:tc>
      <w:tc>
        <w:tcPr>
          <w:tcW w:w="709" w:type="dxa"/>
          <w:vAlign w:val="center"/>
        </w:tcPr>
        <w:p w14:paraId="501EC334" w14:textId="77777777" w:rsidR="00C71529" w:rsidRPr="0052747A" w:rsidRDefault="00C71529" w:rsidP="00931466">
          <w:pPr>
            <w:pStyle w:val="Footer"/>
            <w:jc w:val="right"/>
            <w:rPr>
              <w:rStyle w:val="PageNumber"/>
              <w:bCs/>
            </w:rPr>
          </w:pPr>
          <w:r w:rsidRPr="0052747A">
            <w:rPr>
              <w:rStyle w:val="PageNumber"/>
              <w:bCs/>
            </w:rPr>
            <w:fldChar w:fldCharType="begin"/>
          </w:r>
          <w:r w:rsidRPr="0052747A">
            <w:rPr>
              <w:rStyle w:val="PageNumber"/>
              <w:bCs/>
            </w:rPr>
            <w:instrText xml:space="preserve"> PAGE   \* MERGEFORMAT </w:instrText>
          </w:r>
          <w:r w:rsidRPr="0052747A">
            <w:rPr>
              <w:rStyle w:val="PageNumber"/>
              <w:bCs/>
            </w:rPr>
            <w:fldChar w:fldCharType="separate"/>
          </w:r>
          <w:r w:rsidRPr="0052747A">
            <w:rPr>
              <w:rStyle w:val="PageNumber"/>
              <w:bCs/>
              <w:noProof/>
            </w:rPr>
            <w:t>1</w:t>
          </w:r>
          <w:r w:rsidRPr="0052747A">
            <w:rPr>
              <w:rStyle w:val="PageNumber"/>
              <w:bCs/>
            </w:rPr>
            <w:fldChar w:fldCharType="end"/>
          </w:r>
        </w:p>
      </w:tc>
    </w:tr>
  </w:tbl>
  <w:p w14:paraId="1C6F2E7F" w14:textId="77777777" w:rsidR="00C71529" w:rsidRPr="00581EB8" w:rsidRDefault="00C71529" w:rsidP="00581EB8">
    <w:pPr>
      <w:pStyle w:val="Foote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3DA0950" w14:textId="77777777" w:rsidR="00140D8D" w:rsidRPr="00A26E6B" w:rsidRDefault="00140D8D" w:rsidP="00A26E6B"/>
  </w:footnote>
  <w:footnote w:type="continuationSeparator" w:id="0">
    <w:p w14:paraId="503E0144" w14:textId="77777777" w:rsidR="00140D8D" w:rsidRDefault="00140D8D">
      <w:r>
        <w:continuationSeparator/>
      </w:r>
    </w:p>
    <w:p w14:paraId="75C365AA" w14:textId="77777777" w:rsidR="00140D8D" w:rsidRDefault="00140D8D"/>
  </w:footnote>
  <w:footnote w:id="1">
    <w:p w14:paraId="00D51DE9" w14:textId="77777777" w:rsidR="00C71529" w:rsidRDefault="00C71529" w:rsidP="00C71529">
      <w:pPr>
        <w:pStyle w:val="FootnoteText"/>
      </w:pPr>
      <w:r>
        <w:rPr>
          <w:rStyle w:val="FootnoteReference"/>
        </w:rPr>
        <w:footnoteRef/>
      </w:r>
      <w:r>
        <w:t xml:space="preserve"> </w:t>
      </w:r>
      <w:r>
        <w:tab/>
      </w:r>
      <w:hyperlink r:id="rId1" w:history="1">
        <w:r w:rsidRPr="00932884">
          <w:rPr>
            <w:rStyle w:val="Hyperlink"/>
          </w:rPr>
          <w:t>victimsupport.org.nz/practical-information/coping-grief-and-trauma</w:t>
        </w:r>
      </w:hyperlink>
      <w:r>
        <w:t xml:space="preserve"> </w:t>
      </w:r>
    </w:p>
  </w:footnote>
  <w:footnote w:id="2">
    <w:p w14:paraId="0AE92327" w14:textId="77777777" w:rsidR="00C71529" w:rsidRDefault="00C71529" w:rsidP="00C71529">
      <w:pPr>
        <w:pStyle w:val="FootnoteText"/>
      </w:pPr>
      <w:r>
        <w:rPr>
          <w:rStyle w:val="FootnoteReference"/>
        </w:rPr>
        <w:footnoteRef/>
      </w:r>
      <w:r>
        <w:t xml:space="preserve"> </w:t>
      </w:r>
      <w:r>
        <w:tab/>
      </w:r>
      <w:hyperlink r:id="rId2" w:history="1">
        <w:r w:rsidRPr="00932884">
          <w:rPr>
            <w:rStyle w:val="Hyperlink"/>
          </w:rPr>
          <w:t>health.govt.nz/our-work/mental-health-and-addiction/mental-health-legislation/victims-rights</w:t>
        </w:r>
      </w:hyperlink>
      <w:r>
        <w:t xml:space="preserve"> </w:t>
      </w:r>
    </w:p>
  </w:footnote>
  <w:footnote w:id="3">
    <w:p w14:paraId="2CF648CA" w14:textId="77777777" w:rsidR="00C71529" w:rsidRDefault="00C71529" w:rsidP="00C71529">
      <w:pPr>
        <w:pStyle w:val="FootnoteText"/>
      </w:pPr>
      <w:r>
        <w:rPr>
          <w:rStyle w:val="FootnoteReference"/>
        </w:rPr>
        <w:footnoteRef/>
      </w:r>
      <w:r>
        <w:t xml:space="preserve"> See part 4 for more information on special patients.</w:t>
      </w:r>
    </w:p>
  </w:footnote>
  <w:footnote w:id="4">
    <w:p w14:paraId="7F534682" w14:textId="77777777" w:rsidR="00C71529" w:rsidRDefault="00C71529" w:rsidP="00C71529">
      <w:pPr>
        <w:pStyle w:val="FootnoteText"/>
      </w:pPr>
      <w:r>
        <w:rPr>
          <w:rStyle w:val="FootnoteReference"/>
        </w:rPr>
        <w:footnoteRef/>
      </w:r>
      <w:r>
        <w:tab/>
        <w:t xml:space="preserve">Please know that it is rare for a special patient to leave hospital without the correct approvals or fail to return from leave. If either of these rare events happens, you will also be told when the special patient has returned. </w:t>
      </w:r>
    </w:p>
  </w:footnote>
  <w:footnote w:id="5">
    <w:p w14:paraId="38C4D89C" w14:textId="77777777" w:rsidR="00C71529" w:rsidRDefault="00C71529" w:rsidP="00C71529">
      <w:pPr>
        <w:pStyle w:val="FootnoteText"/>
      </w:pPr>
      <w:r>
        <w:rPr>
          <w:rStyle w:val="FootnoteReference"/>
        </w:rPr>
        <w:footnoteRef/>
      </w:r>
      <w:r>
        <w:t xml:space="preserve"> </w:t>
      </w:r>
      <w:r>
        <w:tab/>
        <w:t>See part 4 for more information on patients.</w:t>
      </w:r>
    </w:p>
  </w:footnote>
  <w:footnote w:id="6">
    <w:p w14:paraId="72B69FC7" w14:textId="77777777" w:rsidR="00C71529" w:rsidRDefault="00C71529" w:rsidP="00C71529">
      <w:pPr>
        <w:pStyle w:val="FootnoteText"/>
      </w:pPr>
      <w:r>
        <w:rPr>
          <w:rStyle w:val="FootnoteReference"/>
        </w:rPr>
        <w:footnoteRef/>
      </w:r>
      <w:r>
        <w:tab/>
        <w:t>Please know that it is rare for a patient to leave hospital without the correct approvals or fail to return from leave. If either of these rare events happens, you will also be told when the patient has returned.</w:t>
      </w:r>
    </w:p>
  </w:footnote>
  <w:footnote w:id="7">
    <w:p w14:paraId="631C7D97" w14:textId="77777777" w:rsidR="00C71529" w:rsidRDefault="00C71529" w:rsidP="00C71529">
      <w:pPr>
        <w:pStyle w:val="FootnoteText"/>
      </w:pPr>
      <w:r>
        <w:rPr>
          <w:rStyle w:val="FootnoteReference"/>
        </w:rPr>
        <w:footnoteRef/>
      </w:r>
      <w:r>
        <w:tab/>
        <w:t xml:space="preserve">Ministry of Health. 2022. </w:t>
      </w:r>
      <w:r w:rsidRPr="00012B50">
        <w:rPr>
          <w:i/>
          <w:iCs/>
        </w:rPr>
        <w:t>Special Patients and Restricted Patients: Guidelines for Regional Forensic Mental Health Services</w:t>
      </w:r>
      <w:r>
        <w:t xml:space="preserve">. Wellington: Ministry of Health. URL: </w:t>
      </w:r>
      <w:hyperlink r:id="rId3" w:history="1">
        <w:r w:rsidRPr="00555574">
          <w:rPr>
            <w:rStyle w:val="Hyperlink"/>
            <w:bCs/>
          </w:rPr>
          <w:t>health.govt.nz/publication/special-patients-and-restricted-patients-guidelines-regional-forensic-mental-health-services</w:t>
        </w:r>
      </w:hyperlink>
      <w:r>
        <w:rPr>
          <w:rStyle w:val="Hyperlink"/>
          <w:bCs/>
        </w:rPr>
        <w:t xml:space="preserve"> (accessed 19 December 2022).</w:t>
      </w:r>
    </w:p>
  </w:footnote>
  <w:footnote w:id="8">
    <w:p w14:paraId="570B0410" w14:textId="77777777" w:rsidR="00C71529" w:rsidRDefault="00C71529" w:rsidP="00C71529">
      <w:pPr>
        <w:pStyle w:val="FootnoteText"/>
      </w:pPr>
      <w:r>
        <w:rPr>
          <w:rStyle w:val="FootnoteReference"/>
        </w:rPr>
        <w:footnoteRef/>
      </w:r>
      <w:r>
        <w:tab/>
        <w:t>You can also search for these reports</w:t>
      </w:r>
      <w:r w:rsidRPr="00555574">
        <w:t xml:space="preserve"> on the Manat</w:t>
      </w:r>
      <w:r w:rsidRPr="00555574">
        <w:rPr>
          <w:rFonts w:cs="Segoe UI"/>
        </w:rPr>
        <w:t>ū</w:t>
      </w:r>
      <w:r w:rsidRPr="00555574">
        <w:t xml:space="preserve"> Hauora website under ‘mental health annual reports’ </w:t>
      </w:r>
      <w:r>
        <w:t xml:space="preserve">or go to </w:t>
      </w:r>
      <w:hyperlink r:id="rId4">
        <w:r w:rsidRPr="00555574">
          <w:rPr>
            <w:rStyle w:val="Hyperlink"/>
          </w:rPr>
          <w:t>health.govt.nz/about-ministry/corporate-publications/mental-health-annual-reports</w:t>
        </w:r>
      </w:hyperlink>
    </w:p>
  </w:footnote>
  <w:footnote w:id="9">
    <w:p w14:paraId="5CA7BD77" w14:textId="77777777" w:rsidR="00C71529" w:rsidRPr="00F23227" w:rsidRDefault="00C71529" w:rsidP="00C71529">
      <w:pPr>
        <w:pStyle w:val="FootnoteText"/>
      </w:pPr>
      <w:r>
        <w:rPr>
          <w:rStyle w:val="FootnoteReference"/>
        </w:rPr>
        <w:footnoteRef/>
      </w:r>
      <w:r>
        <w:t xml:space="preserve"> </w:t>
      </w:r>
      <w:r>
        <w:tab/>
        <w:t xml:space="preserve">Ministry of Health. 2022. </w:t>
      </w:r>
      <w:r w:rsidRPr="003D2A8F">
        <w:rPr>
          <w:i/>
          <w:iCs/>
        </w:rPr>
        <w:t>Guidelines to the Mental Health (Compulsory Assessment and Treatment) Act 1992</w:t>
      </w:r>
      <w:r>
        <w:t xml:space="preserve">. Wellington: Ministry of Health. URL: </w:t>
      </w:r>
      <w:hyperlink r:id="rId5" w:history="1">
        <w:r w:rsidRPr="00555574">
          <w:rPr>
            <w:rStyle w:val="Hyperlink"/>
          </w:rPr>
          <w:t>health.govt.nz/publication/guidelines-mental-health-compulsory-assessment-and-treatment-act-1992</w:t>
        </w:r>
      </w:hyperlink>
      <w:r>
        <w:rPr>
          <w:rStyle w:val="Hyperlink"/>
        </w:rPr>
        <w:t xml:space="preserve"> </w:t>
      </w:r>
      <w:r>
        <w:t>(accessed 19 December 2022).</w:t>
      </w:r>
    </w:p>
  </w:footnote>
  <w:footnote w:id="10">
    <w:p w14:paraId="2A1C6E66" w14:textId="77777777" w:rsidR="00C71529" w:rsidRPr="005C50DF" w:rsidRDefault="00C71529" w:rsidP="00C71529">
      <w:pPr>
        <w:pStyle w:val="FootnoteText"/>
      </w:pPr>
      <w:r>
        <w:rPr>
          <w:rStyle w:val="FootnoteReference"/>
        </w:rPr>
        <w:footnoteRef/>
      </w:r>
      <w:r>
        <w:t xml:space="preserve"> </w:t>
      </w:r>
      <w:r>
        <w:tab/>
      </w:r>
      <w:r w:rsidRPr="00AC30A1">
        <w:t xml:space="preserve">Skipworth J, Brinded P, Chaplow D, </w:t>
      </w:r>
      <w:r>
        <w:t>et al</w:t>
      </w:r>
      <w:r w:rsidRPr="00AC30A1">
        <w:t xml:space="preserve">. 2006. Insanity acquittee outcomes in New Zealand. </w:t>
      </w:r>
      <w:r w:rsidRPr="003D011A">
        <w:rPr>
          <w:i/>
        </w:rPr>
        <w:t>Australian and New Zealand Journal of Psychiatry</w:t>
      </w:r>
      <w:r w:rsidRPr="00AC30A1">
        <w:t xml:space="preserve"> 40(11): 1003–9. </w:t>
      </w:r>
      <w:hyperlink r:id="rId6" w:tgtFrame="_blank" w:history="1">
        <w:r w:rsidRPr="00AC30A1">
          <w:t>DOI: 10.1111/j.1440-1614.2006.01924.x</w:t>
        </w:r>
      </w:hyperlink>
      <w:r>
        <w:t xml:space="preserve"> (accessed 19 December 2022).</w:t>
      </w:r>
    </w:p>
  </w:footnote>
  <w:footnote w:id="11">
    <w:p w14:paraId="1FC415AD" w14:textId="77777777" w:rsidR="00C71529" w:rsidRDefault="00C71529" w:rsidP="00C71529">
      <w:pPr>
        <w:pStyle w:val="FootnoteText"/>
      </w:pPr>
      <w:r>
        <w:rPr>
          <w:rStyle w:val="FootnoteReference"/>
        </w:rPr>
        <w:footnoteRef/>
      </w:r>
      <w:r>
        <w:t xml:space="preserve"> </w:t>
      </w:r>
      <w:r>
        <w:tab/>
        <w:t xml:space="preserve">Ministry of Health. 2022. </w:t>
      </w:r>
      <w:r w:rsidRPr="003D2A8F">
        <w:rPr>
          <w:i/>
          <w:iCs/>
        </w:rPr>
        <w:t>Special Patients and Restricted Patients: Guidelines for Regional Forensic Mental Health Services</w:t>
      </w:r>
      <w:r>
        <w:t xml:space="preserve">. Wellington: Ministry of Health. URL: </w:t>
      </w:r>
      <w:hyperlink r:id="rId7" w:history="1">
        <w:r w:rsidRPr="00FE3CF2">
          <w:rPr>
            <w:rStyle w:val="Hyperlink"/>
          </w:rPr>
          <w:t>health.govt.nz/publication/special-patients-and-restricted-patients-guidelines-regional-forensic-mental-health-services</w:t>
        </w:r>
      </w:hyperlink>
      <w:r>
        <w:t xml:space="preserve"> (accessed 19 December 2022).</w:t>
      </w:r>
    </w:p>
  </w:footnote>
  <w:footnote w:id="12">
    <w:p w14:paraId="4080406D" w14:textId="77777777" w:rsidR="00C71529" w:rsidRPr="00EA31CE" w:rsidRDefault="00C71529" w:rsidP="00C71529">
      <w:pPr>
        <w:pStyle w:val="FootnoteText"/>
      </w:pPr>
      <w:r>
        <w:rPr>
          <w:rStyle w:val="FootnoteReference"/>
        </w:rPr>
        <w:footnoteRef/>
      </w:r>
      <w:r>
        <w:t xml:space="preserve"> </w:t>
      </w:r>
      <w:r>
        <w:tab/>
        <w:t xml:space="preserve">Ministry of Health. 2022. </w:t>
      </w:r>
      <w:r w:rsidRPr="003D2A8F">
        <w:rPr>
          <w:i/>
          <w:iCs/>
        </w:rPr>
        <w:t>Special Patients and Restricted Patients: Guidelines for Regional Forensic Mental Health Services</w:t>
      </w:r>
      <w:r>
        <w:t xml:space="preserve">. Wellington: Ministry of Health. URL: </w:t>
      </w:r>
      <w:hyperlink r:id="rId8" w:history="1">
        <w:r w:rsidRPr="00EA31CE">
          <w:rPr>
            <w:rStyle w:val="Hyperlink"/>
          </w:rPr>
          <w:t>health.govt.nz/publication/special-patients-and-restricted-patients-guidelines-regional-forensic-mental-health-services</w:t>
        </w:r>
      </w:hyperlink>
      <w:r>
        <w:t xml:space="preserve"> (accessed 19 December 2022).</w:t>
      </w:r>
    </w:p>
  </w:footnote>
  <w:footnote w:id="13">
    <w:p w14:paraId="13346061" w14:textId="77777777" w:rsidR="00C71529" w:rsidRDefault="00C71529" w:rsidP="00C71529">
      <w:pPr>
        <w:pStyle w:val="FootnoteText"/>
      </w:pPr>
      <w:r>
        <w:rPr>
          <w:rStyle w:val="FootnoteReference"/>
        </w:rPr>
        <w:footnoteRef/>
      </w:r>
      <w:r>
        <w:t xml:space="preserve"> </w:t>
      </w:r>
      <w:r>
        <w:tab/>
        <w:t xml:space="preserve">Ministry of Health. 2022. </w:t>
      </w:r>
      <w:r w:rsidRPr="003D2A8F">
        <w:rPr>
          <w:i/>
          <w:iCs/>
        </w:rPr>
        <w:t>Special Patients and Restricted Patients: Guidelines for Regional Forensic Mental Health Services</w:t>
      </w:r>
      <w:r>
        <w:t xml:space="preserve">. Wellington: Ministry of Health. URL: </w:t>
      </w:r>
      <w:hyperlink r:id="rId9" w:history="1">
        <w:r w:rsidRPr="00EA31CE">
          <w:rPr>
            <w:rStyle w:val="Hyperlink"/>
          </w:rPr>
          <w:t>health.govt.nz/publication/special-patients-and-restricted-patients-guidelines-regional-forensic-mental-health-services</w:t>
        </w:r>
      </w:hyperlink>
      <w:r>
        <w:t xml:space="preserve"> (accessed 19 December 2022).</w:t>
      </w:r>
    </w:p>
  </w:footnote>
  <w:footnote w:id="14">
    <w:p w14:paraId="5B62275A" w14:textId="77777777" w:rsidR="00C71529" w:rsidRDefault="00C71529" w:rsidP="00C71529">
      <w:pPr>
        <w:pStyle w:val="FootnoteText"/>
      </w:pPr>
      <w:r>
        <w:rPr>
          <w:rStyle w:val="FootnoteReference"/>
        </w:rPr>
        <w:footnoteRef/>
      </w:r>
      <w:r>
        <w:tab/>
        <w:t xml:space="preserve">The maximum period for holding a defendant who has been found unfit to stand trial is 10 years from the date of the order (if the crime committed was punishable by life in prison) or half the maximum term of imprisonment. </w:t>
      </w:r>
    </w:p>
  </w:footnote>
  <w:footnote w:id="15">
    <w:p w14:paraId="5F8C97C9" w14:textId="77777777" w:rsidR="00C71529" w:rsidRDefault="00C71529" w:rsidP="00C71529">
      <w:pPr>
        <w:pStyle w:val="FootnoteText"/>
      </w:pPr>
      <w:r>
        <w:rPr>
          <w:rStyle w:val="FootnoteReference"/>
        </w:rPr>
        <w:footnoteRef/>
      </w:r>
      <w:r>
        <w:t xml:space="preserve"> </w:t>
      </w:r>
      <w:r>
        <w:tab/>
        <w:t xml:space="preserve">Ministry of Health. 2022. </w:t>
      </w:r>
      <w:r w:rsidRPr="00012B50">
        <w:rPr>
          <w:i/>
          <w:iCs/>
        </w:rPr>
        <w:t>Special Patients and Restricted Patients: Guidelines for Regional Forensic Mental Health Services</w:t>
      </w:r>
      <w:r>
        <w:t xml:space="preserve">. Wellington: Ministry of Health. URL: </w:t>
      </w:r>
      <w:hyperlink r:id="rId10" w:history="1">
        <w:r w:rsidRPr="00555574">
          <w:rPr>
            <w:rStyle w:val="Hyperlink"/>
            <w:bCs/>
          </w:rPr>
          <w:t>health.govt.nz/publication/special-patients-and-restricted-patients-guidelines-regional-forensic-mental-health-services</w:t>
        </w:r>
      </w:hyperlink>
      <w:r>
        <w:rPr>
          <w:rStyle w:val="Hyperlink"/>
          <w:bCs/>
        </w:rPr>
        <w:t xml:space="preserve"> </w:t>
      </w:r>
      <w:r w:rsidRPr="002D2CF3">
        <w:t>(accessed 19 December 2022)</w:t>
      </w:r>
      <w:r>
        <w:rPr>
          <w:rStyle w:val="Hyperlink"/>
          <w:bC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639" w:type="dxa"/>
      <w:tblLayout w:type="fixed"/>
      <w:tblCellMar>
        <w:left w:w="0" w:type="dxa"/>
        <w:right w:w="0" w:type="dxa"/>
      </w:tblCellMar>
      <w:tblLook w:val="04A0" w:firstRow="1" w:lastRow="0" w:firstColumn="1" w:lastColumn="0" w:noHBand="0" w:noVBand="1"/>
    </w:tblPr>
    <w:tblGrid>
      <w:gridCol w:w="5210"/>
      <w:gridCol w:w="4429"/>
    </w:tblGrid>
    <w:tr w:rsidR="00C71529" w14:paraId="11530A0D" w14:textId="77777777" w:rsidTr="008F2B72">
      <w:trPr>
        <w:cantSplit/>
      </w:trPr>
      <w:tc>
        <w:tcPr>
          <w:tcW w:w="5210" w:type="dxa"/>
          <w:vAlign w:val="center"/>
        </w:tcPr>
        <w:p w14:paraId="2BDE3162" w14:textId="4E67EED4" w:rsidR="00C71529" w:rsidRDefault="00C71529" w:rsidP="00B26F0F">
          <w:pPr>
            <w:pStyle w:val="Header"/>
          </w:pPr>
          <w:bookmarkStart w:id="0" w:name="_Hlk110933925"/>
          <w:r>
            <w:rPr>
              <w:noProof/>
              <w:lang w:eastAsia="en-NZ"/>
            </w:rPr>
            <w:drawing>
              <wp:inline distT="0" distB="0" distL="0" distR="0" wp14:anchorId="04421456" wp14:editId="46885D6E">
                <wp:extent cx="2294626" cy="542925"/>
                <wp:effectExtent l="0" t="0" r="0" b="0"/>
                <wp:docPr id="1" name="Picture 1" descr="New Zealand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New Zealand Government logo"/>
                        <pic:cNvPicPr/>
                      </pic:nvPicPr>
                      <pic:blipFill rotWithShape="1">
                        <a:blip r:embed="rId1" cstate="print">
                          <a:extLst>
                            <a:ext uri="{28A0092B-C50C-407E-A947-70E740481C1C}">
                              <a14:useLocalDpi xmlns:a14="http://schemas.microsoft.com/office/drawing/2010/main" val="0"/>
                            </a:ext>
                          </a:extLst>
                        </a:blip>
                        <a:srcRect l="10400" t="16015" r="61171" b="13256"/>
                        <a:stretch/>
                      </pic:blipFill>
                      <pic:spPr bwMode="auto">
                        <a:xfrm>
                          <a:off x="0" y="0"/>
                          <a:ext cx="2294626" cy="542925"/>
                        </a:xfrm>
                        <a:prstGeom prst="rect">
                          <a:avLst/>
                        </a:prstGeom>
                        <a:ln>
                          <a:noFill/>
                        </a:ln>
                        <a:extLst>
                          <a:ext uri="{53640926-AAD7-44D8-BBD7-CCE9431645EC}">
                            <a14:shadowObscured xmlns:a14="http://schemas.microsoft.com/office/drawing/2010/main"/>
                          </a:ext>
                        </a:extLst>
                      </pic:spPr>
                    </pic:pic>
                  </a:graphicData>
                </a:graphic>
              </wp:inline>
            </w:drawing>
          </w:r>
        </w:p>
      </w:tc>
      <w:tc>
        <w:tcPr>
          <w:tcW w:w="4429" w:type="dxa"/>
          <w:vAlign w:val="center"/>
        </w:tcPr>
        <w:p w14:paraId="06193D58" w14:textId="31929113" w:rsidR="00C71529" w:rsidRDefault="00C71529" w:rsidP="00C71529">
          <w:pPr>
            <w:pStyle w:val="Header"/>
            <w:jc w:val="right"/>
          </w:pPr>
          <w:r>
            <w:rPr>
              <w:noProof/>
            </w:rPr>
            <w:drawing>
              <wp:anchor distT="0" distB="0" distL="114300" distR="114300" simplePos="0" relativeHeight="251658240" behindDoc="0" locked="0" layoutInCell="1" allowOverlap="1" wp14:anchorId="1D75C094" wp14:editId="6587DD18">
                <wp:simplePos x="0" y="0"/>
                <wp:positionH relativeFrom="column">
                  <wp:posOffset>1362710</wp:posOffset>
                </wp:positionH>
                <wp:positionV relativeFrom="paragraph">
                  <wp:posOffset>-1905</wp:posOffset>
                </wp:positionV>
                <wp:extent cx="1519555" cy="718185"/>
                <wp:effectExtent l="0" t="0" r="4445" b="5715"/>
                <wp:wrapNone/>
                <wp:docPr id="4" name="Picture 4"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Ministry of Health logo"/>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19555" cy="718185"/>
                        </a:xfrm>
                        <a:prstGeom prst="rect">
                          <a:avLst/>
                        </a:prstGeom>
                        <a:noFill/>
                        <a:ln>
                          <a:noFill/>
                        </a:ln>
                      </pic:spPr>
                    </pic:pic>
                  </a:graphicData>
                </a:graphic>
                <wp14:sizeRelH relativeFrom="page">
                  <wp14:pctWidth>0</wp14:pctWidth>
                </wp14:sizeRelH>
                <wp14:sizeRelV relativeFrom="page">
                  <wp14:pctHeight>0</wp14:pctHeight>
                </wp14:sizeRelV>
              </wp:anchor>
            </w:drawing>
          </w:r>
        </w:p>
      </w:tc>
    </w:tr>
    <w:bookmarkEnd w:id="0"/>
  </w:tbl>
  <w:p w14:paraId="4AC8EC99" w14:textId="1B35D83E" w:rsidR="00C71529" w:rsidRDefault="00C7152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CB5B58" w14:textId="77777777" w:rsidR="00C71529" w:rsidRDefault="00C71529" w:rsidP="00533B9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4F34B1" w14:textId="77777777" w:rsidR="00C71529" w:rsidRDefault="00C71529" w:rsidP="0090019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43EC00" w14:textId="77777777" w:rsidR="00C71529" w:rsidRDefault="00C7152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F92250C2"/>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42E1B55"/>
    <w:multiLevelType w:val="singleLevel"/>
    <w:tmpl w:val="1A46536C"/>
    <w:lvl w:ilvl="0">
      <w:start w:val="1"/>
      <w:numFmt w:val="bullet"/>
      <w:pStyle w:val="TableBullet"/>
      <w:lvlText w:val=""/>
      <w:lvlJc w:val="left"/>
      <w:pPr>
        <w:tabs>
          <w:tab w:val="num" w:pos="284"/>
        </w:tabs>
        <w:ind w:left="284" w:hanging="284"/>
      </w:pPr>
      <w:rPr>
        <w:rFonts w:ascii="Symbol" w:hAnsi="Symbol" w:hint="default"/>
        <w:sz w:val="16"/>
        <w:szCs w:val="16"/>
      </w:rPr>
    </w:lvl>
  </w:abstractNum>
  <w:abstractNum w:abstractNumId="2" w15:restartNumberingAfterBreak="0">
    <w:nsid w:val="0CB81B6C"/>
    <w:multiLevelType w:val="hybridMultilevel"/>
    <w:tmpl w:val="09EC1A3A"/>
    <w:lvl w:ilvl="0" w:tplc="14090001">
      <w:start w:val="1"/>
      <w:numFmt w:val="bullet"/>
      <w:lvlText w:val=""/>
      <w:lvlJc w:val="left"/>
      <w:pPr>
        <w:ind w:left="360" w:hanging="360"/>
      </w:pPr>
      <w:rPr>
        <w:rFonts w:ascii="Symbol" w:hAnsi="Symbol" w:hint="default"/>
      </w:rPr>
    </w:lvl>
    <w:lvl w:ilvl="1" w:tplc="14090003">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3" w15:restartNumberingAfterBreak="0">
    <w:nsid w:val="23DC7796"/>
    <w:multiLevelType w:val="multilevel"/>
    <w:tmpl w:val="38243F0A"/>
    <w:lvl w:ilvl="0">
      <w:start w:val="1"/>
      <w:numFmt w:val="decimal"/>
      <w:pStyle w:val="Number"/>
      <w:lvlText w:val="%1."/>
      <w:lvlJc w:val="left"/>
      <w:pPr>
        <w:ind w:left="567" w:hanging="567"/>
      </w:pPr>
      <w:rPr>
        <w:rFonts w:hint="default"/>
      </w:rPr>
    </w:lvl>
    <w:lvl w:ilvl="1">
      <w:start w:val="1"/>
      <w:numFmt w:val="lowerLetter"/>
      <w:pStyle w:val="Letter"/>
      <w:lvlText w:val="%2)"/>
      <w:lvlJc w:val="left"/>
      <w:pPr>
        <w:ind w:left="1134" w:hanging="567"/>
      </w:pPr>
      <w:rPr>
        <w:rFonts w:hint="default"/>
      </w:rPr>
    </w:lvl>
    <w:lvl w:ilvl="2">
      <w:start w:val="1"/>
      <w:numFmt w:val="lowerRoman"/>
      <w:pStyle w:val="Letter"/>
      <w:lvlText w:val="%3)"/>
      <w:lvlJc w:val="left"/>
      <w:pPr>
        <w:ind w:left="1701" w:hanging="56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3CA71F78"/>
    <w:multiLevelType w:val="hybridMultilevel"/>
    <w:tmpl w:val="0D76E58A"/>
    <w:lvl w:ilvl="0" w:tplc="33A80CE8">
      <w:start w:val="1"/>
      <w:numFmt w:val="bullet"/>
      <w:pStyle w:val="Dash"/>
      <w:lvlText w:val="–"/>
      <w:lvlJc w:val="left"/>
      <w:pPr>
        <w:tabs>
          <w:tab w:val="num" w:pos="567"/>
        </w:tabs>
        <w:ind w:left="567" w:hanging="283"/>
      </w:pPr>
      <w:rPr>
        <w:rFonts w:ascii="Arial" w:hAnsi="Arial" w:hint="default"/>
        <w:b w:val="0"/>
        <w:i w:val="0"/>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400E20E8"/>
    <w:multiLevelType w:val="hybridMultilevel"/>
    <w:tmpl w:val="FD9CE56E"/>
    <w:lvl w:ilvl="0" w:tplc="84F4142A">
      <w:start w:val="1"/>
      <w:numFmt w:val="bullet"/>
      <w:pStyle w:val="TableDash"/>
      <w:lvlText w:val="–"/>
      <w:lvlJc w:val="left"/>
      <w:pPr>
        <w:tabs>
          <w:tab w:val="num" w:pos="567"/>
        </w:tabs>
        <w:ind w:left="567" w:hanging="283"/>
      </w:pPr>
      <w:rPr>
        <w:rFonts w:ascii="Arial Mäori" w:hAnsi="Arial Mäori" w:hint="default"/>
        <w:color w:val="auto"/>
        <w:sz w:val="16"/>
        <w:szCs w:val="16"/>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7C1218D3"/>
    <w:multiLevelType w:val="singleLevel"/>
    <w:tmpl w:val="B224B1E2"/>
    <w:lvl w:ilvl="0">
      <w:start w:val="1"/>
      <w:numFmt w:val="bullet"/>
      <w:pStyle w:val="Bullet"/>
      <w:lvlText w:val=""/>
      <w:lvlJc w:val="left"/>
      <w:pPr>
        <w:tabs>
          <w:tab w:val="num" w:pos="284"/>
        </w:tabs>
        <w:ind w:left="284" w:hanging="284"/>
      </w:pPr>
      <w:rPr>
        <w:rFonts w:ascii="Symbol" w:hAnsi="Symbol" w:hint="default"/>
        <w:sz w:val="18"/>
      </w:rPr>
    </w:lvl>
  </w:abstractNum>
  <w:num w:numId="1">
    <w:abstractNumId w:val="6"/>
  </w:num>
  <w:num w:numId="2">
    <w:abstractNumId w:val="4"/>
  </w:num>
  <w:num w:numId="3">
    <w:abstractNumId w:val="5"/>
  </w:num>
  <w:num w:numId="4">
    <w:abstractNumId w:val="1"/>
  </w:num>
  <w:num w:numId="5">
    <w:abstractNumId w:val="3"/>
  </w:num>
  <w:num w:numId="6">
    <w:abstractNumId w:val="0"/>
  </w:num>
  <w:num w:numId="7">
    <w:abstractNumId w:val="2"/>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567"/>
  <w:evenAndOddHeaders/>
  <w:drawingGridHorizontalSpacing w:val="57"/>
  <w:drawingGridVerticalSpacing w:val="57"/>
  <w:displayHorizontalDrawingGridEvery w:val="0"/>
  <w:displayVerticalDrawingGridEvery w:val="0"/>
  <w:doNotUseMarginsForDrawingGridOrigin/>
  <w:drawingGridVerticalOrigin w:val="198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78EB"/>
    <w:rsid w:val="000025B8"/>
    <w:rsid w:val="00005BB5"/>
    <w:rsid w:val="000176CD"/>
    <w:rsid w:val="0002324A"/>
    <w:rsid w:val="00025A6F"/>
    <w:rsid w:val="0002618D"/>
    <w:rsid w:val="00030B26"/>
    <w:rsid w:val="00030E84"/>
    <w:rsid w:val="00032C0A"/>
    <w:rsid w:val="00035257"/>
    <w:rsid w:val="00035D68"/>
    <w:rsid w:val="0003674A"/>
    <w:rsid w:val="00054B44"/>
    <w:rsid w:val="0006228D"/>
    <w:rsid w:val="00072BD6"/>
    <w:rsid w:val="0007460A"/>
    <w:rsid w:val="00075B78"/>
    <w:rsid w:val="000763E9"/>
    <w:rsid w:val="00082CD6"/>
    <w:rsid w:val="0008437D"/>
    <w:rsid w:val="00085AFE"/>
    <w:rsid w:val="00094800"/>
    <w:rsid w:val="000A41ED"/>
    <w:rsid w:val="000B0730"/>
    <w:rsid w:val="000D19F4"/>
    <w:rsid w:val="000D58DD"/>
    <w:rsid w:val="000F2AE2"/>
    <w:rsid w:val="000F2BFF"/>
    <w:rsid w:val="00102063"/>
    <w:rsid w:val="0010541C"/>
    <w:rsid w:val="00106F93"/>
    <w:rsid w:val="00111D50"/>
    <w:rsid w:val="00113B8E"/>
    <w:rsid w:val="0012053C"/>
    <w:rsid w:val="00122363"/>
    <w:rsid w:val="001342C7"/>
    <w:rsid w:val="0013585C"/>
    <w:rsid w:val="00140D8D"/>
    <w:rsid w:val="00142261"/>
    <w:rsid w:val="00142954"/>
    <w:rsid w:val="001460E0"/>
    <w:rsid w:val="001472F0"/>
    <w:rsid w:val="00147F71"/>
    <w:rsid w:val="00150A6E"/>
    <w:rsid w:val="0016304B"/>
    <w:rsid w:val="0016468A"/>
    <w:rsid w:val="00166702"/>
    <w:rsid w:val="0018662D"/>
    <w:rsid w:val="00197427"/>
    <w:rsid w:val="001A21B4"/>
    <w:rsid w:val="001A5CF5"/>
    <w:rsid w:val="001B3927"/>
    <w:rsid w:val="001B39D2"/>
    <w:rsid w:val="001B4BF8"/>
    <w:rsid w:val="001C4326"/>
    <w:rsid w:val="001C665E"/>
    <w:rsid w:val="001D3541"/>
    <w:rsid w:val="001D3E4E"/>
    <w:rsid w:val="001E254A"/>
    <w:rsid w:val="001E7386"/>
    <w:rsid w:val="001F45A7"/>
    <w:rsid w:val="00201A01"/>
    <w:rsid w:val="0020754B"/>
    <w:rsid w:val="002104D3"/>
    <w:rsid w:val="00213A33"/>
    <w:rsid w:val="0021763B"/>
    <w:rsid w:val="00246DB1"/>
    <w:rsid w:val="002476B5"/>
    <w:rsid w:val="002520CC"/>
    <w:rsid w:val="00253ECF"/>
    <w:rsid w:val="002546A1"/>
    <w:rsid w:val="002628F4"/>
    <w:rsid w:val="00275D08"/>
    <w:rsid w:val="002858E3"/>
    <w:rsid w:val="00286A2A"/>
    <w:rsid w:val="0029190A"/>
    <w:rsid w:val="00292C5A"/>
    <w:rsid w:val="00295241"/>
    <w:rsid w:val="002A4DFC"/>
    <w:rsid w:val="002B047D"/>
    <w:rsid w:val="002B732B"/>
    <w:rsid w:val="002B76A7"/>
    <w:rsid w:val="002C2219"/>
    <w:rsid w:val="002C2552"/>
    <w:rsid w:val="002C380A"/>
    <w:rsid w:val="002D0DF2"/>
    <w:rsid w:val="002D23BD"/>
    <w:rsid w:val="002E0B47"/>
    <w:rsid w:val="002F4685"/>
    <w:rsid w:val="002F7213"/>
    <w:rsid w:val="0030382F"/>
    <w:rsid w:val="0030408D"/>
    <w:rsid w:val="003060E4"/>
    <w:rsid w:val="003160E7"/>
    <w:rsid w:val="0031739E"/>
    <w:rsid w:val="003309CA"/>
    <w:rsid w:val="003325AB"/>
    <w:rsid w:val="003332D1"/>
    <w:rsid w:val="0033412B"/>
    <w:rsid w:val="00341161"/>
    <w:rsid w:val="00343365"/>
    <w:rsid w:val="003445F4"/>
    <w:rsid w:val="00353501"/>
    <w:rsid w:val="00353734"/>
    <w:rsid w:val="003606F8"/>
    <w:rsid w:val="003648EF"/>
    <w:rsid w:val="003673E6"/>
    <w:rsid w:val="00377264"/>
    <w:rsid w:val="003779D2"/>
    <w:rsid w:val="00385E38"/>
    <w:rsid w:val="003A26A5"/>
    <w:rsid w:val="003A3761"/>
    <w:rsid w:val="003A512D"/>
    <w:rsid w:val="003A5FEA"/>
    <w:rsid w:val="003B1D10"/>
    <w:rsid w:val="003C76D4"/>
    <w:rsid w:val="003D137D"/>
    <w:rsid w:val="003D2CC5"/>
    <w:rsid w:val="003E04C1"/>
    <w:rsid w:val="003E0887"/>
    <w:rsid w:val="003E653A"/>
    <w:rsid w:val="003E74C8"/>
    <w:rsid w:val="003E7C46"/>
    <w:rsid w:val="003F2106"/>
    <w:rsid w:val="003F52A7"/>
    <w:rsid w:val="003F7013"/>
    <w:rsid w:val="0040240C"/>
    <w:rsid w:val="00413021"/>
    <w:rsid w:val="004301C6"/>
    <w:rsid w:val="0043478F"/>
    <w:rsid w:val="0043602B"/>
    <w:rsid w:val="00440BE0"/>
    <w:rsid w:val="00442C1C"/>
    <w:rsid w:val="0044584B"/>
    <w:rsid w:val="00447CB7"/>
    <w:rsid w:val="00455CC9"/>
    <w:rsid w:val="00460826"/>
    <w:rsid w:val="00460EA7"/>
    <w:rsid w:val="0046195B"/>
    <w:rsid w:val="0046362D"/>
    <w:rsid w:val="00463A96"/>
    <w:rsid w:val="0046596D"/>
    <w:rsid w:val="00487C04"/>
    <w:rsid w:val="004907E1"/>
    <w:rsid w:val="004A035B"/>
    <w:rsid w:val="004A2108"/>
    <w:rsid w:val="004A38D7"/>
    <w:rsid w:val="004A778C"/>
    <w:rsid w:val="004B48C7"/>
    <w:rsid w:val="004C2E6A"/>
    <w:rsid w:val="004C64B8"/>
    <w:rsid w:val="004D16FB"/>
    <w:rsid w:val="004D2A2D"/>
    <w:rsid w:val="004D479F"/>
    <w:rsid w:val="004D618A"/>
    <w:rsid w:val="004D6689"/>
    <w:rsid w:val="004E1D1D"/>
    <w:rsid w:val="004E7AC8"/>
    <w:rsid w:val="004E7C91"/>
    <w:rsid w:val="004F0C94"/>
    <w:rsid w:val="005019AE"/>
    <w:rsid w:val="00503749"/>
    <w:rsid w:val="00504CF4"/>
    <w:rsid w:val="0050635B"/>
    <w:rsid w:val="005151C2"/>
    <w:rsid w:val="0052747A"/>
    <w:rsid w:val="0053199F"/>
    <w:rsid w:val="00531E12"/>
    <w:rsid w:val="00533B90"/>
    <w:rsid w:val="005410F8"/>
    <w:rsid w:val="005448EC"/>
    <w:rsid w:val="00545963"/>
    <w:rsid w:val="00550256"/>
    <w:rsid w:val="00553165"/>
    <w:rsid w:val="00553958"/>
    <w:rsid w:val="00556BB7"/>
    <w:rsid w:val="0055763D"/>
    <w:rsid w:val="00561516"/>
    <w:rsid w:val="005621F2"/>
    <w:rsid w:val="005665FD"/>
    <w:rsid w:val="00567B58"/>
    <w:rsid w:val="00571223"/>
    <w:rsid w:val="005712F4"/>
    <w:rsid w:val="00571ED1"/>
    <w:rsid w:val="005763E0"/>
    <w:rsid w:val="00581136"/>
    <w:rsid w:val="00581EB8"/>
    <w:rsid w:val="005A27CA"/>
    <w:rsid w:val="005A43BD"/>
    <w:rsid w:val="005A79E5"/>
    <w:rsid w:val="005C3C4F"/>
    <w:rsid w:val="005D034C"/>
    <w:rsid w:val="005E226E"/>
    <w:rsid w:val="005E2636"/>
    <w:rsid w:val="005F77FC"/>
    <w:rsid w:val="006015D7"/>
    <w:rsid w:val="00601B21"/>
    <w:rsid w:val="006041F0"/>
    <w:rsid w:val="00605C6D"/>
    <w:rsid w:val="006120CA"/>
    <w:rsid w:val="00624174"/>
    <w:rsid w:val="00626CF8"/>
    <w:rsid w:val="006314AF"/>
    <w:rsid w:val="00634ED8"/>
    <w:rsid w:val="00636D7D"/>
    <w:rsid w:val="00637408"/>
    <w:rsid w:val="00642868"/>
    <w:rsid w:val="00647AFE"/>
    <w:rsid w:val="006512BC"/>
    <w:rsid w:val="00651CC6"/>
    <w:rsid w:val="00653A5A"/>
    <w:rsid w:val="006554AC"/>
    <w:rsid w:val="006575F4"/>
    <w:rsid w:val="006579E6"/>
    <w:rsid w:val="00660682"/>
    <w:rsid w:val="00660F74"/>
    <w:rsid w:val="00663EDC"/>
    <w:rsid w:val="00667E20"/>
    <w:rsid w:val="00671078"/>
    <w:rsid w:val="006758CA"/>
    <w:rsid w:val="0067720E"/>
    <w:rsid w:val="00680A04"/>
    <w:rsid w:val="00686D80"/>
    <w:rsid w:val="00694895"/>
    <w:rsid w:val="00697E2E"/>
    <w:rsid w:val="006A25A2"/>
    <w:rsid w:val="006A3B87"/>
    <w:rsid w:val="006B0E73"/>
    <w:rsid w:val="006B1E3D"/>
    <w:rsid w:val="006B4A4D"/>
    <w:rsid w:val="006B5695"/>
    <w:rsid w:val="006B7B2E"/>
    <w:rsid w:val="006C78EB"/>
    <w:rsid w:val="006D1660"/>
    <w:rsid w:val="006D4B15"/>
    <w:rsid w:val="006D63E5"/>
    <w:rsid w:val="006E1753"/>
    <w:rsid w:val="006E3911"/>
    <w:rsid w:val="006F1B67"/>
    <w:rsid w:val="006F4D9C"/>
    <w:rsid w:val="0070091D"/>
    <w:rsid w:val="00702854"/>
    <w:rsid w:val="0071741C"/>
    <w:rsid w:val="00742B90"/>
    <w:rsid w:val="0074434D"/>
    <w:rsid w:val="007570C4"/>
    <w:rsid w:val="007605B8"/>
    <w:rsid w:val="00771B1E"/>
    <w:rsid w:val="00773C95"/>
    <w:rsid w:val="0078171E"/>
    <w:rsid w:val="0078658E"/>
    <w:rsid w:val="007920E2"/>
    <w:rsid w:val="0079566E"/>
    <w:rsid w:val="00795B34"/>
    <w:rsid w:val="007A067F"/>
    <w:rsid w:val="007B1770"/>
    <w:rsid w:val="007B4D3E"/>
    <w:rsid w:val="007B7C70"/>
    <w:rsid w:val="007B7DEB"/>
    <w:rsid w:val="007C0449"/>
    <w:rsid w:val="007C10BE"/>
    <w:rsid w:val="007D0D98"/>
    <w:rsid w:val="007D2151"/>
    <w:rsid w:val="007D3B90"/>
    <w:rsid w:val="007D42CC"/>
    <w:rsid w:val="007D5DE4"/>
    <w:rsid w:val="007D7C3A"/>
    <w:rsid w:val="007E0777"/>
    <w:rsid w:val="007E1341"/>
    <w:rsid w:val="007E1B41"/>
    <w:rsid w:val="007E1EC4"/>
    <w:rsid w:val="007E30B9"/>
    <w:rsid w:val="007E74F1"/>
    <w:rsid w:val="007F0F0C"/>
    <w:rsid w:val="007F1288"/>
    <w:rsid w:val="00800A8A"/>
    <w:rsid w:val="0080155C"/>
    <w:rsid w:val="008052E1"/>
    <w:rsid w:val="00822F2C"/>
    <w:rsid w:val="00823DEE"/>
    <w:rsid w:val="008305E8"/>
    <w:rsid w:val="00836165"/>
    <w:rsid w:val="00842D57"/>
    <w:rsid w:val="0084640C"/>
    <w:rsid w:val="00856088"/>
    <w:rsid w:val="00860826"/>
    <w:rsid w:val="00860E21"/>
    <w:rsid w:val="00861E02"/>
    <w:rsid w:val="00863117"/>
    <w:rsid w:val="0086388B"/>
    <w:rsid w:val="008642E5"/>
    <w:rsid w:val="00864488"/>
    <w:rsid w:val="00870A36"/>
    <w:rsid w:val="00872D93"/>
    <w:rsid w:val="00880470"/>
    <w:rsid w:val="00880D94"/>
    <w:rsid w:val="00886F64"/>
    <w:rsid w:val="008924DE"/>
    <w:rsid w:val="008A3755"/>
    <w:rsid w:val="008B19DC"/>
    <w:rsid w:val="008B264F"/>
    <w:rsid w:val="008B6F83"/>
    <w:rsid w:val="008B7FD8"/>
    <w:rsid w:val="008C1108"/>
    <w:rsid w:val="008C2973"/>
    <w:rsid w:val="008C6324"/>
    <w:rsid w:val="008C64C4"/>
    <w:rsid w:val="008D2CDD"/>
    <w:rsid w:val="008D74D5"/>
    <w:rsid w:val="008E0ED1"/>
    <w:rsid w:val="008E3A07"/>
    <w:rsid w:val="008E537B"/>
    <w:rsid w:val="008F29BE"/>
    <w:rsid w:val="008F2B72"/>
    <w:rsid w:val="008F4AE5"/>
    <w:rsid w:val="008F51EB"/>
    <w:rsid w:val="00900197"/>
    <w:rsid w:val="00902F55"/>
    <w:rsid w:val="0090582B"/>
    <w:rsid w:val="009060C0"/>
    <w:rsid w:val="009114A2"/>
    <w:rsid w:val="009133F5"/>
    <w:rsid w:val="0091756F"/>
    <w:rsid w:val="00920A27"/>
    <w:rsid w:val="00921216"/>
    <w:rsid w:val="009216CC"/>
    <w:rsid w:val="00926083"/>
    <w:rsid w:val="00930D08"/>
    <w:rsid w:val="00931466"/>
    <w:rsid w:val="00932D69"/>
    <w:rsid w:val="00935589"/>
    <w:rsid w:val="00944647"/>
    <w:rsid w:val="0095565C"/>
    <w:rsid w:val="00964AB6"/>
    <w:rsid w:val="00966F9A"/>
    <w:rsid w:val="00977B8A"/>
    <w:rsid w:val="00982971"/>
    <w:rsid w:val="009845AD"/>
    <w:rsid w:val="00984835"/>
    <w:rsid w:val="0098639B"/>
    <w:rsid w:val="009933EF"/>
    <w:rsid w:val="00995BA0"/>
    <w:rsid w:val="009A418B"/>
    <w:rsid w:val="009A426F"/>
    <w:rsid w:val="009A42D5"/>
    <w:rsid w:val="009A4473"/>
    <w:rsid w:val="009B05C9"/>
    <w:rsid w:val="009B286C"/>
    <w:rsid w:val="009C151C"/>
    <w:rsid w:val="009C440A"/>
    <w:rsid w:val="009D5125"/>
    <w:rsid w:val="009D60B8"/>
    <w:rsid w:val="009D7D4B"/>
    <w:rsid w:val="009E19AB"/>
    <w:rsid w:val="009E36ED"/>
    <w:rsid w:val="009E3C8C"/>
    <w:rsid w:val="009E6B77"/>
    <w:rsid w:val="009F460A"/>
    <w:rsid w:val="00A043FB"/>
    <w:rsid w:val="00A06BE4"/>
    <w:rsid w:val="00A0729C"/>
    <w:rsid w:val="00A07779"/>
    <w:rsid w:val="00A1166A"/>
    <w:rsid w:val="00A20B2E"/>
    <w:rsid w:val="00A24F33"/>
    <w:rsid w:val="00A25069"/>
    <w:rsid w:val="00A26E6B"/>
    <w:rsid w:val="00A3068F"/>
    <w:rsid w:val="00A3145B"/>
    <w:rsid w:val="00A339D0"/>
    <w:rsid w:val="00A41002"/>
    <w:rsid w:val="00A4201A"/>
    <w:rsid w:val="00A5465D"/>
    <w:rsid w:val="00A553CE"/>
    <w:rsid w:val="00A5677A"/>
    <w:rsid w:val="00A56DCC"/>
    <w:rsid w:val="00A625E8"/>
    <w:rsid w:val="00A63DFF"/>
    <w:rsid w:val="00A6490D"/>
    <w:rsid w:val="00A7415D"/>
    <w:rsid w:val="00A80363"/>
    <w:rsid w:val="00A80939"/>
    <w:rsid w:val="00A83E9D"/>
    <w:rsid w:val="00A87C05"/>
    <w:rsid w:val="00A9169D"/>
    <w:rsid w:val="00AA240C"/>
    <w:rsid w:val="00AC101C"/>
    <w:rsid w:val="00AD4CF1"/>
    <w:rsid w:val="00AD5988"/>
    <w:rsid w:val="00AD6293"/>
    <w:rsid w:val="00AF1BA8"/>
    <w:rsid w:val="00AF7800"/>
    <w:rsid w:val="00B00CF5"/>
    <w:rsid w:val="00B072E0"/>
    <w:rsid w:val="00B1007E"/>
    <w:rsid w:val="00B253F6"/>
    <w:rsid w:val="00B26675"/>
    <w:rsid w:val="00B26F0F"/>
    <w:rsid w:val="00B305DB"/>
    <w:rsid w:val="00B306D5"/>
    <w:rsid w:val="00B332F8"/>
    <w:rsid w:val="00B3492B"/>
    <w:rsid w:val="00B4646F"/>
    <w:rsid w:val="00B55C7D"/>
    <w:rsid w:val="00B63038"/>
    <w:rsid w:val="00B64BD8"/>
    <w:rsid w:val="00B64DED"/>
    <w:rsid w:val="00B701D1"/>
    <w:rsid w:val="00B73AF2"/>
    <w:rsid w:val="00B7551A"/>
    <w:rsid w:val="00B773F1"/>
    <w:rsid w:val="00B86AB1"/>
    <w:rsid w:val="00B9671F"/>
    <w:rsid w:val="00B97F07"/>
    <w:rsid w:val="00BA7EBA"/>
    <w:rsid w:val="00BB2A06"/>
    <w:rsid w:val="00BB2CBB"/>
    <w:rsid w:val="00BB4198"/>
    <w:rsid w:val="00BC03EE"/>
    <w:rsid w:val="00BC59F1"/>
    <w:rsid w:val="00BD7DEC"/>
    <w:rsid w:val="00BF3DE1"/>
    <w:rsid w:val="00BF4843"/>
    <w:rsid w:val="00BF5205"/>
    <w:rsid w:val="00C05132"/>
    <w:rsid w:val="00C12508"/>
    <w:rsid w:val="00C23728"/>
    <w:rsid w:val="00C3026C"/>
    <w:rsid w:val="00C313A9"/>
    <w:rsid w:val="00C4139C"/>
    <w:rsid w:val="00C441CF"/>
    <w:rsid w:val="00C45AA2"/>
    <w:rsid w:val="00C4792C"/>
    <w:rsid w:val="00C55BEF"/>
    <w:rsid w:val="00C601AF"/>
    <w:rsid w:val="00C61A63"/>
    <w:rsid w:val="00C66296"/>
    <w:rsid w:val="00C71529"/>
    <w:rsid w:val="00C73511"/>
    <w:rsid w:val="00C7394D"/>
    <w:rsid w:val="00C77282"/>
    <w:rsid w:val="00C845DD"/>
    <w:rsid w:val="00C84DE5"/>
    <w:rsid w:val="00C86248"/>
    <w:rsid w:val="00C90B31"/>
    <w:rsid w:val="00C97464"/>
    <w:rsid w:val="00CA0D6F"/>
    <w:rsid w:val="00CA4C33"/>
    <w:rsid w:val="00CA6F4A"/>
    <w:rsid w:val="00CB6427"/>
    <w:rsid w:val="00CC0FBE"/>
    <w:rsid w:val="00CD2119"/>
    <w:rsid w:val="00CD237A"/>
    <w:rsid w:val="00CD36AC"/>
    <w:rsid w:val="00CE13A3"/>
    <w:rsid w:val="00CE36BC"/>
    <w:rsid w:val="00CF1747"/>
    <w:rsid w:val="00CF60ED"/>
    <w:rsid w:val="00D05D74"/>
    <w:rsid w:val="00D20C59"/>
    <w:rsid w:val="00D23323"/>
    <w:rsid w:val="00D2392A"/>
    <w:rsid w:val="00D25FFE"/>
    <w:rsid w:val="00D30BBE"/>
    <w:rsid w:val="00D37D80"/>
    <w:rsid w:val="00D4476F"/>
    <w:rsid w:val="00D50573"/>
    <w:rsid w:val="00D54D50"/>
    <w:rsid w:val="00D560B4"/>
    <w:rsid w:val="00D662F8"/>
    <w:rsid w:val="00D66797"/>
    <w:rsid w:val="00D7074B"/>
    <w:rsid w:val="00D7087C"/>
    <w:rsid w:val="00D70C3C"/>
    <w:rsid w:val="00D71DF7"/>
    <w:rsid w:val="00D72BE5"/>
    <w:rsid w:val="00D81462"/>
    <w:rsid w:val="00D82F26"/>
    <w:rsid w:val="00D863D0"/>
    <w:rsid w:val="00D86B00"/>
    <w:rsid w:val="00D86FB9"/>
    <w:rsid w:val="00D87C87"/>
    <w:rsid w:val="00D90BB4"/>
    <w:rsid w:val="00D90E07"/>
    <w:rsid w:val="00D932C2"/>
    <w:rsid w:val="00DB39CF"/>
    <w:rsid w:val="00DB7256"/>
    <w:rsid w:val="00DC0401"/>
    <w:rsid w:val="00DC20BD"/>
    <w:rsid w:val="00DD0BCD"/>
    <w:rsid w:val="00DD447A"/>
    <w:rsid w:val="00DE3B20"/>
    <w:rsid w:val="00DE6C94"/>
    <w:rsid w:val="00DE6FD7"/>
    <w:rsid w:val="00E23271"/>
    <w:rsid w:val="00E24F80"/>
    <w:rsid w:val="00E259F3"/>
    <w:rsid w:val="00E30985"/>
    <w:rsid w:val="00E33238"/>
    <w:rsid w:val="00E376B7"/>
    <w:rsid w:val="00E42F5D"/>
    <w:rsid w:val="00E4486C"/>
    <w:rsid w:val="00E460B6"/>
    <w:rsid w:val="00E511D5"/>
    <w:rsid w:val="00E53A9F"/>
    <w:rsid w:val="00E60249"/>
    <w:rsid w:val="00E65269"/>
    <w:rsid w:val="00E737A7"/>
    <w:rsid w:val="00E76D66"/>
    <w:rsid w:val="00E972EB"/>
    <w:rsid w:val="00EA3067"/>
    <w:rsid w:val="00EA796A"/>
    <w:rsid w:val="00EB1856"/>
    <w:rsid w:val="00EC50CE"/>
    <w:rsid w:val="00EC5B34"/>
    <w:rsid w:val="00ED021E"/>
    <w:rsid w:val="00ED323C"/>
    <w:rsid w:val="00ED63E0"/>
    <w:rsid w:val="00EE2D5C"/>
    <w:rsid w:val="00EE4ADE"/>
    <w:rsid w:val="00EE4DE8"/>
    <w:rsid w:val="00EE5CB7"/>
    <w:rsid w:val="00F024FE"/>
    <w:rsid w:val="00F05AD4"/>
    <w:rsid w:val="00F10EB6"/>
    <w:rsid w:val="00F13F07"/>
    <w:rsid w:val="00F140B2"/>
    <w:rsid w:val="00F16047"/>
    <w:rsid w:val="00F25970"/>
    <w:rsid w:val="00F311A9"/>
    <w:rsid w:val="00F5180D"/>
    <w:rsid w:val="00F63781"/>
    <w:rsid w:val="00F67496"/>
    <w:rsid w:val="00F711CB"/>
    <w:rsid w:val="00F72A72"/>
    <w:rsid w:val="00F801BA"/>
    <w:rsid w:val="00F9366A"/>
    <w:rsid w:val="00F946C9"/>
    <w:rsid w:val="00FA0EA5"/>
    <w:rsid w:val="00FA74EE"/>
    <w:rsid w:val="00FC3711"/>
    <w:rsid w:val="00FC46E7"/>
    <w:rsid w:val="00FC5D25"/>
    <w:rsid w:val="00FD0D7E"/>
    <w:rsid w:val="00FD4FFB"/>
    <w:rsid w:val="00FE6E13"/>
    <w:rsid w:val="00FF15F6"/>
    <w:rsid w:val="00FF527C"/>
    <w:rsid w:val="00FF65CD"/>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0EEEB9C"/>
  <w15:docId w15:val="{76CBE254-8ACF-4B34-B292-E855912413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semiHidden="1" w:uiPriority="0" w:unhideWhenUsed="1" w:qFormat="1"/>
    <w:lsdException w:name="Body Text Indent 2" w:semiHidden="1" w:uiPriority="0"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6362D"/>
    <w:rPr>
      <w:rFonts w:ascii="Segoe UI" w:hAnsi="Segoe UI"/>
      <w:sz w:val="21"/>
      <w:lang w:eastAsia="en-GB"/>
    </w:rPr>
  </w:style>
  <w:style w:type="paragraph" w:styleId="Heading1">
    <w:name w:val="heading 1"/>
    <w:basedOn w:val="Normal"/>
    <w:next w:val="Normal"/>
    <w:link w:val="Heading1Char"/>
    <w:qFormat/>
    <w:rsid w:val="00D86B00"/>
    <w:pPr>
      <w:keepNext/>
      <w:spacing w:before="600" w:after="360"/>
      <w:outlineLvl w:val="0"/>
    </w:pPr>
    <w:rPr>
      <w:b/>
      <w:color w:val="23305D"/>
      <w:spacing w:val="-10"/>
      <w:sz w:val="72"/>
    </w:rPr>
  </w:style>
  <w:style w:type="paragraph" w:styleId="Heading2">
    <w:name w:val="heading 2"/>
    <w:basedOn w:val="Normal"/>
    <w:next w:val="Normal"/>
    <w:link w:val="Heading2Char"/>
    <w:qFormat/>
    <w:rsid w:val="00030E84"/>
    <w:pPr>
      <w:keepNext/>
      <w:spacing w:before="480" w:after="180"/>
      <w:outlineLvl w:val="1"/>
    </w:pPr>
    <w:rPr>
      <w:b/>
      <w:color w:val="0A6AB4"/>
      <w:spacing w:val="-5"/>
      <w:sz w:val="48"/>
    </w:rPr>
  </w:style>
  <w:style w:type="paragraph" w:styleId="Heading3">
    <w:name w:val="heading 3"/>
    <w:basedOn w:val="Normal"/>
    <w:next w:val="Normal"/>
    <w:link w:val="Heading3Char"/>
    <w:qFormat/>
    <w:rsid w:val="00030E84"/>
    <w:pPr>
      <w:keepNext/>
      <w:spacing w:before="360" w:after="180"/>
      <w:outlineLvl w:val="2"/>
    </w:pPr>
    <w:rPr>
      <w:color w:val="0A6AB4"/>
      <w:spacing w:val="-5"/>
      <w:sz w:val="36"/>
    </w:rPr>
  </w:style>
  <w:style w:type="paragraph" w:styleId="Heading4">
    <w:name w:val="heading 4"/>
    <w:basedOn w:val="Normal"/>
    <w:next w:val="Normal"/>
    <w:link w:val="Heading4Char"/>
    <w:qFormat/>
    <w:rsid w:val="00030E84"/>
    <w:pPr>
      <w:keepNext/>
      <w:spacing w:before="240" w:after="120"/>
      <w:outlineLvl w:val="3"/>
    </w:pPr>
    <w:rPr>
      <w:color w:val="0A6AB4"/>
      <w:sz w:val="28"/>
    </w:rPr>
  </w:style>
  <w:style w:type="paragraph" w:styleId="Heading5">
    <w:name w:val="heading 5"/>
    <w:basedOn w:val="Normal"/>
    <w:next w:val="Normal"/>
    <w:link w:val="Heading5Char"/>
    <w:qFormat/>
    <w:rsid w:val="00B00CF5"/>
    <w:pPr>
      <w:keepNext/>
      <w:spacing w:before="120" w:after="120"/>
      <w:outlineLvl w:val="4"/>
    </w:pPr>
    <w:rPr>
      <w:color w:val="0A6AB4"/>
      <w:sz w:val="24"/>
    </w:rPr>
  </w:style>
  <w:style w:type="paragraph" w:styleId="Heading6">
    <w:name w:val="heading 6"/>
    <w:basedOn w:val="Normal"/>
    <w:next w:val="Normal"/>
    <w:link w:val="Heading6Char"/>
    <w:unhideWhenUsed/>
    <w:qFormat/>
    <w:rsid w:val="00122363"/>
    <w:pPr>
      <w:keepNext/>
      <w:keepLines/>
      <w:spacing w:before="200" w:after="120" w:line="276" w:lineRule="auto"/>
      <w:ind w:left="1152" w:hanging="1152"/>
      <w:outlineLvl w:val="5"/>
    </w:pPr>
    <w:rPr>
      <w:rFonts w:ascii="Calibri" w:eastAsia="MS Gothic" w:hAnsi="Calibri"/>
      <w:i/>
      <w:iCs/>
      <w:color w:val="243F60"/>
      <w:szCs w:val="24"/>
      <w:lang w:val="en-GB" w:eastAsia="en-US"/>
    </w:rPr>
  </w:style>
  <w:style w:type="paragraph" w:styleId="Heading7">
    <w:name w:val="heading 7"/>
    <w:basedOn w:val="Normal"/>
    <w:next w:val="Normal"/>
    <w:link w:val="Heading7Char"/>
    <w:unhideWhenUsed/>
    <w:qFormat/>
    <w:rsid w:val="00122363"/>
    <w:pPr>
      <w:keepNext/>
      <w:keepLines/>
      <w:spacing w:before="200" w:after="120" w:line="276" w:lineRule="auto"/>
      <w:ind w:left="1296" w:hanging="1296"/>
      <w:outlineLvl w:val="6"/>
    </w:pPr>
    <w:rPr>
      <w:rFonts w:ascii="Calibri" w:eastAsia="MS Gothic" w:hAnsi="Calibri"/>
      <w:i/>
      <w:iCs/>
      <w:color w:val="404040"/>
      <w:szCs w:val="24"/>
      <w:lang w:val="en-GB" w:eastAsia="en-US"/>
    </w:rPr>
  </w:style>
  <w:style w:type="paragraph" w:styleId="Heading8">
    <w:name w:val="heading 8"/>
    <w:basedOn w:val="Normal"/>
    <w:next w:val="Normal"/>
    <w:link w:val="Heading8Char"/>
    <w:unhideWhenUsed/>
    <w:qFormat/>
    <w:rsid w:val="00030E84"/>
    <w:pPr>
      <w:keepNext/>
      <w:keepLines/>
      <w:spacing w:before="480" w:after="240"/>
      <w:outlineLvl w:val="7"/>
    </w:pPr>
    <w:rPr>
      <w:rFonts w:eastAsia="MS Gothic"/>
      <w:color w:val="0A6AB4"/>
      <w:spacing w:val="-10"/>
      <w:sz w:val="36"/>
      <w:szCs w:val="24"/>
      <w:lang w:eastAsia="en-US"/>
    </w:rPr>
  </w:style>
  <w:style w:type="paragraph" w:styleId="Heading9">
    <w:name w:val="heading 9"/>
    <w:basedOn w:val="Normal"/>
    <w:next w:val="Normal"/>
    <w:link w:val="Heading9Char"/>
    <w:unhideWhenUsed/>
    <w:qFormat/>
    <w:rsid w:val="00122363"/>
    <w:pPr>
      <w:keepNext/>
      <w:keepLines/>
      <w:spacing w:before="200" w:after="120" w:line="276" w:lineRule="auto"/>
      <w:ind w:left="1584" w:hanging="1584"/>
      <w:outlineLvl w:val="8"/>
    </w:pPr>
    <w:rPr>
      <w:rFonts w:ascii="Calibri" w:eastAsia="MS Gothic" w:hAnsi="Calibri"/>
      <w:i/>
      <w:iCs/>
      <w:color w:val="404040"/>
      <w:szCs w:val="24"/>
      <w:lang w:val="en-GB"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D86B00"/>
    <w:rPr>
      <w:rFonts w:ascii="Segoe UI" w:hAnsi="Segoe UI"/>
      <w:b/>
      <w:color w:val="23305D"/>
      <w:spacing w:val="-10"/>
      <w:sz w:val="72"/>
      <w:lang w:eastAsia="en-GB"/>
    </w:rPr>
  </w:style>
  <w:style w:type="character" w:customStyle="1" w:styleId="Heading2Char">
    <w:name w:val="Heading 2 Char"/>
    <w:link w:val="Heading2"/>
    <w:rsid w:val="00030E84"/>
    <w:rPr>
      <w:rFonts w:ascii="Segoe UI" w:hAnsi="Segoe UI"/>
      <w:b/>
      <w:color w:val="0A6AB4"/>
      <w:spacing w:val="-5"/>
      <w:sz w:val="48"/>
      <w:lang w:eastAsia="en-GB"/>
    </w:rPr>
  </w:style>
  <w:style w:type="character" w:customStyle="1" w:styleId="Heading3Char">
    <w:name w:val="Heading 3 Char"/>
    <w:link w:val="Heading3"/>
    <w:rsid w:val="00030E84"/>
    <w:rPr>
      <w:rFonts w:ascii="Segoe UI" w:hAnsi="Segoe UI"/>
      <w:color w:val="0A6AB4"/>
      <w:spacing w:val="-5"/>
      <w:sz w:val="36"/>
      <w:lang w:eastAsia="en-GB"/>
    </w:rPr>
  </w:style>
  <w:style w:type="character" w:customStyle="1" w:styleId="Heading4Char">
    <w:name w:val="Heading 4 Char"/>
    <w:link w:val="Heading4"/>
    <w:rsid w:val="00030E84"/>
    <w:rPr>
      <w:rFonts w:ascii="Segoe UI" w:hAnsi="Segoe UI"/>
      <w:color w:val="0A6AB4"/>
      <w:sz w:val="28"/>
      <w:lang w:eastAsia="en-GB"/>
    </w:rPr>
  </w:style>
  <w:style w:type="character" w:customStyle="1" w:styleId="Heading5Char">
    <w:name w:val="Heading 5 Char"/>
    <w:link w:val="Heading5"/>
    <w:rsid w:val="00B00CF5"/>
    <w:rPr>
      <w:rFonts w:ascii="Segoe UI" w:hAnsi="Segoe UI"/>
      <w:color w:val="0A6AB4"/>
      <w:sz w:val="24"/>
      <w:lang w:eastAsia="en-GB"/>
    </w:rPr>
  </w:style>
  <w:style w:type="character" w:customStyle="1" w:styleId="Heading6Char">
    <w:name w:val="Heading 6 Char"/>
    <w:basedOn w:val="DefaultParagraphFont"/>
    <w:link w:val="Heading6"/>
    <w:rsid w:val="00122363"/>
    <w:rPr>
      <w:rFonts w:ascii="Calibri" w:eastAsia="MS Gothic" w:hAnsi="Calibri"/>
      <w:i/>
      <w:iCs/>
      <w:color w:val="243F60"/>
      <w:sz w:val="22"/>
      <w:szCs w:val="24"/>
      <w:lang w:val="en-GB" w:eastAsia="en-US"/>
    </w:rPr>
  </w:style>
  <w:style w:type="character" w:customStyle="1" w:styleId="Heading7Char">
    <w:name w:val="Heading 7 Char"/>
    <w:basedOn w:val="DefaultParagraphFont"/>
    <w:link w:val="Heading7"/>
    <w:rsid w:val="00122363"/>
    <w:rPr>
      <w:rFonts w:ascii="Calibri" w:eastAsia="MS Gothic" w:hAnsi="Calibri"/>
      <w:i/>
      <w:iCs/>
      <w:color w:val="404040"/>
      <w:sz w:val="22"/>
      <w:szCs w:val="24"/>
      <w:lang w:val="en-GB" w:eastAsia="en-US"/>
    </w:rPr>
  </w:style>
  <w:style w:type="character" w:customStyle="1" w:styleId="Heading8Char">
    <w:name w:val="Heading 8 Char"/>
    <w:basedOn w:val="DefaultParagraphFont"/>
    <w:link w:val="Heading8"/>
    <w:rsid w:val="00030E84"/>
    <w:rPr>
      <w:rFonts w:ascii="Segoe UI" w:eastAsia="MS Gothic" w:hAnsi="Segoe UI"/>
      <w:color w:val="0A6AB4"/>
      <w:spacing w:val="-10"/>
      <w:sz w:val="36"/>
      <w:szCs w:val="24"/>
      <w:lang w:eastAsia="en-US"/>
    </w:rPr>
  </w:style>
  <w:style w:type="character" w:customStyle="1" w:styleId="Heading9Char">
    <w:name w:val="Heading 9 Char"/>
    <w:basedOn w:val="DefaultParagraphFont"/>
    <w:link w:val="Heading9"/>
    <w:rsid w:val="00122363"/>
    <w:rPr>
      <w:rFonts w:ascii="Calibri" w:eastAsia="MS Gothic" w:hAnsi="Calibri"/>
      <w:i/>
      <w:iCs/>
      <w:color w:val="404040"/>
      <w:sz w:val="22"/>
      <w:szCs w:val="24"/>
      <w:lang w:val="en-GB" w:eastAsia="en-US"/>
    </w:rPr>
  </w:style>
  <w:style w:type="paragraph" w:styleId="TOC1">
    <w:name w:val="toc 1"/>
    <w:basedOn w:val="Normal"/>
    <w:next w:val="Normal"/>
    <w:uiPriority w:val="39"/>
    <w:qFormat/>
    <w:rsid w:val="00C97464"/>
    <w:pPr>
      <w:tabs>
        <w:tab w:val="right" w:pos="8222"/>
      </w:tabs>
      <w:spacing w:before="300"/>
      <w:ind w:right="397"/>
    </w:pPr>
    <w:rPr>
      <w:rFonts w:ascii="Segoe UI Semibold" w:hAnsi="Segoe UI Semibold"/>
      <w:sz w:val="24"/>
    </w:rPr>
  </w:style>
  <w:style w:type="paragraph" w:styleId="TOC2">
    <w:name w:val="toc 2"/>
    <w:basedOn w:val="Normal"/>
    <w:next w:val="Normal"/>
    <w:uiPriority w:val="39"/>
    <w:qFormat/>
    <w:rsid w:val="00C97464"/>
    <w:pPr>
      <w:tabs>
        <w:tab w:val="right" w:pos="8080"/>
      </w:tabs>
      <w:spacing w:before="60"/>
      <w:ind w:left="284" w:right="397"/>
    </w:pPr>
    <w:rPr>
      <w:sz w:val="22"/>
    </w:rPr>
  </w:style>
  <w:style w:type="paragraph" w:styleId="TOC3">
    <w:name w:val="toc 3"/>
    <w:basedOn w:val="Normal"/>
    <w:next w:val="Normal"/>
    <w:uiPriority w:val="39"/>
    <w:rsid w:val="002B76A7"/>
    <w:pPr>
      <w:tabs>
        <w:tab w:val="right" w:pos="8080"/>
      </w:tabs>
      <w:spacing w:before="120"/>
      <w:ind w:left="1276" w:right="567" w:hanging="1276"/>
    </w:pPr>
  </w:style>
  <w:style w:type="paragraph" w:customStyle="1" w:styleId="Bullet">
    <w:name w:val="Bullet"/>
    <w:basedOn w:val="Normal"/>
    <w:link w:val="BulletChar"/>
    <w:qFormat/>
    <w:rsid w:val="00FA0EA5"/>
    <w:pPr>
      <w:numPr>
        <w:numId w:val="1"/>
      </w:numPr>
      <w:tabs>
        <w:tab w:val="clear" w:pos="284"/>
      </w:tabs>
      <w:spacing w:before="90"/>
    </w:pPr>
  </w:style>
  <w:style w:type="character" w:customStyle="1" w:styleId="BulletChar">
    <w:name w:val="Bullet Char"/>
    <w:link w:val="Bullet"/>
    <w:locked/>
    <w:rsid w:val="00C71529"/>
    <w:rPr>
      <w:rFonts w:ascii="Segoe UI" w:hAnsi="Segoe UI"/>
      <w:sz w:val="21"/>
      <w:lang w:eastAsia="en-GB"/>
    </w:rPr>
  </w:style>
  <w:style w:type="paragraph" w:styleId="Quote">
    <w:name w:val="Quote"/>
    <w:basedOn w:val="Normal"/>
    <w:next w:val="Normal"/>
    <w:link w:val="QuoteChar"/>
    <w:qFormat/>
    <w:pPr>
      <w:spacing w:before="120"/>
      <w:ind w:left="284" w:right="284"/>
    </w:pPr>
  </w:style>
  <w:style w:type="character" w:customStyle="1" w:styleId="QuoteChar">
    <w:name w:val="Quote Char"/>
    <w:link w:val="Quote"/>
    <w:rsid w:val="00122363"/>
    <w:rPr>
      <w:rFonts w:ascii="Georgia" w:hAnsi="Georgia"/>
      <w:sz w:val="22"/>
      <w:lang w:eastAsia="en-GB"/>
    </w:rPr>
  </w:style>
  <w:style w:type="paragraph" w:styleId="FootnoteText">
    <w:name w:val="footnote text"/>
    <w:basedOn w:val="Normal"/>
    <w:link w:val="FootnoteTextChar"/>
    <w:uiPriority w:val="99"/>
    <w:rsid w:val="00A7415D"/>
    <w:pPr>
      <w:spacing w:before="60" w:line="228" w:lineRule="auto"/>
      <w:ind w:left="284" w:hanging="284"/>
    </w:pPr>
    <w:rPr>
      <w:sz w:val="17"/>
    </w:rPr>
  </w:style>
  <w:style w:type="character" w:customStyle="1" w:styleId="FootnoteTextChar">
    <w:name w:val="Footnote Text Char"/>
    <w:link w:val="FootnoteText"/>
    <w:uiPriority w:val="99"/>
    <w:rsid w:val="00A7415D"/>
    <w:rPr>
      <w:rFonts w:ascii="Segoe UI" w:hAnsi="Segoe UI"/>
      <w:sz w:val="17"/>
      <w:lang w:eastAsia="en-GB"/>
    </w:rPr>
  </w:style>
  <w:style w:type="paragraph" w:styleId="Header">
    <w:name w:val="header"/>
    <w:basedOn w:val="Normal"/>
    <w:link w:val="HeaderChar"/>
    <w:qFormat/>
    <w:rsid w:val="00D25FFE"/>
  </w:style>
  <w:style w:type="character" w:customStyle="1" w:styleId="HeaderChar">
    <w:name w:val="Header Char"/>
    <w:link w:val="Header"/>
    <w:rsid w:val="0086388B"/>
    <w:rPr>
      <w:rFonts w:ascii="Georgia" w:hAnsi="Georgia"/>
      <w:sz w:val="22"/>
      <w:lang w:eastAsia="en-GB"/>
    </w:rPr>
  </w:style>
  <w:style w:type="paragraph" w:styleId="Title">
    <w:name w:val="Title"/>
    <w:basedOn w:val="Normal"/>
    <w:next w:val="Normal"/>
    <w:link w:val="TitleChar"/>
    <w:qFormat/>
    <w:rsid w:val="005A79E5"/>
    <w:pPr>
      <w:spacing w:line="216" w:lineRule="auto"/>
      <w:ind w:right="3402"/>
    </w:pPr>
    <w:rPr>
      <w:rFonts w:ascii="Segoe UI Black" w:hAnsi="Segoe UI Black" w:cs="Lucida Sans Unicode"/>
      <w:b/>
      <w:sz w:val="72"/>
      <w:szCs w:val="72"/>
    </w:rPr>
  </w:style>
  <w:style w:type="character" w:customStyle="1" w:styleId="TitleChar">
    <w:name w:val="Title Char"/>
    <w:link w:val="Title"/>
    <w:rsid w:val="005A79E5"/>
    <w:rPr>
      <w:rFonts w:ascii="Segoe UI Black" w:hAnsi="Segoe UI Black" w:cs="Lucida Sans Unicode"/>
      <w:b/>
      <w:sz w:val="72"/>
      <w:szCs w:val="72"/>
      <w:lang w:eastAsia="en-GB"/>
    </w:rPr>
  </w:style>
  <w:style w:type="paragraph" w:customStyle="1" w:styleId="Imprint">
    <w:name w:val="Imprint"/>
    <w:basedOn w:val="Normal"/>
    <w:next w:val="Normal"/>
    <w:qFormat/>
    <w:rsid w:val="00C05132"/>
    <w:pPr>
      <w:spacing w:after="240"/>
    </w:pPr>
    <w:rPr>
      <w:sz w:val="20"/>
    </w:rPr>
  </w:style>
  <w:style w:type="paragraph" w:styleId="Footer">
    <w:name w:val="footer"/>
    <w:basedOn w:val="Normal"/>
    <w:link w:val="FooterChar"/>
    <w:uiPriority w:val="99"/>
    <w:qFormat/>
    <w:rsid w:val="007A067F"/>
  </w:style>
  <w:style w:type="character" w:customStyle="1" w:styleId="FooterChar">
    <w:name w:val="Footer Char"/>
    <w:link w:val="Footer"/>
    <w:uiPriority w:val="99"/>
    <w:rsid w:val="007A067F"/>
    <w:rPr>
      <w:rFonts w:ascii="Segoe UI" w:hAnsi="Segoe UI"/>
      <w:sz w:val="21"/>
      <w:lang w:eastAsia="en-GB"/>
    </w:rPr>
  </w:style>
  <w:style w:type="character" w:styleId="PageNumber">
    <w:name w:val="page number"/>
    <w:rsid w:val="007A067F"/>
    <w:rPr>
      <w:rFonts w:ascii="Segoe UI" w:hAnsi="Segoe UI"/>
      <w:b/>
      <w:sz w:val="22"/>
    </w:rPr>
  </w:style>
  <w:style w:type="paragraph" w:customStyle="1" w:styleId="VersoFooter">
    <w:name w:val="Verso Footer"/>
    <w:basedOn w:val="Footer"/>
    <w:rsid w:val="00571223"/>
    <w:rPr>
      <w:sz w:val="15"/>
    </w:rPr>
  </w:style>
  <w:style w:type="paragraph" w:customStyle="1" w:styleId="RectoFooter">
    <w:name w:val="Recto Footer"/>
    <w:basedOn w:val="Footer"/>
    <w:rsid w:val="00581EB8"/>
    <w:pPr>
      <w:jc w:val="right"/>
    </w:pPr>
    <w:rPr>
      <w:caps/>
      <w:sz w:val="15"/>
    </w:rPr>
  </w:style>
  <w:style w:type="paragraph" w:customStyle="1" w:styleId="Figure">
    <w:name w:val="Figure"/>
    <w:basedOn w:val="Normal"/>
    <w:next w:val="Normal"/>
    <w:link w:val="FigureChar"/>
    <w:qFormat/>
    <w:rsid w:val="009133F5"/>
    <w:pPr>
      <w:keepNext/>
      <w:spacing w:before="120" w:after="120"/>
    </w:pPr>
    <w:rPr>
      <w:b/>
      <w:sz w:val="20"/>
    </w:rPr>
  </w:style>
  <w:style w:type="character" w:customStyle="1" w:styleId="FigureChar">
    <w:name w:val="Figure Char"/>
    <w:link w:val="Figure"/>
    <w:locked/>
    <w:rsid w:val="00C71529"/>
    <w:rPr>
      <w:rFonts w:ascii="Segoe UI" w:hAnsi="Segoe UI"/>
      <w:b/>
      <w:lang w:eastAsia="en-GB"/>
    </w:rPr>
  </w:style>
  <w:style w:type="character" w:styleId="FootnoteReference">
    <w:name w:val="footnote reference"/>
    <w:rPr>
      <w:vertAlign w:val="superscript"/>
    </w:rPr>
  </w:style>
  <w:style w:type="paragraph" w:customStyle="1" w:styleId="Table">
    <w:name w:val="Table"/>
    <w:basedOn w:val="Figure"/>
    <w:link w:val="TableChar"/>
    <w:qFormat/>
    <w:rsid w:val="00642868"/>
  </w:style>
  <w:style w:type="character" w:customStyle="1" w:styleId="TableChar">
    <w:name w:val="Table Char"/>
    <w:link w:val="Table"/>
    <w:locked/>
    <w:rsid w:val="00C71529"/>
    <w:rPr>
      <w:rFonts w:ascii="Segoe UI" w:hAnsi="Segoe UI"/>
      <w:b/>
      <w:lang w:eastAsia="en-GB"/>
    </w:rPr>
  </w:style>
  <w:style w:type="paragraph" w:customStyle="1" w:styleId="Dash">
    <w:name w:val="Dash"/>
    <w:basedOn w:val="Bullet"/>
    <w:qFormat/>
    <w:rsid w:val="00702854"/>
    <w:pPr>
      <w:numPr>
        <w:numId w:val="2"/>
      </w:numPr>
      <w:spacing w:before="60"/>
    </w:pPr>
  </w:style>
  <w:style w:type="paragraph" w:customStyle="1" w:styleId="TableText">
    <w:name w:val="TableText"/>
    <w:basedOn w:val="Normal"/>
    <w:qFormat/>
    <w:rsid w:val="009C440A"/>
    <w:pPr>
      <w:spacing w:before="60" w:after="60"/>
    </w:pPr>
    <w:rPr>
      <w:sz w:val="18"/>
    </w:rPr>
  </w:style>
  <w:style w:type="paragraph" w:customStyle="1" w:styleId="TableBullet">
    <w:name w:val="TableBullet"/>
    <w:basedOn w:val="TableText"/>
    <w:qFormat/>
    <w:rsid w:val="00B73AF2"/>
    <w:pPr>
      <w:numPr>
        <w:numId w:val="4"/>
      </w:numPr>
      <w:spacing w:before="0"/>
    </w:pPr>
  </w:style>
  <w:style w:type="paragraph" w:customStyle="1" w:styleId="Box">
    <w:name w:val="Box"/>
    <w:basedOn w:val="Normal"/>
    <w:qFormat/>
    <w:pPr>
      <w:pBdr>
        <w:top w:val="single" w:sz="4" w:space="12" w:color="auto"/>
        <w:left w:val="single" w:sz="4" w:space="12" w:color="auto"/>
        <w:bottom w:val="single" w:sz="4" w:space="12" w:color="auto"/>
        <w:right w:val="single" w:sz="4" w:space="12" w:color="auto"/>
      </w:pBdr>
      <w:spacing w:before="120"/>
      <w:ind w:left="284" w:right="284"/>
    </w:pPr>
  </w:style>
  <w:style w:type="paragraph" w:customStyle="1" w:styleId="BoxHeading">
    <w:name w:val="BoxHeading"/>
    <w:basedOn w:val="Normal"/>
    <w:next w:val="Box"/>
    <w:qFormat/>
    <w:rsid w:val="00D37D80"/>
    <w:pPr>
      <w:keepNext/>
      <w:pBdr>
        <w:top w:val="single" w:sz="4" w:space="12" w:color="auto"/>
        <w:left w:val="single" w:sz="4" w:space="12" w:color="auto"/>
        <w:bottom w:val="single" w:sz="4" w:space="12" w:color="auto"/>
        <w:right w:val="single" w:sz="4" w:space="12" w:color="auto"/>
      </w:pBdr>
      <w:spacing w:before="240" w:line="264" w:lineRule="auto"/>
      <w:ind w:left="284" w:right="284"/>
    </w:pPr>
    <w:rPr>
      <w:b/>
      <w:sz w:val="24"/>
      <w:szCs w:val="24"/>
    </w:rPr>
  </w:style>
  <w:style w:type="paragraph" w:customStyle="1" w:styleId="BoxBullet">
    <w:name w:val="BoxBullet"/>
    <w:basedOn w:val="Bullet"/>
    <w:qFormat/>
    <w:rsid w:val="00E30985"/>
    <w:pPr>
      <w:spacing w:line="264" w:lineRule="auto"/>
    </w:pPr>
    <w:rPr>
      <w:color w:val="FFFFFF" w:themeColor="background1"/>
    </w:rPr>
  </w:style>
  <w:style w:type="paragraph" w:customStyle="1" w:styleId="IntroHead">
    <w:name w:val="IntroHead"/>
    <w:basedOn w:val="Heading1"/>
    <w:next w:val="Normal"/>
    <w:qFormat/>
    <w:rsid w:val="001D3E4E"/>
    <w:pPr>
      <w:spacing w:before="0"/>
      <w:outlineLvl w:val="9"/>
    </w:pPr>
  </w:style>
  <w:style w:type="paragraph" w:customStyle="1" w:styleId="Source">
    <w:name w:val="Source"/>
    <w:basedOn w:val="Note"/>
    <w:next w:val="Normal"/>
    <w:qFormat/>
    <w:rsid w:val="0012053C"/>
  </w:style>
  <w:style w:type="paragraph" w:customStyle="1" w:styleId="Note">
    <w:name w:val="Note"/>
    <w:basedOn w:val="Normal"/>
    <w:next w:val="Normal"/>
    <w:link w:val="NoteChar"/>
    <w:qFormat/>
    <w:rsid w:val="00A87C05"/>
    <w:pPr>
      <w:spacing w:before="80"/>
    </w:pPr>
    <w:rPr>
      <w:sz w:val="17"/>
    </w:rPr>
  </w:style>
  <w:style w:type="character" w:customStyle="1" w:styleId="NoteChar">
    <w:name w:val="Note Char"/>
    <w:link w:val="Note"/>
    <w:rsid w:val="00A87C05"/>
    <w:rPr>
      <w:rFonts w:ascii="Segoe UI" w:hAnsi="Segoe UI"/>
      <w:sz w:val="17"/>
      <w:lang w:eastAsia="en-GB"/>
    </w:rPr>
  </w:style>
  <w:style w:type="paragraph" w:customStyle="1" w:styleId="Subhead">
    <w:name w:val="Subhead"/>
    <w:basedOn w:val="Normal"/>
    <w:next w:val="Year"/>
    <w:qFormat/>
    <w:rsid w:val="00531E12"/>
    <w:pPr>
      <w:spacing w:before="840"/>
      <w:ind w:right="3402"/>
    </w:pPr>
    <w:rPr>
      <w:rFonts w:ascii="Segoe UI Semibold" w:hAnsi="Segoe UI Semibold" w:cs="Segoe UI Semibold"/>
      <w:sz w:val="36"/>
      <w:szCs w:val="26"/>
    </w:rPr>
  </w:style>
  <w:style w:type="paragraph" w:customStyle="1" w:styleId="Year">
    <w:name w:val="Year"/>
    <w:basedOn w:val="Subhead"/>
    <w:next w:val="Subhead"/>
    <w:qFormat/>
    <w:rsid w:val="00531E12"/>
    <w:rPr>
      <w:sz w:val="28"/>
    </w:rPr>
  </w:style>
  <w:style w:type="character" w:styleId="Hyperlink">
    <w:name w:val="Hyperlink"/>
    <w:uiPriority w:val="99"/>
    <w:rsid w:val="003309CA"/>
    <w:rPr>
      <w:b/>
      <w:color w:val="595959" w:themeColor="text1" w:themeTint="A6"/>
      <w:u w:val="none"/>
    </w:rPr>
  </w:style>
  <w:style w:type="paragraph" w:customStyle="1" w:styleId="References">
    <w:name w:val="References"/>
    <w:basedOn w:val="Normal"/>
    <w:qFormat/>
    <w:rsid w:val="001460E0"/>
    <w:pPr>
      <w:spacing w:after="180"/>
    </w:pPr>
  </w:style>
  <w:style w:type="paragraph" w:customStyle="1" w:styleId="TableDash">
    <w:name w:val="TableDash"/>
    <w:basedOn w:val="TableText"/>
    <w:qFormat/>
    <w:rsid w:val="0010541C"/>
    <w:pPr>
      <w:numPr>
        <w:numId w:val="3"/>
      </w:numPr>
      <w:spacing w:before="40" w:after="0"/>
    </w:pPr>
    <w:rPr>
      <w:szCs w:val="22"/>
    </w:rPr>
  </w:style>
  <w:style w:type="table" w:styleId="TableGrid">
    <w:name w:val="Table Grid"/>
    <w:basedOn w:val="TableNormal"/>
    <w:uiPriority w:val="39"/>
    <w:rsid w:val="00503749"/>
    <w:pPr>
      <w:spacing w:line="264"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rsid w:val="0086388B"/>
    <w:rPr>
      <w:rFonts w:ascii="Calibri" w:eastAsia="Calibri" w:hAnsi="Calibri"/>
      <w:sz w:val="22"/>
      <w:szCs w:val="22"/>
      <w:lang w:val="en-US" w:eastAsia="en-US"/>
    </w:rPr>
  </w:style>
  <w:style w:type="paragraph" w:customStyle="1" w:styleId="Number">
    <w:name w:val="Number"/>
    <w:basedOn w:val="Normal"/>
    <w:link w:val="NumberChar"/>
    <w:qFormat/>
    <w:rsid w:val="00F140B2"/>
    <w:pPr>
      <w:numPr>
        <w:numId w:val="5"/>
      </w:numPr>
      <w:spacing w:before="180"/>
    </w:pPr>
    <w:rPr>
      <w:szCs w:val="24"/>
    </w:rPr>
  </w:style>
  <w:style w:type="character" w:customStyle="1" w:styleId="NumberChar">
    <w:name w:val="Number Char"/>
    <w:link w:val="Number"/>
    <w:rsid w:val="00C71529"/>
    <w:rPr>
      <w:rFonts w:ascii="Segoe UI" w:hAnsi="Segoe UI"/>
      <w:sz w:val="21"/>
      <w:szCs w:val="24"/>
      <w:lang w:eastAsia="en-GB"/>
    </w:rPr>
  </w:style>
  <w:style w:type="paragraph" w:customStyle="1" w:styleId="Letter">
    <w:name w:val="Letter"/>
    <w:basedOn w:val="Normal"/>
    <w:qFormat/>
    <w:rsid w:val="00F140B2"/>
    <w:pPr>
      <w:numPr>
        <w:ilvl w:val="1"/>
        <w:numId w:val="5"/>
      </w:numPr>
      <w:spacing w:before="120"/>
    </w:pPr>
  </w:style>
  <w:style w:type="paragraph" w:customStyle="1" w:styleId="Introductoryparagraph">
    <w:name w:val="Introductory paragraph"/>
    <w:basedOn w:val="Normal"/>
    <w:next w:val="Normal"/>
    <w:qFormat/>
    <w:rsid w:val="0012053C"/>
    <w:pPr>
      <w:spacing w:after="240" w:line="216" w:lineRule="auto"/>
      <w:ind w:right="1134"/>
    </w:pPr>
    <w:rPr>
      <w:rFonts w:ascii="Segoe UI Light" w:hAnsi="Segoe UI Light"/>
      <w:color w:val="404040" w:themeColor="text1" w:themeTint="BF"/>
      <w:sz w:val="44"/>
    </w:rPr>
  </w:style>
  <w:style w:type="paragraph" w:customStyle="1" w:styleId="Shadedboxheading">
    <w:name w:val="Shaded box heading"/>
    <w:basedOn w:val="BoxHeading"/>
    <w:next w:val="Shadedboxtext"/>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after="120"/>
    </w:pPr>
    <w:rPr>
      <w:rFonts w:eastAsia="Arial Unicode MS"/>
    </w:rPr>
  </w:style>
  <w:style w:type="paragraph" w:customStyle="1" w:styleId="Shadedboxtext">
    <w:name w:val="Shaded box text"/>
    <w:basedOn w:val="Normal"/>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line="264" w:lineRule="auto"/>
      <w:ind w:left="284" w:right="284"/>
    </w:pPr>
    <w:rPr>
      <w:rFonts w:eastAsia="Arial Unicode MS"/>
    </w:rPr>
  </w:style>
  <w:style w:type="paragraph" w:customStyle="1" w:styleId="Roman">
    <w:name w:val="Roman"/>
    <w:basedOn w:val="Normal"/>
    <w:link w:val="RomanChar"/>
    <w:qFormat/>
    <w:rsid w:val="00AD6293"/>
    <w:pPr>
      <w:spacing w:before="90"/>
      <w:ind w:left="1701" w:hanging="567"/>
    </w:pPr>
    <w:rPr>
      <w:rFonts w:eastAsia="Arial Unicode MS"/>
    </w:rPr>
  </w:style>
  <w:style w:type="character" w:customStyle="1" w:styleId="RomanChar">
    <w:name w:val="Roman Char"/>
    <w:link w:val="Roman"/>
    <w:rsid w:val="00C71529"/>
    <w:rPr>
      <w:rFonts w:ascii="Segoe UI" w:eastAsia="Arial Unicode MS" w:hAnsi="Segoe UI"/>
      <w:sz w:val="21"/>
      <w:lang w:eastAsia="en-GB"/>
    </w:rPr>
  </w:style>
  <w:style w:type="paragraph" w:styleId="ListParagraph">
    <w:name w:val="List Paragraph"/>
    <w:basedOn w:val="Normal"/>
    <w:uiPriority w:val="34"/>
    <w:qFormat/>
    <w:rsid w:val="00C71529"/>
    <w:pPr>
      <w:ind w:left="720"/>
      <w:contextualSpacing/>
    </w:pPr>
    <w:rPr>
      <w:rFonts w:asciiTheme="minorHAnsi" w:hAnsiTheme="minorHAnsi" w:cstheme="minorBidi"/>
      <w:lang w:eastAsia="en-US"/>
    </w:rPr>
  </w:style>
  <w:style w:type="paragraph" w:styleId="TOCHeading">
    <w:name w:val="TOC Heading"/>
    <w:basedOn w:val="Heading1"/>
    <w:next w:val="Normal"/>
    <w:uiPriority w:val="39"/>
    <w:unhideWhenUsed/>
    <w:qFormat/>
    <w:rsid w:val="00C71529"/>
    <w:pPr>
      <w:spacing w:line="259" w:lineRule="auto"/>
      <w:outlineLvl w:val="9"/>
    </w:pPr>
    <w:rPr>
      <w:rFonts w:ascii="Georgia" w:hAnsi="Georgia"/>
      <w:color w:val="365F91" w:themeColor="accent1" w:themeShade="BF"/>
      <w:sz w:val="32"/>
      <w:lang w:val="en-US"/>
    </w:rPr>
  </w:style>
  <w:style w:type="character" w:customStyle="1" w:styleId="BalloonTextChar">
    <w:name w:val="Balloon Text Char"/>
    <w:basedOn w:val="DefaultParagraphFont"/>
    <w:link w:val="BalloonText"/>
    <w:uiPriority w:val="99"/>
    <w:semiHidden/>
    <w:rsid w:val="00C71529"/>
    <w:rPr>
      <w:rFonts w:ascii="Segoe UI" w:hAnsi="Segoe UI"/>
      <w:sz w:val="18"/>
      <w:szCs w:val="18"/>
      <w:lang w:eastAsia="en-GB"/>
    </w:rPr>
  </w:style>
  <w:style w:type="paragraph" w:styleId="BalloonText">
    <w:name w:val="Balloon Text"/>
    <w:basedOn w:val="Normal"/>
    <w:link w:val="BalloonTextChar"/>
    <w:uiPriority w:val="99"/>
    <w:semiHidden/>
    <w:unhideWhenUsed/>
    <w:rsid w:val="00C71529"/>
    <w:rPr>
      <w:sz w:val="18"/>
      <w:szCs w:val="18"/>
    </w:rPr>
  </w:style>
  <w:style w:type="paragraph" w:styleId="TOC4">
    <w:name w:val="toc 4"/>
    <w:basedOn w:val="Normal"/>
    <w:next w:val="Normal"/>
    <w:rsid w:val="00C71529"/>
    <w:pPr>
      <w:tabs>
        <w:tab w:val="right" w:pos="9356"/>
      </w:tabs>
      <w:spacing w:before="120" w:line="264" w:lineRule="auto"/>
      <w:ind w:left="1134" w:right="567" w:hanging="1134"/>
    </w:pPr>
    <w:rPr>
      <w:rFonts w:ascii="Georgia" w:hAnsi="Georgia"/>
      <w:sz w:val="22"/>
    </w:rPr>
  </w:style>
  <w:style w:type="paragraph" w:styleId="TOC5">
    <w:name w:val="toc 5"/>
    <w:basedOn w:val="Normal"/>
    <w:next w:val="Normal"/>
    <w:autoRedefine/>
    <w:uiPriority w:val="39"/>
    <w:unhideWhenUsed/>
    <w:rsid w:val="00C71529"/>
    <w:pPr>
      <w:spacing w:after="100" w:line="259" w:lineRule="auto"/>
      <w:ind w:left="880"/>
    </w:pPr>
    <w:rPr>
      <w:rFonts w:asciiTheme="minorHAnsi" w:eastAsiaTheme="minorEastAsia" w:hAnsiTheme="minorHAnsi"/>
      <w:sz w:val="22"/>
      <w:lang w:eastAsia="en-NZ"/>
    </w:rPr>
  </w:style>
  <w:style w:type="paragraph" w:styleId="TOC6">
    <w:name w:val="toc 6"/>
    <w:basedOn w:val="Normal"/>
    <w:next w:val="Normal"/>
    <w:autoRedefine/>
    <w:uiPriority w:val="39"/>
    <w:unhideWhenUsed/>
    <w:rsid w:val="00C71529"/>
    <w:pPr>
      <w:spacing w:after="100" w:line="259" w:lineRule="auto"/>
      <w:ind w:left="1100"/>
    </w:pPr>
    <w:rPr>
      <w:rFonts w:asciiTheme="minorHAnsi" w:eastAsiaTheme="minorEastAsia" w:hAnsiTheme="minorHAnsi"/>
      <w:sz w:val="22"/>
      <w:lang w:eastAsia="en-NZ"/>
    </w:rPr>
  </w:style>
  <w:style w:type="paragraph" w:styleId="TOC7">
    <w:name w:val="toc 7"/>
    <w:basedOn w:val="Normal"/>
    <w:next w:val="Normal"/>
    <w:autoRedefine/>
    <w:uiPriority w:val="39"/>
    <w:unhideWhenUsed/>
    <w:rsid w:val="00C71529"/>
    <w:pPr>
      <w:spacing w:after="100" w:line="259" w:lineRule="auto"/>
      <w:ind w:left="1320"/>
    </w:pPr>
    <w:rPr>
      <w:rFonts w:asciiTheme="minorHAnsi" w:eastAsiaTheme="minorEastAsia" w:hAnsiTheme="minorHAnsi"/>
      <w:sz w:val="22"/>
      <w:lang w:eastAsia="en-NZ"/>
    </w:rPr>
  </w:style>
  <w:style w:type="paragraph" w:styleId="TOC8">
    <w:name w:val="toc 8"/>
    <w:basedOn w:val="Normal"/>
    <w:next w:val="Normal"/>
    <w:autoRedefine/>
    <w:uiPriority w:val="39"/>
    <w:unhideWhenUsed/>
    <w:rsid w:val="00C71529"/>
    <w:pPr>
      <w:spacing w:after="100" w:line="259" w:lineRule="auto"/>
      <w:ind w:left="1540"/>
    </w:pPr>
    <w:rPr>
      <w:rFonts w:asciiTheme="minorHAnsi" w:eastAsiaTheme="minorEastAsia" w:hAnsiTheme="minorHAnsi"/>
      <w:sz w:val="22"/>
      <w:lang w:eastAsia="en-NZ"/>
    </w:rPr>
  </w:style>
  <w:style w:type="paragraph" w:styleId="TOC9">
    <w:name w:val="toc 9"/>
    <w:basedOn w:val="Normal"/>
    <w:next w:val="Normal"/>
    <w:autoRedefine/>
    <w:uiPriority w:val="39"/>
    <w:unhideWhenUsed/>
    <w:rsid w:val="00C71529"/>
    <w:pPr>
      <w:spacing w:after="100" w:line="259" w:lineRule="auto"/>
      <w:ind w:left="1760"/>
    </w:pPr>
    <w:rPr>
      <w:rFonts w:asciiTheme="minorHAnsi" w:eastAsiaTheme="minorEastAsia" w:hAnsiTheme="minorHAnsi"/>
      <w:sz w:val="22"/>
      <w:lang w:eastAsia="en-NZ"/>
    </w:rPr>
  </w:style>
  <w:style w:type="character" w:styleId="CommentReference">
    <w:name w:val="annotation reference"/>
    <w:basedOn w:val="DefaultParagraphFont"/>
    <w:unhideWhenUsed/>
    <w:rsid w:val="00C71529"/>
    <w:rPr>
      <w:sz w:val="18"/>
      <w:szCs w:val="18"/>
    </w:rPr>
  </w:style>
  <w:style w:type="paragraph" w:styleId="CommentText">
    <w:name w:val="annotation text"/>
    <w:basedOn w:val="Normal"/>
    <w:link w:val="CommentTextChar"/>
    <w:unhideWhenUsed/>
    <w:rsid w:val="00C71529"/>
  </w:style>
  <w:style w:type="character" w:customStyle="1" w:styleId="CommentTextChar">
    <w:name w:val="Comment Text Char"/>
    <w:basedOn w:val="DefaultParagraphFont"/>
    <w:link w:val="CommentText"/>
    <w:rsid w:val="00C71529"/>
    <w:rPr>
      <w:rFonts w:ascii="Segoe UI" w:hAnsi="Segoe UI"/>
      <w:sz w:val="21"/>
      <w:lang w:eastAsia="en-GB"/>
    </w:rPr>
  </w:style>
  <w:style w:type="character" w:customStyle="1" w:styleId="CommentSubjectChar">
    <w:name w:val="Comment Subject Char"/>
    <w:basedOn w:val="CommentTextChar"/>
    <w:link w:val="CommentSubject"/>
    <w:uiPriority w:val="99"/>
    <w:semiHidden/>
    <w:rsid w:val="00C71529"/>
    <w:rPr>
      <w:rFonts w:ascii="Segoe UI" w:hAnsi="Segoe UI"/>
      <w:b/>
      <w:bCs/>
      <w:sz w:val="21"/>
      <w:lang w:eastAsia="en-GB"/>
    </w:rPr>
  </w:style>
  <w:style w:type="paragraph" w:styleId="CommentSubject">
    <w:name w:val="annotation subject"/>
    <w:basedOn w:val="CommentText"/>
    <w:next w:val="CommentText"/>
    <w:link w:val="CommentSubjectChar"/>
    <w:uiPriority w:val="99"/>
    <w:semiHidden/>
    <w:unhideWhenUsed/>
    <w:rsid w:val="00C71529"/>
    <w:rPr>
      <w:b/>
      <w:bCs/>
      <w:sz w:val="20"/>
    </w:rPr>
  </w:style>
  <w:style w:type="paragraph" w:styleId="NoSpacing">
    <w:name w:val="No Spacing"/>
    <w:link w:val="NoSpacingChar"/>
    <w:uiPriority w:val="1"/>
    <w:qFormat/>
    <w:rsid w:val="00C71529"/>
    <w:rPr>
      <w:rFonts w:asciiTheme="minorHAnsi" w:eastAsiaTheme="minorEastAsia" w:hAnsiTheme="minorHAnsi" w:cstheme="minorBidi"/>
      <w:sz w:val="22"/>
      <w:szCs w:val="22"/>
      <w:lang w:val="en-US" w:eastAsia="ja-JP"/>
    </w:rPr>
  </w:style>
  <w:style w:type="character" w:customStyle="1" w:styleId="NoSpacingChar">
    <w:name w:val="No Spacing Char"/>
    <w:basedOn w:val="DefaultParagraphFont"/>
    <w:link w:val="NoSpacing"/>
    <w:uiPriority w:val="1"/>
    <w:rsid w:val="00C71529"/>
    <w:rPr>
      <w:rFonts w:asciiTheme="minorHAnsi" w:eastAsiaTheme="minorEastAsia" w:hAnsiTheme="minorHAnsi" w:cstheme="minorBidi"/>
      <w:sz w:val="22"/>
      <w:szCs w:val="22"/>
      <w:lang w:val="en-US" w:eastAsia="ja-JP"/>
    </w:rPr>
  </w:style>
  <w:style w:type="character" w:customStyle="1" w:styleId="Style1">
    <w:name w:val="Style1"/>
    <w:basedOn w:val="DefaultParagraphFont"/>
    <w:uiPriority w:val="1"/>
    <w:rsid w:val="00C71529"/>
  </w:style>
  <w:style w:type="character" w:customStyle="1" w:styleId="Style2">
    <w:name w:val="Style2"/>
    <w:basedOn w:val="DefaultParagraphFont"/>
    <w:uiPriority w:val="1"/>
    <w:rsid w:val="00C71529"/>
    <w:rPr>
      <w:rFonts w:asciiTheme="majorHAnsi" w:hAnsiTheme="majorHAnsi"/>
      <w:sz w:val="20"/>
    </w:rPr>
  </w:style>
  <w:style w:type="character" w:customStyle="1" w:styleId="Style3">
    <w:name w:val="Style3"/>
    <w:basedOn w:val="DefaultParagraphFont"/>
    <w:uiPriority w:val="1"/>
    <w:rsid w:val="00C71529"/>
    <w:rPr>
      <w:rFonts w:asciiTheme="majorHAnsi" w:hAnsiTheme="majorHAnsi"/>
      <w:sz w:val="20"/>
    </w:rPr>
  </w:style>
  <w:style w:type="paragraph" w:styleId="NormalWeb">
    <w:name w:val="Normal (Web)"/>
    <w:basedOn w:val="Normal"/>
    <w:uiPriority w:val="99"/>
    <w:unhideWhenUsed/>
    <w:rsid w:val="00C71529"/>
    <w:pPr>
      <w:spacing w:before="100" w:beforeAutospacing="1" w:after="100" w:afterAutospacing="1"/>
    </w:pPr>
    <w:rPr>
      <w:rFonts w:ascii="Times" w:eastAsiaTheme="minorEastAsia" w:hAnsi="Times"/>
      <w:sz w:val="20"/>
      <w:lang w:eastAsia="en-US"/>
    </w:rPr>
  </w:style>
  <w:style w:type="paragraph" w:styleId="ListBullet">
    <w:name w:val="List Bullet"/>
    <w:basedOn w:val="Normal"/>
    <w:uiPriority w:val="99"/>
    <w:unhideWhenUsed/>
    <w:rsid w:val="00C71529"/>
    <w:pPr>
      <w:numPr>
        <w:numId w:val="6"/>
      </w:numPr>
      <w:spacing w:before="120"/>
      <w:contextualSpacing/>
    </w:pPr>
  </w:style>
  <w:style w:type="paragraph" w:styleId="ListContinue">
    <w:name w:val="List Continue"/>
    <w:basedOn w:val="Normal"/>
    <w:uiPriority w:val="99"/>
    <w:unhideWhenUsed/>
    <w:rsid w:val="00C71529"/>
    <w:pPr>
      <w:spacing w:after="120"/>
      <w:ind w:left="357"/>
      <w:contextualSpacing/>
    </w:pPr>
  </w:style>
  <w:style w:type="character" w:customStyle="1" w:styleId="A4">
    <w:name w:val="A4"/>
    <w:uiPriority w:val="99"/>
    <w:rsid w:val="00C71529"/>
    <w:rPr>
      <w:rFonts w:cs="Gotham Narrow Bold"/>
      <w:color w:val="000000"/>
      <w:sz w:val="20"/>
      <w:szCs w:val="20"/>
    </w:rPr>
  </w:style>
  <w:style w:type="character" w:customStyle="1" w:styleId="apple-converted-space">
    <w:name w:val="apple-converted-space"/>
    <w:basedOn w:val="DefaultParagraphFont"/>
    <w:rsid w:val="00C71529"/>
  </w:style>
  <w:style w:type="paragraph" w:styleId="BodyText">
    <w:name w:val="Body Text"/>
    <w:basedOn w:val="Normal"/>
    <w:link w:val="BodyTextChar"/>
    <w:rsid w:val="00C71529"/>
    <w:pPr>
      <w:spacing w:after="180" w:line="240" w:lineRule="atLeast"/>
    </w:pPr>
    <w:rPr>
      <w:rFonts w:ascii="Berkeley" w:hAnsi="Berkeley"/>
      <w:lang w:eastAsia="en-US"/>
    </w:rPr>
  </w:style>
  <w:style w:type="character" w:customStyle="1" w:styleId="BodyTextChar">
    <w:name w:val="Body Text Char"/>
    <w:basedOn w:val="DefaultParagraphFont"/>
    <w:link w:val="BodyText"/>
    <w:rsid w:val="00C71529"/>
    <w:rPr>
      <w:rFonts w:ascii="Berkeley" w:hAnsi="Berkeley"/>
      <w:sz w:val="21"/>
      <w:lang w:eastAsia="en-US"/>
    </w:rPr>
  </w:style>
  <w:style w:type="paragraph" w:styleId="BodyTextIndent2">
    <w:name w:val="Body Text Indent 2"/>
    <w:basedOn w:val="Normal"/>
    <w:link w:val="BodyTextIndent2Char"/>
    <w:rsid w:val="00C71529"/>
    <w:pPr>
      <w:tabs>
        <w:tab w:val="left" w:pos="851"/>
      </w:tabs>
      <w:spacing w:after="120" w:line="240" w:lineRule="atLeast"/>
      <w:ind w:left="1418" w:hanging="992"/>
      <w:jc w:val="both"/>
    </w:pPr>
    <w:rPr>
      <w:rFonts w:ascii="Berkeley" w:hAnsi="Berkeley"/>
      <w:lang w:eastAsia="en-US"/>
    </w:rPr>
  </w:style>
  <w:style w:type="character" w:customStyle="1" w:styleId="BodyTextIndent2Char">
    <w:name w:val="Body Text Indent 2 Char"/>
    <w:basedOn w:val="DefaultParagraphFont"/>
    <w:link w:val="BodyTextIndent2"/>
    <w:rsid w:val="00C71529"/>
    <w:rPr>
      <w:rFonts w:ascii="Berkeley" w:hAnsi="Berkeley"/>
      <w:sz w:val="21"/>
      <w:lang w:eastAsia="en-US"/>
    </w:rPr>
  </w:style>
  <w:style w:type="paragraph" w:styleId="Caption">
    <w:name w:val="caption"/>
    <w:basedOn w:val="Normal"/>
    <w:next w:val="Normal"/>
    <w:uiPriority w:val="35"/>
    <w:unhideWhenUsed/>
    <w:qFormat/>
    <w:rsid w:val="00C71529"/>
    <w:pPr>
      <w:spacing w:after="200"/>
    </w:pPr>
    <w:rPr>
      <w:i/>
      <w:iCs/>
      <w:color w:val="1F497D" w:themeColor="text2"/>
      <w:sz w:val="18"/>
      <w:szCs w:val="18"/>
    </w:rPr>
  </w:style>
  <w:style w:type="paragraph" w:customStyle="1" w:styleId="Default">
    <w:name w:val="Default"/>
    <w:rsid w:val="00C71529"/>
    <w:pPr>
      <w:autoSpaceDE w:val="0"/>
      <w:autoSpaceDN w:val="0"/>
      <w:adjustRightInd w:val="0"/>
    </w:pPr>
    <w:rPr>
      <w:rFonts w:ascii="Arial" w:eastAsiaTheme="minorHAnsi" w:hAnsi="Arial" w:cs="Arial"/>
      <w:color w:val="000000"/>
      <w:sz w:val="24"/>
      <w:szCs w:val="24"/>
      <w:lang w:eastAsia="en-US"/>
    </w:rPr>
  </w:style>
  <w:style w:type="character" w:styleId="EndnoteReference">
    <w:name w:val="endnote reference"/>
    <w:basedOn w:val="DefaultParagraphFont"/>
    <w:uiPriority w:val="99"/>
    <w:unhideWhenUsed/>
    <w:rsid w:val="00C71529"/>
    <w:rPr>
      <w:vertAlign w:val="superscript"/>
    </w:rPr>
  </w:style>
  <w:style w:type="paragraph" w:styleId="EndnoteText">
    <w:name w:val="endnote text"/>
    <w:basedOn w:val="Normal"/>
    <w:link w:val="EndnoteTextChar"/>
    <w:uiPriority w:val="99"/>
    <w:unhideWhenUsed/>
    <w:rsid w:val="00C71529"/>
  </w:style>
  <w:style w:type="character" w:customStyle="1" w:styleId="EndnoteTextChar">
    <w:name w:val="Endnote Text Char"/>
    <w:basedOn w:val="DefaultParagraphFont"/>
    <w:link w:val="EndnoteText"/>
    <w:uiPriority w:val="99"/>
    <w:rsid w:val="00C71529"/>
    <w:rPr>
      <w:rFonts w:ascii="Segoe UI" w:hAnsi="Segoe UI"/>
      <w:sz w:val="21"/>
      <w:lang w:eastAsia="en-GB"/>
    </w:rPr>
  </w:style>
  <w:style w:type="character" w:customStyle="1" w:styleId="label">
    <w:name w:val="label"/>
    <w:basedOn w:val="DefaultParagraphFont"/>
    <w:rsid w:val="00C71529"/>
  </w:style>
  <w:style w:type="character" w:customStyle="1" w:styleId="label2">
    <w:name w:val="label2"/>
    <w:basedOn w:val="DefaultParagraphFont"/>
    <w:rsid w:val="00C71529"/>
  </w:style>
  <w:style w:type="character" w:customStyle="1" w:styleId="label3">
    <w:name w:val="label3"/>
    <w:basedOn w:val="DefaultParagraphFont"/>
    <w:rsid w:val="00C71529"/>
  </w:style>
  <w:style w:type="paragraph" w:customStyle="1" w:styleId="labelled4">
    <w:name w:val="labelled4"/>
    <w:basedOn w:val="Normal"/>
    <w:rsid w:val="00C71529"/>
    <w:pPr>
      <w:spacing w:line="288" w:lineRule="atLeast"/>
      <w:ind w:right="240"/>
    </w:pPr>
    <w:rPr>
      <w:rFonts w:ascii="Times New Roman" w:hAnsi="Times New Roman"/>
      <w:color w:val="000000"/>
      <w:szCs w:val="24"/>
      <w:lang w:eastAsia="en-NZ"/>
    </w:rPr>
  </w:style>
  <w:style w:type="paragraph" w:customStyle="1" w:styleId="p1">
    <w:name w:val="p1"/>
    <w:basedOn w:val="Normal"/>
    <w:rsid w:val="00C71529"/>
    <w:rPr>
      <w:rFonts w:ascii="Helvetica" w:hAnsi="Helvetica"/>
      <w:sz w:val="14"/>
      <w:szCs w:val="14"/>
    </w:rPr>
  </w:style>
  <w:style w:type="paragraph" w:customStyle="1" w:styleId="p2">
    <w:name w:val="p2"/>
    <w:basedOn w:val="Normal"/>
    <w:rsid w:val="00C71529"/>
    <w:rPr>
      <w:rFonts w:ascii="Cambria" w:hAnsi="Cambria"/>
      <w:szCs w:val="21"/>
    </w:rPr>
  </w:style>
  <w:style w:type="paragraph" w:customStyle="1" w:styleId="p3">
    <w:name w:val="p3"/>
    <w:basedOn w:val="Normal"/>
    <w:rsid w:val="00C71529"/>
    <w:rPr>
      <w:rFonts w:ascii="Arial" w:hAnsi="Arial" w:cs="Arial"/>
      <w:sz w:val="17"/>
      <w:szCs w:val="17"/>
    </w:rPr>
  </w:style>
  <w:style w:type="character" w:customStyle="1" w:styleId="qtextChar">
    <w:name w:val="qtext Char"/>
    <w:rsid w:val="00C71529"/>
    <w:rPr>
      <w:rFonts w:ascii="Helvetica" w:hAnsi="Helvetica"/>
      <w:lang w:val="en-GB" w:eastAsia="en-GB" w:bidi="ar-SA"/>
    </w:rPr>
  </w:style>
  <w:style w:type="character" w:customStyle="1" w:styleId="s1">
    <w:name w:val="s1"/>
    <w:basedOn w:val="DefaultParagraphFont"/>
    <w:rsid w:val="00C71529"/>
    <w:rPr>
      <w:color w:val="C51B18"/>
    </w:rPr>
  </w:style>
  <w:style w:type="character" w:customStyle="1" w:styleId="s2">
    <w:name w:val="s2"/>
    <w:basedOn w:val="DefaultParagraphFont"/>
    <w:rsid w:val="00C71529"/>
    <w:rPr>
      <w:rFonts w:ascii="Arial" w:hAnsi="Arial" w:cs="Arial" w:hint="default"/>
      <w:sz w:val="12"/>
      <w:szCs w:val="12"/>
    </w:rPr>
  </w:style>
  <w:style w:type="paragraph" w:customStyle="1" w:styleId="Sectionheading">
    <w:name w:val="Section heading"/>
    <w:basedOn w:val="Heading1"/>
    <w:next w:val="Heading1"/>
    <w:qFormat/>
    <w:rsid w:val="00C71529"/>
    <w:pPr>
      <w:keepNext w:val="0"/>
      <w:pageBreakBefore/>
      <w:pBdr>
        <w:top w:val="single" w:sz="48" w:space="16" w:color="auto"/>
      </w:pBdr>
      <w:spacing w:before="0" w:after="600" w:line="264" w:lineRule="auto"/>
    </w:pPr>
    <w:rPr>
      <w:rFonts w:ascii="Georgia" w:hAnsi="Georgia"/>
      <w:b w:val="0"/>
      <w:color w:val="auto"/>
      <w:spacing w:val="0"/>
      <w:sz w:val="64"/>
    </w:rPr>
  </w:style>
  <w:style w:type="character" w:customStyle="1" w:styleId="spc1">
    <w:name w:val="spc1"/>
    <w:basedOn w:val="DefaultParagraphFont"/>
    <w:rsid w:val="00C71529"/>
    <w:rPr>
      <w:strike w:val="0"/>
      <w:dstrike w:val="0"/>
      <w:u w:val="none"/>
      <w:effect w:val="none"/>
    </w:rPr>
  </w:style>
  <w:style w:type="character" w:styleId="Strong">
    <w:name w:val="Strong"/>
    <w:basedOn w:val="DefaultParagraphFont"/>
    <w:uiPriority w:val="22"/>
    <w:qFormat/>
    <w:rsid w:val="00C71529"/>
    <w:rPr>
      <w:b/>
      <w:bCs/>
    </w:rPr>
  </w:style>
  <w:style w:type="paragraph" w:styleId="Subtitle">
    <w:name w:val="Subtitle"/>
    <w:basedOn w:val="Normal"/>
    <w:next w:val="Normal"/>
    <w:link w:val="SubtitleChar"/>
    <w:uiPriority w:val="11"/>
    <w:qFormat/>
    <w:rsid w:val="00C71529"/>
    <w:rPr>
      <w:b/>
      <w:bCs/>
      <w:sz w:val="28"/>
    </w:rPr>
  </w:style>
  <w:style w:type="character" w:customStyle="1" w:styleId="SubtitleChar">
    <w:name w:val="Subtitle Char"/>
    <w:basedOn w:val="DefaultParagraphFont"/>
    <w:link w:val="Subtitle"/>
    <w:uiPriority w:val="11"/>
    <w:rsid w:val="00C71529"/>
    <w:rPr>
      <w:rFonts w:ascii="Segoe UI" w:hAnsi="Segoe UI"/>
      <w:b/>
      <w:bCs/>
      <w:sz w:val="28"/>
      <w:lang w:eastAsia="en-GB"/>
    </w:rPr>
  </w:style>
  <w:style w:type="paragraph" w:customStyle="1" w:styleId="text5">
    <w:name w:val="text5"/>
    <w:basedOn w:val="Normal"/>
    <w:rsid w:val="00C71529"/>
    <w:pPr>
      <w:spacing w:before="83" w:after="216" w:line="288" w:lineRule="atLeast"/>
    </w:pPr>
    <w:rPr>
      <w:rFonts w:ascii="Times New Roman" w:hAnsi="Times New Roman"/>
      <w:szCs w:val="24"/>
      <w:lang w:eastAsia="en-NZ"/>
    </w:rPr>
  </w:style>
  <w:style w:type="character" w:styleId="UnresolvedMention">
    <w:name w:val="Unresolved Mention"/>
    <w:basedOn w:val="DefaultParagraphFont"/>
    <w:uiPriority w:val="99"/>
    <w:unhideWhenUsed/>
    <w:rsid w:val="00C71529"/>
    <w:rPr>
      <w:color w:val="605E5C"/>
      <w:shd w:val="clear" w:color="auto" w:fill="E1DFDD"/>
    </w:rPr>
  </w:style>
  <w:style w:type="character" w:customStyle="1" w:styleId="normaltextrun">
    <w:name w:val="normaltextrun"/>
    <w:basedOn w:val="DefaultParagraphFont"/>
    <w:rsid w:val="00C71529"/>
  </w:style>
  <w:style w:type="character" w:customStyle="1" w:styleId="eop">
    <w:name w:val="eop"/>
    <w:basedOn w:val="DefaultParagraphFont"/>
    <w:rsid w:val="00C71529"/>
  </w:style>
  <w:style w:type="paragraph" w:customStyle="1" w:styleId="paragraph">
    <w:name w:val="paragraph"/>
    <w:basedOn w:val="Normal"/>
    <w:rsid w:val="00C71529"/>
    <w:pPr>
      <w:spacing w:before="100" w:beforeAutospacing="1" w:after="100" w:afterAutospacing="1"/>
    </w:pPr>
    <w:rPr>
      <w:rFonts w:ascii="Times New Roman" w:hAnsi="Times New Roman"/>
      <w:sz w:val="24"/>
      <w:szCs w:val="24"/>
      <w:lang w:eastAsia="en-NZ"/>
    </w:rPr>
  </w:style>
  <w:style w:type="character" w:styleId="Mention">
    <w:name w:val="Mention"/>
    <w:basedOn w:val="DefaultParagraphFont"/>
    <w:uiPriority w:val="99"/>
    <w:unhideWhenUsed/>
    <w:rsid w:val="00C71529"/>
    <w:rPr>
      <w:color w:val="2B579A"/>
      <w:shd w:val="clear" w:color="auto" w:fill="E1DFDD"/>
    </w:rPr>
  </w:style>
  <w:style w:type="character" w:styleId="Emphasis">
    <w:name w:val="Emphasis"/>
    <w:basedOn w:val="DefaultParagraphFont"/>
    <w:uiPriority w:val="20"/>
    <w:qFormat/>
    <w:rsid w:val="00C71529"/>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victimsinfo.govt.nz/" TargetMode="External"/><Relationship Id="rId21" Type="http://schemas.openxmlformats.org/officeDocument/2006/relationships/header" Target="header4.xml"/><Relationship Id="rId42" Type="http://schemas.openxmlformats.org/officeDocument/2006/relationships/hyperlink" Target="https://www.victimsupport.org.nz/contact-us/our-contact-details" TargetMode="External"/><Relationship Id="rId47" Type="http://schemas.openxmlformats.org/officeDocument/2006/relationships/diagramData" Target="diagrams/data1.xml"/><Relationship Id="rId63" Type="http://schemas.openxmlformats.org/officeDocument/2006/relationships/diagramLayout" Target="diagrams/layout4.xml"/><Relationship Id="rId68" Type="http://schemas.openxmlformats.org/officeDocument/2006/relationships/diagramLayout" Target="diagrams/layout5.xml"/><Relationship Id="rId84" Type="http://schemas.openxmlformats.org/officeDocument/2006/relationships/hyperlink" Target="https://www.paroleboard.govt.nz/victims" TargetMode="External"/><Relationship Id="rId89" Type="http://schemas.openxmlformats.org/officeDocument/2006/relationships/diagramColors" Target="diagrams/colors8.xml"/><Relationship Id="rId7" Type="http://schemas.openxmlformats.org/officeDocument/2006/relationships/settings" Target="settings.xml"/><Relationship Id="rId71" Type="http://schemas.microsoft.com/office/2007/relationships/diagramDrawing" Target="diagrams/drawing5.xml"/><Relationship Id="rId92" Type="http://schemas.openxmlformats.org/officeDocument/2006/relationships/diagramLayout" Target="diagrams/layout9.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hyperlink" Target="mailto:mentalhealthadmin@health.govt.nz" TargetMode="External"/><Relationship Id="rId11" Type="http://schemas.openxmlformats.org/officeDocument/2006/relationships/header" Target="header1.xml"/><Relationship Id="rId24" Type="http://schemas.openxmlformats.org/officeDocument/2006/relationships/hyperlink" Target="https://www.victimsupport.org.nz/contact-us/our-contact-details" TargetMode="External"/><Relationship Id="rId32" Type="http://schemas.openxmlformats.org/officeDocument/2006/relationships/hyperlink" Target="https://privacy.org.nz/your-privacy/how-to-complain" TargetMode="External"/><Relationship Id="rId37" Type="http://schemas.openxmlformats.org/officeDocument/2006/relationships/hyperlink" Target="https://www.victimsupport.org.nz/" TargetMode="External"/><Relationship Id="rId40" Type="http://schemas.openxmlformats.org/officeDocument/2006/relationships/hyperlink" Target="mailto:victiminformation@police.govt.nz" TargetMode="External"/><Relationship Id="rId45" Type="http://schemas.openxmlformats.org/officeDocument/2006/relationships/hyperlink" Target="https://www.health.govt.nz/publication/guidelines-mental-health-compulsory-assessment-and-treatment-act-1992" TargetMode="External"/><Relationship Id="rId53" Type="http://schemas.openxmlformats.org/officeDocument/2006/relationships/diagramLayout" Target="diagrams/layout2.xml"/><Relationship Id="rId58" Type="http://schemas.openxmlformats.org/officeDocument/2006/relationships/diagramLayout" Target="diagrams/layout3.xml"/><Relationship Id="rId66" Type="http://schemas.microsoft.com/office/2007/relationships/diagramDrawing" Target="diagrams/drawing4.xml"/><Relationship Id="rId74" Type="http://schemas.openxmlformats.org/officeDocument/2006/relationships/diagramQuickStyle" Target="diagrams/quickStyle6.xml"/><Relationship Id="rId79" Type="http://schemas.openxmlformats.org/officeDocument/2006/relationships/diagramQuickStyle" Target="diagrams/quickStyle7.xml"/><Relationship Id="rId87" Type="http://schemas.openxmlformats.org/officeDocument/2006/relationships/diagramLayout" Target="diagrams/layout8.xml"/><Relationship Id="rId102" Type="http://schemas.microsoft.com/office/2007/relationships/diagramDrawing" Target="diagrams/drawing10.xml"/><Relationship Id="rId5" Type="http://schemas.openxmlformats.org/officeDocument/2006/relationships/numbering" Target="numbering.xml"/><Relationship Id="rId61" Type="http://schemas.microsoft.com/office/2007/relationships/diagramDrawing" Target="diagrams/drawing3.xml"/><Relationship Id="rId82" Type="http://schemas.openxmlformats.org/officeDocument/2006/relationships/hyperlink" Target="https://www.health.govt.nz/publication/special-patients-and-restricted-patients-guidelines-regional-forensic-mental-health-services" TargetMode="External"/><Relationship Id="rId90" Type="http://schemas.microsoft.com/office/2007/relationships/diagramDrawing" Target="diagrams/drawing8.xml"/><Relationship Id="rId95" Type="http://schemas.microsoft.com/office/2007/relationships/diagramDrawing" Target="diagrams/drawing9.xml"/><Relationship Id="rId19" Type="http://schemas.openxmlformats.org/officeDocument/2006/relationships/footer" Target="footer4.xml"/><Relationship Id="rId14" Type="http://schemas.openxmlformats.org/officeDocument/2006/relationships/image" Target="media/image4.png"/><Relationship Id="rId22" Type="http://schemas.openxmlformats.org/officeDocument/2006/relationships/footer" Target="footer6.xml"/><Relationship Id="rId27" Type="http://schemas.openxmlformats.org/officeDocument/2006/relationships/hyperlink" Target="http://www.health.govt.nz/victimsrights" TargetMode="External"/><Relationship Id="rId30" Type="http://schemas.openxmlformats.org/officeDocument/2006/relationships/hyperlink" Target="https://www.ombudsman.parliament.nz/" TargetMode="External"/><Relationship Id="rId35" Type="http://schemas.openxmlformats.org/officeDocument/2006/relationships/hyperlink" Target="http://www.corrections.govt.nz/information_for_victims/victim_notification_register" TargetMode="External"/><Relationship Id="rId43" Type="http://schemas.openxmlformats.org/officeDocument/2006/relationships/hyperlink" Target="https://www.health.govt.nz/publication/special-patients-and-restricted-patients-guidelines-regional-forensic-mental-health-services" TargetMode="External"/><Relationship Id="rId48" Type="http://schemas.openxmlformats.org/officeDocument/2006/relationships/diagramLayout" Target="diagrams/layout1.xml"/><Relationship Id="rId56" Type="http://schemas.microsoft.com/office/2007/relationships/diagramDrawing" Target="diagrams/drawing2.xml"/><Relationship Id="rId64" Type="http://schemas.openxmlformats.org/officeDocument/2006/relationships/diagramQuickStyle" Target="diagrams/quickStyle4.xml"/><Relationship Id="rId69" Type="http://schemas.openxmlformats.org/officeDocument/2006/relationships/diagramQuickStyle" Target="diagrams/quickStyle5.xml"/><Relationship Id="rId77" Type="http://schemas.openxmlformats.org/officeDocument/2006/relationships/diagramData" Target="diagrams/data7.xml"/><Relationship Id="rId100" Type="http://schemas.openxmlformats.org/officeDocument/2006/relationships/diagramQuickStyle" Target="diagrams/quickStyle10.xml"/><Relationship Id="rId105" Type="http://schemas.openxmlformats.org/officeDocument/2006/relationships/theme" Target="theme/theme1.xml"/><Relationship Id="rId8" Type="http://schemas.openxmlformats.org/officeDocument/2006/relationships/webSettings" Target="webSettings.xml"/><Relationship Id="rId51" Type="http://schemas.microsoft.com/office/2007/relationships/diagramDrawing" Target="diagrams/drawing1.xml"/><Relationship Id="rId72" Type="http://schemas.openxmlformats.org/officeDocument/2006/relationships/diagramData" Target="diagrams/data6.xml"/><Relationship Id="rId80" Type="http://schemas.openxmlformats.org/officeDocument/2006/relationships/diagramColors" Target="diagrams/colors7.xml"/><Relationship Id="rId85" Type="http://schemas.openxmlformats.org/officeDocument/2006/relationships/hyperlink" Target="https://www.health.govt.nz/publication/special-patients-and-restricted-patients-guidelines-regional-forensic-mental-health-services" TargetMode="External"/><Relationship Id="rId93" Type="http://schemas.openxmlformats.org/officeDocument/2006/relationships/diagramQuickStyle" Target="diagrams/quickStyle9.xml"/><Relationship Id="rId98" Type="http://schemas.openxmlformats.org/officeDocument/2006/relationships/diagramData" Target="diagrams/data10.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header" Target="header2.xml"/><Relationship Id="rId25" Type="http://schemas.openxmlformats.org/officeDocument/2006/relationships/hyperlink" Target="https://www.victimsupport.org.nz/practical-information/coping-grief-and-trauma" TargetMode="External"/><Relationship Id="rId33" Type="http://schemas.openxmlformats.org/officeDocument/2006/relationships/hyperlink" Target="https://victimsinfo.govt.nz/assets/Victims-code/Victims-Code.pdf" TargetMode="External"/><Relationship Id="rId38" Type="http://schemas.openxmlformats.org/officeDocument/2006/relationships/hyperlink" Target="https://www.health.govt.nz/our-work/mental-health-and-addiction/mental-health-legislation/victims-rights" TargetMode="External"/><Relationship Id="rId46" Type="http://schemas.openxmlformats.org/officeDocument/2006/relationships/hyperlink" Target="https://www.health.govt.nz/publication/special-patients-and-restricted-patients-guidelines-regional-forensic-mental-health-services" TargetMode="External"/><Relationship Id="rId59" Type="http://schemas.openxmlformats.org/officeDocument/2006/relationships/diagramQuickStyle" Target="diagrams/quickStyle3.xml"/><Relationship Id="rId67" Type="http://schemas.openxmlformats.org/officeDocument/2006/relationships/diagramData" Target="diagrams/data5.xml"/><Relationship Id="rId103" Type="http://schemas.openxmlformats.org/officeDocument/2006/relationships/hyperlink" Target="https://www.health.govt.nz/publication/special-patients-and-restricted-patients-guidelines-regional-forensic-mental-health-services" TargetMode="External"/><Relationship Id="rId20" Type="http://schemas.openxmlformats.org/officeDocument/2006/relationships/footer" Target="footer5.xml"/><Relationship Id="rId41" Type="http://schemas.openxmlformats.org/officeDocument/2006/relationships/hyperlink" Target="https://www.health.govt.nz/our-work/mental-health-and-addiction/mental-health-legislation/victims-rights" TargetMode="External"/><Relationship Id="rId54" Type="http://schemas.openxmlformats.org/officeDocument/2006/relationships/diagramQuickStyle" Target="diagrams/quickStyle2.xml"/><Relationship Id="rId62" Type="http://schemas.openxmlformats.org/officeDocument/2006/relationships/diagramData" Target="diagrams/data4.xml"/><Relationship Id="rId70" Type="http://schemas.openxmlformats.org/officeDocument/2006/relationships/diagramColors" Target="diagrams/colors5.xml"/><Relationship Id="rId75" Type="http://schemas.openxmlformats.org/officeDocument/2006/relationships/diagramColors" Target="diagrams/colors6.xml"/><Relationship Id="rId83" Type="http://schemas.openxmlformats.org/officeDocument/2006/relationships/hyperlink" Target="https://www.victimsupport.org.nz/practical-information/parole-board/parole-hearing" TargetMode="External"/><Relationship Id="rId88" Type="http://schemas.openxmlformats.org/officeDocument/2006/relationships/diagramQuickStyle" Target="diagrams/quickStyle8.xml"/><Relationship Id="rId91" Type="http://schemas.openxmlformats.org/officeDocument/2006/relationships/diagramData" Target="diagrams/data9.xml"/><Relationship Id="rId96" Type="http://schemas.openxmlformats.org/officeDocument/2006/relationships/hyperlink" Target="https://www.health.govt.nz/new-zealand-health-system/key-health-sector-organisations-and-people/mental-health-review-tribunal"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footer" Target="footer7.xml"/><Relationship Id="rId28" Type="http://schemas.openxmlformats.org/officeDocument/2006/relationships/hyperlink" Target="https://www.health.govt.nz/our-work/mental-health-and-addiction/mental-health-legislation/victims-rights" TargetMode="External"/><Relationship Id="rId36" Type="http://schemas.openxmlformats.org/officeDocument/2006/relationships/hyperlink" Target="http://www.victimsinfo.govt.nz" TargetMode="External"/><Relationship Id="rId49" Type="http://schemas.openxmlformats.org/officeDocument/2006/relationships/diagramQuickStyle" Target="diagrams/quickStyle1.xml"/><Relationship Id="rId57" Type="http://schemas.openxmlformats.org/officeDocument/2006/relationships/diagramData" Target="diagrams/data3.xml"/><Relationship Id="rId10" Type="http://schemas.openxmlformats.org/officeDocument/2006/relationships/endnotes" Target="endnotes.xml"/><Relationship Id="rId31" Type="http://schemas.openxmlformats.org/officeDocument/2006/relationships/hyperlink" Target="https://www.ipca.govt.nz/" TargetMode="External"/><Relationship Id="rId44" Type="http://schemas.openxmlformats.org/officeDocument/2006/relationships/hyperlink" Target="https://www.health.govt.nz/about-ministry/corporate-publications/mental-health-annual-reports" TargetMode="External"/><Relationship Id="rId52" Type="http://schemas.openxmlformats.org/officeDocument/2006/relationships/diagramData" Target="diagrams/data2.xml"/><Relationship Id="rId60" Type="http://schemas.openxmlformats.org/officeDocument/2006/relationships/diagramColors" Target="diagrams/colors3.xml"/><Relationship Id="rId65" Type="http://schemas.openxmlformats.org/officeDocument/2006/relationships/diagramColors" Target="diagrams/colors4.xml"/><Relationship Id="rId73" Type="http://schemas.openxmlformats.org/officeDocument/2006/relationships/diagramLayout" Target="diagrams/layout6.xml"/><Relationship Id="rId78" Type="http://schemas.openxmlformats.org/officeDocument/2006/relationships/diagramLayout" Target="diagrams/layout7.xml"/><Relationship Id="rId81" Type="http://schemas.microsoft.com/office/2007/relationships/diagramDrawing" Target="diagrams/drawing7.xml"/><Relationship Id="rId86" Type="http://schemas.openxmlformats.org/officeDocument/2006/relationships/diagramData" Target="diagrams/data8.xml"/><Relationship Id="rId94" Type="http://schemas.openxmlformats.org/officeDocument/2006/relationships/diagramColors" Target="diagrams/colors9.xml"/><Relationship Id="rId99" Type="http://schemas.openxmlformats.org/officeDocument/2006/relationships/diagramLayout" Target="diagrams/layout10.xml"/><Relationship Id="rId101" Type="http://schemas.openxmlformats.org/officeDocument/2006/relationships/diagramColors" Target="diagrams/colors10.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jpeg"/><Relationship Id="rId18" Type="http://schemas.openxmlformats.org/officeDocument/2006/relationships/header" Target="header3.xml"/><Relationship Id="rId39" Type="http://schemas.openxmlformats.org/officeDocument/2006/relationships/hyperlink" Target="http://www.health.govt.nz/victimsrights" TargetMode="External"/><Relationship Id="rId34" Type="http://schemas.openxmlformats.org/officeDocument/2006/relationships/hyperlink" Target="http://www.police.govt.nz/advice-services/advice-victims/information-victims-crime" TargetMode="External"/><Relationship Id="rId50" Type="http://schemas.openxmlformats.org/officeDocument/2006/relationships/diagramColors" Target="diagrams/colors1.xml"/><Relationship Id="rId55" Type="http://schemas.openxmlformats.org/officeDocument/2006/relationships/diagramColors" Target="diagrams/colors2.xml"/><Relationship Id="rId76" Type="http://schemas.microsoft.com/office/2007/relationships/diagramDrawing" Target="diagrams/drawing6.xml"/><Relationship Id="rId97" Type="http://schemas.openxmlformats.org/officeDocument/2006/relationships/hyperlink" Target="https://www.health.govt.nz/new-zealand-health-system/key-health-sector-organisations-and-people/mental-health-review-tribunal/mental-health-review-tribunal-resources" TargetMode="External"/><Relationship Id="rId104" Type="http://schemas.openxmlformats.org/officeDocument/2006/relationships/fontTable" Target="fontTable.xml"/></Relationships>
</file>

<file path=word/_rels/footer4.xml.rels><?xml version="1.0" encoding="UTF-8" standalone="yes"?>
<Relationships xmlns="http://schemas.openxmlformats.org/package/2006/relationships"><Relationship Id="rId1" Type="http://schemas.openxmlformats.org/officeDocument/2006/relationships/image" Target="media/image5.png"/></Relationships>
</file>

<file path=word/_rels/footnotes.xml.rels><?xml version="1.0" encoding="UTF-8" standalone="yes"?>
<Relationships xmlns="http://schemas.openxmlformats.org/package/2006/relationships"><Relationship Id="rId8" Type="http://schemas.openxmlformats.org/officeDocument/2006/relationships/hyperlink" Target="https://www.health.govt.nz/publication/special-patients-and-restricted-patients-guidelines-regional-forensic-mental-health-services" TargetMode="External"/><Relationship Id="rId3" Type="http://schemas.openxmlformats.org/officeDocument/2006/relationships/hyperlink" Target="https://www.health.govt.nz/publication/special-patients-and-restricted-patients-guidelines-regional-forensic-mental-health-services" TargetMode="External"/><Relationship Id="rId7" Type="http://schemas.openxmlformats.org/officeDocument/2006/relationships/hyperlink" Target="https://www.health.govt.nz/publication/special-patients-and-restricted-patients-guidelines-regional-forensic-mental-health-services" TargetMode="External"/><Relationship Id="rId2" Type="http://schemas.openxmlformats.org/officeDocument/2006/relationships/hyperlink" Target="https://www.health.govt.nz/our-work/mental-health-and-addiction/mental-health-legislation/victims-rights" TargetMode="External"/><Relationship Id="rId1" Type="http://schemas.openxmlformats.org/officeDocument/2006/relationships/hyperlink" Target="https://www.victimsupport.org.nz/practical-information/coping-grief-and-trauma" TargetMode="External"/><Relationship Id="rId6" Type="http://schemas.openxmlformats.org/officeDocument/2006/relationships/hyperlink" Target="http://dx.doi.org/10.1111/j.1440-1614.2006.01924.x" TargetMode="External"/><Relationship Id="rId5" Type="http://schemas.openxmlformats.org/officeDocument/2006/relationships/hyperlink" Target="https://www.health.govt.nz/publication/guidelines-mental-health-compulsory-assessment-and-treatment-act-1992" TargetMode="External"/><Relationship Id="rId10" Type="http://schemas.openxmlformats.org/officeDocument/2006/relationships/hyperlink" Target="https://www.health.govt.nz/publication/special-patients-and-restricted-patients-guidelines-regional-forensic-mental-health-services" TargetMode="External"/><Relationship Id="rId4" Type="http://schemas.openxmlformats.org/officeDocument/2006/relationships/hyperlink" Target="https://www.health.govt.nz/about-ministry/corporate-publications/mental-health-annual-reports" TargetMode="External"/><Relationship Id="rId9" Type="http://schemas.openxmlformats.org/officeDocument/2006/relationships/hyperlink" Target="https://www.health.govt.nz/publication/special-patients-and-restricted-patients-guidelines-regional-forensic-mental-health-services"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Dianne\Application%20Data\Microsoft\Templates\Health\2012%20Report%20Sans%20Serif%20Body.dot"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DEFBC86-0551-4902-96F9-36D016C678A2}" type="doc">
      <dgm:prSet loTypeId="urn:microsoft.com/office/officeart/2005/8/layout/process1" loCatId="process" qsTypeId="urn:microsoft.com/office/officeart/2005/8/quickstyle/simple1" qsCatId="simple" csTypeId="urn:microsoft.com/office/officeart/2005/8/colors/accent1_2" csCatId="accent1" phldr="1"/>
      <dgm:spPr/>
    </dgm:pt>
    <dgm:pt modelId="{BAB34E97-FA02-44D3-9212-137FE8A9E4BE}">
      <dgm:prSet phldrT="[Text]" custT="1"/>
      <dgm:spPr/>
      <dgm:t>
        <a:bodyPr/>
        <a:lstStyle/>
        <a:p>
          <a:r>
            <a:rPr lang="en-NZ" sz="1000"/>
            <a:t>1. Staff-escorted leave</a:t>
          </a:r>
        </a:p>
      </dgm:t>
    </dgm:pt>
    <dgm:pt modelId="{67A37DED-169F-4065-8146-C8F5C44A0181}" type="parTrans" cxnId="{82063CC1-82FE-4D65-BF6D-B7DE17D6C47C}">
      <dgm:prSet/>
      <dgm:spPr/>
      <dgm:t>
        <a:bodyPr/>
        <a:lstStyle/>
        <a:p>
          <a:endParaRPr lang="en-NZ"/>
        </a:p>
      </dgm:t>
    </dgm:pt>
    <dgm:pt modelId="{983FD2E5-7665-434B-B81B-990ECAF90883}" type="sibTrans" cxnId="{82063CC1-82FE-4D65-BF6D-B7DE17D6C47C}">
      <dgm:prSet/>
      <dgm:spPr/>
      <dgm:t>
        <a:bodyPr/>
        <a:lstStyle/>
        <a:p>
          <a:endParaRPr lang="en-NZ"/>
        </a:p>
      </dgm:t>
    </dgm:pt>
    <dgm:pt modelId="{9764C09C-B4C8-4C2D-9587-0E96AB3E7450}">
      <dgm:prSet custT="1"/>
      <dgm:spPr/>
      <dgm:t>
        <a:bodyPr/>
        <a:lstStyle/>
        <a:p>
          <a:r>
            <a:rPr lang="en-NZ" sz="1000"/>
            <a:t>The special patient can leave the hospital if they are with staff.</a:t>
          </a:r>
        </a:p>
      </dgm:t>
    </dgm:pt>
    <dgm:pt modelId="{A8081DB8-78E5-4028-BFA8-0E38C1FDCEDA}" type="parTrans" cxnId="{F75D1E76-FC79-494B-9F8D-9D304037B90A}">
      <dgm:prSet/>
      <dgm:spPr/>
      <dgm:t>
        <a:bodyPr/>
        <a:lstStyle/>
        <a:p>
          <a:endParaRPr lang="en-NZ"/>
        </a:p>
      </dgm:t>
    </dgm:pt>
    <dgm:pt modelId="{B5A67607-549D-4450-9A35-FD3E03359BF5}" type="sibTrans" cxnId="{F75D1E76-FC79-494B-9F8D-9D304037B90A}">
      <dgm:prSet/>
      <dgm:spPr/>
      <dgm:t>
        <a:bodyPr/>
        <a:lstStyle/>
        <a:p>
          <a:endParaRPr lang="en-NZ"/>
        </a:p>
      </dgm:t>
    </dgm:pt>
    <dgm:pt modelId="{21FBA3D2-F222-4390-A1F4-FF7CFD28A6BE}" type="pres">
      <dgm:prSet presAssocID="{FDEFBC86-0551-4902-96F9-36D016C678A2}" presName="Name0" presStyleCnt="0">
        <dgm:presLayoutVars>
          <dgm:dir/>
          <dgm:resizeHandles val="exact"/>
        </dgm:presLayoutVars>
      </dgm:prSet>
      <dgm:spPr/>
    </dgm:pt>
    <dgm:pt modelId="{0BA97339-588F-4256-AE3F-952A2EB1296D}" type="pres">
      <dgm:prSet presAssocID="{BAB34E97-FA02-44D3-9212-137FE8A9E4BE}" presName="node" presStyleLbl="node1" presStyleIdx="0" presStyleCnt="2" custLinFactY="96581" custLinFactNeighborX="-117" custLinFactNeighborY="100000">
        <dgm:presLayoutVars>
          <dgm:bulletEnabled val="1"/>
        </dgm:presLayoutVars>
      </dgm:prSet>
      <dgm:spPr/>
    </dgm:pt>
    <dgm:pt modelId="{14F12976-95A9-410D-882A-1CF9C487A062}" type="pres">
      <dgm:prSet presAssocID="{983FD2E5-7665-434B-B81B-990ECAF90883}" presName="sibTrans" presStyleLbl="sibTrans2D1" presStyleIdx="0" presStyleCnt="1"/>
      <dgm:spPr/>
    </dgm:pt>
    <dgm:pt modelId="{9606AA4C-2A9D-43B7-87F9-CFF11003F9A2}" type="pres">
      <dgm:prSet presAssocID="{983FD2E5-7665-434B-B81B-990ECAF90883}" presName="connectorText" presStyleLbl="sibTrans2D1" presStyleIdx="0" presStyleCnt="1"/>
      <dgm:spPr/>
    </dgm:pt>
    <dgm:pt modelId="{D92EFDCD-464F-483B-A042-D7EC4D93C5F8}" type="pres">
      <dgm:prSet presAssocID="{9764C09C-B4C8-4C2D-9587-0E96AB3E7450}" presName="node" presStyleLbl="node1" presStyleIdx="1" presStyleCnt="2">
        <dgm:presLayoutVars>
          <dgm:bulletEnabled val="1"/>
        </dgm:presLayoutVars>
      </dgm:prSet>
      <dgm:spPr/>
    </dgm:pt>
  </dgm:ptLst>
  <dgm:cxnLst>
    <dgm:cxn modelId="{E9530529-49DA-4861-A3CC-D4EFF5E00707}" type="presOf" srcId="{983FD2E5-7665-434B-B81B-990ECAF90883}" destId="{9606AA4C-2A9D-43B7-87F9-CFF11003F9A2}" srcOrd="1" destOrd="0" presId="urn:microsoft.com/office/officeart/2005/8/layout/process1"/>
    <dgm:cxn modelId="{57FA2C38-06B8-4DA2-B29B-0E8F0DD319E8}" type="presOf" srcId="{9764C09C-B4C8-4C2D-9587-0E96AB3E7450}" destId="{D92EFDCD-464F-483B-A042-D7EC4D93C5F8}" srcOrd="0" destOrd="0" presId="urn:microsoft.com/office/officeart/2005/8/layout/process1"/>
    <dgm:cxn modelId="{F75D1E76-FC79-494B-9F8D-9D304037B90A}" srcId="{FDEFBC86-0551-4902-96F9-36D016C678A2}" destId="{9764C09C-B4C8-4C2D-9587-0E96AB3E7450}" srcOrd="1" destOrd="0" parTransId="{A8081DB8-78E5-4028-BFA8-0E38C1FDCEDA}" sibTransId="{B5A67607-549D-4450-9A35-FD3E03359BF5}"/>
    <dgm:cxn modelId="{B22F4F8A-7AA6-4ECE-91EE-960327C8731C}" type="presOf" srcId="{BAB34E97-FA02-44D3-9212-137FE8A9E4BE}" destId="{0BA97339-588F-4256-AE3F-952A2EB1296D}" srcOrd="0" destOrd="0" presId="urn:microsoft.com/office/officeart/2005/8/layout/process1"/>
    <dgm:cxn modelId="{BCB029B0-E223-41C2-826E-4860FBEBA9E9}" type="presOf" srcId="{983FD2E5-7665-434B-B81B-990ECAF90883}" destId="{14F12976-95A9-410D-882A-1CF9C487A062}" srcOrd="0" destOrd="0" presId="urn:microsoft.com/office/officeart/2005/8/layout/process1"/>
    <dgm:cxn modelId="{6C0ECEBD-FE82-46C9-AF56-EBD19121F446}" type="presOf" srcId="{FDEFBC86-0551-4902-96F9-36D016C678A2}" destId="{21FBA3D2-F222-4390-A1F4-FF7CFD28A6BE}" srcOrd="0" destOrd="0" presId="urn:microsoft.com/office/officeart/2005/8/layout/process1"/>
    <dgm:cxn modelId="{82063CC1-82FE-4D65-BF6D-B7DE17D6C47C}" srcId="{FDEFBC86-0551-4902-96F9-36D016C678A2}" destId="{BAB34E97-FA02-44D3-9212-137FE8A9E4BE}" srcOrd="0" destOrd="0" parTransId="{67A37DED-169F-4065-8146-C8F5C44A0181}" sibTransId="{983FD2E5-7665-434B-B81B-990ECAF90883}"/>
    <dgm:cxn modelId="{C538B026-7BA1-4CB4-8742-7F9D1AB3879F}" type="presParOf" srcId="{21FBA3D2-F222-4390-A1F4-FF7CFD28A6BE}" destId="{0BA97339-588F-4256-AE3F-952A2EB1296D}" srcOrd="0" destOrd="0" presId="urn:microsoft.com/office/officeart/2005/8/layout/process1"/>
    <dgm:cxn modelId="{2333B76A-3F9D-4773-A27A-52462B6026C3}" type="presParOf" srcId="{21FBA3D2-F222-4390-A1F4-FF7CFD28A6BE}" destId="{14F12976-95A9-410D-882A-1CF9C487A062}" srcOrd="1" destOrd="0" presId="urn:microsoft.com/office/officeart/2005/8/layout/process1"/>
    <dgm:cxn modelId="{AD11134F-F6C7-4700-8B05-C2F15C2225EA}" type="presParOf" srcId="{14F12976-95A9-410D-882A-1CF9C487A062}" destId="{9606AA4C-2A9D-43B7-87F9-CFF11003F9A2}" srcOrd="0" destOrd="0" presId="urn:microsoft.com/office/officeart/2005/8/layout/process1"/>
    <dgm:cxn modelId="{A42267BE-AA97-42CE-8EDE-A25F69F0240D}" type="presParOf" srcId="{21FBA3D2-F222-4390-A1F4-FF7CFD28A6BE}" destId="{D92EFDCD-464F-483B-A042-D7EC4D93C5F8}" srcOrd="2" destOrd="0" presId="urn:microsoft.com/office/officeart/2005/8/layout/process1"/>
  </dgm:cxnLst>
  <dgm:bg/>
  <dgm:whole/>
  <dgm:extLst>
    <a:ext uri="http://schemas.microsoft.com/office/drawing/2008/diagram">
      <dsp:dataModelExt xmlns:dsp="http://schemas.microsoft.com/office/drawing/2008/diagram" relId="rId51"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15A12D02-2D71-4145-8F12-C033F6327CE4}" type="doc">
      <dgm:prSet loTypeId="urn:microsoft.com/office/officeart/2005/8/layout/process1" loCatId="process" qsTypeId="urn:microsoft.com/office/officeart/2005/8/quickstyle/simple1" qsCatId="simple" csTypeId="urn:microsoft.com/office/officeart/2005/8/colors/accent1_2" csCatId="accent1" phldr="1"/>
      <dgm:spPr/>
    </dgm:pt>
    <dgm:pt modelId="{B85BCF63-329C-47C0-B611-6D6A61919A95}">
      <dgm:prSet phldrT="[Text]"/>
      <dgm:spPr/>
      <dgm:t>
        <a:bodyPr/>
        <a:lstStyle/>
        <a:p>
          <a:r>
            <a:rPr lang="en-NZ"/>
            <a:t>2. Staff-escorted leave (unescorted at destination)</a:t>
          </a:r>
        </a:p>
      </dgm:t>
    </dgm:pt>
    <dgm:pt modelId="{CA762F31-3C7A-4F3F-A621-19B0F43A8100}" type="parTrans" cxnId="{0954F3BE-D4F4-4F6C-B103-386188A053E7}">
      <dgm:prSet/>
      <dgm:spPr/>
      <dgm:t>
        <a:bodyPr/>
        <a:lstStyle/>
        <a:p>
          <a:endParaRPr lang="en-NZ"/>
        </a:p>
      </dgm:t>
    </dgm:pt>
    <dgm:pt modelId="{8DB3FB21-7D54-423B-A9B7-58C4ED9ED4B1}" type="sibTrans" cxnId="{0954F3BE-D4F4-4F6C-B103-386188A053E7}">
      <dgm:prSet/>
      <dgm:spPr/>
      <dgm:t>
        <a:bodyPr/>
        <a:lstStyle/>
        <a:p>
          <a:endParaRPr lang="en-NZ"/>
        </a:p>
      </dgm:t>
    </dgm:pt>
    <dgm:pt modelId="{003F97E1-3931-4E47-A8DF-F8F6E87911E0}">
      <dgm:prSet/>
      <dgm:spPr/>
      <dgm:t>
        <a:bodyPr/>
        <a:lstStyle/>
        <a:p>
          <a:r>
            <a:rPr lang="en-NZ"/>
            <a:t>The special patient can leave the hospital if they are with staff. However, they are not with staff at their destination.</a:t>
          </a:r>
        </a:p>
      </dgm:t>
    </dgm:pt>
    <dgm:pt modelId="{0D221E6F-E075-4FB6-A0C0-7399E13E9940}" type="parTrans" cxnId="{CC143D75-6247-4EF7-AE10-539E56A285EA}">
      <dgm:prSet/>
      <dgm:spPr/>
      <dgm:t>
        <a:bodyPr/>
        <a:lstStyle/>
        <a:p>
          <a:endParaRPr lang="en-NZ"/>
        </a:p>
      </dgm:t>
    </dgm:pt>
    <dgm:pt modelId="{DADFEEF9-24B8-4F6F-B9DF-D6378355414C}" type="sibTrans" cxnId="{CC143D75-6247-4EF7-AE10-539E56A285EA}">
      <dgm:prSet/>
      <dgm:spPr/>
      <dgm:t>
        <a:bodyPr/>
        <a:lstStyle/>
        <a:p>
          <a:endParaRPr lang="en-NZ"/>
        </a:p>
      </dgm:t>
    </dgm:pt>
    <dgm:pt modelId="{902433B7-623D-4E1C-A6FD-E0170150C694}" type="pres">
      <dgm:prSet presAssocID="{15A12D02-2D71-4145-8F12-C033F6327CE4}" presName="Name0" presStyleCnt="0">
        <dgm:presLayoutVars>
          <dgm:dir/>
          <dgm:resizeHandles val="exact"/>
        </dgm:presLayoutVars>
      </dgm:prSet>
      <dgm:spPr/>
    </dgm:pt>
    <dgm:pt modelId="{D129215F-DFC6-4C58-9966-577BE0ACA525}" type="pres">
      <dgm:prSet presAssocID="{B85BCF63-329C-47C0-B611-6D6A61919A95}" presName="node" presStyleLbl="node1" presStyleIdx="0" presStyleCnt="2">
        <dgm:presLayoutVars>
          <dgm:bulletEnabled val="1"/>
        </dgm:presLayoutVars>
      </dgm:prSet>
      <dgm:spPr/>
    </dgm:pt>
    <dgm:pt modelId="{382BC013-A04A-4461-9D23-76651D35F157}" type="pres">
      <dgm:prSet presAssocID="{8DB3FB21-7D54-423B-A9B7-58C4ED9ED4B1}" presName="sibTrans" presStyleLbl="sibTrans2D1" presStyleIdx="0" presStyleCnt="1"/>
      <dgm:spPr/>
    </dgm:pt>
    <dgm:pt modelId="{C6AEBCA1-826B-4857-A856-28682E99998A}" type="pres">
      <dgm:prSet presAssocID="{8DB3FB21-7D54-423B-A9B7-58C4ED9ED4B1}" presName="connectorText" presStyleLbl="sibTrans2D1" presStyleIdx="0" presStyleCnt="1"/>
      <dgm:spPr/>
    </dgm:pt>
    <dgm:pt modelId="{77779CA8-DB98-46ED-8183-57723591B7C5}" type="pres">
      <dgm:prSet presAssocID="{003F97E1-3931-4E47-A8DF-F8F6E87911E0}" presName="node" presStyleLbl="node1" presStyleIdx="1" presStyleCnt="2">
        <dgm:presLayoutVars>
          <dgm:bulletEnabled val="1"/>
        </dgm:presLayoutVars>
      </dgm:prSet>
      <dgm:spPr/>
    </dgm:pt>
  </dgm:ptLst>
  <dgm:cxnLst>
    <dgm:cxn modelId="{8BDDBA0D-33E1-4DF0-A838-EB82DBFF14A8}" type="presOf" srcId="{003F97E1-3931-4E47-A8DF-F8F6E87911E0}" destId="{77779CA8-DB98-46ED-8183-57723591B7C5}" srcOrd="0" destOrd="0" presId="urn:microsoft.com/office/officeart/2005/8/layout/process1"/>
    <dgm:cxn modelId="{CC143D75-6247-4EF7-AE10-539E56A285EA}" srcId="{15A12D02-2D71-4145-8F12-C033F6327CE4}" destId="{003F97E1-3931-4E47-A8DF-F8F6E87911E0}" srcOrd="1" destOrd="0" parTransId="{0D221E6F-E075-4FB6-A0C0-7399E13E9940}" sibTransId="{DADFEEF9-24B8-4F6F-B9DF-D6378355414C}"/>
    <dgm:cxn modelId="{64EC9C56-47AC-4409-A87B-C65354565938}" type="presOf" srcId="{8DB3FB21-7D54-423B-A9B7-58C4ED9ED4B1}" destId="{382BC013-A04A-4461-9D23-76651D35F157}" srcOrd="0" destOrd="0" presId="urn:microsoft.com/office/officeart/2005/8/layout/process1"/>
    <dgm:cxn modelId="{44986A7D-5A4F-483E-A16D-20EC2D3D34E5}" type="presOf" srcId="{15A12D02-2D71-4145-8F12-C033F6327CE4}" destId="{902433B7-623D-4E1C-A6FD-E0170150C694}" srcOrd="0" destOrd="0" presId="urn:microsoft.com/office/officeart/2005/8/layout/process1"/>
    <dgm:cxn modelId="{D9D20983-9B49-4E54-9C90-5B9DF3D4060D}" type="presOf" srcId="{8DB3FB21-7D54-423B-A9B7-58C4ED9ED4B1}" destId="{C6AEBCA1-826B-4857-A856-28682E99998A}" srcOrd="1" destOrd="0" presId="urn:microsoft.com/office/officeart/2005/8/layout/process1"/>
    <dgm:cxn modelId="{0954F3BE-D4F4-4F6C-B103-386188A053E7}" srcId="{15A12D02-2D71-4145-8F12-C033F6327CE4}" destId="{B85BCF63-329C-47C0-B611-6D6A61919A95}" srcOrd="0" destOrd="0" parTransId="{CA762F31-3C7A-4F3F-A621-19B0F43A8100}" sibTransId="{8DB3FB21-7D54-423B-A9B7-58C4ED9ED4B1}"/>
    <dgm:cxn modelId="{E2CB23DE-2DFF-4455-8886-8D41836DA748}" type="presOf" srcId="{B85BCF63-329C-47C0-B611-6D6A61919A95}" destId="{D129215F-DFC6-4C58-9966-577BE0ACA525}" srcOrd="0" destOrd="0" presId="urn:microsoft.com/office/officeart/2005/8/layout/process1"/>
    <dgm:cxn modelId="{B6F7F70E-D5CC-49FD-A3B7-BBA54D7471E5}" type="presParOf" srcId="{902433B7-623D-4E1C-A6FD-E0170150C694}" destId="{D129215F-DFC6-4C58-9966-577BE0ACA525}" srcOrd="0" destOrd="0" presId="urn:microsoft.com/office/officeart/2005/8/layout/process1"/>
    <dgm:cxn modelId="{6DF7A45E-C6AA-4733-B8FB-E60C136A7089}" type="presParOf" srcId="{902433B7-623D-4E1C-A6FD-E0170150C694}" destId="{382BC013-A04A-4461-9D23-76651D35F157}" srcOrd="1" destOrd="0" presId="urn:microsoft.com/office/officeart/2005/8/layout/process1"/>
    <dgm:cxn modelId="{833DB3D5-033F-496A-A274-1A6CC012E096}" type="presParOf" srcId="{382BC013-A04A-4461-9D23-76651D35F157}" destId="{C6AEBCA1-826B-4857-A856-28682E99998A}" srcOrd="0" destOrd="0" presId="urn:microsoft.com/office/officeart/2005/8/layout/process1"/>
    <dgm:cxn modelId="{AFB2B859-D7EE-4BDF-9575-2CB374E86BF1}" type="presParOf" srcId="{902433B7-623D-4E1C-A6FD-E0170150C694}" destId="{77779CA8-DB98-46ED-8183-57723591B7C5}" srcOrd="2" destOrd="0" presId="urn:microsoft.com/office/officeart/2005/8/layout/process1"/>
  </dgm:cxnLst>
  <dgm:bg/>
  <dgm:whole/>
  <dgm:extLst>
    <a:ext uri="http://schemas.microsoft.com/office/drawing/2008/diagram">
      <dsp:dataModelExt xmlns:dsp="http://schemas.microsoft.com/office/drawing/2008/diagram" relId="rId56"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F2F4DACF-5E6C-4518-B344-45F9D6B331E3}" type="doc">
      <dgm:prSet loTypeId="urn:microsoft.com/office/officeart/2005/8/layout/process1" loCatId="process" qsTypeId="urn:microsoft.com/office/officeart/2005/8/quickstyle/simple1" qsCatId="simple" csTypeId="urn:microsoft.com/office/officeart/2005/8/colors/accent1_2" csCatId="accent1" phldr="1"/>
      <dgm:spPr/>
    </dgm:pt>
    <dgm:pt modelId="{D1D1FCD1-9EB8-451A-BA56-05A9333B64C3}">
      <dgm:prSet phldrT="[Text]"/>
      <dgm:spPr/>
      <dgm:t>
        <a:bodyPr/>
        <a:lstStyle/>
        <a:p>
          <a:r>
            <a:rPr lang="en-NZ"/>
            <a:t>3. Unescorted leave</a:t>
          </a:r>
        </a:p>
      </dgm:t>
    </dgm:pt>
    <dgm:pt modelId="{9FB03357-CE0C-4883-8948-357C04263BE5}" type="parTrans" cxnId="{D6DF37FD-A61B-4E00-BF96-A1328B7BA6CC}">
      <dgm:prSet/>
      <dgm:spPr/>
      <dgm:t>
        <a:bodyPr/>
        <a:lstStyle/>
        <a:p>
          <a:endParaRPr lang="en-NZ"/>
        </a:p>
      </dgm:t>
    </dgm:pt>
    <dgm:pt modelId="{BC4E32FF-4433-4822-9DB4-DAC1E6D0C4B1}" type="sibTrans" cxnId="{D6DF37FD-A61B-4E00-BF96-A1328B7BA6CC}">
      <dgm:prSet/>
      <dgm:spPr/>
      <dgm:t>
        <a:bodyPr/>
        <a:lstStyle/>
        <a:p>
          <a:endParaRPr lang="en-NZ"/>
        </a:p>
      </dgm:t>
    </dgm:pt>
    <dgm:pt modelId="{49F22D97-3372-4B7B-9928-C042D1ABE206}">
      <dgm:prSet/>
      <dgm:spPr/>
      <dgm:t>
        <a:bodyPr/>
        <a:lstStyle/>
        <a:p>
          <a:r>
            <a:rPr lang="en-NZ"/>
            <a:t>The special patient can leave the hospital without staff. They cannot be away from the hospital overnight.</a:t>
          </a:r>
        </a:p>
      </dgm:t>
    </dgm:pt>
    <dgm:pt modelId="{DE77354C-CD0A-4083-BAB4-E7C4E2F12A35}" type="parTrans" cxnId="{B14B6ACA-A126-4ACC-89B7-48F0A33AA134}">
      <dgm:prSet/>
      <dgm:spPr/>
      <dgm:t>
        <a:bodyPr/>
        <a:lstStyle/>
        <a:p>
          <a:endParaRPr lang="en-NZ"/>
        </a:p>
      </dgm:t>
    </dgm:pt>
    <dgm:pt modelId="{62FEDBF6-00AB-4AA9-B582-310B8303D134}" type="sibTrans" cxnId="{B14B6ACA-A126-4ACC-89B7-48F0A33AA134}">
      <dgm:prSet/>
      <dgm:spPr/>
      <dgm:t>
        <a:bodyPr/>
        <a:lstStyle/>
        <a:p>
          <a:endParaRPr lang="en-NZ"/>
        </a:p>
      </dgm:t>
    </dgm:pt>
    <dgm:pt modelId="{AD6A2E10-1F57-4AE7-A270-70C932DBE767}" type="pres">
      <dgm:prSet presAssocID="{F2F4DACF-5E6C-4518-B344-45F9D6B331E3}" presName="Name0" presStyleCnt="0">
        <dgm:presLayoutVars>
          <dgm:dir/>
          <dgm:resizeHandles val="exact"/>
        </dgm:presLayoutVars>
      </dgm:prSet>
      <dgm:spPr/>
    </dgm:pt>
    <dgm:pt modelId="{26DB7766-8E9A-4D78-A224-BDBE647E4AB2}" type="pres">
      <dgm:prSet presAssocID="{D1D1FCD1-9EB8-451A-BA56-05A9333B64C3}" presName="node" presStyleLbl="node1" presStyleIdx="0" presStyleCnt="2" custLinFactNeighborX="-117" custLinFactNeighborY="-17143">
        <dgm:presLayoutVars>
          <dgm:bulletEnabled val="1"/>
        </dgm:presLayoutVars>
      </dgm:prSet>
      <dgm:spPr/>
    </dgm:pt>
    <dgm:pt modelId="{1E5D8968-7044-496D-9572-A903901685BA}" type="pres">
      <dgm:prSet presAssocID="{BC4E32FF-4433-4822-9DB4-DAC1E6D0C4B1}" presName="sibTrans" presStyleLbl="sibTrans2D1" presStyleIdx="0" presStyleCnt="1"/>
      <dgm:spPr/>
    </dgm:pt>
    <dgm:pt modelId="{8D3C59D9-FC3A-4686-A33F-333B34B062E8}" type="pres">
      <dgm:prSet presAssocID="{BC4E32FF-4433-4822-9DB4-DAC1E6D0C4B1}" presName="connectorText" presStyleLbl="sibTrans2D1" presStyleIdx="0" presStyleCnt="1"/>
      <dgm:spPr/>
    </dgm:pt>
    <dgm:pt modelId="{EB11D85E-4572-41F4-BEE4-490C60C72808}" type="pres">
      <dgm:prSet presAssocID="{49F22D97-3372-4B7B-9928-C042D1ABE206}" presName="node" presStyleLbl="node1" presStyleIdx="1" presStyleCnt="2">
        <dgm:presLayoutVars>
          <dgm:bulletEnabled val="1"/>
        </dgm:presLayoutVars>
      </dgm:prSet>
      <dgm:spPr/>
    </dgm:pt>
  </dgm:ptLst>
  <dgm:cxnLst>
    <dgm:cxn modelId="{C026E751-17E9-41E9-B31C-495B3E9D63A5}" type="presOf" srcId="{49F22D97-3372-4B7B-9928-C042D1ABE206}" destId="{EB11D85E-4572-41F4-BEE4-490C60C72808}" srcOrd="0" destOrd="0" presId="urn:microsoft.com/office/officeart/2005/8/layout/process1"/>
    <dgm:cxn modelId="{D7E6C787-956E-47C0-93DB-103BC4C031D6}" type="presOf" srcId="{BC4E32FF-4433-4822-9DB4-DAC1E6D0C4B1}" destId="{8D3C59D9-FC3A-4686-A33F-333B34B062E8}" srcOrd="1" destOrd="0" presId="urn:microsoft.com/office/officeart/2005/8/layout/process1"/>
    <dgm:cxn modelId="{6B8C8BAA-F9ED-4954-9D7E-9AAD71CE39F1}" type="presOf" srcId="{D1D1FCD1-9EB8-451A-BA56-05A9333B64C3}" destId="{26DB7766-8E9A-4D78-A224-BDBE647E4AB2}" srcOrd="0" destOrd="0" presId="urn:microsoft.com/office/officeart/2005/8/layout/process1"/>
    <dgm:cxn modelId="{B14B6ACA-A126-4ACC-89B7-48F0A33AA134}" srcId="{F2F4DACF-5E6C-4518-B344-45F9D6B331E3}" destId="{49F22D97-3372-4B7B-9928-C042D1ABE206}" srcOrd="1" destOrd="0" parTransId="{DE77354C-CD0A-4083-BAB4-E7C4E2F12A35}" sibTransId="{62FEDBF6-00AB-4AA9-B582-310B8303D134}"/>
    <dgm:cxn modelId="{7D09E1D1-76D6-480F-83AE-377AB1DDC98D}" type="presOf" srcId="{F2F4DACF-5E6C-4518-B344-45F9D6B331E3}" destId="{AD6A2E10-1F57-4AE7-A270-70C932DBE767}" srcOrd="0" destOrd="0" presId="urn:microsoft.com/office/officeart/2005/8/layout/process1"/>
    <dgm:cxn modelId="{13AEADEE-FE60-42AB-8C01-D684878EEC50}" type="presOf" srcId="{BC4E32FF-4433-4822-9DB4-DAC1E6D0C4B1}" destId="{1E5D8968-7044-496D-9572-A903901685BA}" srcOrd="0" destOrd="0" presId="urn:microsoft.com/office/officeart/2005/8/layout/process1"/>
    <dgm:cxn modelId="{D6DF37FD-A61B-4E00-BF96-A1328B7BA6CC}" srcId="{F2F4DACF-5E6C-4518-B344-45F9D6B331E3}" destId="{D1D1FCD1-9EB8-451A-BA56-05A9333B64C3}" srcOrd="0" destOrd="0" parTransId="{9FB03357-CE0C-4883-8948-357C04263BE5}" sibTransId="{BC4E32FF-4433-4822-9DB4-DAC1E6D0C4B1}"/>
    <dgm:cxn modelId="{68CFB5F4-AFA4-4CC2-9422-82AADF1E098D}" type="presParOf" srcId="{AD6A2E10-1F57-4AE7-A270-70C932DBE767}" destId="{26DB7766-8E9A-4D78-A224-BDBE647E4AB2}" srcOrd="0" destOrd="0" presId="urn:microsoft.com/office/officeart/2005/8/layout/process1"/>
    <dgm:cxn modelId="{93697079-9FC6-412E-80D4-32FB841AC7E9}" type="presParOf" srcId="{AD6A2E10-1F57-4AE7-A270-70C932DBE767}" destId="{1E5D8968-7044-496D-9572-A903901685BA}" srcOrd="1" destOrd="0" presId="urn:microsoft.com/office/officeart/2005/8/layout/process1"/>
    <dgm:cxn modelId="{8B21F7F8-C498-4A82-AC8C-E1A86CC22510}" type="presParOf" srcId="{1E5D8968-7044-496D-9572-A903901685BA}" destId="{8D3C59D9-FC3A-4686-A33F-333B34B062E8}" srcOrd="0" destOrd="0" presId="urn:microsoft.com/office/officeart/2005/8/layout/process1"/>
    <dgm:cxn modelId="{D37DD5D3-DB4D-4624-8440-F6EE079D1C09}" type="presParOf" srcId="{AD6A2E10-1F57-4AE7-A270-70C932DBE767}" destId="{EB11D85E-4572-41F4-BEE4-490C60C72808}" srcOrd="2" destOrd="0" presId="urn:microsoft.com/office/officeart/2005/8/layout/process1"/>
  </dgm:cxnLst>
  <dgm:bg/>
  <dgm:whole/>
  <dgm:extLst>
    <a:ext uri="http://schemas.microsoft.com/office/drawing/2008/diagram">
      <dsp:dataModelExt xmlns:dsp="http://schemas.microsoft.com/office/drawing/2008/diagram" relId="rId61"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93C72D61-6EAB-44BB-A541-C636837327A9}" type="doc">
      <dgm:prSet loTypeId="urn:microsoft.com/office/officeart/2005/8/layout/process1" loCatId="process" qsTypeId="urn:microsoft.com/office/officeart/2005/8/quickstyle/simple1" qsCatId="simple" csTypeId="urn:microsoft.com/office/officeart/2005/8/colors/accent1_2" csCatId="accent1" phldr="1"/>
      <dgm:spPr/>
    </dgm:pt>
    <dgm:pt modelId="{64873C14-EC8B-4A85-AA43-B9731F67952B}">
      <dgm:prSet phldrT="[Text]"/>
      <dgm:spPr/>
      <dgm:t>
        <a:bodyPr/>
        <a:lstStyle/>
        <a:p>
          <a:r>
            <a:rPr lang="en-NZ"/>
            <a:t>4. Unescorted leave (up to 3 days)</a:t>
          </a:r>
        </a:p>
      </dgm:t>
    </dgm:pt>
    <dgm:pt modelId="{612F401B-4AED-4ED3-9925-DAD7B2C31605}" type="parTrans" cxnId="{D3D212B3-A566-4252-8BDB-5CA5843B9406}">
      <dgm:prSet/>
      <dgm:spPr/>
      <dgm:t>
        <a:bodyPr/>
        <a:lstStyle/>
        <a:p>
          <a:endParaRPr lang="en-NZ"/>
        </a:p>
      </dgm:t>
    </dgm:pt>
    <dgm:pt modelId="{32B1A1DD-3890-40CC-ADDF-F71FF8CD8A27}" type="sibTrans" cxnId="{D3D212B3-A566-4252-8BDB-5CA5843B9406}">
      <dgm:prSet/>
      <dgm:spPr/>
      <dgm:t>
        <a:bodyPr/>
        <a:lstStyle/>
        <a:p>
          <a:endParaRPr lang="en-NZ"/>
        </a:p>
      </dgm:t>
    </dgm:pt>
    <dgm:pt modelId="{1D5EA155-C397-438F-9028-799628640AA1}">
      <dgm:prSet/>
      <dgm:spPr/>
      <dgm:t>
        <a:bodyPr/>
        <a:lstStyle/>
        <a:p>
          <a:r>
            <a:rPr lang="en-NZ"/>
            <a:t>The special patient can be away from the hospital for up to 3 days. They must return to hospital after 3 days.</a:t>
          </a:r>
        </a:p>
      </dgm:t>
    </dgm:pt>
    <dgm:pt modelId="{0BC552DD-144B-4215-8BF0-728EF9489D7B}" type="parTrans" cxnId="{0DC326D7-7AAB-4F8B-985D-712584A2EE47}">
      <dgm:prSet/>
      <dgm:spPr/>
      <dgm:t>
        <a:bodyPr/>
        <a:lstStyle/>
        <a:p>
          <a:endParaRPr lang="en-NZ"/>
        </a:p>
      </dgm:t>
    </dgm:pt>
    <dgm:pt modelId="{B970708C-904C-4C6D-892A-9A7119B3F731}" type="sibTrans" cxnId="{0DC326D7-7AAB-4F8B-985D-712584A2EE47}">
      <dgm:prSet/>
      <dgm:spPr/>
      <dgm:t>
        <a:bodyPr/>
        <a:lstStyle/>
        <a:p>
          <a:endParaRPr lang="en-NZ"/>
        </a:p>
      </dgm:t>
    </dgm:pt>
    <dgm:pt modelId="{777EBE46-0DAC-4705-A928-272F05A29BF5}" type="pres">
      <dgm:prSet presAssocID="{93C72D61-6EAB-44BB-A541-C636837327A9}" presName="Name0" presStyleCnt="0">
        <dgm:presLayoutVars>
          <dgm:dir/>
          <dgm:resizeHandles val="exact"/>
        </dgm:presLayoutVars>
      </dgm:prSet>
      <dgm:spPr/>
    </dgm:pt>
    <dgm:pt modelId="{283FFD3B-2C0B-442A-8FB6-593D0E1B911B}" type="pres">
      <dgm:prSet presAssocID="{64873C14-EC8B-4A85-AA43-B9731F67952B}" presName="node" presStyleLbl="node1" presStyleIdx="0" presStyleCnt="2" custLinFactNeighborX="-117" custLinFactNeighborY="-17391">
        <dgm:presLayoutVars>
          <dgm:bulletEnabled val="1"/>
        </dgm:presLayoutVars>
      </dgm:prSet>
      <dgm:spPr/>
    </dgm:pt>
    <dgm:pt modelId="{BE725527-955C-4198-8C97-10F2618F6D35}" type="pres">
      <dgm:prSet presAssocID="{32B1A1DD-3890-40CC-ADDF-F71FF8CD8A27}" presName="sibTrans" presStyleLbl="sibTrans2D1" presStyleIdx="0" presStyleCnt="1"/>
      <dgm:spPr/>
    </dgm:pt>
    <dgm:pt modelId="{8EBBB4ED-C4FA-401A-A5D9-CD1072819A43}" type="pres">
      <dgm:prSet presAssocID="{32B1A1DD-3890-40CC-ADDF-F71FF8CD8A27}" presName="connectorText" presStyleLbl="sibTrans2D1" presStyleIdx="0" presStyleCnt="1"/>
      <dgm:spPr/>
    </dgm:pt>
    <dgm:pt modelId="{4E02F003-EAA4-4A4D-9DF3-B06372BAE8F5}" type="pres">
      <dgm:prSet presAssocID="{1D5EA155-C397-438F-9028-799628640AA1}" presName="node" presStyleLbl="node1" presStyleIdx="1" presStyleCnt="2">
        <dgm:presLayoutVars>
          <dgm:bulletEnabled val="1"/>
        </dgm:presLayoutVars>
      </dgm:prSet>
      <dgm:spPr/>
    </dgm:pt>
  </dgm:ptLst>
  <dgm:cxnLst>
    <dgm:cxn modelId="{8327FD27-CB2C-4B74-B6E8-352B08FFE6D3}" type="presOf" srcId="{93C72D61-6EAB-44BB-A541-C636837327A9}" destId="{777EBE46-0DAC-4705-A928-272F05A29BF5}" srcOrd="0" destOrd="0" presId="urn:microsoft.com/office/officeart/2005/8/layout/process1"/>
    <dgm:cxn modelId="{33A36A48-0586-44F7-91A0-FA1C3365BD5E}" type="presOf" srcId="{64873C14-EC8B-4A85-AA43-B9731F67952B}" destId="{283FFD3B-2C0B-442A-8FB6-593D0E1B911B}" srcOrd="0" destOrd="0" presId="urn:microsoft.com/office/officeart/2005/8/layout/process1"/>
    <dgm:cxn modelId="{9EA2B3AC-9858-4211-8B0B-533D4B3E56D5}" type="presOf" srcId="{32B1A1DD-3890-40CC-ADDF-F71FF8CD8A27}" destId="{8EBBB4ED-C4FA-401A-A5D9-CD1072819A43}" srcOrd="1" destOrd="0" presId="urn:microsoft.com/office/officeart/2005/8/layout/process1"/>
    <dgm:cxn modelId="{D3D212B3-A566-4252-8BDB-5CA5843B9406}" srcId="{93C72D61-6EAB-44BB-A541-C636837327A9}" destId="{64873C14-EC8B-4A85-AA43-B9731F67952B}" srcOrd="0" destOrd="0" parTransId="{612F401B-4AED-4ED3-9925-DAD7B2C31605}" sibTransId="{32B1A1DD-3890-40CC-ADDF-F71FF8CD8A27}"/>
    <dgm:cxn modelId="{1D23F3C9-C5DC-413D-A23A-1CC7E198ABAA}" type="presOf" srcId="{32B1A1DD-3890-40CC-ADDF-F71FF8CD8A27}" destId="{BE725527-955C-4198-8C97-10F2618F6D35}" srcOrd="0" destOrd="0" presId="urn:microsoft.com/office/officeart/2005/8/layout/process1"/>
    <dgm:cxn modelId="{E1A6DECE-48FF-4CDD-9514-F16A88BE5CCC}" type="presOf" srcId="{1D5EA155-C397-438F-9028-799628640AA1}" destId="{4E02F003-EAA4-4A4D-9DF3-B06372BAE8F5}" srcOrd="0" destOrd="0" presId="urn:microsoft.com/office/officeart/2005/8/layout/process1"/>
    <dgm:cxn modelId="{0DC326D7-7AAB-4F8B-985D-712584A2EE47}" srcId="{93C72D61-6EAB-44BB-A541-C636837327A9}" destId="{1D5EA155-C397-438F-9028-799628640AA1}" srcOrd="1" destOrd="0" parTransId="{0BC552DD-144B-4215-8BF0-728EF9489D7B}" sibTransId="{B970708C-904C-4C6D-892A-9A7119B3F731}"/>
    <dgm:cxn modelId="{F692F574-0E5B-48C9-86A0-EB9EA97FA626}" type="presParOf" srcId="{777EBE46-0DAC-4705-A928-272F05A29BF5}" destId="{283FFD3B-2C0B-442A-8FB6-593D0E1B911B}" srcOrd="0" destOrd="0" presId="urn:microsoft.com/office/officeart/2005/8/layout/process1"/>
    <dgm:cxn modelId="{280BC2B8-A876-4597-8A44-A53DEBB4DB62}" type="presParOf" srcId="{777EBE46-0DAC-4705-A928-272F05A29BF5}" destId="{BE725527-955C-4198-8C97-10F2618F6D35}" srcOrd="1" destOrd="0" presId="urn:microsoft.com/office/officeart/2005/8/layout/process1"/>
    <dgm:cxn modelId="{D6B77171-57A1-4B94-96E2-79E80815DFBE}" type="presParOf" srcId="{BE725527-955C-4198-8C97-10F2618F6D35}" destId="{8EBBB4ED-C4FA-401A-A5D9-CD1072819A43}" srcOrd="0" destOrd="0" presId="urn:microsoft.com/office/officeart/2005/8/layout/process1"/>
    <dgm:cxn modelId="{DF6B6D94-6F7D-4B5E-A340-1B708B547D5A}" type="presParOf" srcId="{777EBE46-0DAC-4705-A928-272F05A29BF5}" destId="{4E02F003-EAA4-4A4D-9DF3-B06372BAE8F5}" srcOrd="2" destOrd="0" presId="urn:microsoft.com/office/officeart/2005/8/layout/process1"/>
  </dgm:cxnLst>
  <dgm:bg/>
  <dgm:whole/>
  <dgm:extLst>
    <a:ext uri="http://schemas.microsoft.com/office/drawing/2008/diagram">
      <dsp:dataModelExt xmlns:dsp="http://schemas.microsoft.com/office/drawing/2008/diagram" relId="rId66"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8B155017-6E2F-40D4-991D-22B5BB73C763}" type="doc">
      <dgm:prSet loTypeId="urn:microsoft.com/office/officeart/2005/8/layout/process1" loCatId="process" qsTypeId="urn:microsoft.com/office/officeart/2005/8/quickstyle/simple1" qsCatId="simple" csTypeId="urn:microsoft.com/office/officeart/2005/8/colors/accent1_2" csCatId="accent1" phldr="1"/>
      <dgm:spPr/>
    </dgm:pt>
    <dgm:pt modelId="{EF094E6A-EC4E-4A2B-97F3-47B06B3A6F03}">
      <dgm:prSet phldrT="[Text]" custT="1"/>
      <dgm:spPr/>
      <dgm:t>
        <a:bodyPr/>
        <a:lstStyle/>
        <a:p>
          <a:r>
            <a:rPr lang="en-NZ" sz="1200"/>
            <a:t>5. </a:t>
          </a:r>
          <a:r>
            <a:rPr lang="en-NZ" sz="1000"/>
            <a:t>Overnight leave (up to 7 days)</a:t>
          </a:r>
        </a:p>
      </dgm:t>
    </dgm:pt>
    <dgm:pt modelId="{8E8C477C-9DB3-4E01-97D0-A0B615920120}" type="parTrans" cxnId="{C47861D6-6A5D-4BFD-AF14-81C6AFF9F92C}">
      <dgm:prSet/>
      <dgm:spPr/>
      <dgm:t>
        <a:bodyPr/>
        <a:lstStyle/>
        <a:p>
          <a:endParaRPr lang="en-NZ"/>
        </a:p>
      </dgm:t>
    </dgm:pt>
    <dgm:pt modelId="{E8986301-8242-4430-AB30-1A036A2690EE}" type="sibTrans" cxnId="{C47861D6-6A5D-4BFD-AF14-81C6AFF9F92C}">
      <dgm:prSet/>
      <dgm:spPr/>
      <dgm:t>
        <a:bodyPr/>
        <a:lstStyle/>
        <a:p>
          <a:endParaRPr lang="en-NZ"/>
        </a:p>
      </dgm:t>
    </dgm:pt>
    <dgm:pt modelId="{8B736D6E-A885-4CE4-B022-BA429EA854B4}">
      <dgm:prSet custT="1"/>
      <dgm:spPr/>
      <dgm:t>
        <a:bodyPr/>
        <a:lstStyle/>
        <a:p>
          <a:r>
            <a:rPr lang="en-NZ" sz="1000"/>
            <a:t>The special patient can be away from the hospital for up to 7 days. They must return to hospital after 7 days.</a:t>
          </a:r>
        </a:p>
      </dgm:t>
    </dgm:pt>
    <dgm:pt modelId="{64E6B36D-AD04-49FB-8828-6A4D8EEC6694}" type="parTrans" cxnId="{ED6C7D52-C7C2-4046-A3AA-9C0E8D26C7A6}">
      <dgm:prSet/>
      <dgm:spPr/>
      <dgm:t>
        <a:bodyPr/>
        <a:lstStyle/>
        <a:p>
          <a:endParaRPr lang="en-NZ"/>
        </a:p>
      </dgm:t>
    </dgm:pt>
    <dgm:pt modelId="{3FF33CAA-0623-4355-BEBA-9388CDD9EE9E}" type="sibTrans" cxnId="{ED6C7D52-C7C2-4046-A3AA-9C0E8D26C7A6}">
      <dgm:prSet/>
      <dgm:spPr/>
      <dgm:t>
        <a:bodyPr/>
        <a:lstStyle/>
        <a:p>
          <a:endParaRPr lang="en-NZ"/>
        </a:p>
      </dgm:t>
    </dgm:pt>
    <dgm:pt modelId="{6B55536B-7457-4165-86B8-607B52BBE074}" type="pres">
      <dgm:prSet presAssocID="{8B155017-6E2F-40D4-991D-22B5BB73C763}" presName="Name0" presStyleCnt="0">
        <dgm:presLayoutVars>
          <dgm:dir/>
          <dgm:resizeHandles val="exact"/>
        </dgm:presLayoutVars>
      </dgm:prSet>
      <dgm:spPr/>
    </dgm:pt>
    <dgm:pt modelId="{3AFDDFE6-49B5-4E5E-814C-F5F65651EE48}" type="pres">
      <dgm:prSet presAssocID="{EF094E6A-EC4E-4A2B-97F3-47B06B3A6F03}" presName="node" presStyleLbl="node1" presStyleIdx="0" presStyleCnt="2">
        <dgm:presLayoutVars>
          <dgm:bulletEnabled val="1"/>
        </dgm:presLayoutVars>
      </dgm:prSet>
      <dgm:spPr/>
    </dgm:pt>
    <dgm:pt modelId="{046B7913-CE07-4B88-B16B-B7600E2F828F}" type="pres">
      <dgm:prSet presAssocID="{E8986301-8242-4430-AB30-1A036A2690EE}" presName="sibTrans" presStyleLbl="sibTrans2D1" presStyleIdx="0" presStyleCnt="1"/>
      <dgm:spPr/>
    </dgm:pt>
    <dgm:pt modelId="{80D22CCF-240F-49A4-96C2-459080166668}" type="pres">
      <dgm:prSet presAssocID="{E8986301-8242-4430-AB30-1A036A2690EE}" presName="connectorText" presStyleLbl="sibTrans2D1" presStyleIdx="0" presStyleCnt="1"/>
      <dgm:spPr/>
    </dgm:pt>
    <dgm:pt modelId="{2F33154A-3321-4E30-8FD5-AA07A0F32CD5}" type="pres">
      <dgm:prSet presAssocID="{8B736D6E-A885-4CE4-B022-BA429EA854B4}" presName="node" presStyleLbl="node1" presStyleIdx="1" presStyleCnt="2">
        <dgm:presLayoutVars>
          <dgm:bulletEnabled val="1"/>
        </dgm:presLayoutVars>
      </dgm:prSet>
      <dgm:spPr/>
    </dgm:pt>
  </dgm:ptLst>
  <dgm:cxnLst>
    <dgm:cxn modelId="{9504001D-6C58-4374-8094-3DD81E7A78F3}" type="presOf" srcId="{EF094E6A-EC4E-4A2B-97F3-47B06B3A6F03}" destId="{3AFDDFE6-49B5-4E5E-814C-F5F65651EE48}" srcOrd="0" destOrd="0" presId="urn:microsoft.com/office/officeart/2005/8/layout/process1"/>
    <dgm:cxn modelId="{C2E54A2B-298D-4C2C-B851-BA1DE495FDBF}" type="presOf" srcId="{8B736D6E-A885-4CE4-B022-BA429EA854B4}" destId="{2F33154A-3321-4E30-8FD5-AA07A0F32CD5}" srcOrd="0" destOrd="0" presId="urn:microsoft.com/office/officeart/2005/8/layout/process1"/>
    <dgm:cxn modelId="{C233F05E-8EDE-4797-9A9E-C518F27A3800}" type="presOf" srcId="{8B155017-6E2F-40D4-991D-22B5BB73C763}" destId="{6B55536B-7457-4165-86B8-607B52BBE074}" srcOrd="0" destOrd="0" presId="urn:microsoft.com/office/officeart/2005/8/layout/process1"/>
    <dgm:cxn modelId="{ED6C7D52-C7C2-4046-A3AA-9C0E8D26C7A6}" srcId="{8B155017-6E2F-40D4-991D-22B5BB73C763}" destId="{8B736D6E-A885-4CE4-B022-BA429EA854B4}" srcOrd="1" destOrd="0" parTransId="{64E6B36D-AD04-49FB-8828-6A4D8EEC6694}" sibTransId="{3FF33CAA-0623-4355-BEBA-9388CDD9EE9E}"/>
    <dgm:cxn modelId="{DBC064BA-D598-47E4-9D96-7C9344A024F7}" type="presOf" srcId="{E8986301-8242-4430-AB30-1A036A2690EE}" destId="{046B7913-CE07-4B88-B16B-B7600E2F828F}" srcOrd="0" destOrd="0" presId="urn:microsoft.com/office/officeart/2005/8/layout/process1"/>
    <dgm:cxn modelId="{C47861D6-6A5D-4BFD-AF14-81C6AFF9F92C}" srcId="{8B155017-6E2F-40D4-991D-22B5BB73C763}" destId="{EF094E6A-EC4E-4A2B-97F3-47B06B3A6F03}" srcOrd="0" destOrd="0" parTransId="{8E8C477C-9DB3-4E01-97D0-A0B615920120}" sibTransId="{E8986301-8242-4430-AB30-1A036A2690EE}"/>
    <dgm:cxn modelId="{DA6EE1FE-023F-48FC-A91F-D92B72B69275}" type="presOf" srcId="{E8986301-8242-4430-AB30-1A036A2690EE}" destId="{80D22CCF-240F-49A4-96C2-459080166668}" srcOrd="1" destOrd="0" presId="urn:microsoft.com/office/officeart/2005/8/layout/process1"/>
    <dgm:cxn modelId="{C1D22478-B665-44BD-AA69-B0CDC817DF00}" type="presParOf" srcId="{6B55536B-7457-4165-86B8-607B52BBE074}" destId="{3AFDDFE6-49B5-4E5E-814C-F5F65651EE48}" srcOrd="0" destOrd="0" presId="urn:microsoft.com/office/officeart/2005/8/layout/process1"/>
    <dgm:cxn modelId="{64C9DA6B-3C7F-4D02-876F-63C599421F1F}" type="presParOf" srcId="{6B55536B-7457-4165-86B8-607B52BBE074}" destId="{046B7913-CE07-4B88-B16B-B7600E2F828F}" srcOrd="1" destOrd="0" presId="urn:microsoft.com/office/officeart/2005/8/layout/process1"/>
    <dgm:cxn modelId="{2E7D0800-165E-4AB6-AD3A-DEAD2F61EFEA}" type="presParOf" srcId="{046B7913-CE07-4B88-B16B-B7600E2F828F}" destId="{80D22CCF-240F-49A4-96C2-459080166668}" srcOrd="0" destOrd="0" presId="urn:microsoft.com/office/officeart/2005/8/layout/process1"/>
    <dgm:cxn modelId="{87447A0F-DD4A-4514-BEE3-D15EE3643626}" type="presParOf" srcId="{6B55536B-7457-4165-86B8-607B52BBE074}" destId="{2F33154A-3321-4E30-8FD5-AA07A0F32CD5}" srcOrd="2" destOrd="0" presId="urn:microsoft.com/office/officeart/2005/8/layout/process1"/>
  </dgm:cxnLst>
  <dgm:bg/>
  <dgm:whole/>
  <dgm:extLst>
    <a:ext uri="http://schemas.microsoft.com/office/drawing/2008/diagram">
      <dsp:dataModelExt xmlns:dsp="http://schemas.microsoft.com/office/drawing/2008/diagram" relId="rId71"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05A0DE04-DABA-45BA-BD23-17FB32E3C87A}" type="doc">
      <dgm:prSet loTypeId="urn:microsoft.com/office/officeart/2005/8/layout/process1" loCatId="process" qsTypeId="urn:microsoft.com/office/officeart/2005/8/quickstyle/simple1" qsCatId="simple" csTypeId="urn:microsoft.com/office/officeart/2005/8/colors/accent1_2" csCatId="accent1" phldr="1"/>
      <dgm:spPr/>
    </dgm:pt>
    <dgm:pt modelId="{2E214D53-8F1B-4767-8903-642383EAB2C6}">
      <dgm:prSet phldrT="[Text]"/>
      <dgm:spPr/>
      <dgm:t>
        <a:bodyPr/>
        <a:lstStyle/>
        <a:p>
          <a:r>
            <a:rPr lang="en-NZ"/>
            <a:t>The DAMHS notifies the victim that an application for short-term leave is being made, and invites them to make a submission</a:t>
          </a:r>
        </a:p>
      </dgm:t>
    </dgm:pt>
    <dgm:pt modelId="{6E2F5F71-31B7-4C02-B966-4119B59CB691}" type="parTrans" cxnId="{024F8A99-7788-42B1-8C50-8BE5AF1F9129}">
      <dgm:prSet/>
      <dgm:spPr/>
      <dgm:t>
        <a:bodyPr/>
        <a:lstStyle/>
        <a:p>
          <a:endParaRPr lang="en-NZ"/>
        </a:p>
      </dgm:t>
    </dgm:pt>
    <dgm:pt modelId="{696E6AF1-7002-439B-96F2-39F7F3FC970E}" type="sibTrans" cxnId="{024F8A99-7788-42B1-8C50-8BE5AF1F9129}">
      <dgm:prSet/>
      <dgm:spPr/>
      <dgm:t>
        <a:bodyPr/>
        <a:lstStyle/>
        <a:p>
          <a:endParaRPr lang="en-NZ"/>
        </a:p>
      </dgm:t>
    </dgm:pt>
    <dgm:pt modelId="{E06075AA-0A7C-4715-8201-29A60B427572}">
      <dgm:prSet phldrT="[Text]" custT="1"/>
      <dgm:spPr/>
      <dgm:t>
        <a:bodyPr/>
        <a:lstStyle/>
        <a:p>
          <a:r>
            <a:rPr lang="en-NZ" sz="900"/>
            <a:t>The DAMHS sends the leave application and the victim's submission to the Director of Mental Health</a:t>
          </a:r>
        </a:p>
        <a:p>
          <a:endParaRPr lang="en-NZ" sz="900"/>
        </a:p>
        <a:p>
          <a:r>
            <a:rPr lang="en-NZ" sz="900"/>
            <a:t>The DAMHS must address any reasonable concerns</a:t>
          </a:r>
        </a:p>
      </dgm:t>
    </dgm:pt>
    <dgm:pt modelId="{BBE97E02-4786-4D72-80CD-5B4B9141A28A}" type="parTrans" cxnId="{7CD791C1-D693-491E-91F2-02646F8B4942}">
      <dgm:prSet/>
      <dgm:spPr/>
      <dgm:t>
        <a:bodyPr/>
        <a:lstStyle/>
        <a:p>
          <a:endParaRPr lang="en-NZ"/>
        </a:p>
      </dgm:t>
    </dgm:pt>
    <dgm:pt modelId="{ECF9E6C0-C6DC-4621-B400-6F232B4096AF}" type="sibTrans" cxnId="{7CD791C1-D693-491E-91F2-02646F8B4942}">
      <dgm:prSet/>
      <dgm:spPr/>
      <dgm:t>
        <a:bodyPr/>
        <a:lstStyle/>
        <a:p>
          <a:endParaRPr lang="en-NZ"/>
        </a:p>
      </dgm:t>
    </dgm:pt>
    <dgm:pt modelId="{05D0F763-05D8-455D-9D65-32F70BFA9A93}">
      <dgm:prSet phldrT="[Text]" custT="1"/>
      <dgm:spPr/>
      <dgm:t>
        <a:bodyPr/>
        <a:lstStyle/>
        <a:p>
          <a:r>
            <a:rPr lang="en-NZ" sz="900"/>
            <a:t>The Director considers the victim's submission and the leave application</a:t>
          </a:r>
        </a:p>
      </dgm:t>
    </dgm:pt>
    <dgm:pt modelId="{3FFF6927-FFE0-4159-833B-1E16266EBFA1}" type="parTrans" cxnId="{84C7E651-BD1E-4D68-8F7A-D5DAB2AA1ACD}">
      <dgm:prSet/>
      <dgm:spPr/>
      <dgm:t>
        <a:bodyPr/>
        <a:lstStyle/>
        <a:p>
          <a:endParaRPr lang="en-NZ"/>
        </a:p>
      </dgm:t>
    </dgm:pt>
    <dgm:pt modelId="{F46C36B4-75FA-46E2-9D32-BED3598A1FBC}" type="sibTrans" cxnId="{84C7E651-BD1E-4D68-8F7A-D5DAB2AA1ACD}">
      <dgm:prSet/>
      <dgm:spPr/>
      <dgm:t>
        <a:bodyPr/>
        <a:lstStyle/>
        <a:p>
          <a:endParaRPr lang="en-NZ"/>
        </a:p>
      </dgm:t>
    </dgm:pt>
    <dgm:pt modelId="{39182898-D259-4D92-8E46-A7CC59498ED5}">
      <dgm:prSet custT="1"/>
      <dgm:spPr/>
      <dgm:t>
        <a:bodyPr/>
        <a:lstStyle/>
        <a:p>
          <a:r>
            <a:rPr lang="en-NZ" sz="900"/>
            <a:t>The Director approves or declines the leave application</a:t>
          </a:r>
        </a:p>
      </dgm:t>
    </dgm:pt>
    <dgm:pt modelId="{C36194E0-B5F9-4B8F-8229-2C8A4B3F8AD8}" type="parTrans" cxnId="{1EF14B1F-0652-4AE2-9758-9756844A4BF9}">
      <dgm:prSet/>
      <dgm:spPr/>
      <dgm:t>
        <a:bodyPr/>
        <a:lstStyle/>
        <a:p>
          <a:endParaRPr lang="en-NZ"/>
        </a:p>
      </dgm:t>
    </dgm:pt>
    <dgm:pt modelId="{8D951645-5497-4B53-966B-4CA5BEBFC57F}" type="sibTrans" cxnId="{1EF14B1F-0652-4AE2-9758-9756844A4BF9}">
      <dgm:prSet/>
      <dgm:spPr/>
      <dgm:t>
        <a:bodyPr/>
        <a:lstStyle/>
        <a:p>
          <a:endParaRPr lang="en-NZ"/>
        </a:p>
      </dgm:t>
    </dgm:pt>
    <dgm:pt modelId="{26549587-37C8-4F93-AF49-F2A2A9C38D21}">
      <dgm:prSet custT="1"/>
      <dgm:spPr/>
      <dgm:t>
        <a:bodyPr/>
        <a:lstStyle/>
        <a:p>
          <a:r>
            <a:rPr lang="en-NZ" sz="900"/>
            <a:t>The DAMHS tells the victim if the application is approved (and lists any conditions of the approval) or declined</a:t>
          </a:r>
        </a:p>
      </dgm:t>
    </dgm:pt>
    <dgm:pt modelId="{60BCC131-BFAD-4C3D-8A21-C05CF7ED98D8}" type="parTrans" cxnId="{00BBC7B1-6774-48A0-AC73-1FB1B22A51EF}">
      <dgm:prSet/>
      <dgm:spPr/>
      <dgm:t>
        <a:bodyPr/>
        <a:lstStyle/>
        <a:p>
          <a:endParaRPr lang="en-NZ"/>
        </a:p>
      </dgm:t>
    </dgm:pt>
    <dgm:pt modelId="{5BC45D41-F580-4EEF-82B7-257D7535F7D1}" type="sibTrans" cxnId="{00BBC7B1-6774-48A0-AC73-1FB1B22A51EF}">
      <dgm:prSet/>
      <dgm:spPr/>
      <dgm:t>
        <a:bodyPr/>
        <a:lstStyle/>
        <a:p>
          <a:endParaRPr lang="en-NZ"/>
        </a:p>
      </dgm:t>
    </dgm:pt>
    <dgm:pt modelId="{24CC965B-9631-497F-B2E0-320EC4322293}" type="pres">
      <dgm:prSet presAssocID="{05A0DE04-DABA-45BA-BD23-17FB32E3C87A}" presName="Name0" presStyleCnt="0">
        <dgm:presLayoutVars>
          <dgm:dir/>
          <dgm:resizeHandles val="exact"/>
        </dgm:presLayoutVars>
      </dgm:prSet>
      <dgm:spPr/>
    </dgm:pt>
    <dgm:pt modelId="{F6945945-E419-4453-A1F2-8CFC40CFBA80}" type="pres">
      <dgm:prSet presAssocID="{2E214D53-8F1B-4767-8903-642383EAB2C6}" presName="node" presStyleLbl="node1" presStyleIdx="0" presStyleCnt="5">
        <dgm:presLayoutVars>
          <dgm:bulletEnabled val="1"/>
        </dgm:presLayoutVars>
      </dgm:prSet>
      <dgm:spPr/>
    </dgm:pt>
    <dgm:pt modelId="{6717BD7B-BDF5-47A5-9BDC-EDDAB18D7987}" type="pres">
      <dgm:prSet presAssocID="{696E6AF1-7002-439B-96F2-39F7F3FC970E}" presName="sibTrans" presStyleLbl="sibTrans2D1" presStyleIdx="0" presStyleCnt="4"/>
      <dgm:spPr/>
    </dgm:pt>
    <dgm:pt modelId="{BF74BAB9-6B7C-446D-969E-85DF534BB6EA}" type="pres">
      <dgm:prSet presAssocID="{696E6AF1-7002-439B-96F2-39F7F3FC970E}" presName="connectorText" presStyleLbl="sibTrans2D1" presStyleIdx="0" presStyleCnt="4"/>
      <dgm:spPr/>
    </dgm:pt>
    <dgm:pt modelId="{C4371E59-8E1F-4088-8212-28493A7BB185}" type="pres">
      <dgm:prSet presAssocID="{E06075AA-0A7C-4715-8201-29A60B427572}" presName="node" presStyleLbl="node1" presStyleIdx="1" presStyleCnt="5">
        <dgm:presLayoutVars>
          <dgm:bulletEnabled val="1"/>
        </dgm:presLayoutVars>
      </dgm:prSet>
      <dgm:spPr/>
    </dgm:pt>
    <dgm:pt modelId="{2ED89E9E-E891-4D48-A3D1-BBA6D6DEFB05}" type="pres">
      <dgm:prSet presAssocID="{ECF9E6C0-C6DC-4621-B400-6F232B4096AF}" presName="sibTrans" presStyleLbl="sibTrans2D1" presStyleIdx="1" presStyleCnt="4"/>
      <dgm:spPr/>
    </dgm:pt>
    <dgm:pt modelId="{F0D7DCCA-A9EE-46F3-93FC-C93820A55382}" type="pres">
      <dgm:prSet presAssocID="{ECF9E6C0-C6DC-4621-B400-6F232B4096AF}" presName="connectorText" presStyleLbl="sibTrans2D1" presStyleIdx="1" presStyleCnt="4"/>
      <dgm:spPr/>
    </dgm:pt>
    <dgm:pt modelId="{9991E5A9-6C43-4F26-9F4D-F89A7E1204A5}" type="pres">
      <dgm:prSet presAssocID="{05D0F763-05D8-455D-9D65-32F70BFA9A93}" presName="node" presStyleLbl="node1" presStyleIdx="2" presStyleCnt="5">
        <dgm:presLayoutVars>
          <dgm:bulletEnabled val="1"/>
        </dgm:presLayoutVars>
      </dgm:prSet>
      <dgm:spPr/>
    </dgm:pt>
    <dgm:pt modelId="{7522397A-5B5C-4800-8E5A-B51F75D67FBC}" type="pres">
      <dgm:prSet presAssocID="{F46C36B4-75FA-46E2-9D32-BED3598A1FBC}" presName="sibTrans" presStyleLbl="sibTrans2D1" presStyleIdx="2" presStyleCnt="4"/>
      <dgm:spPr/>
    </dgm:pt>
    <dgm:pt modelId="{C26A7EB5-78B4-446A-9BE2-D6B3D66BCDB9}" type="pres">
      <dgm:prSet presAssocID="{F46C36B4-75FA-46E2-9D32-BED3598A1FBC}" presName="connectorText" presStyleLbl="sibTrans2D1" presStyleIdx="2" presStyleCnt="4"/>
      <dgm:spPr/>
    </dgm:pt>
    <dgm:pt modelId="{B6AAD0DB-3913-4806-9FF6-CE4B25002933}" type="pres">
      <dgm:prSet presAssocID="{39182898-D259-4D92-8E46-A7CC59498ED5}" presName="node" presStyleLbl="node1" presStyleIdx="3" presStyleCnt="5">
        <dgm:presLayoutVars>
          <dgm:bulletEnabled val="1"/>
        </dgm:presLayoutVars>
      </dgm:prSet>
      <dgm:spPr/>
    </dgm:pt>
    <dgm:pt modelId="{25561187-60DD-4065-8477-1B57A7E5DE6D}" type="pres">
      <dgm:prSet presAssocID="{8D951645-5497-4B53-966B-4CA5BEBFC57F}" presName="sibTrans" presStyleLbl="sibTrans2D1" presStyleIdx="3" presStyleCnt="4"/>
      <dgm:spPr/>
    </dgm:pt>
    <dgm:pt modelId="{E21F3265-5AC7-4664-9F38-E1C28AEA622F}" type="pres">
      <dgm:prSet presAssocID="{8D951645-5497-4B53-966B-4CA5BEBFC57F}" presName="connectorText" presStyleLbl="sibTrans2D1" presStyleIdx="3" presStyleCnt="4"/>
      <dgm:spPr/>
    </dgm:pt>
    <dgm:pt modelId="{B1D46772-B09C-48E7-BEB6-1E33ADAF9CF4}" type="pres">
      <dgm:prSet presAssocID="{26549587-37C8-4F93-AF49-F2A2A9C38D21}" presName="node" presStyleLbl="node1" presStyleIdx="4" presStyleCnt="5">
        <dgm:presLayoutVars>
          <dgm:bulletEnabled val="1"/>
        </dgm:presLayoutVars>
      </dgm:prSet>
      <dgm:spPr/>
    </dgm:pt>
  </dgm:ptLst>
  <dgm:cxnLst>
    <dgm:cxn modelId="{46CF080B-E3AB-4301-9D85-0B9B90CAF524}" type="presOf" srcId="{05A0DE04-DABA-45BA-BD23-17FB32E3C87A}" destId="{24CC965B-9631-497F-B2E0-320EC4322293}" srcOrd="0" destOrd="0" presId="urn:microsoft.com/office/officeart/2005/8/layout/process1"/>
    <dgm:cxn modelId="{1EF14B1F-0652-4AE2-9758-9756844A4BF9}" srcId="{05A0DE04-DABA-45BA-BD23-17FB32E3C87A}" destId="{39182898-D259-4D92-8E46-A7CC59498ED5}" srcOrd="3" destOrd="0" parTransId="{C36194E0-B5F9-4B8F-8229-2C8A4B3F8AD8}" sibTransId="{8D951645-5497-4B53-966B-4CA5BEBFC57F}"/>
    <dgm:cxn modelId="{E4EBFF61-04DD-4692-978B-EC930089FEFA}" type="presOf" srcId="{2E214D53-8F1B-4767-8903-642383EAB2C6}" destId="{F6945945-E419-4453-A1F2-8CFC40CFBA80}" srcOrd="0" destOrd="0" presId="urn:microsoft.com/office/officeart/2005/8/layout/process1"/>
    <dgm:cxn modelId="{F60E6C66-E31B-4AE0-AC7A-79C3DBE3D3AB}" type="presOf" srcId="{ECF9E6C0-C6DC-4621-B400-6F232B4096AF}" destId="{2ED89E9E-E891-4D48-A3D1-BBA6D6DEFB05}" srcOrd="0" destOrd="0" presId="urn:microsoft.com/office/officeart/2005/8/layout/process1"/>
    <dgm:cxn modelId="{84C7E651-BD1E-4D68-8F7A-D5DAB2AA1ACD}" srcId="{05A0DE04-DABA-45BA-BD23-17FB32E3C87A}" destId="{05D0F763-05D8-455D-9D65-32F70BFA9A93}" srcOrd="2" destOrd="0" parTransId="{3FFF6927-FFE0-4159-833B-1E16266EBFA1}" sibTransId="{F46C36B4-75FA-46E2-9D32-BED3598A1FBC}"/>
    <dgm:cxn modelId="{BC721B59-6752-4B82-9D71-50CF57B0C28B}" type="presOf" srcId="{26549587-37C8-4F93-AF49-F2A2A9C38D21}" destId="{B1D46772-B09C-48E7-BEB6-1E33ADAF9CF4}" srcOrd="0" destOrd="0" presId="urn:microsoft.com/office/officeart/2005/8/layout/process1"/>
    <dgm:cxn modelId="{AC9DA88B-CEF2-4BC7-8096-41816D704712}" type="presOf" srcId="{8D951645-5497-4B53-966B-4CA5BEBFC57F}" destId="{25561187-60DD-4065-8477-1B57A7E5DE6D}" srcOrd="0" destOrd="0" presId="urn:microsoft.com/office/officeart/2005/8/layout/process1"/>
    <dgm:cxn modelId="{024F8A99-7788-42B1-8C50-8BE5AF1F9129}" srcId="{05A0DE04-DABA-45BA-BD23-17FB32E3C87A}" destId="{2E214D53-8F1B-4767-8903-642383EAB2C6}" srcOrd="0" destOrd="0" parTransId="{6E2F5F71-31B7-4C02-B966-4119B59CB691}" sibTransId="{696E6AF1-7002-439B-96F2-39F7F3FC970E}"/>
    <dgm:cxn modelId="{C43FC6A1-7790-4E44-8F32-D6732F3A8FEF}" type="presOf" srcId="{E06075AA-0A7C-4715-8201-29A60B427572}" destId="{C4371E59-8E1F-4088-8212-28493A7BB185}" srcOrd="0" destOrd="0" presId="urn:microsoft.com/office/officeart/2005/8/layout/process1"/>
    <dgm:cxn modelId="{63C087A3-09AF-49CE-84F6-7C1382831C8D}" type="presOf" srcId="{ECF9E6C0-C6DC-4621-B400-6F232B4096AF}" destId="{F0D7DCCA-A9EE-46F3-93FC-C93820A55382}" srcOrd="1" destOrd="0" presId="urn:microsoft.com/office/officeart/2005/8/layout/process1"/>
    <dgm:cxn modelId="{701170AF-7215-4DAF-ABAF-FF08AD7CE11E}" type="presOf" srcId="{39182898-D259-4D92-8E46-A7CC59498ED5}" destId="{B6AAD0DB-3913-4806-9FF6-CE4B25002933}" srcOrd="0" destOrd="0" presId="urn:microsoft.com/office/officeart/2005/8/layout/process1"/>
    <dgm:cxn modelId="{00BBC7B1-6774-48A0-AC73-1FB1B22A51EF}" srcId="{05A0DE04-DABA-45BA-BD23-17FB32E3C87A}" destId="{26549587-37C8-4F93-AF49-F2A2A9C38D21}" srcOrd="4" destOrd="0" parTransId="{60BCC131-BFAD-4C3D-8A21-C05CF7ED98D8}" sibTransId="{5BC45D41-F580-4EEF-82B7-257D7535F7D1}"/>
    <dgm:cxn modelId="{993054BE-D8CF-4D05-9C23-135F0F2B232D}" type="presOf" srcId="{05D0F763-05D8-455D-9D65-32F70BFA9A93}" destId="{9991E5A9-6C43-4F26-9F4D-F89A7E1204A5}" srcOrd="0" destOrd="0" presId="urn:microsoft.com/office/officeart/2005/8/layout/process1"/>
    <dgm:cxn modelId="{7CD791C1-D693-491E-91F2-02646F8B4942}" srcId="{05A0DE04-DABA-45BA-BD23-17FB32E3C87A}" destId="{E06075AA-0A7C-4715-8201-29A60B427572}" srcOrd="1" destOrd="0" parTransId="{BBE97E02-4786-4D72-80CD-5B4B9141A28A}" sibTransId="{ECF9E6C0-C6DC-4621-B400-6F232B4096AF}"/>
    <dgm:cxn modelId="{028FF7D2-2D74-452D-9E6A-67506A1D5A6A}" type="presOf" srcId="{696E6AF1-7002-439B-96F2-39F7F3FC970E}" destId="{BF74BAB9-6B7C-446D-969E-85DF534BB6EA}" srcOrd="1" destOrd="0" presId="urn:microsoft.com/office/officeart/2005/8/layout/process1"/>
    <dgm:cxn modelId="{6CA138DD-211D-4D2B-82C2-7EE5211294DA}" type="presOf" srcId="{F46C36B4-75FA-46E2-9D32-BED3598A1FBC}" destId="{C26A7EB5-78B4-446A-9BE2-D6B3D66BCDB9}" srcOrd="1" destOrd="0" presId="urn:microsoft.com/office/officeart/2005/8/layout/process1"/>
    <dgm:cxn modelId="{2C90CAE4-DC56-404A-B81D-AE765531AE69}" type="presOf" srcId="{8D951645-5497-4B53-966B-4CA5BEBFC57F}" destId="{E21F3265-5AC7-4664-9F38-E1C28AEA622F}" srcOrd="1" destOrd="0" presId="urn:microsoft.com/office/officeart/2005/8/layout/process1"/>
    <dgm:cxn modelId="{524326F6-D62B-463A-BF8E-3819ED2A8C1F}" type="presOf" srcId="{696E6AF1-7002-439B-96F2-39F7F3FC970E}" destId="{6717BD7B-BDF5-47A5-9BDC-EDDAB18D7987}" srcOrd="0" destOrd="0" presId="urn:microsoft.com/office/officeart/2005/8/layout/process1"/>
    <dgm:cxn modelId="{D062BFFC-2485-4BA4-B035-DB74AFB64327}" type="presOf" srcId="{F46C36B4-75FA-46E2-9D32-BED3598A1FBC}" destId="{7522397A-5B5C-4800-8E5A-B51F75D67FBC}" srcOrd="0" destOrd="0" presId="urn:microsoft.com/office/officeart/2005/8/layout/process1"/>
    <dgm:cxn modelId="{6E3923C8-9037-4C2F-ACDA-A14BF4A0CCFB}" type="presParOf" srcId="{24CC965B-9631-497F-B2E0-320EC4322293}" destId="{F6945945-E419-4453-A1F2-8CFC40CFBA80}" srcOrd="0" destOrd="0" presId="urn:microsoft.com/office/officeart/2005/8/layout/process1"/>
    <dgm:cxn modelId="{CE621569-7302-4139-818A-F685DB9EDE42}" type="presParOf" srcId="{24CC965B-9631-497F-B2E0-320EC4322293}" destId="{6717BD7B-BDF5-47A5-9BDC-EDDAB18D7987}" srcOrd="1" destOrd="0" presId="urn:microsoft.com/office/officeart/2005/8/layout/process1"/>
    <dgm:cxn modelId="{FE640012-78E4-408D-9FF6-52775EAF03CD}" type="presParOf" srcId="{6717BD7B-BDF5-47A5-9BDC-EDDAB18D7987}" destId="{BF74BAB9-6B7C-446D-969E-85DF534BB6EA}" srcOrd="0" destOrd="0" presId="urn:microsoft.com/office/officeart/2005/8/layout/process1"/>
    <dgm:cxn modelId="{A1CA6EC9-041F-4F60-8D35-A4267D1F21CA}" type="presParOf" srcId="{24CC965B-9631-497F-B2E0-320EC4322293}" destId="{C4371E59-8E1F-4088-8212-28493A7BB185}" srcOrd="2" destOrd="0" presId="urn:microsoft.com/office/officeart/2005/8/layout/process1"/>
    <dgm:cxn modelId="{7579AC83-8272-415A-96C7-D10E3FB1AB5E}" type="presParOf" srcId="{24CC965B-9631-497F-B2E0-320EC4322293}" destId="{2ED89E9E-E891-4D48-A3D1-BBA6D6DEFB05}" srcOrd="3" destOrd="0" presId="urn:microsoft.com/office/officeart/2005/8/layout/process1"/>
    <dgm:cxn modelId="{18636233-9E39-4E0B-A77C-B72930E03FD2}" type="presParOf" srcId="{2ED89E9E-E891-4D48-A3D1-BBA6D6DEFB05}" destId="{F0D7DCCA-A9EE-46F3-93FC-C93820A55382}" srcOrd="0" destOrd="0" presId="urn:microsoft.com/office/officeart/2005/8/layout/process1"/>
    <dgm:cxn modelId="{98A7F587-895D-47BF-9D03-92BDA71D2C8F}" type="presParOf" srcId="{24CC965B-9631-497F-B2E0-320EC4322293}" destId="{9991E5A9-6C43-4F26-9F4D-F89A7E1204A5}" srcOrd="4" destOrd="0" presId="urn:microsoft.com/office/officeart/2005/8/layout/process1"/>
    <dgm:cxn modelId="{F625804E-2E17-4088-9692-8872DC426579}" type="presParOf" srcId="{24CC965B-9631-497F-B2E0-320EC4322293}" destId="{7522397A-5B5C-4800-8E5A-B51F75D67FBC}" srcOrd="5" destOrd="0" presId="urn:microsoft.com/office/officeart/2005/8/layout/process1"/>
    <dgm:cxn modelId="{1FABE1F0-C670-46A4-B9A6-6BFF17161F7D}" type="presParOf" srcId="{7522397A-5B5C-4800-8E5A-B51F75D67FBC}" destId="{C26A7EB5-78B4-446A-9BE2-D6B3D66BCDB9}" srcOrd="0" destOrd="0" presId="urn:microsoft.com/office/officeart/2005/8/layout/process1"/>
    <dgm:cxn modelId="{3CA51DEC-7492-4B7D-9151-CEA3D582F372}" type="presParOf" srcId="{24CC965B-9631-497F-B2E0-320EC4322293}" destId="{B6AAD0DB-3913-4806-9FF6-CE4B25002933}" srcOrd="6" destOrd="0" presId="urn:microsoft.com/office/officeart/2005/8/layout/process1"/>
    <dgm:cxn modelId="{30DDA4EA-6CE3-4BCC-884A-950E5EAE8871}" type="presParOf" srcId="{24CC965B-9631-497F-B2E0-320EC4322293}" destId="{25561187-60DD-4065-8477-1B57A7E5DE6D}" srcOrd="7" destOrd="0" presId="urn:microsoft.com/office/officeart/2005/8/layout/process1"/>
    <dgm:cxn modelId="{83D58184-6A83-4294-A4BF-EE1B8F0B779B}" type="presParOf" srcId="{25561187-60DD-4065-8477-1B57A7E5DE6D}" destId="{E21F3265-5AC7-4664-9F38-E1C28AEA622F}" srcOrd="0" destOrd="0" presId="urn:microsoft.com/office/officeart/2005/8/layout/process1"/>
    <dgm:cxn modelId="{59707F88-3E2F-462B-873F-C49050704C4D}" type="presParOf" srcId="{24CC965B-9631-497F-B2E0-320EC4322293}" destId="{B1D46772-B09C-48E7-BEB6-1E33ADAF9CF4}" srcOrd="8" destOrd="0" presId="urn:microsoft.com/office/officeart/2005/8/layout/process1"/>
  </dgm:cxnLst>
  <dgm:bg/>
  <dgm:whole/>
  <dgm:extLst>
    <a:ext uri="http://schemas.microsoft.com/office/drawing/2008/diagram">
      <dsp:dataModelExt xmlns:dsp="http://schemas.microsoft.com/office/drawing/2008/diagram" relId="rId76"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0B2F1819-B29E-4307-B4D8-591847C5511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NZ"/>
        </a:p>
      </dgm:t>
    </dgm:pt>
    <dgm:pt modelId="{36D5186E-694C-4D1D-A5B7-AB9A2E3CB3EA}">
      <dgm:prSet phldrT="[Text]" custT="1"/>
      <dgm:spPr>
        <a:xfrm>
          <a:off x="4666" y="2080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sz="900">
              <a:solidFill>
                <a:sysClr val="window" lastClr="FFFFFF"/>
              </a:solidFill>
              <a:latin typeface="Calibri"/>
              <a:ea typeface="+mn-ea"/>
              <a:cs typeface="+mn-cs"/>
            </a:rPr>
            <a:t>The DAMHS notifies the victim that an application for long leave is being made, and invites them to make a submission</a:t>
          </a:r>
        </a:p>
      </dgm:t>
    </dgm:pt>
    <dgm:pt modelId="{A5E26E29-3079-4B8E-BDB7-EA49506D6B0B}" type="parTrans" cxnId="{50F0EDB6-8C8B-42BA-BD9B-9C9C885E363E}">
      <dgm:prSet/>
      <dgm:spPr/>
      <dgm:t>
        <a:bodyPr/>
        <a:lstStyle/>
        <a:p>
          <a:endParaRPr lang="en-NZ"/>
        </a:p>
      </dgm:t>
    </dgm:pt>
    <dgm:pt modelId="{6421594E-EED0-4509-8FEB-87E7125A379A}" type="sibTrans" cxnId="{50F0EDB6-8C8B-42BA-BD9B-9C9C885E363E}">
      <dgm:prSet/>
      <dgm:spPr>
        <a:xfrm>
          <a:off x="1522294" y="4535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566CC9FC-85BE-47A8-B5BD-AA8A742D1ABE}">
      <dgm:prSet phldrT="[Text]" custT="1"/>
      <dgm:spPr>
        <a:xfrm>
          <a:off x="1957496" y="30062"/>
          <a:ext cx="1394877" cy="1192947"/>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sz="900">
              <a:solidFill>
                <a:sysClr val="window" lastClr="FFFFFF"/>
              </a:solidFill>
              <a:latin typeface="Calibri"/>
              <a:ea typeface="+mn-ea"/>
              <a:cs typeface="+mn-cs"/>
            </a:rPr>
            <a:t>The DAMHS sends the leave application and the victim's submission to the Director of Mental Health</a:t>
          </a:r>
        </a:p>
        <a:p>
          <a:pPr>
            <a:buNone/>
          </a:pPr>
          <a:endParaRPr lang="en-NZ" sz="900">
            <a:solidFill>
              <a:sysClr val="window" lastClr="FFFFFF"/>
            </a:solidFill>
            <a:latin typeface="Calibri"/>
            <a:ea typeface="+mn-ea"/>
            <a:cs typeface="+mn-cs"/>
          </a:endParaRPr>
        </a:p>
        <a:p>
          <a:pPr>
            <a:buNone/>
          </a:pPr>
          <a:r>
            <a:rPr lang="en-NZ" sz="900">
              <a:solidFill>
                <a:sysClr val="window" lastClr="FFFFFF"/>
              </a:solidFill>
              <a:latin typeface="Calibri"/>
              <a:ea typeface="+mn-ea"/>
              <a:cs typeface="+mn-cs"/>
            </a:rPr>
            <a:t>The DAMHS must address any reasonable concerns</a:t>
          </a:r>
        </a:p>
      </dgm:t>
    </dgm:pt>
    <dgm:pt modelId="{FA013057-6672-45DF-82E7-68EDFF466E21}" type="parTrans" cxnId="{674EAB83-DD09-408D-874C-1A689FA47552}">
      <dgm:prSet/>
      <dgm:spPr/>
      <dgm:t>
        <a:bodyPr/>
        <a:lstStyle/>
        <a:p>
          <a:endParaRPr lang="en-NZ"/>
        </a:p>
      </dgm:t>
    </dgm:pt>
    <dgm:pt modelId="{2AF17439-E5BA-4BD7-8FC8-1EF74C9251FC}" type="sibTrans" cxnId="{674EAB83-DD09-408D-874C-1A689FA47552}">
      <dgm:prSet/>
      <dgm:spPr>
        <a:xfrm>
          <a:off x="3475123" y="4535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522C8B5C-D2D7-4B98-A524-FD3417377434}">
      <dgm:prSet phldrT="[Text]" custT="1"/>
      <dgm:spPr>
        <a:xfrm>
          <a:off x="3910325" y="2080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sz="900">
              <a:solidFill>
                <a:sysClr val="window" lastClr="FFFFFF"/>
              </a:solidFill>
              <a:latin typeface="Calibri"/>
              <a:ea typeface="+mn-ea"/>
              <a:cs typeface="+mn-cs"/>
            </a:rPr>
            <a:t>The Director considers the victim's submission and the leave application</a:t>
          </a:r>
        </a:p>
      </dgm:t>
    </dgm:pt>
    <dgm:pt modelId="{B94E4AF8-0F69-401E-BA41-4093E3257A77}" type="parTrans" cxnId="{11740725-542A-4E41-9254-EE25BFD72E09}">
      <dgm:prSet/>
      <dgm:spPr/>
      <dgm:t>
        <a:bodyPr/>
        <a:lstStyle/>
        <a:p>
          <a:endParaRPr lang="en-NZ"/>
        </a:p>
      </dgm:t>
    </dgm:pt>
    <dgm:pt modelId="{6BF384FD-A132-42DF-91EA-DCBC4FA3948A}" type="sibTrans" cxnId="{11740725-542A-4E41-9254-EE25BFD72E09}">
      <dgm:prSet/>
      <dgm:spPr>
        <a:xfrm rot="5400000">
          <a:off x="4412734" y="1228975"/>
          <a:ext cx="390059"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349CABDA-02A8-41B9-97D5-292EBD9FE7B4}">
      <dgm:prSet phldrT="[Text]"/>
      <dgm:spPr>
        <a:xfrm>
          <a:off x="3910325" y="178096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advises the Minister of Health whether or not they support the application</a:t>
          </a:r>
        </a:p>
      </dgm:t>
    </dgm:pt>
    <dgm:pt modelId="{C504A034-7F21-4A3A-A5FA-8727E9183AEC}" type="parTrans" cxnId="{926C0042-2013-4C52-9C56-93A7AD81E629}">
      <dgm:prSet/>
      <dgm:spPr/>
      <dgm:t>
        <a:bodyPr/>
        <a:lstStyle/>
        <a:p>
          <a:endParaRPr lang="en-NZ"/>
        </a:p>
      </dgm:t>
    </dgm:pt>
    <dgm:pt modelId="{746BBB72-9A8D-44F1-AFF6-5F35AB06C8A0}" type="sibTrans" cxnId="{926C0042-2013-4C52-9C56-93A7AD81E629}">
      <dgm:prSet/>
      <dgm:spPr>
        <a:xfrm rot="10800000">
          <a:off x="3491861" y="202645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36DCCC49-B3CB-4A57-8D4C-687A2853454C}">
      <dgm:prSet phldrT="[Text]"/>
      <dgm:spPr>
        <a:xfrm>
          <a:off x="1957496" y="178096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Minister of Health decides whether to approve or decline the application</a:t>
          </a:r>
        </a:p>
      </dgm:t>
    </dgm:pt>
    <dgm:pt modelId="{33AD7EAD-E9FD-43EF-B6AB-E4643115651D}" type="parTrans" cxnId="{2E8782EF-1612-423E-82CC-58C596F005DE}">
      <dgm:prSet/>
      <dgm:spPr/>
      <dgm:t>
        <a:bodyPr/>
        <a:lstStyle/>
        <a:p>
          <a:endParaRPr lang="en-NZ"/>
        </a:p>
      </dgm:t>
    </dgm:pt>
    <dgm:pt modelId="{E7FE8635-59EA-4BD9-9F66-EEA9CAD253D9}" type="sibTrans" cxnId="{2E8782EF-1612-423E-82CC-58C596F005DE}">
      <dgm:prSet/>
      <dgm:spPr>
        <a:xfrm rot="10800000">
          <a:off x="1539032" y="202645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27146D23-E9F1-47B6-A591-6C1A4CF13AE3}">
      <dgm:prSet/>
      <dgm:spPr>
        <a:xfrm>
          <a:off x="4666" y="178096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DAMHS tells the victim if the application is approved (and identifies any conditions of the approval) or declined</a:t>
          </a:r>
        </a:p>
      </dgm:t>
    </dgm:pt>
    <dgm:pt modelId="{194A16AE-201A-4A75-AC05-F85E4729C86C}" type="parTrans" cxnId="{D447DEB5-22A2-4194-A95C-FC7E6F52CB9D}">
      <dgm:prSet/>
      <dgm:spPr/>
      <dgm:t>
        <a:bodyPr/>
        <a:lstStyle/>
        <a:p>
          <a:endParaRPr lang="en-NZ"/>
        </a:p>
      </dgm:t>
    </dgm:pt>
    <dgm:pt modelId="{C14D3D22-CC70-4C49-9037-24C2CD606CAF}" type="sibTrans" cxnId="{D447DEB5-22A2-4194-A95C-FC7E6F52CB9D}">
      <dgm:prSet/>
      <dgm:spPr/>
      <dgm:t>
        <a:bodyPr/>
        <a:lstStyle/>
        <a:p>
          <a:endParaRPr lang="en-NZ"/>
        </a:p>
      </dgm:t>
    </dgm:pt>
    <dgm:pt modelId="{65682733-575D-4DCD-858E-E9A9828E57A3}" type="pres">
      <dgm:prSet presAssocID="{0B2F1819-B29E-4307-B4D8-591847C55116}" presName="diagram" presStyleCnt="0">
        <dgm:presLayoutVars>
          <dgm:dir/>
          <dgm:resizeHandles val="exact"/>
        </dgm:presLayoutVars>
      </dgm:prSet>
      <dgm:spPr/>
    </dgm:pt>
    <dgm:pt modelId="{039D381D-D1E0-4F7D-ABE4-323A871E391C}" type="pres">
      <dgm:prSet presAssocID="{36D5186E-694C-4D1D-A5B7-AB9A2E3CB3EA}" presName="node" presStyleLbl="node1" presStyleIdx="0" presStyleCnt="6">
        <dgm:presLayoutVars>
          <dgm:bulletEnabled val="1"/>
        </dgm:presLayoutVars>
      </dgm:prSet>
      <dgm:spPr/>
    </dgm:pt>
    <dgm:pt modelId="{E1DC949E-A977-4C48-9483-3B3B81372D6A}" type="pres">
      <dgm:prSet presAssocID="{6421594E-EED0-4509-8FEB-87E7125A379A}" presName="sibTrans" presStyleLbl="sibTrans2D1" presStyleIdx="0" presStyleCnt="5"/>
      <dgm:spPr/>
    </dgm:pt>
    <dgm:pt modelId="{2C026B8E-5FDD-4ABB-B515-527C6266E524}" type="pres">
      <dgm:prSet presAssocID="{6421594E-EED0-4509-8FEB-87E7125A379A}" presName="connectorText" presStyleLbl="sibTrans2D1" presStyleIdx="0" presStyleCnt="5"/>
      <dgm:spPr/>
    </dgm:pt>
    <dgm:pt modelId="{EBF4F3F4-B427-4D70-BFCD-F6DEB40A33EA}" type="pres">
      <dgm:prSet presAssocID="{566CC9FC-85BE-47A8-B5BD-AA8A742D1ABE}" presName="node" presStyleLbl="node1" presStyleIdx="1" presStyleCnt="6" custScaleY="142539">
        <dgm:presLayoutVars>
          <dgm:bulletEnabled val="1"/>
        </dgm:presLayoutVars>
      </dgm:prSet>
      <dgm:spPr/>
    </dgm:pt>
    <dgm:pt modelId="{C18E6C50-8F7D-45DC-B7E7-E46F9652AAB9}" type="pres">
      <dgm:prSet presAssocID="{2AF17439-E5BA-4BD7-8FC8-1EF74C9251FC}" presName="sibTrans" presStyleLbl="sibTrans2D1" presStyleIdx="1" presStyleCnt="5"/>
      <dgm:spPr/>
    </dgm:pt>
    <dgm:pt modelId="{4A35C26C-81B8-4F87-957A-BF67EED5CC30}" type="pres">
      <dgm:prSet presAssocID="{2AF17439-E5BA-4BD7-8FC8-1EF74C9251FC}" presName="connectorText" presStyleLbl="sibTrans2D1" presStyleIdx="1" presStyleCnt="5"/>
      <dgm:spPr/>
    </dgm:pt>
    <dgm:pt modelId="{D00ABE1A-0977-4FBB-A725-314DD80CA7EE}" type="pres">
      <dgm:prSet presAssocID="{522C8B5C-D2D7-4B98-A524-FD3417377434}" presName="node" presStyleLbl="node1" presStyleIdx="2" presStyleCnt="6">
        <dgm:presLayoutVars>
          <dgm:bulletEnabled val="1"/>
        </dgm:presLayoutVars>
      </dgm:prSet>
      <dgm:spPr/>
    </dgm:pt>
    <dgm:pt modelId="{93707EAA-5EE9-4CFD-A1B7-EF5DAE6A3B41}" type="pres">
      <dgm:prSet presAssocID="{6BF384FD-A132-42DF-91EA-DCBC4FA3948A}" presName="sibTrans" presStyleLbl="sibTrans2D1" presStyleIdx="2" presStyleCnt="5"/>
      <dgm:spPr/>
    </dgm:pt>
    <dgm:pt modelId="{3705726C-65E7-4661-999A-5F7F0F8CA236}" type="pres">
      <dgm:prSet presAssocID="{6BF384FD-A132-42DF-91EA-DCBC4FA3948A}" presName="connectorText" presStyleLbl="sibTrans2D1" presStyleIdx="2" presStyleCnt="5"/>
      <dgm:spPr/>
    </dgm:pt>
    <dgm:pt modelId="{276BC949-A3C3-4D26-8DD8-1D134EF85F49}" type="pres">
      <dgm:prSet presAssocID="{349CABDA-02A8-41B9-97D5-292EBD9FE7B4}" presName="node" presStyleLbl="node1" presStyleIdx="3" presStyleCnt="6">
        <dgm:presLayoutVars>
          <dgm:bulletEnabled val="1"/>
        </dgm:presLayoutVars>
      </dgm:prSet>
      <dgm:spPr/>
    </dgm:pt>
    <dgm:pt modelId="{78F42D21-E5F0-4FF3-A951-53D06205F192}" type="pres">
      <dgm:prSet presAssocID="{746BBB72-9A8D-44F1-AFF6-5F35AB06C8A0}" presName="sibTrans" presStyleLbl="sibTrans2D1" presStyleIdx="3" presStyleCnt="5"/>
      <dgm:spPr/>
    </dgm:pt>
    <dgm:pt modelId="{00C712D6-9D53-437A-A752-6AFFA7DAE6DB}" type="pres">
      <dgm:prSet presAssocID="{746BBB72-9A8D-44F1-AFF6-5F35AB06C8A0}" presName="connectorText" presStyleLbl="sibTrans2D1" presStyleIdx="3" presStyleCnt="5"/>
      <dgm:spPr/>
    </dgm:pt>
    <dgm:pt modelId="{5D4E4FBE-FB9E-4E61-95BC-82D90BB1D1E4}" type="pres">
      <dgm:prSet presAssocID="{36DCCC49-B3CB-4A57-8D4C-687A2853454C}" presName="node" presStyleLbl="node1" presStyleIdx="4" presStyleCnt="6">
        <dgm:presLayoutVars>
          <dgm:bulletEnabled val="1"/>
        </dgm:presLayoutVars>
      </dgm:prSet>
      <dgm:spPr/>
    </dgm:pt>
    <dgm:pt modelId="{4FFEA169-18A8-47D7-B42C-135F80BB6CC7}" type="pres">
      <dgm:prSet presAssocID="{E7FE8635-59EA-4BD9-9F66-EEA9CAD253D9}" presName="sibTrans" presStyleLbl="sibTrans2D1" presStyleIdx="4" presStyleCnt="5"/>
      <dgm:spPr/>
    </dgm:pt>
    <dgm:pt modelId="{EF26EDA8-47E9-4FED-B7D6-7B4829DFAAB5}" type="pres">
      <dgm:prSet presAssocID="{E7FE8635-59EA-4BD9-9F66-EEA9CAD253D9}" presName="connectorText" presStyleLbl="sibTrans2D1" presStyleIdx="4" presStyleCnt="5"/>
      <dgm:spPr/>
    </dgm:pt>
    <dgm:pt modelId="{0E1C9C6B-CE79-44C2-AD34-03894900A170}" type="pres">
      <dgm:prSet presAssocID="{27146D23-E9F1-47B6-A591-6C1A4CF13AE3}" presName="node" presStyleLbl="node1" presStyleIdx="5" presStyleCnt="6">
        <dgm:presLayoutVars>
          <dgm:bulletEnabled val="1"/>
        </dgm:presLayoutVars>
      </dgm:prSet>
      <dgm:spPr/>
    </dgm:pt>
  </dgm:ptLst>
  <dgm:cxnLst>
    <dgm:cxn modelId="{F1AEE702-D309-483F-8842-1579AD910DAE}" type="presOf" srcId="{36DCCC49-B3CB-4A57-8D4C-687A2853454C}" destId="{5D4E4FBE-FB9E-4E61-95BC-82D90BB1D1E4}" srcOrd="0" destOrd="0" presId="urn:microsoft.com/office/officeart/2005/8/layout/process5"/>
    <dgm:cxn modelId="{758ADE08-497A-43D7-BE76-B6948EA6C58E}" type="presOf" srcId="{E7FE8635-59EA-4BD9-9F66-EEA9CAD253D9}" destId="{EF26EDA8-47E9-4FED-B7D6-7B4829DFAAB5}" srcOrd="1" destOrd="0" presId="urn:microsoft.com/office/officeart/2005/8/layout/process5"/>
    <dgm:cxn modelId="{6E65FD0A-4F93-44B2-9977-006525901988}" type="presOf" srcId="{0B2F1819-B29E-4307-B4D8-591847C55116}" destId="{65682733-575D-4DCD-858E-E9A9828E57A3}" srcOrd="0" destOrd="0" presId="urn:microsoft.com/office/officeart/2005/8/layout/process5"/>
    <dgm:cxn modelId="{97698F18-014D-46D9-B898-7986E4E57F83}" type="presOf" srcId="{6421594E-EED0-4509-8FEB-87E7125A379A}" destId="{E1DC949E-A977-4C48-9483-3B3B81372D6A}" srcOrd="0" destOrd="0" presId="urn:microsoft.com/office/officeart/2005/8/layout/process5"/>
    <dgm:cxn modelId="{11740725-542A-4E41-9254-EE25BFD72E09}" srcId="{0B2F1819-B29E-4307-B4D8-591847C55116}" destId="{522C8B5C-D2D7-4B98-A524-FD3417377434}" srcOrd="2" destOrd="0" parTransId="{B94E4AF8-0F69-401E-BA41-4093E3257A77}" sibTransId="{6BF384FD-A132-42DF-91EA-DCBC4FA3948A}"/>
    <dgm:cxn modelId="{CEE4E334-6FF2-49FA-9B65-467EB5502059}" type="presOf" srcId="{2AF17439-E5BA-4BD7-8FC8-1EF74C9251FC}" destId="{C18E6C50-8F7D-45DC-B7E7-E46F9652AAB9}" srcOrd="0" destOrd="0" presId="urn:microsoft.com/office/officeart/2005/8/layout/process5"/>
    <dgm:cxn modelId="{926C0042-2013-4C52-9C56-93A7AD81E629}" srcId="{0B2F1819-B29E-4307-B4D8-591847C55116}" destId="{349CABDA-02A8-41B9-97D5-292EBD9FE7B4}" srcOrd="3" destOrd="0" parTransId="{C504A034-7F21-4A3A-A5FA-8727E9183AEC}" sibTransId="{746BBB72-9A8D-44F1-AFF6-5F35AB06C8A0}"/>
    <dgm:cxn modelId="{59F3EF42-998D-4E61-8F6B-ECCA7294F2D6}" type="presOf" srcId="{522C8B5C-D2D7-4B98-A524-FD3417377434}" destId="{D00ABE1A-0977-4FBB-A725-314DD80CA7EE}" srcOrd="0" destOrd="0" presId="urn:microsoft.com/office/officeart/2005/8/layout/process5"/>
    <dgm:cxn modelId="{0246A96B-1075-4EF3-8D0B-D8B54C9AE520}" type="presOf" srcId="{6421594E-EED0-4509-8FEB-87E7125A379A}" destId="{2C026B8E-5FDD-4ABB-B515-527C6266E524}" srcOrd="1" destOrd="0" presId="urn:microsoft.com/office/officeart/2005/8/layout/process5"/>
    <dgm:cxn modelId="{5124D44E-5FC3-4017-BE2C-EBB50DAAB6BC}" type="presOf" srcId="{6BF384FD-A132-42DF-91EA-DCBC4FA3948A}" destId="{3705726C-65E7-4661-999A-5F7F0F8CA236}" srcOrd="1" destOrd="0" presId="urn:microsoft.com/office/officeart/2005/8/layout/process5"/>
    <dgm:cxn modelId="{F6BF7B54-63D5-4FDB-911C-8A0AEBD927CD}" type="presOf" srcId="{746BBB72-9A8D-44F1-AFF6-5F35AB06C8A0}" destId="{78F42D21-E5F0-4FF3-A951-53D06205F192}" srcOrd="0" destOrd="0" presId="urn:microsoft.com/office/officeart/2005/8/layout/process5"/>
    <dgm:cxn modelId="{674EAB83-DD09-408D-874C-1A689FA47552}" srcId="{0B2F1819-B29E-4307-B4D8-591847C55116}" destId="{566CC9FC-85BE-47A8-B5BD-AA8A742D1ABE}" srcOrd="1" destOrd="0" parTransId="{FA013057-6672-45DF-82E7-68EDFF466E21}" sibTransId="{2AF17439-E5BA-4BD7-8FC8-1EF74C9251FC}"/>
    <dgm:cxn modelId="{4EE619A0-067B-49E5-B5A0-28E2A2C429FF}" type="presOf" srcId="{349CABDA-02A8-41B9-97D5-292EBD9FE7B4}" destId="{276BC949-A3C3-4D26-8DD8-1D134EF85F49}" srcOrd="0" destOrd="0" presId="urn:microsoft.com/office/officeart/2005/8/layout/process5"/>
    <dgm:cxn modelId="{7B3604A2-5640-468F-AB83-804E61C457A2}" type="presOf" srcId="{2AF17439-E5BA-4BD7-8FC8-1EF74C9251FC}" destId="{4A35C26C-81B8-4F87-957A-BF67EED5CC30}" srcOrd="1" destOrd="0" presId="urn:microsoft.com/office/officeart/2005/8/layout/process5"/>
    <dgm:cxn modelId="{7D5BDCAF-BD6E-4A6D-8C17-D95DB37FE09C}" type="presOf" srcId="{27146D23-E9F1-47B6-A591-6C1A4CF13AE3}" destId="{0E1C9C6B-CE79-44C2-AD34-03894900A170}" srcOrd="0" destOrd="0" presId="urn:microsoft.com/office/officeart/2005/8/layout/process5"/>
    <dgm:cxn modelId="{D447DEB5-22A2-4194-A95C-FC7E6F52CB9D}" srcId="{0B2F1819-B29E-4307-B4D8-591847C55116}" destId="{27146D23-E9F1-47B6-A591-6C1A4CF13AE3}" srcOrd="5" destOrd="0" parTransId="{194A16AE-201A-4A75-AC05-F85E4729C86C}" sibTransId="{C14D3D22-CC70-4C49-9037-24C2CD606CAF}"/>
    <dgm:cxn modelId="{64E7F1B5-37DB-4B18-9FCD-BA392A36B54D}" type="presOf" srcId="{746BBB72-9A8D-44F1-AFF6-5F35AB06C8A0}" destId="{00C712D6-9D53-437A-A752-6AFFA7DAE6DB}" srcOrd="1" destOrd="0" presId="urn:microsoft.com/office/officeart/2005/8/layout/process5"/>
    <dgm:cxn modelId="{50F0EDB6-8C8B-42BA-BD9B-9C9C885E363E}" srcId="{0B2F1819-B29E-4307-B4D8-591847C55116}" destId="{36D5186E-694C-4D1D-A5B7-AB9A2E3CB3EA}" srcOrd="0" destOrd="0" parTransId="{A5E26E29-3079-4B8E-BDB7-EA49506D6B0B}" sibTransId="{6421594E-EED0-4509-8FEB-87E7125A379A}"/>
    <dgm:cxn modelId="{55016EE2-828E-43B8-B999-279CA3006F4D}" type="presOf" srcId="{566CC9FC-85BE-47A8-B5BD-AA8A742D1ABE}" destId="{EBF4F3F4-B427-4D70-BFCD-F6DEB40A33EA}" srcOrd="0" destOrd="0" presId="urn:microsoft.com/office/officeart/2005/8/layout/process5"/>
    <dgm:cxn modelId="{C73972E3-61E7-4D49-8BB5-2E9A796885D7}" type="presOf" srcId="{36D5186E-694C-4D1D-A5B7-AB9A2E3CB3EA}" destId="{039D381D-D1E0-4F7D-ABE4-323A871E391C}" srcOrd="0" destOrd="0" presId="urn:microsoft.com/office/officeart/2005/8/layout/process5"/>
    <dgm:cxn modelId="{E4204AE8-F689-4603-9158-62EDAABFC569}" type="presOf" srcId="{6BF384FD-A132-42DF-91EA-DCBC4FA3948A}" destId="{93707EAA-5EE9-4CFD-A1B7-EF5DAE6A3B41}" srcOrd="0" destOrd="0" presId="urn:microsoft.com/office/officeart/2005/8/layout/process5"/>
    <dgm:cxn modelId="{2E8782EF-1612-423E-82CC-58C596F005DE}" srcId="{0B2F1819-B29E-4307-B4D8-591847C55116}" destId="{36DCCC49-B3CB-4A57-8D4C-687A2853454C}" srcOrd="4" destOrd="0" parTransId="{33AD7EAD-E9FD-43EF-B6AB-E4643115651D}" sibTransId="{E7FE8635-59EA-4BD9-9F66-EEA9CAD253D9}"/>
    <dgm:cxn modelId="{ACE53BFC-C682-42A7-8CD5-9A4DE465E06B}" type="presOf" srcId="{E7FE8635-59EA-4BD9-9F66-EEA9CAD253D9}" destId="{4FFEA169-18A8-47D7-B42C-135F80BB6CC7}" srcOrd="0" destOrd="0" presId="urn:microsoft.com/office/officeart/2005/8/layout/process5"/>
    <dgm:cxn modelId="{19380374-7847-4A1B-BE90-65C1EF3B16D0}" type="presParOf" srcId="{65682733-575D-4DCD-858E-E9A9828E57A3}" destId="{039D381D-D1E0-4F7D-ABE4-323A871E391C}" srcOrd="0" destOrd="0" presId="urn:microsoft.com/office/officeart/2005/8/layout/process5"/>
    <dgm:cxn modelId="{E36ECA24-9FF8-4ADF-9541-EDD984E101D7}" type="presParOf" srcId="{65682733-575D-4DCD-858E-E9A9828E57A3}" destId="{E1DC949E-A977-4C48-9483-3B3B81372D6A}" srcOrd="1" destOrd="0" presId="urn:microsoft.com/office/officeart/2005/8/layout/process5"/>
    <dgm:cxn modelId="{32D3DEC4-DF0D-417D-A194-2CBAB181A5EC}" type="presParOf" srcId="{E1DC949E-A977-4C48-9483-3B3B81372D6A}" destId="{2C026B8E-5FDD-4ABB-B515-527C6266E524}" srcOrd="0" destOrd="0" presId="urn:microsoft.com/office/officeart/2005/8/layout/process5"/>
    <dgm:cxn modelId="{C7CD9D33-1CAE-4D18-9C21-74B8633A3513}" type="presParOf" srcId="{65682733-575D-4DCD-858E-E9A9828E57A3}" destId="{EBF4F3F4-B427-4D70-BFCD-F6DEB40A33EA}" srcOrd="2" destOrd="0" presId="urn:microsoft.com/office/officeart/2005/8/layout/process5"/>
    <dgm:cxn modelId="{E77B8A3B-99BA-4BEE-8490-1FAA7BB93BE5}" type="presParOf" srcId="{65682733-575D-4DCD-858E-E9A9828E57A3}" destId="{C18E6C50-8F7D-45DC-B7E7-E46F9652AAB9}" srcOrd="3" destOrd="0" presId="urn:microsoft.com/office/officeart/2005/8/layout/process5"/>
    <dgm:cxn modelId="{88A44483-AC52-4FF1-BBD1-1ABA689710FC}" type="presParOf" srcId="{C18E6C50-8F7D-45DC-B7E7-E46F9652AAB9}" destId="{4A35C26C-81B8-4F87-957A-BF67EED5CC30}" srcOrd="0" destOrd="0" presId="urn:microsoft.com/office/officeart/2005/8/layout/process5"/>
    <dgm:cxn modelId="{F035C30F-F4E2-42C1-9590-D4A047C1B014}" type="presParOf" srcId="{65682733-575D-4DCD-858E-E9A9828E57A3}" destId="{D00ABE1A-0977-4FBB-A725-314DD80CA7EE}" srcOrd="4" destOrd="0" presId="urn:microsoft.com/office/officeart/2005/8/layout/process5"/>
    <dgm:cxn modelId="{5A9D97F6-3483-457B-845B-1FDF243B0ADA}" type="presParOf" srcId="{65682733-575D-4DCD-858E-E9A9828E57A3}" destId="{93707EAA-5EE9-4CFD-A1B7-EF5DAE6A3B41}" srcOrd="5" destOrd="0" presId="urn:microsoft.com/office/officeart/2005/8/layout/process5"/>
    <dgm:cxn modelId="{F0D3043B-FAB7-4BC9-BEA7-2B029497CEC8}" type="presParOf" srcId="{93707EAA-5EE9-4CFD-A1B7-EF5DAE6A3B41}" destId="{3705726C-65E7-4661-999A-5F7F0F8CA236}" srcOrd="0" destOrd="0" presId="urn:microsoft.com/office/officeart/2005/8/layout/process5"/>
    <dgm:cxn modelId="{BAF5899E-937C-40EC-B55A-118D481E9815}" type="presParOf" srcId="{65682733-575D-4DCD-858E-E9A9828E57A3}" destId="{276BC949-A3C3-4D26-8DD8-1D134EF85F49}" srcOrd="6" destOrd="0" presId="urn:microsoft.com/office/officeart/2005/8/layout/process5"/>
    <dgm:cxn modelId="{3291D77E-FF12-4E2E-BF66-65520546EC88}" type="presParOf" srcId="{65682733-575D-4DCD-858E-E9A9828E57A3}" destId="{78F42D21-E5F0-4FF3-A951-53D06205F192}" srcOrd="7" destOrd="0" presId="urn:microsoft.com/office/officeart/2005/8/layout/process5"/>
    <dgm:cxn modelId="{157BC479-B4A6-468D-BBEB-D1D4BC752BB0}" type="presParOf" srcId="{78F42D21-E5F0-4FF3-A951-53D06205F192}" destId="{00C712D6-9D53-437A-A752-6AFFA7DAE6DB}" srcOrd="0" destOrd="0" presId="urn:microsoft.com/office/officeart/2005/8/layout/process5"/>
    <dgm:cxn modelId="{2447024E-62B3-4AC3-B2D2-5DD15DD1DCB9}" type="presParOf" srcId="{65682733-575D-4DCD-858E-E9A9828E57A3}" destId="{5D4E4FBE-FB9E-4E61-95BC-82D90BB1D1E4}" srcOrd="8" destOrd="0" presId="urn:microsoft.com/office/officeart/2005/8/layout/process5"/>
    <dgm:cxn modelId="{0FCAA2FD-A593-41E8-BD12-68996E69ED1C}" type="presParOf" srcId="{65682733-575D-4DCD-858E-E9A9828E57A3}" destId="{4FFEA169-18A8-47D7-B42C-135F80BB6CC7}" srcOrd="9" destOrd="0" presId="urn:microsoft.com/office/officeart/2005/8/layout/process5"/>
    <dgm:cxn modelId="{637C2A9A-580D-4669-877E-5C1D18F68E60}" type="presParOf" srcId="{4FFEA169-18A8-47D7-B42C-135F80BB6CC7}" destId="{EF26EDA8-47E9-4FED-B7D6-7B4829DFAAB5}" srcOrd="0" destOrd="0" presId="urn:microsoft.com/office/officeart/2005/8/layout/process5"/>
    <dgm:cxn modelId="{53986DA7-7554-45C8-9FB8-D82E689688A5}" type="presParOf" srcId="{65682733-575D-4DCD-858E-E9A9828E57A3}" destId="{0E1C9C6B-CE79-44C2-AD34-03894900A170}" srcOrd="10" destOrd="0" presId="urn:microsoft.com/office/officeart/2005/8/layout/process5"/>
  </dgm:cxnLst>
  <dgm:bg/>
  <dgm:whole/>
  <dgm:extLst>
    <a:ext uri="http://schemas.microsoft.com/office/drawing/2008/diagram">
      <dsp:dataModelExt xmlns:dsp="http://schemas.microsoft.com/office/drawing/2008/diagram" relId="rId81" minVer="http://schemas.openxmlformats.org/drawingml/2006/diagram"/>
    </a:ext>
  </dgm:extLst>
</dgm:dataModel>
</file>

<file path=word/diagrams/data8.xml><?xml version="1.0" encoding="utf-8"?>
<dgm:dataModel xmlns:dgm="http://schemas.openxmlformats.org/drawingml/2006/diagram" xmlns:a="http://schemas.openxmlformats.org/drawingml/2006/main">
  <dgm:ptLst>
    <dgm:pt modelId="{BD7DC236-9966-4890-96A7-2B51D0B9097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NZ"/>
        </a:p>
      </dgm:t>
    </dgm:pt>
    <dgm:pt modelId="{8C501AE2-05C0-4849-A78E-5864E38D455D}">
      <dgm:prSet phldrT="[Text]"/>
      <dgm:spPr>
        <a:xfrm>
          <a:off x="4666" y="175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forensic mental health service sends an application for a change of legal status to the Director of Mental Health</a:t>
          </a:r>
        </a:p>
      </dgm:t>
    </dgm:pt>
    <dgm:pt modelId="{319B0A53-21EF-409C-A446-2C2D2EE8E53E}" type="parTrans" cxnId="{88EAA165-8738-4EA1-95EA-61608F45719E}">
      <dgm:prSet/>
      <dgm:spPr/>
      <dgm:t>
        <a:bodyPr/>
        <a:lstStyle/>
        <a:p>
          <a:endParaRPr lang="en-NZ"/>
        </a:p>
      </dgm:t>
    </dgm:pt>
    <dgm:pt modelId="{4F069D17-9E73-4C2B-8E3C-02BDDCCB291E}" type="sibTrans" cxnId="{88EAA165-8738-4EA1-95EA-61608F45719E}">
      <dgm:prSet/>
      <dgm:spPr>
        <a:xfrm>
          <a:off x="1522294" y="2630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19A16D3A-A110-40AD-8416-9BD51FCA2F57}">
      <dgm:prSet phldrT="[Text]"/>
      <dgm:spPr>
        <a:xfrm>
          <a:off x="1957496" y="175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of Mental Health notifies the victim of the application and invites them to make a submission</a:t>
          </a:r>
        </a:p>
      </dgm:t>
    </dgm:pt>
    <dgm:pt modelId="{AF750265-32B0-4900-9BD6-8C42EBF19B69}" type="parTrans" cxnId="{B289C769-0D3D-4ABC-B75F-FD29BA808C6F}">
      <dgm:prSet/>
      <dgm:spPr/>
      <dgm:t>
        <a:bodyPr/>
        <a:lstStyle/>
        <a:p>
          <a:endParaRPr lang="en-NZ"/>
        </a:p>
      </dgm:t>
    </dgm:pt>
    <dgm:pt modelId="{51839E8B-E481-4A95-826B-415A6F18AABA}" type="sibTrans" cxnId="{B289C769-0D3D-4ABC-B75F-FD29BA808C6F}">
      <dgm:prSet/>
      <dgm:spPr>
        <a:xfrm>
          <a:off x="3475123" y="2630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C139F1DC-792F-4C8B-82A9-236200BF2BB6}">
      <dgm:prSet phldrT="[Text]"/>
      <dgm:spPr>
        <a:xfrm>
          <a:off x="3910325" y="175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considers the victim's submission and the change of status application</a:t>
          </a:r>
        </a:p>
      </dgm:t>
    </dgm:pt>
    <dgm:pt modelId="{A9AD8AB2-43B8-409B-B809-FCF75F515ABB}" type="parTrans" cxnId="{D05A8AF6-0FC3-4927-8A1C-38F45A9BB61F}">
      <dgm:prSet/>
      <dgm:spPr/>
      <dgm:t>
        <a:bodyPr/>
        <a:lstStyle/>
        <a:p>
          <a:endParaRPr lang="en-NZ"/>
        </a:p>
      </dgm:t>
    </dgm:pt>
    <dgm:pt modelId="{A4754F17-18F3-4E22-8C83-729EE068D009}" type="sibTrans" cxnId="{D05A8AF6-0FC3-4927-8A1C-38F45A9BB61F}">
      <dgm:prSet/>
      <dgm:spPr>
        <a:xfrm rot="5400000">
          <a:off x="4459907" y="952140"/>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1EAC5635-6F92-4E3F-A6C7-76E679552029}">
      <dgm:prSet phldrT="[Text]"/>
      <dgm:spPr>
        <a:xfrm>
          <a:off x="3910325" y="141245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advises the Minister of Health whether or not they support the application</a:t>
          </a:r>
        </a:p>
      </dgm:t>
    </dgm:pt>
    <dgm:pt modelId="{4AC94082-6AA9-4B11-92D3-410AD07B6A01}" type="parTrans" cxnId="{E379A94B-21D4-41EC-96CF-593CAF7CA6B2}">
      <dgm:prSet/>
      <dgm:spPr/>
      <dgm:t>
        <a:bodyPr/>
        <a:lstStyle/>
        <a:p>
          <a:endParaRPr lang="en-NZ"/>
        </a:p>
      </dgm:t>
    </dgm:pt>
    <dgm:pt modelId="{FAF2990A-ED1F-440E-8A49-B5F72FAE56BD}" type="sibTrans" cxnId="{E379A94B-21D4-41EC-96CF-593CAF7CA6B2}">
      <dgm:prSet/>
      <dgm:spPr>
        <a:xfrm rot="10800000">
          <a:off x="3491861" y="165794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1DFFB7E5-A73B-436B-9437-ED58B4371037}">
      <dgm:prSet phldrT="[Text]"/>
      <dgm:spPr>
        <a:xfrm>
          <a:off x="1957496" y="141245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Minister of Health decides whether to approve or decline the application</a:t>
          </a:r>
        </a:p>
      </dgm:t>
    </dgm:pt>
    <dgm:pt modelId="{A8E3055E-D133-44D8-825F-C4CF76030B51}" type="parTrans" cxnId="{95DD3846-807E-4F80-9176-738D40E2324A}">
      <dgm:prSet/>
      <dgm:spPr/>
      <dgm:t>
        <a:bodyPr/>
        <a:lstStyle/>
        <a:p>
          <a:endParaRPr lang="en-NZ"/>
        </a:p>
      </dgm:t>
    </dgm:pt>
    <dgm:pt modelId="{93BDBA35-9D0C-4D15-AB51-E8C4CF0CE502}" type="sibTrans" cxnId="{95DD3846-807E-4F80-9176-738D40E2324A}">
      <dgm:prSet/>
      <dgm:spPr>
        <a:xfrm rot="10800000">
          <a:off x="1539032" y="165794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517A79FD-9363-4166-B20C-2686C0DD2D85}">
      <dgm:prSet/>
      <dgm:spPr>
        <a:xfrm>
          <a:off x="4666" y="141245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notifies the victim that the change of status application has been approved or declined</a:t>
          </a:r>
        </a:p>
      </dgm:t>
    </dgm:pt>
    <dgm:pt modelId="{9D658C81-0172-40C9-A6D4-AD5CEF9457B8}" type="parTrans" cxnId="{2FE50412-7BD5-43F4-B347-BC68BA2B3CB6}">
      <dgm:prSet/>
      <dgm:spPr/>
      <dgm:t>
        <a:bodyPr/>
        <a:lstStyle/>
        <a:p>
          <a:endParaRPr lang="en-NZ"/>
        </a:p>
      </dgm:t>
    </dgm:pt>
    <dgm:pt modelId="{650295E4-B62A-4478-A981-0D14756C9136}" type="sibTrans" cxnId="{2FE50412-7BD5-43F4-B347-BC68BA2B3CB6}">
      <dgm:prSet/>
      <dgm:spPr/>
      <dgm:t>
        <a:bodyPr/>
        <a:lstStyle/>
        <a:p>
          <a:endParaRPr lang="en-NZ"/>
        </a:p>
      </dgm:t>
    </dgm:pt>
    <dgm:pt modelId="{1D0BFCB5-87E9-4CE5-8A2F-48077E3A0934}" type="pres">
      <dgm:prSet presAssocID="{BD7DC236-9966-4890-96A7-2B51D0B90979}" presName="diagram" presStyleCnt="0">
        <dgm:presLayoutVars>
          <dgm:dir/>
          <dgm:resizeHandles val="exact"/>
        </dgm:presLayoutVars>
      </dgm:prSet>
      <dgm:spPr/>
    </dgm:pt>
    <dgm:pt modelId="{826C521E-9E22-45EC-BA93-DCAC2E55A5CE}" type="pres">
      <dgm:prSet presAssocID="{8C501AE2-05C0-4849-A78E-5864E38D455D}" presName="node" presStyleLbl="node1" presStyleIdx="0" presStyleCnt="6">
        <dgm:presLayoutVars>
          <dgm:bulletEnabled val="1"/>
        </dgm:presLayoutVars>
      </dgm:prSet>
      <dgm:spPr/>
    </dgm:pt>
    <dgm:pt modelId="{8BC1F6B9-C515-452C-9E1D-A15876C0DF67}" type="pres">
      <dgm:prSet presAssocID="{4F069D17-9E73-4C2B-8E3C-02BDDCCB291E}" presName="sibTrans" presStyleLbl="sibTrans2D1" presStyleIdx="0" presStyleCnt="5"/>
      <dgm:spPr/>
    </dgm:pt>
    <dgm:pt modelId="{BE9AC4DC-2726-490B-9D01-BC22C805C173}" type="pres">
      <dgm:prSet presAssocID="{4F069D17-9E73-4C2B-8E3C-02BDDCCB291E}" presName="connectorText" presStyleLbl="sibTrans2D1" presStyleIdx="0" presStyleCnt="5"/>
      <dgm:spPr/>
    </dgm:pt>
    <dgm:pt modelId="{7422D5B0-B31F-43BA-B4A7-8F5C2640B768}" type="pres">
      <dgm:prSet presAssocID="{19A16D3A-A110-40AD-8416-9BD51FCA2F57}" presName="node" presStyleLbl="node1" presStyleIdx="1" presStyleCnt="6">
        <dgm:presLayoutVars>
          <dgm:bulletEnabled val="1"/>
        </dgm:presLayoutVars>
      </dgm:prSet>
      <dgm:spPr/>
    </dgm:pt>
    <dgm:pt modelId="{577F01EA-E5BC-46A5-A94C-9F38EE7959F7}" type="pres">
      <dgm:prSet presAssocID="{51839E8B-E481-4A95-826B-415A6F18AABA}" presName="sibTrans" presStyleLbl="sibTrans2D1" presStyleIdx="1" presStyleCnt="5"/>
      <dgm:spPr/>
    </dgm:pt>
    <dgm:pt modelId="{827E5601-A73A-4535-B5C0-6D8F51E5870A}" type="pres">
      <dgm:prSet presAssocID="{51839E8B-E481-4A95-826B-415A6F18AABA}" presName="connectorText" presStyleLbl="sibTrans2D1" presStyleIdx="1" presStyleCnt="5"/>
      <dgm:spPr/>
    </dgm:pt>
    <dgm:pt modelId="{B5236677-3584-4F8C-A0E6-B4FDD54F0364}" type="pres">
      <dgm:prSet presAssocID="{C139F1DC-792F-4C8B-82A9-236200BF2BB6}" presName="node" presStyleLbl="node1" presStyleIdx="2" presStyleCnt="6">
        <dgm:presLayoutVars>
          <dgm:bulletEnabled val="1"/>
        </dgm:presLayoutVars>
      </dgm:prSet>
      <dgm:spPr/>
    </dgm:pt>
    <dgm:pt modelId="{1590E7F4-C3CF-4B81-8BBF-5F3DF4A818FE}" type="pres">
      <dgm:prSet presAssocID="{A4754F17-18F3-4E22-8C83-729EE068D009}" presName="sibTrans" presStyleLbl="sibTrans2D1" presStyleIdx="2" presStyleCnt="5"/>
      <dgm:spPr/>
    </dgm:pt>
    <dgm:pt modelId="{A4F78D7E-EE30-404E-B917-3CD9D3346AF4}" type="pres">
      <dgm:prSet presAssocID="{A4754F17-18F3-4E22-8C83-729EE068D009}" presName="connectorText" presStyleLbl="sibTrans2D1" presStyleIdx="2" presStyleCnt="5"/>
      <dgm:spPr/>
    </dgm:pt>
    <dgm:pt modelId="{350D402A-E503-448C-B643-13FDD84D9523}" type="pres">
      <dgm:prSet presAssocID="{1EAC5635-6F92-4E3F-A6C7-76E679552029}" presName="node" presStyleLbl="node1" presStyleIdx="3" presStyleCnt="6">
        <dgm:presLayoutVars>
          <dgm:bulletEnabled val="1"/>
        </dgm:presLayoutVars>
      </dgm:prSet>
      <dgm:spPr/>
    </dgm:pt>
    <dgm:pt modelId="{2A9A1F12-1B7A-401D-A68E-C8B38247BBAA}" type="pres">
      <dgm:prSet presAssocID="{FAF2990A-ED1F-440E-8A49-B5F72FAE56BD}" presName="sibTrans" presStyleLbl="sibTrans2D1" presStyleIdx="3" presStyleCnt="5"/>
      <dgm:spPr/>
    </dgm:pt>
    <dgm:pt modelId="{BBED45CB-4D3E-4A40-ABCC-2D7E2B85E8D4}" type="pres">
      <dgm:prSet presAssocID="{FAF2990A-ED1F-440E-8A49-B5F72FAE56BD}" presName="connectorText" presStyleLbl="sibTrans2D1" presStyleIdx="3" presStyleCnt="5"/>
      <dgm:spPr/>
    </dgm:pt>
    <dgm:pt modelId="{BD3B6C01-6A65-4518-A995-1A4A2F298110}" type="pres">
      <dgm:prSet presAssocID="{1DFFB7E5-A73B-436B-9437-ED58B4371037}" presName="node" presStyleLbl="node1" presStyleIdx="4" presStyleCnt="6">
        <dgm:presLayoutVars>
          <dgm:bulletEnabled val="1"/>
        </dgm:presLayoutVars>
      </dgm:prSet>
      <dgm:spPr/>
    </dgm:pt>
    <dgm:pt modelId="{E0201F53-5E31-4473-9E67-3DFB0468D9A3}" type="pres">
      <dgm:prSet presAssocID="{93BDBA35-9D0C-4D15-AB51-E8C4CF0CE502}" presName="sibTrans" presStyleLbl="sibTrans2D1" presStyleIdx="4" presStyleCnt="5"/>
      <dgm:spPr/>
    </dgm:pt>
    <dgm:pt modelId="{57A76122-2A97-4C05-91BC-1ABFE04978DE}" type="pres">
      <dgm:prSet presAssocID="{93BDBA35-9D0C-4D15-AB51-E8C4CF0CE502}" presName="connectorText" presStyleLbl="sibTrans2D1" presStyleIdx="4" presStyleCnt="5"/>
      <dgm:spPr/>
    </dgm:pt>
    <dgm:pt modelId="{F70C0347-E84C-4F69-B265-77B7DE1EDD49}" type="pres">
      <dgm:prSet presAssocID="{517A79FD-9363-4166-B20C-2686C0DD2D85}" presName="node" presStyleLbl="node1" presStyleIdx="5" presStyleCnt="6">
        <dgm:presLayoutVars>
          <dgm:bulletEnabled val="1"/>
        </dgm:presLayoutVars>
      </dgm:prSet>
      <dgm:spPr/>
    </dgm:pt>
  </dgm:ptLst>
  <dgm:cxnLst>
    <dgm:cxn modelId="{634BC70C-2A43-4AE7-9D61-8C61B69170B6}" type="presOf" srcId="{51839E8B-E481-4A95-826B-415A6F18AABA}" destId="{577F01EA-E5BC-46A5-A94C-9F38EE7959F7}" srcOrd="0" destOrd="0" presId="urn:microsoft.com/office/officeart/2005/8/layout/process5"/>
    <dgm:cxn modelId="{2FE50412-7BD5-43F4-B347-BC68BA2B3CB6}" srcId="{BD7DC236-9966-4890-96A7-2B51D0B90979}" destId="{517A79FD-9363-4166-B20C-2686C0DD2D85}" srcOrd="5" destOrd="0" parTransId="{9D658C81-0172-40C9-A6D4-AD5CEF9457B8}" sibTransId="{650295E4-B62A-4478-A981-0D14756C9136}"/>
    <dgm:cxn modelId="{5E692418-2A56-4943-8413-51134081984A}" type="presOf" srcId="{93BDBA35-9D0C-4D15-AB51-E8C4CF0CE502}" destId="{57A76122-2A97-4C05-91BC-1ABFE04978DE}" srcOrd="1" destOrd="0" presId="urn:microsoft.com/office/officeart/2005/8/layout/process5"/>
    <dgm:cxn modelId="{7F5DBF28-601E-4C2B-A40A-EBE1AC96CCED}" type="presOf" srcId="{4F069D17-9E73-4C2B-8E3C-02BDDCCB291E}" destId="{BE9AC4DC-2726-490B-9D01-BC22C805C173}" srcOrd="1" destOrd="0" presId="urn:microsoft.com/office/officeart/2005/8/layout/process5"/>
    <dgm:cxn modelId="{0B07A93A-D4AC-4CDC-B6DB-240F9B740A57}" type="presOf" srcId="{A4754F17-18F3-4E22-8C83-729EE068D009}" destId="{1590E7F4-C3CF-4B81-8BBF-5F3DF4A818FE}" srcOrd="0" destOrd="0" presId="urn:microsoft.com/office/officeart/2005/8/layout/process5"/>
    <dgm:cxn modelId="{88EAA165-8738-4EA1-95EA-61608F45719E}" srcId="{BD7DC236-9966-4890-96A7-2B51D0B90979}" destId="{8C501AE2-05C0-4849-A78E-5864E38D455D}" srcOrd="0" destOrd="0" parTransId="{319B0A53-21EF-409C-A446-2C2D2EE8E53E}" sibTransId="{4F069D17-9E73-4C2B-8E3C-02BDDCCB291E}"/>
    <dgm:cxn modelId="{95DD3846-807E-4F80-9176-738D40E2324A}" srcId="{BD7DC236-9966-4890-96A7-2B51D0B90979}" destId="{1DFFB7E5-A73B-436B-9437-ED58B4371037}" srcOrd="4" destOrd="0" parTransId="{A8E3055E-D133-44D8-825F-C4CF76030B51}" sibTransId="{93BDBA35-9D0C-4D15-AB51-E8C4CF0CE502}"/>
    <dgm:cxn modelId="{8B704B69-B6B1-43B7-B985-B03BB6B7815D}" type="presOf" srcId="{FAF2990A-ED1F-440E-8A49-B5F72FAE56BD}" destId="{2A9A1F12-1B7A-401D-A68E-C8B38247BBAA}" srcOrd="0" destOrd="0" presId="urn:microsoft.com/office/officeart/2005/8/layout/process5"/>
    <dgm:cxn modelId="{B289C769-0D3D-4ABC-B75F-FD29BA808C6F}" srcId="{BD7DC236-9966-4890-96A7-2B51D0B90979}" destId="{19A16D3A-A110-40AD-8416-9BD51FCA2F57}" srcOrd="1" destOrd="0" parTransId="{AF750265-32B0-4900-9BD6-8C42EBF19B69}" sibTransId="{51839E8B-E481-4A95-826B-415A6F18AABA}"/>
    <dgm:cxn modelId="{E379A94B-21D4-41EC-96CF-593CAF7CA6B2}" srcId="{BD7DC236-9966-4890-96A7-2B51D0B90979}" destId="{1EAC5635-6F92-4E3F-A6C7-76E679552029}" srcOrd="3" destOrd="0" parTransId="{4AC94082-6AA9-4B11-92D3-410AD07B6A01}" sibTransId="{FAF2990A-ED1F-440E-8A49-B5F72FAE56BD}"/>
    <dgm:cxn modelId="{4FB5E979-8CE6-49AD-8415-E29F4609402E}" type="presOf" srcId="{1EAC5635-6F92-4E3F-A6C7-76E679552029}" destId="{350D402A-E503-448C-B643-13FDD84D9523}" srcOrd="0" destOrd="0" presId="urn:microsoft.com/office/officeart/2005/8/layout/process5"/>
    <dgm:cxn modelId="{FCA9D685-687A-4D1D-8437-97D53B13734E}" type="presOf" srcId="{FAF2990A-ED1F-440E-8A49-B5F72FAE56BD}" destId="{BBED45CB-4D3E-4A40-ABCC-2D7E2B85E8D4}" srcOrd="1" destOrd="0" presId="urn:microsoft.com/office/officeart/2005/8/layout/process5"/>
    <dgm:cxn modelId="{27E9EF88-3404-48FC-9CB7-1CF1CE76A14B}" type="presOf" srcId="{1DFFB7E5-A73B-436B-9437-ED58B4371037}" destId="{BD3B6C01-6A65-4518-A995-1A4A2F298110}" srcOrd="0" destOrd="0" presId="urn:microsoft.com/office/officeart/2005/8/layout/process5"/>
    <dgm:cxn modelId="{51262DAB-E0B0-44DA-A4AE-7D41B8FC251B}" type="presOf" srcId="{A4754F17-18F3-4E22-8C83-729EE068D009}" destId="{A4F78D7E-EE30-404E-B917-3CD9D3346AF4}" srcOrd="1" destOrd="0" presId="urn:microsoft.com/office/officeart/2005/8/layout/process5"/>
    <dgm:cxn modelId="{6EF840B1-BB1F-4AB6-B1CE-1811A64498FC}" type="presOf" srcId="{BD7DC236-9966-4890-96A7-2B51D0B90979}" destId="{1D0BFCB5-87E9-4CE5-8A2F-48077E3A0934}" srcOrd="0" destOrd="0" presId="urn:microsoft.com/office/officeart/2005/8/layout/process5"/>
    <dgm:cxn modelId="{F9B106B6-B8B4-44BA-B15D-807F039FD963}" type="presOf" srcId="{51839E8B-E481-4A95-826B-415A6F18AABA}" destId="{827E5601-A73A-4535-B5C0-6D8F51E5870A}" srcOrd="1" destOrd="0" presId="urn:microsoft.com/office/officeart/2005/8/layout/process5"/>
    <dgm:cxn modelId="{008A55B7-3B3F-43E2-8660-D49B2D16AB9A}" type="presOf" srcId="{4F069D17-9E73-4C2B-8E3C-02BDDCCB291E}" destId="{8BC1F6B9-C515-452C-9E1D-A15876C0DF67}" srcOrd="0" destOrd="0" presId="urn:microsoft.com/office/officeart/2005/8/layout/process5"/>
    <dgm:cxn modelId="{0D17CFBC-4C05-426A-8FAA-61D48191BDBB}" type="presOf" srcId="{517A79FD-9363-4166-B20C-2686C0DD2D85}" destId="{F70C0347-E84C-4F69-B265-77B7DE1EDD49}" srcOrd="0" destOrd="0" presId="urn:microsoft.com/office/officeart/2005/8/layout/process5"/>
    <dgm:cxn modelId="{C4376AC2-403F-47AD-A355-CDBAB8BED445}" type="presOf" srcId="{C139F1DC-792F-4C8B-82A9-236200BF2BB6}" destId="{B5236677-3584-4F8C-A0E6-B4FDD54F0364}" srcOrd="0" destOrd="0" presId="urn:microsoft.com/office/officeart/2005/8/layout/process5"/>
    <dgm:cxn modelId="{2C0FD2C2-4586-4C5A-89E2-2A8B6E02C4C3}" type="presOf" srcId="{8C501AE2-05C0-4849-A78E-5864E38D455D}" destId="{826C521E-9E22-45EC-BA93-DCAC2E55A5CE}" srcOrd="0" destOrd="0" presId="urn:microsoft.com/office/officeart/2005/8/layout/process5"/>
    <dgm:cxn modelId="{C6CAD4C6-6B2B-4CDD-99D7-4B08F0732A6B}" type="presOf" srcId="{19A16D3A-A110-40AD-8416-9BD51FCA2F57}" destId="{7422D5B0-B31F-43BA-B4A7-8F5C2640B768}" srcOrd="0" destOrd="0" presId="urn:microsoft.com/office/officeart/2005/8/layout/process5"/>
    <dgm:cxn modelId="{4E8001DE-D067-41C5-B4BF-813FE8C854D1}" type="presOf" srcId="{93BDBA35-9D0C-4D15-AB51-E8C4CF0CE502}" destId="{E0201F53-5E31-4473-9E67-3DFB0468D9A3}" srcOrd="0" destOrd="0" presId="urn:microsoft.com/office/officeart/2005/8/layout/process5"/>
    <dgm:cxn modelId="{D05A8AF6-0FC3-4927-8A1C-38F45A9BB61F}" srcId="{BD7DC236-9966-4890-96A7-2B51D0B90979}" destId="{C139F1DC-792F-4C8B-82A9-236200BF2BB6}" srcOrd="2" destOrd="0" parTransId="{A9AD8AB2-43B8-409B-B809-FCF75F515ABB}" sibTransId="{A4754F17-18F3-4E22-8C83-729EE068D009}"/>
    <dgm:cxn modelId="{5B4DCD8A-6EA7-4F3A-A066-832755F1C22A}" type="presParOf" srcId="{1D0BFCB5-87E9-4CE5-8A2F-48077E3A0934}" destId="{826C521E-9E22-45EC-BA93-DCAC2E55A5CE}" srcOrd="0" destOrd="0" presId="urn:microsoft.com/office/officeart/2005/8/layout/process5"/>
    <dgm:cxn modelId="{62C69C6A-1A51-4BBE-9E8D-F82841450D86}" type="presParOf" srcId="{1D0BFCB5-87E9-4CE5-8A2F-48077E3A0934}" destId="{8BC1F6B9-C515-452C-9E1D-A15876C0DF67}" srcOrd="1" destOrd="0" presId="urn:microsoft.com/office/officeart/2005/8/layout/process5"/>
    <dgm:cxn modelId="{8A78D8BC-1133-41E2-A13A-DE88D7508BB8}" type="presParOf" srcId="{8BC1F6B9-C515-452C-9E1D-A15876C0DF67}" destId="{BE9AC4DC-2726-490B-9D01-BC22C805C173}" srcOrd="0" destOrd="0" presId="urn:microsoft.com/office/officeart/2005/8/layout/process5"/>
    <dgm:cxn modelId="{6920A04A-1529-4311-B45C-C365FFD25E97}" type="presParOf" srcId="{1D0BFCB5-87E9-4CE5-8A2F-48077E3A0934}" destId="{7422D5B0-B31F-43BA-B4A7-8F5C2640B768}" srcOrd="2" destOrd="0" presId="urn:microsoft.com/office/officeart/2005/8/layout/process5"/>
    <dgm:cxn modelId="{C61B66FF-70B2-4952-9DA5-BB7E56AB5878}" type="presParOf" srcId="{1D0BFCB5-87E9-4CE5-8A2F-48077E3A0934}" destId="{577F01EA-E5BC-46A5-A94C-9F38EE7959F7}" srcOrd="3" destOrd="0" presId="urn:microsoft.com/office/officeart/2005/8/layout/process5"/>
    <dgm:cxn modelId="{AB637196-1F2F-4FA0-892C-3A791EE58617}" type="presParOf" srcId="{577F01EA-E5BC-46A5-A94C-9F38EE7959F7}" destId="{827E5601-A73A-4535-B5C0-6D8F51E5870A}" srcOrd="0" destOrd="0" presId="urn:microsoft.com/office/officeart/2005/8/layout/process5"/>
    <dgm:cxn modelId="{A2BAD8CE-0187-476D-BB01-5892F1D96AA4}" type="presParOf" srcId="{1D0BFCB5-87E9-4CE5-8A2F-48077E3A0934}" destId="{B5236677-3584-4F8C-A0E6-B4FDD54F0364}" srcOrd="4" destOrd="0" presId="urn:microsoft.com/office/officeart/2005/8/layout/process5"/>
    <dgm:cxn modelId="{5AB549B7-50A7-446D-953D-E0EEC1933E14}" type="presParOf" srcId="{1D0BFCB5-87E9-4CE5-8A2F-48077E3A0934}" destId="{1590E7F4-C3CF-4B81-8BBF-5F3DF4A818FE}" srcOrd="5" destOrd="0" presId="urn:microsoft.com/office/officeart/2005/8/layout/process5"/>
    <dgm:cxn modelId="{6BFCF5F2-FD69-4DFE-A389-E9627B3F7C5C}" type="presParOf" srcId="{1590E7F4-C3CF-4B81-8BBF-5F3DF4A818FE}" destId="{A4F78D7E-EE30-404E-B917-3CD9D3346AF4}" srcOrd="0" destOrd="0" presId="urn:microsoft.com/office/officeart/2005/8/layout/process5"/>
    <dgm:cxn modelId="{34E6D98B-B360-4B47-8F52-A5D4A565E43E}" type="presParOf" srcId="{1D0BFCB5-87E9-4CE5-8A2F-48077E3A0934}" destId="{350D402A-E503-448C-B643-13FDD84D9523}" srcOrd="6" destOrd="0" presId="urn:microsoft.com/office/officeart/2005/8/layout/process5"/>
    <dgm:cxn modelId="{AFE47647-7767-44F6-87BA-CDFD520FBED7}" type="presParOf" srcId="{1D0BFCB5-87E9-4CE5-8A2F-48077E3A0934}" destId="{2A9A1F12-1B7A-401D-A68E-C8B38247BBAA}" srcOrd="7" destOrd="0" presId="urn:microsoft.com/office/officeart/2005/8/layout/process5"/>
    <dgm:cxn modelId="{AC6F056F-B1C4-4760-9D69-6191D14A14EF}" type="presParOf" srcId="{2A9A1F12-1B7A-401D-A68E-C8B38247BBAA}" destId="{BBED45CB-4D3E-4A40-ABCC-2D7E2B85E8D4}" srcOrd="0" destOrd="0" presId="urn:microsoft.com/office/officeart/2005/8/layout/process5"/>
    <dgm:cxn modelId="{3DB8E651-8956-4358-8573-C06B8012D0EE}" type="presParOf" srcId="{1D0BFCB5-87E9-4CE5-8A2F-48077E3A0934}" destId="{BD3B6C01-6A65-4518-A995-1A4A2F298110}" srcOrd="8" destOrd="0" presId="urn:microsoft.com/office/officeart/2005/8/layout/process5"/>
    <dgm:cxn modelId="{FEA3677C-EE6A-43AF-991F-E470183DE8DC}" type="presParOf" srcId="{1D0BFCB5-87E9-4CE5-8A2F-48077E3A0934}" destId="{E0201F53-5E31-4473-9E67-3DFB0468D9A3}" srcOrd="9" destOrd="0" presId="urn:microsoft.com/office/officeart/2005/8/layout/process5"/>
    <dgm:cxn modelId="{79F7224C-5520-4562-AC9B-7ADEA3916A10}" type="presParOf" srcId="{E0201F53-5E31-4473-9E67-3DFB0468D9A3}" destId="{57A76122-2A97-4C05-91BC-1ABFE04978DE}" srcOrd="0" destOrd="0" presId="urn:microsoft.com/office/officeart/2005/8/layout/process5"/>
    <dgm:cxn modelId="{1A2C543A-C4A8-4002-B184-C86C6D0B0626}" type="presParOf" srcId="{1D0BFCB5-87E9-4CE5-8A2F-48077E3A0934}" destId="{F70C0347-E84C-4F69-B265-77B7DE1EDD49}" srcOrd="10" destOrd="0" presId="urn:microsoft.com/office/officeart/2005/8/layout/process5"/>
  </dgm:cxnLst>
  <dgm:bg/>
  <dgm:whole/>
  <dgm:extLst>
    <a:ext uri="http://schemas.microsoft.com/office/drawing/2008/diagram">
      <dsp:dataModelExt xmlns:dsp="http://schemas.microsoft.com/office/drawing/2008/diagram" relId="rId90" minVer="http://schemas.openxmlformats.org/drawingml/2006/diagram"/>
    </a:ext>
  </dgm:extLst>
</dgm:dataModel>
</file>

<file path=word/diagrams/data9.xml><?xml version="1.0" encoding="utf-8"?>
<dgm:dataModel xmlns:dgm="http://schemas.openxmlformats.org/drawingml/2006/diagram" xmlns:a="http://schemas.openxmlformats.org/drawingml/2006/main">
  <dgm:ptLst>
    <dgm:pt modelId="{4F566CCE-C8A4-43D3-9347-A1C65CF6CC0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NZ"/>
        </a:p>
      </dgm:t>
    </dgm:pt>
    <dgm:pt modelId="{462522D5-77EA-46B8-8082-EA01404D010A}">
      <dgm:prSet phldrT="[Text]"/>
      <dgm:spPr>
        <a:xfrm>
          <a:off x="4666" y="8047"/>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forensic mental health service sends an application for a change of legal status to the Director of Mental Health</a:t>
          </a:r>
        </a:p>
      </dgm:t>
    </dgm:pt>
    <dgm:pt modelId="{3B164DD0-C19D-40CF-B026-D62638AB9151}" type="parTrans" cxnId="{825B6024-6704-4BF8-9905-4B9487C0151B}">
      <dgm:prSet/>
      <dgm:spPr/>
      <dgm:t>
        <a:bodyPr/>
        <a:lstStyle/>
        <a:p>
          <a:endParaRPr lang="en-NZ"/>
        </a:p>
      </dgm:t>
    </dgm:pt>
    <dgm:pt modelId="{0ADDAEEE-E10F-4AA4-94C8-B9A70CC5F884}" type="sibTrans" cxnId="{825B6024-6704-4BF8-9905-4B9487C0151B}">
      <dgm:prSet/>
      <dgm:spPr>
        <a:xfrm>
          <a:off x="1522294" y="253546"/>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0CE14364-B02A-417A-9189-91DBDC297709}">
      <dgm:prSet phldrT="[Text]"/>
      <dgm:spPr>
        <a:xfrm>
          <a:off x="1957496" y="8047"/>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of Mental Health notifies the victim of the application and invites them to make a submission</a:t>
          </a:r>
        </a:p>
      </dgm:t>
    </dgm:pt>
    <dgm:pt modelId="{236EE5A6-4583-48F6-A953-EE366F115D5E}" type="parTrans" cxnId="{CD9A8DA2-3882-44D8-9BDA-C88C471C2C11}">
      <dgm:prSet/>
      <dgm:spPr/>
      <dgm:t>
        <a:bodyPr/>
        <a:lstStyle/>
        <a:p>
          <a:endParaRPr lang="en-NZ"/>
        </a:p>
      </dgm:t>
    </dgm:pt>
    <dgm:pt modelId="{A141ABB2-CCDB-4324-ACEE-F59530CFEF92}" type="sibTrans" cxnId="{CD9A8DA2-3882-44D8-9BDA-C88C471C2C11}">
      <dgm:prSet/>
      <dgm:spPr>
        <a:xfrm>
          <a:off x="3475123" y="253546"/>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27270211-E3E8-4F13-AE17-F52CD5A21F82}">
      <dgm:prSet phldrT="[Text]"/>
      <dgm:spPr>
        <a:xfrm>
          <a:off x="3910325" y="8047"/>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considers the victim's submission and the change of status application</a:t>
          </a:r>
        </a:p>
      </dgm:t>
    </dgm:pt>
    <dgm:pt modelId="{6503D660-1585-49F1-9AE9-58AC63F2A609}" type="parTrans" cxnId="{EAF545FB-8FE3-438C-9A44-4F8BED1A6D3D}">
      <dgm:prSet/>
      <dgm:spPr/>
      <dgm:t>
        <a:bodyPr/>
        <a:lstStyle/>
        <a:p>
          <a:endParaRPr lang="en-NZ"/>
        </a:p>
      </dgm:t>
    </dgm:pt>
    <dgm:pt modelId="{0F26A3DF-20BE-4E03-8F4D-512368245E9B}" type="sibTrans" cxnId="{EAF545FB-8FE3-438C-9A44-4F8BED1A6D3D}">
      <dgm:prSet/>
      <dgm:spPr>
        <a:xfrm rot="5400000">
          <a:off x="4459907" y="942615"/>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8E822087-85F9-4191-AD73-D2E40DF7655E}">
      <dgm:prSet phldrT="[Text]"/>
      <dgm:spPr>
        <a:xfrm>
          <a:off x="3910325" y="1402925"/>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advises the Minister of Health whether or not they support the application</a:t>
          </a:r>
        </a:p>
      </dgm:t>
    </dgm:pt>
    <dgm:pt modelId="{4A2BF022-A641-4FDC-8CAB-853AA4D0C0F5}" type="parTrans" cxnId="{56B99D9B-D601-42EB-B274-F3F0B2EFEEC7}">
      <dgm:prSet/>
      <dgm:spPr/>
      <dgm:t>
        <a:bodyPr/>
        <a:lstStyle/>
        <a:p>
          <a:endParaRPr lang="en-NZ"/>
        </a:p>
      </dgm:t>
    </dgm:pt>
    <dgm:pt modelId="{B9C22E47-F86E-4039-8924-77CADE3DCD3E}" type="sibTrans" cxnId="{56B99D9B-D601-42EB-B274-F3F0B2EFEEC7}">
      <dgm:prSet/>
      <dgm:spPr>
        <a:xfrm rot="10800000">
          <a:off x="3491861" y="1648424"/>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72711B61-6569-4C12-A74A-E755F6D1B3B5}">
      <dgm:prSet phldrT="[Text]"/>
      <dgm:spPr>
        <a:xfrm>
          <a:off x="1957496" y="1402925"/>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Minister of Health and the Attorney-General decides whether to approve or decline the application</a:t>
          </a:r>
        </a:p>
      </dgm:t>
    </dgm:pt>
    <dgm:pt modelId="{EF839238-C215-4A70-8719-38EC4976C377}" type="parTrans" cxnId="{900963E1-D255-4EF5-A88B-3ACA6F154DCC}">
      <dgm:prSet/>
      <dgm:spPr/>
      <dgm:t>
        <a:bodyPr/>
        <a:lstStyle/>
        <a:p>
          <a:endParaRPr lang="en-NZ"/>
        </a:p>
      </dgm:t>
    </dgm:pt>
    <dgm:pt modelId="{B37D39A5-F7B1-4C37-AB9C-F64E260B09A7}" type="sibTrans" cxnId="{900963E1-D255-4EF5-A88B-3ACA6F154DCC}">
      <dgm:prSet/>
      <dgm:spPr>
        <a:xfrm rot="10800000">
          <a:off x="1539032" y="1648424"/>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3D6A55D7-A571-45BE-92E5-4012F03FA63F}">
      <dgm:prSet/>
      <dgm:spPr>
        <a:xfrm>
          <a:off x="4666" y="1402925"/>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notifies the victim that the change of status application has been approved or declined</a:t>
          </a:r>
        </a:p>
      </dgm:t>
    </dgm:pt>
    <dgm:pt modelId="{BD981337-3A96-49A5-ACE0-6C34AE34A957}" type="parTrans" cxnId="{4EC6ACD1-2ED4-4450-A1F0-C8A5D5E7E220}">
      <dgm:prSet/>
      <dgm:spPr/>
      <dgm:t>
        <a:bodyPr/>
        <a:lstStyle/>
        <a:p>
          <a:endParaRPr lang="en-NZ"/>
        </a:p>
      </dgm:t>
    </dgm:pt>
    <dgm:pt modelId="{9410ABB5-A909-4245-A335-6D99C3D74B1D}" type="sibTrans" cxnId="{4EC6ACD1-2ED4-4450-A1F0-C8A5D5E7E220}">
      <dgm:prSet/>
      <dgm:spPr/>
      <dgm:t>
        <a:bodyPr/>
        <a:lstStyle/>
        <a:p>
          <a:endParaRPr lang="en-NZ"/>
        </a:p>
      </dgm:t>
    </dgm:pt>
    <dgm:pt modelId="{FDDA3EC4-E131-4DEB-A793-2FD6B08658AA}" type="pres">
      <dgm:prSet presAssocID="{4F566CCE-C8A4-43D3-9347-A1C65CF6CC0D}" presName="diagram" presStyleCnt="0">
        <dgm:presLayoutVars>
          <dgm:dir/>
          <dgm:resizeHandles val="exact"/>
        </dgm:presLayoutVars>
      </dgm:prSet>
      <dgm:spPr/>
    </dgm:pt>
    <dgm:pt modelId="{E6B1B4F9-7939-450D-81B9-FBCE55176DEA}" type="pres">
      <dgm:prSet presAssocID="{462522D5-77EA-46B8-8082-EA01404D010A}" presName="node" presStyleLbl="node1" presStyleIdx="0" presStyleCnt="6">
        <dgm:presLayoutVars>
          <dgm:bulletEnabled val="1"/>
        </dgm:presLayoutVars>
      </dgm:prSet>
      <dgm:spPr/>
    </dgm:pt>
    <dgm:pt modelId="{D1A0C974-FAB3-4454-AC68-4DA995594B1A}" type="pres">
      <dgm:prSet presAssocID="{0ADDAEEE-E10F-4AA4-94C8-B9A70CC5F884}" presName="sibTrans" presStyleLbl="sibTrans2D1" presStyleIdx="0" presStyleCnt="5"/>
      <dgm:spPr/>
    </dgm:pt>
    <dgm:pt modelId="{B4F76843-662D-47E5-971A-4953DDB2CE14}" type="pres">
      <dgm:prSet presAssocID="{0ADDAEEE-E10F-4AA4-94C8-B9A70CC5F884}" presName="connectorText" presStyleLbl="sibTrans2D1" presStyleIdx="0" presStyleCnt="5"/>
      <dgm:spPr/>
    </dgm:pt>
    <dgm:pt modelId="{BFF58ADE-4F88-4CBF-8775-AA9AC6926A86}" type="pres">
      <dgm:prSet presAssocID="{0CE14364-B02A-417A-9189-91DBDC297709}" presName="node" presStyleLbl="node1" presStyleIdx="1" presStyleCnt="6">
        <dgm:presLayoutVars>
          <dgm:bulletEnabled val="1"/>
        </dgm:presLayoutVars>
      </dgm:prSet>
      <dgm:spPr/>
    </dgm:pt>
    <dgm:pt modelId="{5480A9EF-3F35-47A5-A881-62DF18C87DAF}" type="pres">
      <dgm:prSet presAssocID="{A141ABB2-CCDB-4324-ACEE-F59530CFEF92}" presName="sibTrans" presStyleLbl="sibTrans2D1" presStyleIdx="1" presStyleCnt="5"/>
      <dgm:spPr/>
    </dgm:pt>
    <dgm:pt modelId="{A176C3EF-823A-4730-A7FB-12F8C86B4C3C}" type="pres">
      <dgm:prSet presAssocID="{A141ABB2-CCDB-4324-ACEE-F59530CFEF92}" presName="connectorText" presStyleLbl="sibTrans2D1" presStyleIdx="1" presStyleCnt="5"/>
      <dgm:spPr/>
    </dgm:pt>
    <dgm:pt modelId="{C7AC6628-A4F5-47E8-A3F3-5E2D333EF887}" type="pres">
      <dgm:prSet presAssocID="{27270211-E3E8-4F13-AE17-F52CD5A21F82}" presName="node" presStyleLbl="node1" presStyleIdx="2" presStyleCnt="6">
        <dgm:presLayoutVars>
          <dgm:bulletEnabled val="1"/>
        </dgm:presLayoutVars>
      </dgm:prSet>
      <dgm:spPr/>
    </dgm:pt>
    <dgm:pt modelId="{C7F0AA2F-6EB9-4D2B-844A-C57A5BEDFD23}" type="pres">
      <dgm:prSet presAssocID="{0F26A3DF-20BE-4E03-8F4D-512368245E9B}" presName="sibTrans" presStyleLbl="sibTrans2D1" presStyleIdx="2" presStyleCnt="5"/>
      <dgm:spPr/>
    </dgm:pt>
    <dgm:pt modelId="{16F859E9-0C65-4777-A839-A72975F3C64D}" type="pres">
      <dgm:prSet presAssocID="{0F26A3DF-20BE-4E03-8F4D-512368245E9B}" presName="connectorText" presStyleLbl="sibTrans2D1" presStyleIdx="2" presStyleCnt="5"/>
      <dgm:spPr/>
    </dgm:pt>
    <dgm:pt modelId="{5BEABB53-A4C9-40A9-AC11-0FC9B27CF030}" type="pres">
      <dgm:prSet presAssocID="{8E822087-85F9-4191-AD73-D2E40DF7655E}" presName="node" presStyleLbl="node1" presStyleIdx="3" presStyleCnt="6">
        <dgm:presLayoutVars>
          <dgm:bulletEnabled val="1"/>
        </dgm:presLayoutVars>
      </dgm:prSet>
      <dgm:spPr/>
    </dgm:pt>
    <dgm:pt modelId="{C809FC7A-7342-4639-8E23-850FA4FC2A8F}" type="pres">
      <dgm:prSet presAssocID="{B9C22E47-F86E-4039-8924-77CADE3DCD3E}" presName="sibTrans" presStyleLbl="sibTrans2D1" presStyleIdx="3" presStyleCnt="5"/>
      <dgm:spPr/>
    </dgm:pt>
    <dgm:pt modelId="{0ADED23F-F591-42BB-BE59-EB4500EB9C37}" type="pres">
      <dgm:prSet presAssocID="{B9C22E47-F86E-4039-8924-77CADE3DCD3E}" presName="connectorText" presStyleLbl="sibTrans2D1" presStyleIdx="3" presStyleCnt="5"/>
      <dgm:spPr/>
    </dgm:pt>
    <dgm:pt modelId="{4CBFF3A4-0968-4F73-9183-C87912D3114D}" type="pres">
      <dgm:prSet presAssocID="{72711B61-6569-4C12-A74A-E755F6D1B3B5}" presName="node" presStyleLbl="node1" presStyleIdx="4" presStyleCnt="6">
        <dgm:presLayoutVars>
          <dgm:bulletEnabled val="1"/>
        </dgm:presLayoutVars>
      </dgm:prSet>
      <dgm:spPr/>
    </dgm:pt>
    <dgm:pt modelId="{FCBC6DFE-CD17-42C5-A785-B9CD4F5A42BC}" type="pres">
      <dgm:prSet presAssocID="{B37D39A5-F7B1-4C37-AB9C-F64E260B09A7}" presName="sibTrans" presStyleLbl="sibTrans2D1" presStyleIdx="4" presStyleCnt="5"/>
      <dgm:spPr/>
    </dgm:pt>
    <dgm:pt modelId="{A7E9CC7B-9487-4253-9137-E6B84AD1CF3A}" type="pres">
      <dgm:prSet presAssocID="{B37D39A5-F7B1-4C37-AB9C-F64E260B09A7}" presName="connectorText" presStyleLbl="sibTrans2D1" presStyleIdx="4" presStyleCnt="5"/>
      <dgm:spPr/>
    </dgm:pt>
    <dgm:pt modelId="{CDF22B7F-2D9E-472D-92B4-0B02B8EBD19A}" type="pres">
      <dgm:prSet presAssocID="{3D6A55D7-A571-45BE-92E5-4012F03FA63F}" presName="node" presStyleLbl="node1" presStyleIdx="5" presStyleCnt="6">
        <dgm:presLayoutVars>
          <dgm:bulletEnabled val="1"/>
        </dgm:presLayoutVars>
      </dgm:prSet>
      <dgm:spPr/>
    </dgm:pt>
  </dgm:ptLst>
  <dgm:cxnLst>
    <dgm:cxn modelId="{825B6024-6704-4BF8-9905-4B9487C0151B}" srcId="{4F566CCE-C8A4-43D3-9347-A1C65CF6CC0D}" destId="{462522D5-77EA-46B8-8082-EA01404D010A}" srcOrd="0" destOrd="0" parTransId="{3B164DD0-C19D-40CF-B026-D62638AB9151}" sibTransId="{0ADDAEEE-E10F-4AA4-94C8-B9A70CC5F884}"/>
    <dgm:cxn modelId="{E1EE2B35-E561-4DC6-AE50-30ADF98C2E42}" type="presOf" srcId="{B37D39A5-F7B1-4C37-AB9C-F64E260B09A7}" destId="{FCBC6DFE-CD17-42C5-A785-B9CD4F5A42BC}" srcOrd="0" destOrd="0" presId="urn:microsoft.com/office/officeart/2005/8/layout/process5"/>
    <dgm:cxn modelId="{2B613B36-E91E-4ED3-B40A-2817A6694609}" type="presOf" srcId="{B9C22E47-F86E-4039-8924-77CADE3DCD3E}" destId="{0ADED23F-F591-42BB-BE59-EB4500EB9C37}" srcOrd="1" destOrd="0" presId="urn:microsoft.com/office/officeart/2005/8/layout/process5"/>
    <dgm:cxn modelId="{7F31C537-E6DA-47E8-8818-7747C9C6D373}" type="presOf" srcId="{27270211-E3E8-4F13-AE17-F52CD5A21F82}" destId="{C7AC6628-A4F5-47E8-A3F3-5E2D333EF887}" srcOrd="0" destOrd="0" presId="urn:microsoft.com/office/officeart/2005/8/layout/process5"/>
    <dgm:cxn modelId="{0E990D44-64AB-42B7-B155-0AD115FBFAD9}" type="presOf" srcId="{0ADDAEEE-E10F-4AA4-94C8-B9A70CC5F884}" destId="{D1A0C974-FAB3-4454-AC68-4DA995594B1A}" srcOrd="0" destOrd="0" presId="urn:microsoft.com/office/officeart/2005/8/layout/process5"/>
    <dgm:cxn modelId="{2CC1E16F-C92B-4393-A599-1DCEB0090779}" type="presOf" srcId="{B9C22E47-F86E-4039-8924-77CADE3DCD3E}" destId="{C809FC7A-7342-4639-8E23-850FA4FC2A8F}" srcOrd="0" destOrd="0" presId="urn:microsoft.com/office/officeart/2005/8/layout/process5"/>
    <dgm:cxn modelId="{37937970-448C-4E78-B4B0-D22F93C42CB7}" type="presOf" srcId="{462522D5-77EA-46B8-8082-EA01404D010A}" destId="{E6B1B4F9-7939-450D-81B9-FBCE55176DEA}" srcOrd="0" destOrd="0" presId="urn:microsoft.com/office/officeart/2005/8/layout/process5"/>
    <dgm:cxn modelId="{D9B97359-8A3C-403D-8C3A-630051569068}" type="presOf" srcId="{8E822087-85F9-4191-AD73-D2E40DF7655E}" destId="{5BEABB53-A4C9-40A9-AC11-0FC9B27CF030}" srcOrd="0" destOrd="0" presId="urn:microsoft.com/office/officeart/2005/8/layout/process5"/>
    <dgm:cxn modelId="{C1181680-B957-4612-BB9F-671827A56DF9}" type="presOf" srcId="{A141ABB2-CCDB-4324-ACEE-F59530CFEF92}" destId="{5480A9EF-3F35-47A5-A881-62DF18C87DAF}" srcOrd="0" destOrd="0" presId="urn:microsoft.com/office/officeart/2005/8/layout/process5"/>
    <dgm:cxn modelId="{1B287181-DC53-41C1-93A8-9B06EC70FE90}" type="presOf" srcId="{3D6A55D7-A571-45BE-92E5-4012F03FA63F}" destId="{CDF22B7F-2D9E-472D-92B4-0B02B8EBD19A}" srcOrd="0" destOrd="0" presId="urn:microsoft.com/office/officeart/2005/8/layout/process5"/>
    <dgm:cxn modelId="{8C4A248A-EC20-41A0-9F8B-B5EE9E0699B1}" type="presOf" srcId="{72711B61-6569-4C12-A74A-E755F6D1B3B5}" destId="{4CBFF3A4-0968-4F73-9183-C87912D3114D}" srcOrd="0" destOrd="0" presId="urn:microsoft.com/office/officeart/2005/8/layout/process5"/>
    <dgm:cxn modelId="{BA8D238F-CC86-4279-9D29-DBF515F4AC87}" type="presOf" srcId="{0CE14364-B02A-417A-9189-91DBDC297709}" destId="{BFF58ADE-4F88-4CBF-8775-AA9AC6926A86}" srcOrd="0" destOrd="0" presId="urn:microsoft.com/office/officeart/2005/8/layout/process5"/>
    <dgm:cxn modelId="{56B99D9B-D601-42EB-B274-F3F0B2EFEEC7}" srcId="{4F566CCE-C8A4-43D3-9347-A1C65CF6CC0D}" destId="{8E822087-85F9-4191-AD73-D2E40DF7655E}" srcOrd="3" destOrd="0" parTransId="{4A2BF022-A641-4FDC-8CAB-853AA4D0C0F5}" sibTransId="{B9C22E47-F86E-4039-8924-77CADE3DCD3E}"/>
    <dgm:cxn modelId="{A395A6A1-0B08-418F-BEA4-D4B8DAFC1C17}" type="presOf" srcId="{0ADDAEEE-E10F-4AA4-94C8-B9A70CC5F884}" destId="{B4F76843-662D-47E5-971A-4953DDB2CE14}" srcOrd="1" destOrd="0" presId="urn:microsoft.com/office/officeart/2005/8/layout/process5"/>
    <dgm:cxn modelId="{CD9A8DA2-3882-44D8-9BDA-C88C471C2C11}" srcId="{4F566CCE-C8A4-43D3-9347-A1C65CF6CC0D}" destId="{0CE14364-B02A-417A-9189-91DBDC297709}" srcOrd="1" destOrd="0" parTransId="{236EE5A6-4583-48F6-A953-EE366F115D5E}" sibTransId="{A141ABB2-CCDB-4324-ACEE-F59530CFEF92}"/>
    <dgm:cxn modelId="{47E423B8-70B0-4CB8-822C-55D22416D6E9}" type="presOf" srcId="{A141ABB2-CCDB-4324-ACEE-F59530CFEF92}" destId="{A176C3EF-823A-4730-A7FB-12F8C86B4C3C}" srcOrd="1" destOrd="0" presId="urn:microsoft.com/office/officeart/2005/8/layout/process5"/>
    <dgm:cxn modelId="{AD4EB0B9-7234-4B55-952E-CA8202D62750}" type="presOf" srcId="{4F566CCE-C8A4-43D3-9347-A1C65CF6CC0D}" destId="{FDDA3EC4-E131-4DEB-A793-2FD6B08658AA}" srcOrd="0" destOrd="0" presId="urn:microsoft.com/office/officeart/2005/8/layout/process5"/>
    <dgm:cxn modelId="{4EC6ACD1-2ED4-4450-A1F0-C8A5D5E7E220}" srcId="{4F566CCE-C8A4-43D3-9347-A1C65CF6CC0D}" destId="{3D6A55D7-A571-45BE-92E5-4012F03FA63F}" srcOrd="5" destOrd="0" parTransId="{BD981337-3A96-49A5-ACE0-6C34AE34A957}" sibTransId="{9410ABB5-A909-4245-A335-6D99C3D74B1D}"/>
    <dgm:cxn modelId="{F8B506D9-499A-4EB3-976B-A29075662896}" type="presOf" srcId="{0F26A3DF-20BE-4E03-8F4D-512368245E9B}" destId="{C7F0AA2F-6EB9-4D2B-844A-C57A5BEDFD23}" srcOrd="0" destOrd="0" presId="urn:microsoft.com/office/officeart/2005/8/layout/process5"/>
    <dgm:cxn modelId="{A87D3ADC-39A2-4984-8A8E-1EA65B69E8EF}" type="presOf" srcId="{0F26A3DF-20BE-4E03-8F4D-512368245E9B}" destId="{16F859E9-0C65-4777-A839-A72975F3C64D}" srcOrd="1" destOrd="0" presId="urn:microsoft.com/office/officeart/2005/8/layout/process5"/>
    <dgm:cxn modelId="{900963E1-D255-4EF5-A88B-3ACA6F154DCC}" srcId="{4F566CCE-C8A4-43D3-9347-A1C65CF6CC0D}" destId="{72711B61-6569-4C12-A74A-E755F6D1B3B5}" srcOrd="4" destOrd="0" parTransId="{EF839238-C215-4A70-8719-38EC4976C377}" sibTransId="{B37D39A5-F7B1-4C37-AB9C-F64E260B09A7}"/>
    <dgm:cxn modelId="{54E1EDF5-02B0-4B32-8A98-A5E3FAC16834}" type="presOf" srcId="{B37D39A5-F7B1-4C37-AB9C-F64E260B09A7}" destId="{A7E9CC7B-9487-4253-9137-E6B84AD1CF3A}" srcOrd="1" destOrd="0" presId="urn:microsoft.com/office/officeart/2005/8/layout/process5"/>
    <dgm:cxn modelId="{EAF545FB-8FE3-438C-9A44-4F8BED1A6D3D}" srcId="{4F566CCE-C8A4-43D3-9347-A1C65CF6CC0D}" destId="{27270211-E3E8-4F13-AE17-F52CD5A21F82}" srcOrd="2" destOrd="0" parTransId="{6503D660-1585-49F1-9AE9-58AC63F2A609}" sibTransId="{0F26A3DF-20BE-4E03-8F4D-512368245E9B}"/>
    <dgm:cxn modelId="{E9811733-9BCC-4FC6-B4F6-F354067CCF50}" type="presParOf" srcId="{FDDA3EC4-E131-4DEB-A793-2FD6B08658AA}" destId="{E6B1B4F9-7939-450D-81B9-FBCE55176DEA}" srcOrd="0" destOrd="0" presId="urn:microsoft.com/office/officeart/2005/8/layout/process5"/>
    <dgm:cxn modelId="{632A80CE-2F74-4848-A769-A69FE1727A8E}" type="presParOf" srcId="{FDDA3EC4-E131-4DEB-A793-2FD6B08658AA}" destId="{D1A0C974-FAB3-4454-AC68-4DA995594B1A}" srcOrd="1" destOrd="0" presId="urn:microsoft.com/office/officeart/2005/8/layout/process5"/>
    <dgm:cxn modelId="{D62E06FB-DD61-4CA1-BCEE-B0049C85E3CE}" type="presParOf" srcId="{D1A0C974-FAB3-4454-AC68-4DA995594B1A}" destId="{B4F76843-662D-47E5-971A-4953DDB2CE14}" srcOrd="0" destOrd="0" presId="urn:microsoft.com/office/officeart/2005/8/layout/process5"/>
    <dgm:cxn modelId="{90F7A799-4B9F-47F1-BAE1-BC27ABAF940A}" type="presParOf" srcId="{FDDA3EC4-E131-4DEB-A793-2FD6B08658AA}" destId="{BFF58ADE-4F88-4CBF-8775-AA9AC6926A86}" srcOrd="2" destOrd="0" presId="urn:microsoft.com/office/officeart/2005/8/layout/process5"/>
    <dgm:cxn modelId="{F9BFEFD6-0061-4B8F-ACC6-A87694EBCBE2}" type="presParOf" srcId="{FDDA3EC4-E131-4DEB-A793-2FD6B08658AA}" destId="{5480A9EF-3F35-47A5-A881-62DF18C87DAF}" srcOrd="3" destOrd="0" presId="urn:microsoft.com/office/officeart/2005/8/layout/process5"/>
    <dgm:cxn modelId="{84ACDC22-3974-4F0E-A8C0-5890BA80874B}" type="presParOf" srcId="{5480A9EF-3F35-47A5-A881-62DF18C87DAF}" destId="{A176C3EF-823A-4730-A7FB-12F8C86B4C3C}" srcOrd="0" destOrd="0" presId="urn:microsoft.com/office/officeart/2005/8/layout/process5"/>
    <dgm:cxn modelId="{24EEC8F0-1F4D-475C-97DC-7880AC559F1C}" type="presParOf" srcId="{FDDA3EC4-E131-4DEB-A793-2FD6B08658AA}" destId="{C7AC6628-A4F5-47E8-A3F3-5E2D333EF887}" srcOrd="4" destOrd="0" presId="urn:microsoft.com/office/officeart/2005/8/layout/process5"/>
    <dgm:cxn modelId="{9C06F767-A926-4FA8-A884-7A716B013CCC}" type="presParOf" srcId="{FDDA3EC4-E131-4DEB-A793-2FD6B08658AA}" destId="{C7F0AA2F-6EB9-4D2B-844A-C57A5BEDFD23}" srcOrd="5" destOrd="0" presId="urn:microsoft.com/office/officeart/2005/8/layout/process5"/>
    <dgm:cxn modelId="{2429F299-4B74-4402-9107-21C867C07A86}" type="presParOf" srcId="{C7F0AA2F-6EB9-4D2B-844A-C57A5BEDFD23}" destId="{16F859E9-0C65-4777-A839-A72975F3C64D}" srcOrd="0" destOrd="0" presId="urn:microsoft.com/office/officeart/2005/8/layout/process5"/>
    <dgm:cxn modelId="{B5ACB4BD-0004-4D6D-84B4-C0EDE1260FF1}" type="presParOf" srcId="{FDDA3EC4-E131-4DEB-A793-2FD6B08658AA}" destId="{5BEABB53-A4C9-40A9-AC11-0FC9B27CF030}" srcOrd="6" destOrd="0" presId="urn:microsoft.com/office/officeart/2005/8/layout/process5"/>
    <dgm:cxn modelId="{3C7F1C26-9922-4B32-A488-CC8936D74C91}" type="presParOf" srcId="{FDDA3EC4-E131-4DEB-A793-2FD6B08658AA}" destId="{C809FC7A-7342-4639-8E23-850FA4FC2A8F}" srcOrd="7" destOrd="0" presId="urn:microsoft.com/office/officeart/2005/8/layout/process5"/>
    <dgm:cxn modelId="{0D87066D-3612-4F38-8754-24D45FC1487B}" type="presParOf" srcId="{C809FC7A-7342-4639-8E23-850FA4FC2A8F}" destId="{0ADED23F-F591-42BB-BE59-EB4500EB9C37}" srcOrd="0" destOrd="0" presId="urn:microsoft.com/office/officeart/2005/8/layout/process5"/>
    <dgm:cxn modelId="{6308521A-5EC2-4548-BD72-24B6D668258B}" type="presParOf" srcId="{FDDA3EC4-E131-4DEB-A793-2FD6B08658AA}" destId="{4CBFF3A4-0968-4F73-9183-C87912D3114D}" srcOrd="8" destOrd="0" presId="urn:microsoft.com/office/officeart/2005/8/layout/process5"/>
    <dgm:cxn modelId="{F12E45D3-9E97-4388-8A90-04E46F04995D}" type="presParOf" srcId="{FDDA3EC4-E131-4DEB-A793-2FD6B08658AA}" destId="{FCBC6DFE-CD17-42C5-A785-B9CD4F5A42BC}" srcOrd="9" destOrd="0" presId="urn:microsoft.com/office/officeart/2005/8/layout/process5"/>
    <dgm:cxn modelId="{EAD74C99-9A3B-4DB9-AFF0-745B51F7FC81}" type="presParOf" srcId="{FCBC6DFE-CD17-42C5-A785-B9CD4F5A42BC}" destId="{A7E9CC7B-9487-4253-9137-E6B84AD1CF3A}" srcOrd="0" destOrd="0" presId="urn:microsoft.com/office/officeart/2005/8/layout/process5"/>
    <dgm:cxn modelId="{F61BA846-9490-4366-B107-D2DD67EE6C10}" type="presParOf" srcId="{FDDA3EC4-E131-4DEB-A793-2FD6B08658AA}" destId="{CDF22B7F-2D9E-472D-92B4-0B02B8EBD19A}" srcOrd="10" destOrd="0" presId="urn:microsoft.com/office/officeart/2005/8/layout/process5"/>
  </dgm:cxnLst>
  <dgm:bg/>
  <dgm:whole/>
  <dgm:extLst>
    <a:ext uri="http://schemas.microsoft.com/office/drawing/2008/diagram">
      <dsp:dataModelExt xmlns:dsp="http://schemas.microsoft.com/office/drawing/2008/diagram" relId="rId95" minVer="http://schemas.openxmlformats.org/drawingml/2006/diagram"/>
    </a:ext>
  </dgm:extLst>
</dgm:dataModel>
</file>

<file path=word/diagrams/data10.xml><?xml version="1.0" encoding="utf-8"?>
<dgm:dataModel xmlns:dgm="http://schemas.openxmlformats.org/drawingml/2006/diagram" xmlns:a="http://schemas.openxmlformats.org/drawingml/2006/main">
  <dgm:ptLst>
    <dgm:pt modelId="{C77CDA23-6005-4A29-8D6D-3C9B861D2AC5}"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NZ"/>
        </a:p>
      </dgm:t>
    </dgm:pt>
    <dgm:pt modelId="{B5E44356-5774-488C-BAC6-A4FEBF673C2F}">
      <dgm:prSet phldrT="[Text]"/>
      <dgm:spPr>
        <a:xfrm>
          <a:off x="5429" y="0"/>
          <a:ext cx="841172" cy="123825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Convener of the Tribunal notifies the Director that an application has been received</a:t>
          </a:r>
        </a:p>
      </dgm:t>
    </dgm:pt>
    <dgm:pt modelId="{49B796BA-3251-4C69-9E7A-62612D9EB1BB}" type="parTrans" cxnId="{C9415C78-AEE5-417A-9B35-4064BE78CD2B}">
      <dgm:prSet/>
      <dgm:spPr/>
      <dgm:t>
        <a:bodyPr/>
        <a:lstStyle/>
        <a:p>
          <a:endParaRPr lang="en-NZ"/>
        </a:p>
      </dgm:t>
    </dgm:pt>
    <dgm:pt modelId="{73E76D22-A8BC-4E7F-ADEE-63663C7B0840}" type="sibTrans" cxnId="{C9415C78-AEE5-417A-9B35-4064BE78CD2B}">
      <dgm:prSet/>
      <dgm:spPr>
        <a:xfrm>
          <a:off x="930719" y="514819"/>
          <a:ext cx="178328" cy="208610"/>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514E29E2-443B-478C-A4E4-3E5CC15F7371}">
      <dgm:prSet phldrT="[Text]"/>
      <dgm:spPr>
        <a:xfrm>
          <a:off x="1183071" y="0"/>
          <a:ext cx="841172" cy="123825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a:solidFill>
                <a:sysClr val="window" lastClr="FFFFFF"/>
              </a:solidFill>
              <a:latin typeface="Calibri"/>
              <a:ea typeface="+mn-ea"/>
              <a:cs typeface="+mn-cs"/>
            </a:rPr>
            <a:t>The Director notifies the victim of the submission and invites them to make a submission</a:t>
          </a:r>
        </a:p>
      </dgm:t>
    </dgm:pt>
    <dgm:pt modelId="{818FA8D6-3466-40E3-B197-77E5D0E93BAB}" type="parTrans" cxnId="{1C7F2368-A5D3-430B-BF80-92A82141B628}">
      <dgm:prSet/>
      <dgm:spPr/>
      <dgm:t>
        <a:bodyPr/>
        <a:lstStyle/>
        <a:p>
          <a:endParaRPr lang="en-NZ"/>
        </a:p>
      </dgm:t>
    </dgm:pt>
    <dgm:pt modelId="{4787B221-7BEB-4FD2-9478-EB28979472F3}" type="sibTrans" cxnId="{1C7F2368-A5D3-430B-BF80-92A82141B628}">
      <dgm:prSet/>
      <dgm:spPr>
        <a:xfrm>
          <a:off x="2108361" y="514819"/>
          <a:ext cx="178328" cy="208610"/>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44A0CA96-59A3-45F8-BE90-374FE8C8D006}">
      <dgm:prSet phldrT="[Text]" custT="1"/>
      <dgm:spPr>
        <a:xfrm>
          <a:off x="2360713" y="0"/>
          <a:ext cx="841172" cy="123825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sz="900">
              <a:solidFill>
                <a:sysClr val="window" lastClr="FFFFFF"/>
              </a:solidFill>
              <a:latin typeface="Calibri"/>
              <a:ea typeface="+mn-ea"/>
              <a:cs typeface="+mn-cs"/>
            </a:rPr>
            <a:t>The victim sends their submission to the Tribunal</a:t>
          </a:r>
        </a:p>
      </dgm:t>
    </dgm:pt>
    <dgm:pt modelId="{5336E4B9-9A4B-49CF-A388-CAD099782BE7}" type="parTrans" cxnId="{E761B4CC-D174-44CF-905E-DFAAE1DD7459}">
      <dgm:prSet/>
      <dgm:spPr/>
      <dgm:t>
        <a:bodyPr/>
        <a:lstStyle/>
        <a:p>
          <a:endParaRPr lang="en-NZ"/>
        </a:p>
      </dgm:t>
    </dgm:pt>
    <dgm:pt modelId="{FE091690-7F4A-4B49-A373-B412C4DB0495}" type="sibTrans" cxnId="{E761B4CC-D174-44CF-905E-DFAAE1DD7459}">
      <dgm:prSet/>
      <dgm:spPr>
        <a:xfrm>
          <a:off x="3286003" y="514819"/>
          <a:ext cx="178328" cy="208610"/>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65DA81C4-39E1-4B1A-9ABD-4F745A91DB7C}">
      <dgm:prSet custT="1"/>
      <dgm:spPr>
        <a:xfrm>
          <a:off x="3538355" y="0"/>
          <a:ext cx="841172" cy="123825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sz="900">
              <a:solidFill>
                <a:sysClr val="window" lastClr="FFFFFF"/>
              </a:solidFill>
              <a:latin typeface="Calibri"/>
              <a:ea typeface="+mn-ea"/>
              <a:cs typeface="+mn-cs"/>
            </a:rPr>
            <a:t>The Tribunal considers the victim's submission when reviewing the special patient's condition</a:t>
          </a:r>
        </a:p>
      </dgm:t>
    </dgm:pt>
    <dgm:pt modelId="{37033FEE-B5AF-4437-A4C7-710A2C7A6FE0}" type="parTrans" cxnId="{5A633099-76C3-4D71-B1F1-6F6C80A4305A}">
      <dgm:prSet/>
      <dgm:spPr/>
      <dgm:t>
        <a:bodyPr/>
        <a:lstStyle/>
        <a:p>
          <a:endParaRPr lang="en-NZ"/>
        </a:p>
      </dgm:t>
    </dgm:pt>
    <dgm:pt modelId="{3F8911CA-7349-43BE-BF59-978821B0893D}" type="sibTrans" cxnId="{5A633099-76C3-4D71-B1F1-6F6C80A4305A}">
      <dgm:prSet/>
      <dgm:spPr>
        <a:xfrm>
          <a:off x="4463645" y="514819"/>
          <a:ext cx="178328" cy="208610"/>
        </a:xfrm>
        <a:prstGeom prst="rightArrow">
          <a:avLst>
            <a:gd name="adj1" fmla="val 60000"/>
            <a:gd name="adj2" fmla="val 50000"/>
          </a:avLst>
        </a:prstGeom>
        <a:solidFill>
          <a:srgbClr val="4F81BD">
            <a:tint val="60000"/>
            <a:hueOff val="0"/>
            <a:satOff val="0"/>
            <a:lumOff val="0"/>
            <a:alphaOff val="0"/>
          </a:srgbClr>
        </a:solidFill>
        <a:ln>
          <a:noFill/>
        </a:ln>
        <a:effectLst/>
      </dgm:spPr>
      <dgm:t>
        <a:bodyPr/>
        <a:lstStyle/>
        <a:p>
          <a:pPr>
            <a:buNone/>
          </a:pPr>
          <a:endParaRPr lang="en-NZ">
            <a:solidFill>
              <a:sysClr val="window" lastClr="FFFFFF"/>
            </a:solidFill>
            <a:latin typeface="Calibri"/>
            <a:ea typeface="+mn-ea"/>
            <a:cs typeface="+mn-cs"/>
          </a:endParaRPr>
        </a:p>
      </dgm:t>
    </dgm:pt>
    <dgm:pt modelId="{76702FD4-D50B-470D-B8CF-6F6B3F815196}">
      <dgm:prSet custT="1"/>
      <dgm:spPr>
        <a:xfrm>
          <a:off x="4715997" y="0"/>
          <a:ext cx="841172" cy="123825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NZ" sz="900">
              <a:solidFill>
                <a:sysClr val="window" lastClr="FFFFFF"/>
              </a:solidFill>
              <a:latin typeface="Calibri"/>
              <a:ea typeface="+mn-ea"/>
              <a:cs typeface="+mn-cs"/>
            </a:rPr>
            <a:t>The Director notifies the victim of the outcome of the Tribunal hearing</a:t>
          </a:r>
        </a:p>
      </dgm:t>
    </dgm:pt>
    <dgm:pt modelId="{270AA67F-D4A4-4A4F-A307-3718E3B6719B}" type="parTrans" cxnId="{18C211E1-A662-4083-B26C-7FF8C8CE7C6A}">
      <dgm:prSet/>
      <dgm:spPr/>
      <dgm:t>
        <a:bodyPr/>
        <a:lstStyle/>
        <a:p>
          <a:endParaRPr lang="en-NZ"/>
        </a:p>
      </dgm:t>
    </dgm:pt>
    <dgm:pt modelId="{5BE7022B-9F74-44D3-8E18-B7002F17AA1D}" type="sibTrans" cxnId="{18C211E1-A662-4083-B26C-7FF8C8CE7C6A}">
      <dgm:prSet/>
      <dgm:spPr/>
      <dgm:t>
        <a:bodyPr/>
        <a:lstStyle/>
        <a:p>
          <a:endParaRPr lang="en-NZ"/>
        </a:p>
      </dgm:t>
    </dgm:pt>
    <dgm:pt modelId="{65398543-BF63-4F2B-BBED-C77320FDFCFD}" type="pres">
      <dgm:prSet presAssocID="{C77CDA23-6005-4A29-8D6D-3C9B861D2AC5}" presName="Name0" presStyleCnt="0">
        <dgm:presLayoutVars>
          <dgm:dir/>
          <dgm:resizeHandles val="exact"/>
        </dgm:presLayoutVars>
      </dgm:prSet>
      <dgm:spPr/>
    </dgm:pt>
    <dgm:pt modelId="{14A5FA20-B13D-48B2-A70E-2E2CA5D51B22}" type="pres">
      <dgm:prSet presAssocID="{B5E44356-5774-488C-BAC6-A4FEBF673C2F}" presName="node" presStyleLbl="node1" presStyleIdx="0" presStyleCnt="5">
        <dgm:presLayoutVars>
          <dgm:bulletEnabled val="1"/>
        </dgm:presLayoutVars>
      </dgm:prSet>
      <dgm:spPr/>
    </dgm:pt>
    <dgm:pt modelId="{62AE4D44-2A43-4B63-9026-4102754AC35F}" type="pres">
      <dgm:prSet presAssocID="{73E76D22-A8BC-4E7F-ADEE-63663C7B0840}" presName="sibTrans" presStyleLbl="sibTrans2D1" presStyleIdx="0" presStyleCnt="4"/>
      <dgm:spPr/>
    </dgm:pt>
    <dgm:pt modelId="{7BF88250-DDE7-48B5-B9B2-DFC5EEDC296E}" type="pres">
      <dgm:prSet presAssocID="{73E76D22-A8BC-4E7F-ADEE-63663C7B0840}" presName="connectorText" presStyleLbl="sibTrans2D1" presStyleIdx="0" presStyleCnt="4"/>
      <dgm:spPr/>
    </dgm:pt>
    <dgm:pt modelId="{53B856AD-ED62-4407-90B3-303FF02ABA66}" type="pres">
      <dgm:prSet presAssocID="{514E29E2-443B-478C-A4E4-3E5CC15F7371}" presName="node" presStyleLbl="node1" presStyleIdx="1" presStyleCnt="5">
        <dgm:presLayoutVars>
          <dgm:bulletEnabled val="1"/>
        </dgm:presLayoutVars>
      </dgm:prSet>
      <dgm:spPr/>
    </dgm:pt>
    <dgm:pt modelId="{33EA2E7A-7049-447B-A288-D4D5E449E09A}" type="pres">
      <dgm:prSet presAssocID="{4787B221-7BEB-4FD2-9478-EB28979472F3}" presName="sibTrans" presStyleLbl="sibTrans2D1" presStyleIdx="1" presStyleCnt="4"/>
      <dgm:spPr/>
    </dgm:pt>
    <dgm:pt modelId="{687DAB7F-1EF6-46FD-959B-C7090F8E6D8F}" type="pres">
      <dgm:prSet presAssocID="{4787B221-7BEB-4FD2-9478-EB28979472F3}" presName="connectorText" presStyleLbl="sibTrans2D1" presStyleIdx="1" presStyleCnt="4"/>
      <dgm:spPr/>
    </dgm:pt>
    <dgm:pt modelId="{307AB746-A258-4B3B-B5CB-BA24ECC3FC45}" type="pres">
      <dgm:prSet presAssocID="{44A0CA96-59A3-45F8-BE90-374FE8C8D006}" presName="node" presStyleLbl="node1" presStyleIdx="2" presStyleCnt="5">
        <dgm:presLayoutVars>
          <dgm:bulletEnabled val="1"/>
        </dgm:presLayoutVars>
      </dgm:prSet>
      <dgm:spPr/>
    </dgm:pt>
    <dgm:pt modelId="{7E936EFC-EA08-4C1A-A629-2D0D8298A209}" type="pres">
      <dgm:prSet presAssocID="{FE091690-7F4A-4B49-A373-B412C4DB0495}" presName="sibTrans" presStyleLbl="sibTrans2D1" presStyleIdx="2" presStyleCnt="4"/>
      <dgm:spPr/>
    </dgm:pt>
    <dgm:pt modelId="{F2C266A4-74C4-4C1F-93AD-1CAFBD7E22E9}" type="pres">
      <dgm:prSet presAssocID="{FE091690-7F4A-4B49-A373-B412C4DB0495}" presName="connectorText" presStyleLbl="sibTrans2D1" presStyleIdx="2" presStyleCnt="4"/>
      <dgm:spPr/>
    </dgm:pt>
    <dgm:pt modelId="{F36AC917-C279-4809-9E62-FABF7F1FDB03}" type="pres">
      <dgm:prSet presAssocID="{65DA81C4-39E1-4B1A-9ABD-4F745A91DB7C}" presName="node" presStyleLbl="node1" presStyleIdx="3" presStyleCnt="5">
        <dgm:presLayoutVars>
          <dgm:bulletEnabled val="1"/>
        </dgm:presLayoutVars>
      </dgm:prSet>
      <dgm:spPr/>
    </dgm:pt>
    <dgm:pt modelId="{4630E5E3-D459-4B8A-9595-043DF1F927E6}" type="pres">
      <dgm:prSet presAssocID="{3F8911CA-7349-43BE-BF59-978821B0893D}" presName="sibTrans" presStyleLbl="sibTrans2D1" presStyleIdx="3" presStyleCnt="4"/>
      <dgm:spPr/>
    </dgm:pt>
    <dgm:pt modelId="{EECE41BC-6906-4177-8E25-B5AFE493E945}" type="pres">
      <dgm:prSet presAssocID="{3F8911CA-7349-43BE-BF59-978821B0893D}" presName="connectorText" presStyleLbl="sibTrans2D1" presStyleIdx="3" presStyleCnt="4"/>
      <dgm:spPr/>
    </dgm:pt>
    <dgm:pt modelId="{F3A243EB-7D5A-4C02-8576-3FAE5072B2C7}" type="pres">
      <dgm:prSet presAssocID="{76702FD4-D50B-470D-B8CF-6F6B3F815196}" presName="node" presStyleLbl="node1" presStyleIdx="4" presStyleCnt="5">
        <dgm:presLayoutVars>
          <dgm:bulletEnabled val="1"/>
        </dgm:presLayoutVars>
      </dgm:prSet>
      <dgm:spPr/>
    </dgm:pt>
  </dgm:ptLst>
  <dgm:cxnLst>
    <dgm:cxn modelId="{2F7D1B60-05A1-4D34-BA98-7CD6D9914F3F}" type="presOf" srcId="{FE091690-7F4A-4B49-A373-B412C4DB0495}" destId="{F2C266A4-74C4-4C1F-93AD-1CAFBD7E22E9}" srcOrd="1" destOrd="0" presId="urn:microsoft.com/office/officeart/2005/8/layout/process1"/>
    <dgm:cxn modelId="{2E439265-9C5A-4385-9298-50EFDE6E35F4}" type="presOf" srcId="{514E29E2-443B-478C-A4E4-3E5CC15F7371}" destId="{53B856AD-ED62-4407-90B3-303FF02ABA66}" srcOrd="0" destOrd="0" presId="urn:microsoft.com/office/officeart/2005/8/layout/process1"/>
    <dgm:cxn modelId="{1C7F2368-A5D3-430B-BF80-92A82141B628}" srcId="{C77CDA23-6005-4A29-8D6D-3C9B861D2AC5}" destId="{514E29E2-443B-478C-A4E4-3E5CC15F7371}" srcOrd="1" destOrd="0" parTransId="{818FA8D6-3466-40E3-B197-77E5D0E93BAB}" sibTransId="{4787B221-7BEB-4FD2-9478-EB28979472F3}"/>
    <dgm:cxn modelId="{C9415C78-AEE5-417A-9B35-4064BE78CD2B}" srcId="{C77CDA23-6005-4A29-8D6D-3C9B861D2AC5}" destId="{B5E44356-5774-488C-BAC6-A4FEBF673C2F}" srcOrd="0" destOrd="0" parTransId="{49B796BA-3251-4C69-9E7A-62612D9EB1BB}" sibTransId="{73E76D22-A8BC-4E7F-ADEE-63663C7B0840}"/>
    <dgm:cxn modelId="{D71DFA81-13E2-4735-B4A2-CF92D9FB199F}" type="presOf" srcId="{73E76D22-A8BC-4E7F-ADEE-63663C7B0840}" destId="{62AE4D44-2A43-4B63-9026-4102754AC35F}" srcOrd="0" destOrd="0" presId="urn:microsoft.com/office/officeart/2005/8/layout/process1"/>
    <dgm:cxn modelId="{5A633099-76C3-4D71-B1F1-6F6C80A4305A}" srcId="{C77CDA23-6005-4A29-8D6D-3C9B861D2AC5}" destId="{65DA81C4-39E1-4B1A-9ABD-4F745A91DB7C}" srcOrd="3" destOrd="0" parTransId="{37033FEE-B5AF-4437-A4C7-710A2C7A6FE0}" sibTransId="{3F8911CA-7349-43BE-BF59-978821B0893D}"/>
    <dgm:cxn modelId="{79BDD4A1-AD77-484B-8932-ADFB84959B04}" type="presOf" srcId="{3F8911CA-7349-43BE-BF59-978821B0893D}" destId="{EECE41BC-6906-4177-8E25-B5AFE493E945}" srcOrd="1" destOrd="0" presId="urn:microsoft.com/office/officeart/2005/8/layout/process1"/>
    <dgm:cxn modelId="{D158C8A4-F63E-4414-B5C9-870A0B6CAD0A}" type="presOf" srcId="{65DA81C4-39E1-4B1A-9ABD-4F745A91DB7C}" destId="{F36AC917-C279-4809-9E62-FABF7F1FDB03}" srcOrd="0" destOrd="0" presId="urn:microsoft.com/office/officeart/2005/8/layout/process1"/>
    <dgm:cxn modelId="{32862BAB-BF5B-423B-BA08-E3FE9846A7A3}" type="presOf" srcId="{4787B221-7BEB-4FD2-9478-EB28979472F3}" destId="{687DAB7F-1EF6-46FD-959B-C7090F8E6D8F}" srcOrd="1" destOrd="0" presId="urn:microsoft.com/office/officeart/2005/8/layout/process1"/>
    <dgm:cxn modelId="{39FDEEC2-8DF4-413B-9CE4-FC90D7354665}" type="presOf" srcId="{73E76D22-A8BC-4E7F-ADEE-63663C7B0840}" destId="{7BF88250-DDE7-48B5-B9B2-DFC5EEDC296E}" srcOrd="1" destOrd="0" presId="urn:microsoft.com/office/officeart/2005/8/layout/process1"/>
    <dgm:cxn modelId="{6B94ECC3-0427-4475-9661-964447E8A1E5}" type="presOf" srcId="{76702FD4-D50B-470D-B8CF-6F6B3F815196}" destId="{F3A243EB-7D5A-4C02-8576-3FAE5072B2C7}" srcOrd="0" destOrd="0" presId="urn:microsoft.com/office/officeart/2005/8/layout/process1"/>
    <dgm:cxn modelId="{E761B4CC-D174-44CF-905E-DFAAE1DD7459}" srcId="{C77CDA23-6005-4A29-8D6D-3C9B861D2AC5}" destId="{44A0CA96-59A3-45F8-BE90-374FE8C8D006}" srcOrd="2" destOrd="0" parTransId="{5336E4B9-9A4B-49CF-A388-CAD099782BE7}" sibTransId="{FE091690-7F4A-4B49-A373-B412C4DB0495}"/>
    <dgm:cxn modelId="{CDA574D1-DABC-473B-9D53-A0E8B6D610B7}" type="presOf" srcId="{FE091690-7F4A-4B49-A373-B412C4DB0495}" destId="{7E936EFC-EA08-4C1A-A629-2D0D8298A209}" srcOrd="0" destOrd="0" presId="urn:microsoft.com/office/officeart/2005/8/layout/process1"/>
    <dgm:cxn modelId="{18C211E1-A662-4083-B26C-7FF8C8CE7C6A}" srcId="{C77CDA23-6005-4A29-8D6D-3C9B861D2AC5}" destId="{76702FD4-D50B-470D-B8CF-6F6B3F815196}" srcOrd="4" destOrd="0" parTransId="{270AA67F-D4A4-4A4F-A307-3718E3B6719B}" sibTransId="{5BE7022B-9F74-44D3-8E18-B7002F17AA1D}"/>
    <dgm:cxn modelId="{80B55AE9-1009-4957-946B-BEEF4E02D71F}" type="presOf" srcId="{4787B221-7BEB-4FD2-9478-EB28979472F3}" destId="{33EA2E7A-7049-447B-A288-D4D5E449E09A}" srcOrd="0" destOrd="0" presId="urn:microsoft.com/office/officeart/2005/8/layout/process1"/>
    <dgm:cxn modelId="{061839EB-8565-4A15-A868-FC9C84AC0168}" type="presOf" srcId="{B5E44356-5774-488C-BAC6-A4FEBF673C2F}" destId="{14A5FA20-B13D-48B2-A70E-2E2CA5D51B22}" srcOrd="0" destOrd="0" presId="urn:microsoft.com/office/officeart/2005/8/layout/process1"/>
    <dgm:cxn modelId="{C697C5EB-C9C7-4467-B484-48934BA964DB}" type="presOf" srcId="{C77CDA23-6005-4A29-8D6D-3C9B861D2AC5}" destId="{65398543-BF63-4F2B-BBED-C77320FDFCFD}" srcOrd="0" destOrd="0" presId="urn:microsoft.com/office/officeart/2005/8/layout/process1"/>
    <dgm:cxn modelId="{F52FC6EF-0376-4E18-BDCF-D9DD9FA591BA}" type="presOf" srcId="{3F8911CA-7349-43BE-BF59-978821B0893D}" destId="{4630E5E3-D459-4B8A-9595-043DF1F927E6}" srcOrd="0" destOrd="0" presId="urn:microsoft.com/office/officeart/2005/8/layout/process1"/>
    <dgm:cxn modelId="{22C5F1F7-CD75-4D9F-8254-2E8C47952DE5}" type="presOf" srcId="{44A0CA96-59A3-45F8-BE90-374FE8C8D006}" destId="{307AB746-A258-4B3B-B5CB-BA24ECC3FC45}" srcOrd="0" destOrd="0" presId="urn:microsoft.com/office/officeart/2005/8/layout/process1"/>
    <dgm:cxn modelId="{3EB0A72B-2B0C-4334-AE6C-A86BC3CC2636}" type="presParOf" srcId="{65398543-BF63-4F2B-BBED-C77320FDFCFD}" destId="{14A5FA20-B13D-48B2-A70E-2E2CA5D51B22}" srcOrd="0" destOrd="0" presId="urn:microsoft.com/office/officeart/2005/8/layout/process1"/>
    <dgm:cxn modelId="{66D37A5E-1AC7-4CE6-9C4E-98ADE95C6BC4}" type="presParOf" srcId="{65398543-BF63-4F2B-BBED-C77320FDFCFD}" destId="{62AE4D44-2A43-4B63-9026-4102754AC35F}" srcOrd="1" destOrd="0" presId="urn:microsoft.com/office/officeart/2005/8/layout/process1"/>
    <dgm:cxn modelId="{CC70AF12-0F5D-449B-BE57-A05171D118C9}" type="presParOf" srcId="{62AE4D44-2A43-4B63-9026-4102754AC35F}" destId="{7BF88250-DDE7-48B5-B9B2-DFC5EEDC296E}" srcOrd="0" destOrd="0" presId="urn:microsoft.com/office/officeart/2005/8/layout/process1"/>
    <dgm:cxn modelId="{F126A42C-0EFC-4EF4-B148-62CFB3C9F19B}" type="presParOf" srcId="{65398543-BF63-4F2B-BBED-C77320FDFCFD}" destId="{53B856AD-ED62-4407-90B3-303FF02ABA66}" srcOrd="2" destOrd="0" presId="urn:microsoft.com/office/officeart/2005/8/layout/process1"/>
    <dgm:cxn modelId="{14863C97-8614-4E29-B82C-355C7623EA21}" type="presParOf" srcId="{65398543-BF63-4F2B-BBED-C77320FDFCFD}" destId="{33EA2E7A-7049-447B-A288-D4D5E449E09A}" srcOrd="3" destOrd="0" presId="urn:microsoft.com/office/officeart/2005/8/layout/process1"/>
    <dgm:cxn modelId="{6FB80822-6971-451B-85ED-A57A06611DD0}" type="presParOf" srcId="{33EA2E7A-7049-447B-A288-D4D5E449E09A}" destId="{687DAB7F-1EF6-46FD-959B-C7090F8E6D8F}" srcOrd="0" destOrd="0" presId="urn:microsoft.com/office/officeart/2005/8/layout/process1"/>
    <dgm:cxn modelId="{D4FB5949-0DFC-425B-9C54-F04DDB619C91}" type="presParOf" srcId="{65398543-BF63-4F2B-BBED-C77320FDFCFD}" destId="{307AB746-A258-4B3B-B5CB-BA24ECC3FC45}" srcOrd="4" destOrd="0" presId="urn:microsoft.com/office/officeart/2005/8/layout/process1"/>
    <dgm:cxn modelId="{9F37762D-4407-44E9-BDD5-F96A9C279577}" type="presParOf" srcId="{65398543-BF63-4F2B-BBED-C77320FDFCFD}" destId="{7E936EFC-EA08-4C1A-A629-2D0D8298A209}" srcOrd="5" destOrd="0" presId="urn:microsoft.com/office/officeart/2005/8/layout/process1"/>
    <dgm:cxn modelId="{218E860E-88B4-47EE-BFBC-BE1F61F5152F}" type="presParOf" srcId="{7E936EFC-EA08-4C1A-A629-2D0D8298A209}" destId="{F2C266A4-74C4-4C1F-93AD-1CAFBD7E22E9}" srcOrd="0" destOrd="0" presId="urn:microsoft.com/office/officeart/2005/8/layout/process1"/>
    <dgm:cxn modelId="{55A89662-6379-47AA-9AFF-1CE7A64E71FA}" type="presParOf" srcId="{65398543-BF63-4F2B-BBED-C77320FDFCFD}" destId="{F36AC917-C279-4809-9E62-FABF7F1FDB03}" srcOrd="6" destOrd="0" presId="urn:microsoft.com/office/officeart/2005/8/layout/process1"/>
    <dgm:cxn modelId="{7E295A19-C44E-4D54-B3A0-5EC68BDF120C}" type="presParOf" srcId="{65398543-BF63-4F2B-BBED-C77320FDFCFD}" destId="{4630E5E3-D459-4B8A-9595-043DF1F927E6}" srcOrd="7" destOrd="0" presId="urn:microsoft.com/office/officeart/2005/8/layout/process1"/>
    <dgm:cxn modelId="{462CD197-0178-4192-B97C-6E7A4E347B7D}" type="presParOf" srcId="{4630E5E3-D459-4B8A-9595-043DF1F927E6}" destId="{EECE41BC-6906-4177-8E25-B5AFE493E945}" srcOrd="0" destOrd="0" presId="urn:microsoft.com/office/officeart/2005/8/layout/process1"/>
    <dgm:cxn modelId="{65383985-4B75-48E5-A587-A68B04D52DF9}" type="presParOf" srcId="{65398543-BF63-4F2B-BBED-C77320FDFCFD}" destId="{F3A243EB-7D5A-4C02-8576-3FAE5072B2C7}" srcOrd="8" destOrd="0" presId="urn:microsoft.com/office/officeart/2005/8/layout/process1"/>
  </dgm:cxnLst>
  <dgm:bg/>
  <dgm:whole/>
  <dgm:extLst>
    <a:ext uri="http://schemas.microsoft.com/office/drawing/2008/diagram">
      <dsp:dataModelExt xmlns:dsp="http://schemas.microsoft.com/office/drawing/2008/diagram" relId="rId10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97339-588F-4256-AE3F-952A2EB1296D}">
      <dsp:nvSpPr>
        <dsp:cNvPr id="0" name=""/>
        <dsp:cNvSpPr/>
      </dsp:nvSpPr>
      <dsp:spPr>
        <a:xfrm>
          <a:off x="1" y="0"/>
          <a:ext cx="2114517" cy="5429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NZ" sz="1000" kern="1200"/>
            <a:t>1. Staff-escorted leave</a:t>
          </a:r>
        </a:p>
      </dsp:txBody>
      <dsp:txXfrm>
        <a:off x="15903" y="15902"/>
        <a:ext cx="2082713" cy="511121"/>
      </dsp:txXfrm>
    </dsp:sp>
    <dsp:sp modelId="{14F12976-95A9-410D-882A-1CF9C487A062}">
      <dsp:nvSpPr>
        <dsp:cNvPr id="0" name=""/>
        <dsp:cNvSpPr/>
      </dsp:nvSpPr>
      <dsp:spPr>
        <a:xfrm>
          <a:off x="2326218" y="9262"/>
          <a:ext cx="448802" cy="5244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NZ" sz="2200" kern="1200"/>
        </a:p>
      </dsp:txBody>
      <dsp:txXfrm>
        <a:off x="2326218" y="114142"/>
        <a:ext cx="314161" cy="314640"/>
      </dsp:txXfrm>
    </dsp:sp>
    <dsp:sp modelId="{D92EFDCD-464F-483B-A042-D7EC4D93C5F8}">
      <dsp:nvSpPr>
        <dsp:cNvPr id="0" name=""/>
        <dsp:cNvSpPr/>
      </dsp:nvSpPr>
      <dsp:spPr>
        <a:xfrm>
          <a:off x="2961315" y="0"/>
          <a:ext cx="2114517" cy="5429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NZ" sz="1000" kern="1200"/>
            <a:t>The special patient can leave the hospital if they are with staff.</a:t>
          </a:r>
        </a:p>
      </dsp:txBody>
      <dsp:txXfrm>
        <a:off x="2977217" y="15902"/>
        <a:ext cx="2082713" cy="511121"/>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9215F-DFC6-4C58-9966-577BE0ACA525}">
      <dsp:nvSpPr>
        <dsp:cNvPr id="0" name=""/>
        <dsp:cNvSpPr/>
      </dsp:nvSpPr>
      <dsp:spPr>
        <a:xfrm>
          <a:off x="991" y="0"/>
          <a:ext cx="2114517" cy="5429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t>2. Staff-escorted leave (unescorted at destination)</a:t>
          </a:r>
        </a:p>
      </dsp:txBody>
      <dsp:txXfrm>
        <a:off x="16893" y="15902"/>
        <a:ext cx="2082713" cy="511121"/>
      </dsp:txXfrm>
    </dsp:sp>
    <dsp:sp modelId="{382BC013-A04A-4461-9D23-76651D35F157}">
      <dsp:nvSpPr>
        <dsp:cNvPr id="0" name=""/>
        <dsp:cNvSpPr/>
      </dsp:nvSpPr>
      <dsp:spPr>
        <a:xfrm>
          <a:off x="2326960" y="9262"/>
          <a:ext cx="448277" cy="5244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NZ" sz="800" kern="1200"/>
        </a:p>
      </dsp:txBody>
      <dsp:txXfrm>
        <a:off x="2326960" y="114142"/>
        <a:ext cx="313794" cy="314640"/>
      </dsp:txXfrm>
    </dsp:sp>
    <dsp:sp modelId="{77779CA8-DB98-46ED-8183-57723591B7C5}">
      <dsp:nvSpPr>
        <dsp:cNvPr id="0" name=""/>
        <dsp:cNvSpPr/>
      </dsp:nvSpPr>
      <dsp:spPr>
        <a:xfrm>
          <a:off x="2961315" y="0"/>
          <a:ext cx="2114517" cy="5429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t>The special patient can leave the hospital if they are with staff. However, they are not with staff at their destination.</a:t>
          </a:r>
        </a:p>
      </dsp:txBody>
      <dsp:txXfrm>
        <a:off x="2977217" y="15902"/>
        <a:ext cx="2082713" cy="511121"/>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B7766-8E9A-4D78-A224-BDBE647E4AB2}">
      <dsp:nvSpPr>
        <dsp:cNvPr id="0" name=""/>
        <dsp:cNvSpPr/>
      </dsp:nvSpPr>
      <dsp:spPr>
        <a:xfrm>
          <a:off x="1" y="0"/>
          <a:ext cx="2114517" cy="6667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NZ" sz="1000" kern="1200"/>
            <a:t>3. Unescorted leave</a:t>
          </a:r>
        </a:p>
      </dsp:txBody>
      <dsp:txXfrm>
        <a:off x="19529" y="19528"/>
        <a:ext cx="2075461" cy="627694"/>
      </dsp:txXfrm>
    </dsp:sp>
    <dsp:sp modelId="{1E5D8968-7044-496D-9572-A903901685BA}">
      <dsp:nvSpPr>
        <dsp:cNvPr id="0" name=""/>
        <dsp:cNvSpPr/>
      </dsp:nvSpPr>
      <dsp:spPr>
        <a:xfrm>
          <a:off x="2326218" y="71174"/>
          <a:ext cx="448802" cy="5244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NZ" sz="800" kern="1200"/>
        </a:p>
      </dsp:txBody>
      <dsp:txXfrm>
        <a:off x="2326218" y="176054"/>
        <a:ext cx="314161" cy="314640"/>
      </dsp:txXfrm>
    </dsp:sp>
    <dsp:sp modelId="{EB11D85E-4572-41F4-BEE4-490C60C72808}">
      <dsp:nvSpPr>
        <dsp:cNvPr id="0" name=""/>
        <dsp:cNvSpPr/>
      </dsp:nvSpPr>
      <dsp:spPr>
        <a:xfrm>
          <a:off x="2961315" y="0"/>
          <a:ext cx="2114517" cy="6667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NZ" sz="1000" kern="1200"/>
            <a:t>The special patient can leave the hospital without staff. They cannot be away from the hospital overnight.</a:t>
          </a:r>
        </a:p>
      </dsp:txBody>
      <dsp:txXfrm>
        <a:off x="2980843" y="19528"/>
        <a:ext cx="2075461" cy="627694"/>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FFD3B-2C0B-442A-8FB6-593D0E1B911B}">
      <dsp:nvSpPr>
        <dsp:cNvPr id="0" name=""/>
        <dsp:cNvSpPr/>
      </dsp:nvSpPr>
      <dsp:spPr>
        <a:xfrm>
          <a:off x="1" y="0"/>
          <a:ext cx="2114517" cy="6572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NZ" sz="1000" kern="1200"/>
            <a:t>4. Unescorted leave (up to 3 days)</a:t>
          </a:r>
        </a:p>
      </dsp:txBody>
      <dsp:txXfrm>
        <a:off x="19250" y="19249"/>
        <a:ext cx="2076019" cy="618727"/>
      </dsp:txXfrm>
    </dsp:sp>
    <dsp:sp modelId="{BE725527-955C-4198-8C97-10F2618F6D35}">
      <dsp:nvSpPr>
        <dsp:cNvPr id="0" name=""/>
        <dsp:cNvSpPr/>
      </dsp:nvSpPr>
      <dsp:spPr>
        <a:xfrm>
          <a:off x="2326218" y="66412"/>
          <a:ext cx="448802" cy="5244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NZ" sz="800" kern="1200"/>
        </a:p>
      </dsp:txBody>
      <dsp:txXfrm>
        <a:off x="2326218" y="171292"/>
        <a:ext cx="314161" cy="314640"/>
      </dsp:txXfrm>
    </dsp:sp>
    <dsp:sp modelId="{4E02F003-EAA4-4A4D-9DF3-B06372BAE8F5}">
      <dsp:nvSpPr>
        <dsp:cNvPr id="0" name=""/>
        <dsp:cNvSpPr/>
      </dsp:nvSpPr>
      <dsp:spPr>
        <a:xfrm>
          <a:off x="2961315" y="0"/>
          <a:ext cx="2114517" cy="6572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NZ" sz="1000" kern="1200"/>
            <a:t>The special patient can be away from the hospital for up to 3 days. They must return to hospital after 3 days.</a:t>
          </a:r>
        </a:p>
      </dsp:txBody>
      <dsp:txXfrm>
        <a:off x="2980564" y="19249"/>
        <a:ext cx="2076019" cy="618727"/>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DDFE6-49B5-4E5E-814C-F5F65651EE48}">
      <dsp:nvSpPr>
        <dsp:cNvPr id="0" name=""/>
        <dsp:cNvSpPr/>
      </dsp:nvSpPr>
      <dsp:spPr>
        <a:xfrm>
          <a:off x="991" y="0"/>
          <a:ext cx="2114517" cy="8667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NZ" sz="1200" kern="1200"/>
            <a:t>5. </a:t>
          </a:r>
          <a:r>
            <a:rPr lang="en-NZ" sz="1000" kern="1200"/>
            <a:t>Overnight leave (up to 7 days)</a:t>
          </a:r>
        </a:p>
      </dsp:txBody>
      <dsp:txXfrm>
        <a:off x="26378" y="25387"/>
        <a:ext cx="2063743" cy="816001"/>
      </dsp:txXfrm>
    </dsp:sp>
    <dsp:sp modelId="{046B7913-CE07-4B88-B16B-B7600E2F828F}">
      <dsp:nvSpPr>
        <dsp:cNvPr id="0" name=""/>
        <dsp:cNvSpPr/>
      </dsp:nvSpPr>
      <dsp:spPr>
        <a:xfrm>
          <a:off x="2326960" y="171187"/>
          <a:ext cx="448277" cy="5244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NZ" sz="2200" kern="1200"/>
        </a:p>
      </dsp:txBody>
      <dsp:txXfrm>
        <a:off x="2326960" y="276067"/>
        <a:ext cx="313794" cy="314640"/>
      </dsp:txXfrm>
    </dsp:sp>
    <dsp:sp modelId="{2F33154A-3321-4E30-8FD5-AA07A0F32CD5}">
      <dsp:nvSpPr>
        <dsp:cNvPr id="0" name=""/>
        <dsp:cNvSpPr/>
      </dsp:nvSpPr>
      <dsp:spPr>
        <a:xfrm>
          <a:off x="2961315" y="0"/>
          <a:ext cx="2114517" cy="8667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NZ" sz="1000" kern="1200"/>
            <a:t>The special patient can be away from the hospital for up to 7 days. They must return to hospital after 7 days.</a:t>
          </a:r>
        </a:p>
      </dsp:txBody>
      <dsp:txXfrm>
        <a:off x="2986702" y="25387"/>
        <a:ext cx="2063743" cy="816001"/>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45945-E419-4453-A1F2-8CFC40CFBA80}">
      <dsp:nvSpPr>
        <dsp:cNvPr id="0" name=""/>
        <dsp:cNvSpPr/>
      </dsp:nvSpPr>
      <dsp:spPr>
        <a:xfrm>
          <a:off x="2589" y="167004"/>
          <a:ext cx="802768" cy="2107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NZ" sz="800" kern="1200"/>
            <a:t>The DAMHS notifies the victim that an application for short-term leave is being made, and invites them to make a submission</a:t>
          </a:r>
        </a:p>
      </dsp:txBody>
      <dsp:txXfrm>
        <a:off x="26101" y="190516"/>
        <a:ext cx="755744" cy="2060242"/>
      </dsp:txXfrm>
    </dsp:sp>
    <dsp:sp modelId="{6717BD7B-BDF5-47A5-9BDC-EDDAB18D7987}">
      <dsp:nvSpPr>
        <dsp:cNvPr id="0" name=""/>
        <dsp:cNvSpPr/>
      </dsp:nvSpPr>
      <dsp:spPr>
        <a:xfrm>
          <a:off x="885634" y="1121094"/>
          <a:ext cx="170186" cy="1990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p>
      </dsp:txBody>
      <dsp:txXfrm>
        <a:off x="885634" y="1160911"/>
        <a:ext cx="119130" cy="119452"/>
      </dsp:txXfrm>
    </dsp:sp>
    <dsp:sp modelId="{C4371E59-8E1F-4088-8212-28493A7BB185}">
      <dsp:nvSpPr>
        <dsp:cNvPr id="0" name=""/>
        <dsp:cNvSpPr/>
      </dsp:nvSpPr>
      <dsp:spPr>
        <a:xfrm>
          <a:off x="1126464" y="167004"/>
          <a:ext cx="802768" cy="2107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t>The DAMHS sends the leave application and the victim's submission to the Director of Mental Health</a:t>
          </a:r>
        </a:p>
        <a:p>
          <a:pPr marL="0" lvl="0" indent="0" algn="ctr" defTabSz="400050">
            <a:lnSpc>
              <a:spcPct val="90000"/>
            </a:lnSpc>
            <a:spcBef>
              <a:spcPct val="0"/>
            </a:spcBef>
            <a:spcAft>
              <a:spcPct val="35000"/>
            </a:spcAft>
            <a:buNone/>
          </a:pPr>
          <a:endParaRPr lang="en-NZ" sz="900" kern="1200"/>
        </a:p>
        <a:p>
          <a:pPr marL="0" lvl="0" indent="0" algn="ctr" defTabSz="400050">
            <a:lnSpc>
              <a:spcPct val="90000"/>
            </a:lnSpc>
            <a:spcBef>
              <a:spcPct val="0"/>
            </a:spcBef>
            <a:spcAft>
              <a:spcPct val="35000"/>
            </a:spcAft>
            <a:buNone/>
          </a:pPr>
          <a:r>
            <a:rPr lang="en-NZ" sz="900" kern="1200"/>
            <a:t>The DAMHS must address any reasonable concerns</a:t>
          </a:r>
        </a:p>
      </dsp:txBody>
      <dsp:txXfrm>
        <a:off x="1149976" y="190516"/>
        <a:ext cx="755744" cy="2060242"/>
      </dsp:txXfrm>
    </dsp:sp>
    <dsp:sp modelId="{2ED89E9E-E891-4D48-A3D1-BBA6D6DEFB05}">
      <dsp:nvSpPr>
        <dsp:cNvPr id="0" name=""/>
        <dsp:cNvSpPr/>
      </dsp:nvSpPr>
      <dsp:spPr>
        <a:xfrm>
          <a:off x="2009509" y="1121094"/>
          <a:ext cx="170186" cy="1990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p>
      </dsp:txBody>
      <dsp:txXfrm>
        <a:off x="2009509" y="1160911"/>
        <a:ext cx="119130" cy="119452"/>
      </dsp:txXfrm>
    </dsp:sp>
    <dsp:sp modelId="{9991E5A9-6C43-4F26-9F4D-F89A7E1204A5}">
      <dsp:nvSpPr>
        <dsp:cNvPr id="0" name=""/>
        <dsp:cNvSpPr/>
      </dsp:nvSpPr>
      <dsp:spPr>
        <a:xfrm>
          <a:off x="2250339" y="167004"/>
          <a:ext cx="802768" cy="2107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t>The Director considers the victim's submission and the leave application</a:t>
          </a:r>
        </a:p>
      </dsp:txBody>
      <dsp:txXfrm>
        <a:off x="2273851" y="190516"/>
        <a:ext cx="755744" cy="2060242"/>
      </dsp:txXfrm>
    </dsp:sp>
    <dsp:sp modelId="{7522397A-5B5C-4800-8E5A-B51F75D67FBC}">
      <dsp:nvSpPr>
        <dsp:cNvPr id="0" name=""/>
        <dsp:cNvSpPr/>
      </dsp:nvSpPr>
      <dsp:spPr>
        <a:xfrm>
          <a:off x="3133384" y="1121094"/>
          <a:ext cx="170186" cy="1990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p>
      </dsp:txBody>
      <dsp:txXfrm>
        <a:off x="3133384" y="1160911"/>
        <a:ext cx="119130" cy="119452"/>
      </dsp:txXfrm>
    </dsp:sp>
    <dsp:sp modelId="{B6AAD0DB-3913-4806-9FF6-CE4B25002933}">
      <dsp:nvSpPr>
        <dsp:cNvPr id="0" name=""/>
        <dsp:cNvSpPr/>
      </dsp:nvSpPr>
      <dsp:spPr>
        <a:xfrm>
          <a:off x="3374215" y="167004"/>
          <a:ext cx="802768" cy="2107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t>The Director approves or declines the leave application</a:t>
          </a:r>
        </a:p>
      </dsp:txBody>
      <dsp:txXfrm>
        <a:off x="3397727" y="190516"/>
        <a:ext cx="755744" cy="2060242"/>
      </dsp:txXfrm>
    </dsp:sp>
    <dsp:sp modelId="{25561187-60DD-4065-8477-1B57A7E5DE6D}">
      <dsp:nvSpPr>
        <dsp:cNvPr id="0" name=""/>
        <dsp:cNvSpPr/>
      </dsp:nvSpPr>
      <dsp:spPr>
        <a:xfrm>
          <a:off x="4257260" y="1121094"/>
          <a:ext cx="170186" cy="1990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p>
      </dsp:txBody>
      <dsp:txXfrm>
        <a:off x="4257260" y="1160911"/>
        <a:ext cx="119130" cy="119452"/>
      </dsp:txXfrm>
    </dsp:sp>
    <dsp:sp modelId="{B1D46772-B09C-48E7-BEB6-1E33ADAF9CF4}">
      <dsp:nvSpPr>
        <dsp:cNvPr id="0" name=""/>
        <dsp:cNvSpPr/>
      </dsp:nvSpPr>
      <dsp:spPr>
        <a:xfrm>
          <a:off x="4498090" y="167004"/>
          <a:ext cx="802768" cy="2107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t>The DAMHS tells the victim if the application is approved (and lists any conditions of the approval) or declined</a:t>
          </a:r>
        </a:p>
      </dsp:txBody>
      <dsp:txXfrm>
        <a:off x="4521602" y="190516"/>
        <a:ext cx="755744" cy="2060242"/>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D381D-D1E0-4F7D-ABE4-323A871E391C}">
      <dsp:nvSpPr>
        <dsp:cNvPr id="0" name=""/>
        <dsp:cNvSpPr/>
      </dsp:nvSpPr>
      <dsp:spPr>
        <a:xfrm>
          <a:off x="4666" y="2080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DAMHS notifies the victim that an application for long leave is being made, and invites them to make a submission</a:t>
          </a:r>
        </a:p>
      </dsp:txBody>
      <dsp:txXfrm>
        <a:off x="29179" y="232585"/>
        <a:ext cx="1345851" cy="787900"/>
      </dsp:txXfrm>
    </dsp:sp>
    <dsp:sp modelId="{E1DC949E-A977-4C48-9483-3B3B81372D6A}">
      <dsp:nvSpPr>
        <dsp:cNvPr id="0" name=""/>
        <dsp:cNvSpPr/>
      </dsp:nvSpPr>
      <dsp:spPr>
        <a:xfrm>
          <a:off x="1522294" y="4535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1522294" y="522757"/>
        <a:ext cx="207000" cy="207557"/>
      </dsp:txXfrm>
    </dsp:sp>
    <dsp:sp modelId="{EBF4F3F4-B427-4D70-BFCD-F6DEB40A33EA}">
      <dsp:nvSpPr>
        <dsp:cNvPr id="0" name=""/>
        <dsp:cNvSpPr/>
      </dsp:nvSpPr>
      <dsp:spPr>
        <a:xfrm>
          <a:off x="1957496" y="30062"/>
          <a:ext cx="1394877" cy="1192947"/>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DAMHS sends the leave application and the victim's submission to the Director of Mental Health</a:t>
          </a:r>
        </a:p>
        <a:p>
          <a:pPr marL="0" lvl="0" indent="0" algn="ctr" defTabSz="400050">
            <a:lnSpc>
              <a:spcPct val="90000"/>
            </a:lnSpc>
            <a:spcBef>
              <a:spcPct val="0"/>
            </a:spcBef>
            <a:spcAft>
              <a:spcPct val="35000"/>
            </a:spcAft>
            <a:buNone/>
          </a:pPr>
          <a:endParaRPr lang="en-NZ" sz="900" kern="1200">
            <a:solidFill>
              <a:sysClr val="window" lastClr="FFFFFF"/>
            </a:solidFill>
            <a:latin typeface="Calibri"/>
            <a:ea typeface="+mn-ea"/>
            <a:cs typeface="+mn-cs"/>
          </a:endParaRPr>
        </a:p>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DAMHS must address any reasonable concerns</a:t>
          </a:r>
        </a:p>
      </dsp:txBody>
      <dsp:txXfrm>
        <a:off x="1992436" y="65002"/>
        <a:ext cx="1324997" cy="1123067"/>
      </dsp:txXfrm>
    </dsp:sp>
    <dsp:sp modelId="{C18E6C50-8F7D-45DC-B7E7-E46F9652AAB9}">
      <dsp:nvSpPr>
        <dsp:cNvPr id="0" name=""/>
        <dsp:cNvSpPr/>
      </dsp:nvSpPr>
      <dsp:spPr>
        <a:xfrm>
          <a:off x="3475123" y="4535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3475123" y="522757"/>
        <a:ext cx="207000" cy="207557"/>
      </dsp:txXfrm>
    </dsp:sp>
    <dsp:sp modelId="{D00ABE1A-0977-4FBB-A725-314DD80CA7EE}">
      <dsp:nvSpPr>
        <dsp:cNvPr id="0" name=""/>
        <dsp:cNvSpPr/>
      </dsp:nvSpPr>
      <dsp:spPr>
        <a:xfrm>
          <a:off x="3910325" y="2080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considers the victim's submission and the leave application</a:t>
          </a:r>
        </a:p>
      </dsp:txBody>
      <dsp:txXfrm>
        <a:off x="3934838" y="232585"/>
        <a:ext cx="1345851" cy="787900"/>
      </dsp:txXfrm>
    </dsp:sp>
    <dsp:sp modelId="{93707EAA-5EE9-4CFD-A1B7-EF5DAE6A3B41}">
      <dsp:nvSpPr>
        <dsp:cNvPr id="0" name=""/>
        <dsp:cNvSpPr/>
      </dsp:nvSpPr>
      <dsp:spPr>
        <a:xfrm rot="5400000">
          <a:off x="4412734" y="1228975"/>
          <a:ext cx="390059"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5400000">
        <a:off x="4503985" y="1206911"/>
        <a:ext cx="207557" cy="286280"/>
      </dsp:txXfrm>
    </dsp:sp>
    <dsp:sp modelId="{276BC949-A3C3-4D26-8DD8-1D134EF85F49}">
      <dsp:nvSpPr>
        <dsp:cNvPr id="0" name=""/>
        <dsp:cNvSpPr/>
      </dsp:nvSpPr>
      <dsp:spPr>
        <a:xfrm>
          <a:off x="3910325" y="178096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advises the Minister of Health whether or not they support the application</a:t>
          </a:r>
        </a:p>
      </dsp:txBody>
      <dsp:txXfrm>
        <a:off x="3934838" y="1805473"/>
        <a:ext cx="1345851" cy="787900"/>
      </dsp:txXfrm>
    </dsp:sp>
    <dsp:sp modelId="{78F42D21-E5F0-4FF3-A951-53D06205F192}">
      <dsp:nvSpPr>
        <dsp:cNvPr id="0" name=""/>
        <dsp:cNvSpPr/>
      </dsp:nvSpPr>
      <dsp:spPr>
        <a:xfrm rot="10800000">
          <a:off x="3491861" y="202645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10800000">
        <a:off x="3580575" y="2095645"/>
        <a:ext cx="207000" cy="207557"/>
      </dsp:txXfrm>
    </dsp:sp>
    <dsp:sp modelId="{5D4E4FBE-FB9E-4E61-95BC-82D90BB1D1E4}">
      <dsp:nvSpPr>
        <dsp:cNvPr id="0" name=""/>
        <dsp:cNvSpPr/>
      </dsp:nvSpPr>
      <dsp:spPr>
        <a:xfrm>
          <a:off x="1957496" y="178096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Minister of Health decides whether to approve or decline the application</a:t>
          </a:r>
        </a:p>
      </dsp:txBody>
      <dsp:txXfrm>
        <a:off x="1982009" y="1805473"/>
        <a:ext cx="1345851" cy="787900"/>
      </dsp:txXfrm>
    </dsp:sp>
    <dsp:sp modelId="{4FFEA169-18A8-47D7-B42C-135F80BB6CC7}">
      <dsp:nvSpPr>
        <dsp:cNvPr id="0" name=""/>
        <dsp:cNvSpPr/>
      </dsp:nvSpPr>
      <dsp:spPr>
        <a:xfrm rot="10800000">
          <a:off x="1539032" y="202645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10800000">
        <a:off x="1627746" y="2095645"/>
        <a:ext cx="207000" cy="207557"/>
      </dsp:txXfrm>
    </dsp:sp>
    <dsp:sp modelId="{0E1C9C6B-CE79-44C2-AD34-03894900A170}">
      <dsp:nvSpPr>
        <dsp:cNvPr id="0" name=""/>
        <dsp:cNvSpPr/>
      </dsp:nvSpPr>
      <dsp:spPr>
        <a:xfrm>
          <a:off x="4666" y="178096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DAMHS tells the victim if the application is approved (and identifies any conditions of the approval) or declined</a:t>
          </a:r>
        </a:p>
      </dsp:txBody>
      <dsp:txXfrm>
        <a:off x="29179" y="1805473"/>
        <a:ext cx="1345851" cy="787900"/>
      </dsp:txXfrm>
    </dsp:sp>
  </dsp:spTree>
</dsp:drawing>
</file>

<file path=word/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521E-9E22-45EC-BA93-DCAC2E55A5CE}">
      <dsp:nvSpPr>
        <dsp:cNvPr id="0" name=""/>
        <dsp:cNvSpPr/>
      </dsp:nvSpPr>
      <dsp:spPr>
        <a:xfrm>
          <a:off x="4666" y="175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forensic mental health service sends an application for a change of legal status to the Director of Mental Health</a:t>
          </a:r>
        </a:p>
      </dsp:txBody>
      <dsp:txXfrm>
        <a:off x="29179" y="42085"/>
        <a:ext cx="1345851" cy="787900"/>
      </dsp:txXfrm>
    </dsp:sp>
    <dsp:sp modelId="{8BC1F6B9-C515-452C-9E1D-A15876C0DF67}">
      <dsp:nvSpPr>
        <dsp:cNvPr id="0" name=""/>
        <dsp:cNvSpPr/>
      </dsp:nvSpPr>
      <dsp:spPr>
        <a:xfrm>
          <a:off x="1522294" y="2630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1522294" y="332257"/>
        <a:ext cx="207000" cy="207557"/>
      </dsp:txXfrm>
    </dsp:sp>
    <dsp:sp modelId="{7422D5B0-B31F-43BA-B4A7-8F5C2640B768}">
      <dsp:nvSpPr>
        <dsp:cNvPr id="0" name=""/>
        <dsp:cNvSpPr/>
      </dsp:nvSpPr>
      <dsp:spPr>
        <a:xfrm>
          <a:off x="1957496" y="175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of Mental Health notifies the victim of the application and invites them to make a submission</a:t>
          </a:r>
        </a:p>
      </dsp:txBody>
      <dsp:txXfrm>
        <a:off x="1982009" y="42085"/>
        <a:ext cx="1345851" cy="787900"/>
      </dsp:txXfrm>
    </dsp:sp>
    <dsp:sp modelId="{577F01EA-E5BC-46A5-A94C-9F38EE7959F7}">
      <dsp:nvSpPr>
        <dsp:cNvPr id="0" name=""/>
        <dsp:cNvSpPr/>
      </dsp:nvSpPr>
      <dsp:spPr>
        <a:xfrm>
          <a:off x="3475123" y="263071"/>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3475123" y="332257"/>
        <a:ext cx="207000" cy="207557"/>
      </dsp:txXfrm>
    </dsp:sp>
    <dsp:sp modelId="{B5236677-3584-4F8C-A0E6-B4FDD54F0364}">
      <dsp:nvSpPr>
        <dsp:cNvPr id="0" name=""/>
        <dsp:cNvSpPr/>
      </dsp:nvSpPr>
      <dsp:spPr>
        <a:xfrm>
          <a:off x="3910325" y="17572"/>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considers the victim's submission and the change of status application</a:t>
          </a:r>
        </a:p>
      </dsp:txBody>
      <dsp:txXfrm>
        <a:off x="3934838" y="42085"/>
        <a:ext cx="1345851" cy="787900"/>
      </dsp:txXfrm>
    </dsp:sp>
    <dsp:sp modelId="{1590E7F4-C3CF-4B81-8BBF-5F3DF4A818FE}">
      <dsp:nvSpPr>
        <dsp:cNvPr id="0" name=""/>
        <dsp:cNvSpPr/>
      </dsp:nvSpPr>
      <dsp:spPr>
        <a:xfrm rot="5400000">
          <a:off x="4459907" y="952140"/>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5400000">
        <a:off x="4503986" y="977247"/>
        <a:ext cx="207557" cy="207000"/>
      </dsp:txXfrm>
    </dsp:sp>
    <dsp:sp modelId="{350D402A-E503-448C-B643-13FDD84D9523}">
      <dsp:nvSpPr>
        <dsp:cNvPr id="0" name=""/>
        <dsp:cNvSpPr/>
      </dsp:nvSpPr>
      <dsp:spPr>
        <a:xfrm>
          <a:off x="3910325" y="141245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advises the Minister of Health whether or not they support the application</a:t>
          </a:r>
        </a:p>
      </dsp:txBody>
      <dsp:txXfrm>
        <a:off x="3934838" y="1436963"/>
        <a:ext cx="1345851" cy="787900"/>
      </dsp:txXfrm>
    </dsp:sp>
    <dsp:sp modelId="{2A9A1F12-1B7A-401D-A68E-C8B38247BBAA}">
      <dsp:nvSpPr>
        <dsp:cNvPr id="0" name=""/>
        <dsp:cNvSpPr/>
      </dsp:nvSpPr>
      <dsp:spPr>
        <a:xfrm rot="10800000">
          <a:off x="3491861" y="165794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10800000">
        <a:off x="3580575" y="1727135"/>
        <a:ext cx="207000" cy="207557"/>
      </dsp:txXfrm>
    </dsp:sp>
    <dsp:sp modelId="{BD3B6C01-6A65-4518-A995-1A4A2F298110}">
      <dsp:nvSpPr>
        <dsp:cNvPr id="0" name=""/>
        <dsp:cNvSpPr/>
      </dsp:nvSpPr>
      <dsp:spPr>
        <a:xfrm>
          <a:off x="1957496" y="141245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Minister of Health decides whether to approve or decline the application</a:t>
          </a:r>
        </a:p>
      </dsp:txBody>
      <dsp:txXfrm>
        <a:off x="1982009" y="1436963"/>
        <a:ext cx="1345851" cy="787900"/>
      </dsp:txXfrm>
    </dsp:sp>
    <dsp:sp modelId="{E0201F53-5E31-4473-9E67-3DFB0468D9A3}">
      <dsp:nvSpPr>
        <dsp:cNvPr id="0" name=""/>
        <dsp:cNvSpPr/>
      </dsp:nvSpPr>
      <dsp:spPr>
        <a:xfrm rot="10800000">
          <a:off x="1539032" y="1657949"/>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10800000">
        <a:off x="1627746" y="1727135"/>
        <a:ext cx="207000" cy="207557"/>
      </dsp:txXfrm>
    </dsp:sp>
    <dsp:sp modelId="{F70C0347-E84C-4F69-B265-77B7DE1EDD49}">
      <dsp:nvSpPr>
        <dsp:cNvPr id="0" name=""/>
        <dsp:cNvSpPr/>
      </dsp:nvSpPr>
      <dsp:spPr>
        <a:xfrm>
          <a:off x="4666" y="1412450"/>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notifies the victim that the change of status application has been approved or declined</a:t>
          </a:r>
        </a:p>
      </dsp:txBody>
      <dsp:txXfrm>
        <a:off x="29179" y="1436963"/>
        <a:ext cx="1345851" cy="787900"/>
      </dsp:txXfrm>
    </dsp:sp>
  </dsp:spTree>
</dsp:drawing>
</file>

<file path=word/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1B4F9-7939-450D-81B9-FBCE55176DEA}">
      <dsp:nvSpPr>
        <dsp:cNvPr id="0" name=""/>
        <dsp:cNvSpPr/>
      </dsp:nvSpPr>
      <dsp:spPr>
        <a:xfrm>
          <a:off x="4666" y="8047"/>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forensic mental health service sends an application for a change of legal status to the Director of Mental Health</a:t>
          </a:r>
        </a:p>
      </dsp:txBody>
      <dsp:txXfrm>
        <a:off x="29179" y="32560"/>
        <a:ext cx="1345851" cy="787900"/>
      </dsp:txXfrm>
    </dsp:sp>
    <dsp:sp modelId="{D1A0C974-FAB3-4454-AC68-4DA995594B1A}">
      <dsp:nvSpPr>
        <dsp:cNvPr id="0" name=""/>
        <dsp:cNvSpPr/>
      </dsp:nvSpPr>
      <dsp:spPr>
        <a:xfrm>
          <a:off x="1522294" y="253546"/>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1522294" y="322732"/>
        <a:ext cx="207000" cy="207557"/>
      </dsp:txXfrm>
    </dsp:sp>
    <dsp:sp modelId="{BFF58ADE-4F88-4CBF-8775-AA9AC6926A86}">
      <dsp:nvSpPr>
        <dsp:cNvPr id="0" name=""/>
        <dsp:cNvSpPr/>
      </dsp:nvSpPr>
      <dsp:spPr>
        <a:xfrm>
          <a:off x="1957496" y="8047"/>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of Mental Health notifies the victim of the application and invites them to make a submission</a:t>
          </a:r>
        </a:p>
      </dsp:txBody>
      <dsp:txXfrm>
        <a:off x="1982009" y="32560"/>
        <a:ext cx="1345851" cy="787900"/>
      </dsp:txXfrm>
    </dsp:sp>
    <dsp:sp modelId="{5480A9EF-3F35-47A5-A881-62DF18C87DAF}">
      <dsp:nvSpPr>
        <dsp:cNvPr id="0" name=""/>
        <dsp:cNvSpPr/>
      </dsp:nvSpPr>
      <dsp:spPr>
        <a:xfrm>
          <a:off x="3475123" y="253546"/>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3475123" y="322732"/>
        <a:ext cx="207000" cy="207557"/>
      </dsp:txXfrm>
    </dsp:sp>
    <dsp:sp modelId="{C7AC6628-A4F5-47E8-A3F3-5E2D333EF887}">
      <dsp:nvSpPr>
        <dsp:cNvPr id="0" name=""/>
        <dsp:cNvSpPr/>
      </dsp:nvSpPr>
      <dsp:spPr>
        <a:xfrm>
          <a:off x="3910325" y="8047"/>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considers the victim's submission and the change of status application</a:t>
          </a:r>
        </a:p>
      </dsp:txBody>
      <dsp:txXfrm>
        <a:off x="3934838" y="32560"/>
        <a:ext cx="1345851" cy="787900"/>
      </dsp:txXfrm>
    </dsp:sp>
    <dsp:sp modelId="{C7F0AA2F-6EB9-4D2B-844A-C57A5BEDFD23}">
      <dsp:nvSpPr>
        <dsp:cNvPr id="0" name=""/>
        <dsp:cNvSpPr/>
      </dsp:nvSpPr>
      <dsp:spPr>
        <a:xfrm rot="5400000">
          <a:off x="4459907" y="942615"/>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5400000">
        <a:off x="4503986" y="967722"/>
        <a:ext cx="207557" cy="207000"/>
      </dsp:txXfrm>
    </dsp:sp>
    <dsp:sp modelId="{5BEABB53-A4C9-40A9-AC11-0FC9B27CF030}">
      <dsp:nvSpPr>
        <dsp:cNvPr id="0" name=""/>
        <dsp:cNvSpPr/>
      </dsp:nvSpPr>
      <dsp:spPr>
        <a:xfrm>
          <a:off x="3910325" y="1402925"/>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advises the Minister of Health whether or not they support the application</a:t>
          </a:r>
        </a:p>
      </dsp:txBody>
      <dsp:txXfrm>
        <a:off x="3934838" y="1427438"/>
        <a:ext cx="1345851" cy="787900"/>
      </dsp:txXfrm>
    </dsp:sp>
    <dsp:sp modelId="{C809FC7A-7342-4639-8E23-850FA4FC2A8F}">
      <dsp:nvSpPr>
        <dsp:cNvPr id="0" name=""/>
        <dsp:cNvSpPr/>
      </dsp:nvSpPr>
      <dsp:spPr>
        <a:xfrm rot="10800000">
          <a:off x="3491861" y="1648424"/>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10800000">
        <a:off x="3580575" y="1717610"/>
        <a:ext cx="207000" cy="207557"/>
      </dsp:txXfrm>
    </dsp:sp>
    <dsp:sp modelId="{4CBFF3A4-0968-4F73-9183-C87912D3114D}">
      <dsp:nvSpPr>
        <dsp:cNvPr id="0" name=""/>
        <dsp:cNvSpPr/>
      </dsp:nvSpPr>
      <dsp:spPr>
        <a:xfrm>
          <a:off x="1957496" y="1402925"/>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Minister of Health and the Attorney-General decides whether to approve or decline the application</a:t>
          </a:r>
        </a:p>
      </dsp:txBody>
      <dsp:txXfrm>
        <a:off x="1982009" y="1427438"/>
        <a:ext cx="1345851" cy="787900"/>
      </dsp:txXfrm>
    </dsp:sp>
    <dsp:sp modelId="{FCBC6DFE-CD17-42C5-A785-B9CD4F5A42BC}">
      <dsp:nvSpPr>
        <dsp:cNvPr id="0" name=""/>
        <dsp:cNvSpPr/>
      </dsp:nvSpPr>
      <dsp:spPr>
        <a:xfrm rot="10800000">
          <a:off x="1539032" y="1648424"/>
          <a:ext cx="295714" cy="345929"/>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rot="10800000">
        <a:off x="1627746" y="1717610"/>
        <a:ext cx="207000" cy="207557"/>
      </dsp:txXfrm>
    </dsp:sp>
    <dsp:sp modelId="{CDF22B7F-2D9E-472D-92B4-0B02B8EBD19A}">
      <dsp:nvSpPr>
        <dsp:cNvPr id="0" name=""/>
        <dsp:cNvSpPr/>
      </dsp:nvSpPr>
      <dsp:spPr>
        <a:xfrm>
          <a:off x="4666" y="1402925"/>
          <a:ext cx="1394877" cy="83692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notifies the victim that the change of status application has been approved or declined</a:t>
          </a:r>
        </a:p>
      </dsp:txBody>
      <dsp:txXfrm>
        <a:off x="29179" y="1427438"/>
        <a:ext cx="1345851" cy="787900"/>
      </dsp:txXfrm>
    </dsp:sp>
  </dsp:spTree>
</dsp:drawing>
</file>

<file path=word/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5FA20-B13D-48B2-A70E-2E2CA5D51B22}">
      <dsp:nvSpPr>
        <dsp:cNvPr id="0" name=""/>
        <dsp:cNvSpPr/>
      </dsp:nvSpPr>
      <dsp:spPr>
        <a:xfrm>
          <a:off x="5182" y="0"/>
          <a:ext cx="802955" cy="1181991"/>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Convener of the Tribunal notifies the Director that an application has been received</a:t>
          </a:r>
        </a:p>
      </dsp:txBody>
      <dsp:txXfrm>
        <a:off x="28700" y="23518"/>
        <a:ext cx="755919" cy="1134955"/>
      </dsp:txXfrm>
    </dsp:sp>
    <dsp:sp modelId="{62AE4D44-2A43-4B63-9026-4102754AC35F}">
      <dsp:nvSpPr>
        <dsp:cNvPr id="0" name=""/>
        <dsp:cNvSpPr/>
      </dsp:nvSpPr>
      <dsp:spPr>
        <a:xfrm>
          <a:off x="888433" y="491429"/>
          <a:ext cx="170226" cy="199132"/>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888433" y="531255"/>
        <a:ext cx="119158" cy="119480"/>
      </dsp:txXfrm>
    </dsp:sp>
    <dsp:sp modelId="{53B856AD-ED62-4407-90B3-303FF02ABA66}">
      <dsp:nvSpPr>
        <dsp:cNvPr id="0" name=""/>
        <dsp:cNvSpPr/>
      </dsp:nvSpPr>
      <dsp:spPr>
        <a:xfrm>
          <a:off x="1129320" y="0"/>
          <a:ext cx="802955" cy="1181991"/>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notifies the victim of the submission and invites them to make a submission</a:t>
          </a:r>
        </a:p>
      </dsp:txBody>
      <dsp:txXfrm>
        <a:off x="1152838" y="23518"/>
        <a:ext cx="755919" cy="1134955"/>
      </dsp:txXfrm>
    </dsp:sp>
    <dsp:sp modelId="{33EA2E7A-7049-447B-A288-D4D5E449E09A}">
      <dsp:nvSpPr>
        <dsp:cNvPr id="0" name=""/>
        <dsp:cNvSpPr/>
      </dsp:nvSpPr>
      <dsp:spPr>
        <a:xfrm>
          <a:off x="2012570" y="491429"/>
          <a:ext cx="170226" cy="199132"/>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2012570" y="531255"/>
        <a:ext cx="119158" cy="119480"/>
      </dsp:txXfrm>
    </dsp:sp>
    <dsp:sp modelId="{307AB746-A258-4B3B-B5CB-BA24ECC3FC45}">
      <dsp:nvSpPr>
        <dsp:cNvPr id="0" name=""/>
        <dsp:cNvSpPr/>
      </dsp:nvSpPr>
      <dsp:spPr>
        <a:xfrm>
          <a:off x="2253457" y="0"/>
          <a:ext cx="802955" cy="1181991"/>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victim sends their submission to the Tribunal</a:t>
          </a:r>
        </a:p>
      </dsp:txBody>
      <dsp:txXfrm>
        <a:off x="2276975" y="23518"/>
        <a:ext cx="755919" cy="1134955"/>
      </dsp:txXfrm>
    </dsp:sp>
    <dsp:sp modelId="{7E936EFC-EA08-4C1A-A629-2D0D8298A209}">
      <dsp:nvSpPr>
        <dsp:cNvPr id="0" name=""/>
        <dsp:cNvSpPr/>
      </dsp:nvSpPr>
      <dsp:spPr>
        <a:xfrm>
          <a:off x="3136708" y="491429"/>
          <a:ext cx="170226" cy="199132"/>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3136708" y="531255"/>
        <a:ext cx="119158" cy="119480"/>
      </dsp:txXfrm>
    </dsp:sp>
    <dsp:sp modelId="{F36AC917-C279-4809-9E62-FABF7F1FDB03}">
      <dsp:nvSpPr>
        <dsp:cNvPr id="0" name=""/>
        <dsp:cNvSpPr/>
      </dsp:nvSpPr>
      <dsp:spPr>
        <a:xfrm>
          <a:off x="3377594" y="0"/>
          <a:ext cx="802955" cy="1181991"/>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Tribunal considers the victim's submission when reviewing the special patient's condition</a:t>
          </a:r>
        </a:p>
      </dsp:txBody>
      <dsp:txXfrm>
        <a:off x="3401112" y="23518"/>
        <a:ext cx="755919" cy="1134955"/>
      </dsp:txXfrm>
    </dsp:sp>
    <dsp:sp modelId="{4630E5E3-D459-4B8A-9595-043DF1F927E6}">
      <dsp:nvSpPr>
        <dsp:cNvPr id="0" name=""/>
        <dsp:cNvSpPr/>
      </dsp:nvSpPr>
      <dsp:spPr>
        <a:xfrm>
          <a:off x="4260845" y="491429"/>
          <a:ext cx="170226" cy="199132"/>
        </a:xfrm>
        <a:prstGeom prst="righ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NZ" sz="700" kern="1200">
            <a:solidFill>
              <a:sysClr val="window" lastClr="FFFFFF"/>
            </a:solidFill>
            <a:latin typeface="Calibri"/>
            <a:ea typeface="+mn-ea"/>
            <a:cs typeface="+mn-cs"/>
          </a:endParaRPr>
        </a:p>
      </dsp:txBody>
      <dsp:txXfrm>
        <a:off x="4260845" y="531255"/>
        <a:ext cx="119158" cy="119480"/>
      </dsp:txXfrm>
    </dsp:sp>
    <dsp:sp modelId="{F3A243EB-7D5A-4C02-8576-3FAE5072B2C7}">
      <dsp:nvSpPr>
        <dsp:cNvPr id="0" name=""/>
        <dsp:cNvSpPr/>
      </dsp:nvSpPr>
      <dsp:spPr>
        <a:xfrm>
          <a:off x="4501731" y="0"/>
          <a:ext cx="802955" cy="1181991"/>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NZ" sz="900" kern="1200">
              <a:solidFill>
                <a:sysClr val="window" lastClr="FFFFFF"/>
              </a:solidFill>
              <a:latin typeface="Calibri"/>
              <a:ea typeface="+mn-ea"/>
              <a:cs typeface="+mn-cs"/>
            </a:rPr>
            <a:t>The Director notifies the victim of the outcome of the Tribunal hearing</a:t>
          </a:r>
        </a:p>
      </dsp:txBody>
      <dsp:txXfrm>
        <a:off x="4525249" y="23518"/>
        <a:ext cx="755919" cy="1134955"/>
      </dsp:txXfrm>
    </dsp:sp>
  </dsp:spTree>
</dsp:drawing>
</file>

<file path=word/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5050DEC7542E1342A5F58102D7DD24B5" ma:contentTypeVersion="13" ma:contentTypeDescription="Create a new document." ma:contentTypeScope="" ma:versionID="f9a598124e655cc727472d5fdc614d6e">
  <xsd:schema xmlns:xsd="http://www.w3.org/2001/XMLSchema" xmlns:xs="http://www.w3.org/2001/XMLSchema" xmlns:p="http://schemas.microsoft.com/office/2006/metadata/properties" xmlns:ns3="bceb9309-8f47-415f-aa59-4677cf6ce37d" xmlns:ns4="72ee7631-8705-4e4e-a159-243698bf6794" targetNamespace="http://schemas.microsoft.com/office/2006/metadata/properties" ma:root="true" ma:fieldsID="ecb36d03ba81bea19d1a7f9ed6507fe5" ns3:_="" ns4:_="">
    <xsd:import namespace="bceb9309-8f47-415f-aa59-4677cf6ce37d"/>
    <xsd:import namespace="72ee7631-8705-4e4e-a159-243698bf679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DateTaken"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eb9309-8f47-415f-aa59-4677cf6ce37d"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e7631-8705-4e4e-a159-243698bf679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77FFB0-260E-4BEB-AB23-5A43F0263A5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FDE10D4-B04D-46BB-8458-050322E51106}">
  <ds:schemaRefs>
    <ds:schemaRef ds:uri="http://schemas.microsoft.com/sharepoint/v3/contenttype/forms"/>
  </ds:schemaRefs>
</ds:datastoreItem>
</file>

<file path=customXml/itemProps3.xml><?xml version="1.0" encoding="utf-8"?>
<ds:datastoreItem xmlns:ds="http://schemas.openxmlformats.org/officeDocument/2006/customXml" ds:itemID="{1B47F67D-389C-427D-8AD9-389F83D09EF9}">
  <ds:schemaRefs>
    <ds:schemaRef ds:uri="http://schemas.openxmlformats.org/officeDocument/2006/bibliography"/>
  </ds:schemaRefs>
</ds:datastoreItem>
</file>

<file path=customXml/itemProps4.xml><?xml version="1.0" encoding="utf-8"?>
<ds:datastoreItem xmlns:ds="http://schemas.openxmlformats.org/officeDocument/2006/customXml" ds:itemID="{0920E4DC-08ED-4FF1-8625-A35284D2B9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ceb9309-8f47-415f-aa59-4677cf6ce37d"/>
    <ds:schemaRef ds:uri="72ee7631-8705-4e4e-a159-243698bf67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2012 Report Sans Serif Body</Template>
  <TotalTime>1</TotalTime>
  <Pages>38</Pages>
  <Words>9982</Words>
  <Characters>56901</Characters>
  <Application>Microsoft Office Word</Application>
  <DocSecurity>0</DocSecurity>
  <Lines>474</Lines>
  <Paragraphs>133</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66750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Rights in the Health System Your rights as a registered victim of a person detained in hospital for mental health treatment</dc:title>
  <dc:creator>Ministry of Health</dc:creator>
  <cp:lastModifiedBy>Ministry of Health</cp:lastModifiedBy>
  <cp:revision>3</cp:revision>
  <cp:lastPrinted>2022-12-21T21:15:00Z</cp:lastPrinted>
  <dcterms:created xsi:type="dcterms:W3CDTF">2022-12-22T21:25:00Z</dcterms:created>
  <dcterms:modified xsi:type="dcterms:W3CDTF">2022-12-22T21:26:00Z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0x0101005050DEC7542E1342A5F58102D7DD24B5</vt:lpwstr>
  </property>
</Properties>
</file>