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12"/>
  </p:notesMasterIdLst>
  <p:handoutMasterIdLst>
    <p:handoutMasterId r:id="rId13"/>
  </p:handoutMasterIdLst>
  <p:sldIdLst>
    <p:sldId id="272" r:id="rId3"/>
    <p:sldId id="271" r:id="rId4"/>
    <p:sldId id="270" r:id="rId5"/>
    <p:sldId id="273" r:id="rId6"/>
    <p:sldId id="274" r:id="rId7"/>
    <p:sldId id="276" r:id="rId8"/>
    <p:sldId id="275" r:id="rId9"/>
    <p:sldId id="277" r:id="rId10"/>
    <p:sldId id="268" r:id="rId11"/>
  </p:sldIdLst>
  <p:sldSz cx="9144000" cy="6858000" type="screen4x3"/>
  <p:notesSz cx="6807200" cy="9939338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638"/>
    <a:srgbClr val="9AB0A6"/>
    <a:srgbClr val="000062"/>
    <a:srgbClr val="FF9E3D"/>
    <a:srgbClr val="353E81"/>
    <a:srgbClr val="2594D0"/>
    <a:srgbClr val="FBFAF7"/>
    <a:srgbClr val="F6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5" autoAdjust="0"/>
    <p:restoredTop sz="94723" autoAdjust="0"/>
  </p:normalViewPr>
  <p:slideViewPr>
    <p:cSldViewPr>
      <p:cViewPr varScale="1">
        <p:scale>
          <a:sx n="71" d="100"/>
          <a:sy n="71" d="100"/>
        </p:scale>
        <p:origin x="10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976" y="-12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E94162B-DF63-43B3-AF15-0259F3401AB1}" type="datetimeFigureOut">
              <a:rPr lang="en-GB"/>
              <a:pPr>
                <a:defRPr/>
              </a:pPr>
              <a:t>16/03/2016</a:t>
            </a:fld>
            <a:endParaRPr lang="en-GB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7972EDC-0F42-449E-BA4C-5F9ED8EA11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579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B6458ED-96AC-4301-9B65-90E301C5E780}" type="datetimeFigureOut">
              <a:rPr lang="en-NZ"/>
              <a:pPr>
                <a:defRPr/>
              </a:pPr>
              <a:t>16/03/2016</a:t>
            </a:fld>
            <a:endParaRPr lang="en-NZ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 smtClean="0"/>
              <a:t>Click to edit Master text styles</a:t>
            </a:r>
          </a:p>
          <a:p>
            <a:pPr lvl="1"/>
            <a:r>
              <a:rPr lang="en-NZ" noProof="0" smtClean="0"/>
              <a:t>Second level</a:t>
            </a:r>
          </a:p>
          <a:p>
            <a:pPr lvl="2"/>
            <a:r>
              <a:rPr lang="en-NZ" noProof="0" smtClean="0"/>
              <a:t>Third level</a:t>
            </a:r>
          </a:p>
          <a:p>
            <a:pPr lvl="3"/>
            <a:r>
              <a:rPr lang="en-NZ" noProof="0" smtClean="0"/>
              <a:t>Fourth level</a:t>
            </a:r>
          </a:p>
          <a:p>
            <a:pPr lvl="4"/>
            <a:r>
              <a:rPr lang="en-NZ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906FB00-A83D-4F92-98D8-4B28F3715B6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1897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7F9242-C4A8-467C-9A16-CB0CF7588C60}" type="slidenum">
              <a:rPr lang="en-NZ" smtClean="0">
                <a:latin typeface="Calibri" pitchFamily="34" charset="0"/>
              </a:rPr>
              <a:pPr eaLnBrk="1" hangingPunct="1"/>
              <a:t>9</a:t>
            </a:fld>
            <a:endParaRPr lang="en-N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6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Ministry of Health - MOH\MOH 27510 Public Communications\Production\Links-PowerPoint\27510 MOH PPT BkGrnd-Blue Bright 1-2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19063"/>
            <a:ext cx="9323387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inistry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3863"/>
            <a:ext cx="1009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/>
          <p:cNvCxnSpPr/>
          <p:nvPr userDrawn="1"/>
        </p:nvCxnSpPr>
        <p:spPr>
          <a:xfrm>
            <a:off x="539750" y="6391275"/>
            <a:ext cx="80645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3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 algn="ctr">
              <a:defRPr sz="4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noProof="0" smtClean="0"/>
              <a:t>Click to edit Master title style</a:t>
            </a:r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581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4B2BB-879D-458D-A476-372DA067C911}" type="datetimeFigureOut">
              <a:rPr lang="en-NZ"/>
              <a:pPr>
                <a:defRPr/>
              </a:pPr>
              <a:t>16/03/2016</a:t>
            </a:fld>
            <a:endParaRPr lang="en-NZ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C9A7-113A-4B3D-AFC1-CC439B2D84E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650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C4D7C-47C9-473C-9552-28D54EBF81AB}" type="datetimeFigureOut">
              <a:rPr lang="en-NZ"/>
              <a:pPr>
                <a:defRPr/>
              </a:pPr>
              <a:t>16/03/2016</a:t>
            </a:fld>
            <a:endParaRPr lang="en-NZ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4DDF8-4517-4DF3-A407-7F6477F9131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9748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128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1973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668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2659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2700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2917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447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36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14D30-4CAE-4D17-87EC-775B544B9D81}" type="datetimeFigureOut">
              <a:rPr lang="en-NZ"/>
              <a:pPr>
                <a:defRPr/>
              </a:pPr>
              <a:t>16/03/2016</a:t>
            </a:fld>
            <a:endParaRPr lang="en-NZ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FA9F0-3657-4AA8-A95A-9B670539953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240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201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5536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825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B9838-3CD7-4A85-BCD2-BC5016847BF6}" type="datetimeFigureOut">
              <a:rPr lang="en-NZ"/>
              <a:pPr>
                <a:defRPr/>
              </a:pPr>
              <a:t>16/03/2016</a:t>
            </a:fld>
            <a:endParaRPr lang="en-NZ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BB06A-49E0-41C4-AE6E-8361E994A47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421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E3E0-8CC5-4522-9F1B-ECE867D60079}" type="datetimeFigureOut">
              <a:rPr lang="en-NZ"/>
              <a:pPr>
                <a:defRPr/>
              </a:pPr>
              <a:t>16/03/2016</a:t>
            </a:fld>
            <a:endParaRPr lang="en-NZ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13AEA-C1C6-40C9-8227-07A02C83E3B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01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FAC9D-1D0A-4D61-AF98-E8B043172941}" type="datetimeFigureOut">
              <a:rPr lang="en-NZ"/>
              <a:pPr>
                <a:defRPr/>
              </a:pPr>
              <a:t>16/03/2016</a:t>
            </a:fld>
            <a:endParaRPr lang="en-NZ"/>
          </a:p>
        </p:txBody>
      </p:sp>
      <p:sp>
        <p:nvSpPr>
          <p:cNvPr id="8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936F4-5EC8-4929-B90A-CBB51981C46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38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76EAB-A3D1-4049-97E9-693F472C8921}" type="datetimeFigureOut">
              <a:rPr lang="en-NZ"/>
              <a:pPr>
                <a:defRPr/>
              </a:pPr>
              <a:t>16/03/2016</a:t>
            </a:fld>
            <a:endParaRPr lang="en-NZ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5650C-DFA2-41D9-89FC-94A02C57D24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92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560C7-FF2A-4A13-A682-71F27658C2DE}" type="datetimeFigureOut">
              <a:rPr lang="en-NZ"/>
              <a:pPr>
                <a:defRPr/>
              </a:pPr>
              <a:t>16/03/2016</a:t>
            </a:fld>
            <a:endParaRPr lang="en-NZ"/>
          </a:p>
        </p:txBody>
      </p:sp>
      <p:sp>
        <p:nvSpPr>
          <p:cNvPr id="3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10D4D-D1F1-460C-9B60-34274B39175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7C07A-8CF4-4CEB-99D4-981C703CA55C}" type="datetimeFigureOut">
              <a:rPr lang="en-NZ"/>
              <a:pPr>
                <a:defRPr/>
              </a:pPr>
              <a:t>16/03/2016</a:t>
            </a:fld>
            <a:endParaRPr lang="en-NZ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BA95D-6D0B-475B-A644-73E0A21FDA2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329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4DA76-FC71-4E71-99BC-B6AFD140ACCF}" type="datetimeFigureOut">
              <a:rPr lang="en-NZ"/>
              <a:pPr>
                <a:defRPr/>
              </a:pPr>
              <a:t>16/03/2016</a:t>
            </a:fld>
            <a:endParaRPr lang="en-NZ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7E0C-B3D1-4144-85EF-6FDCDBEDCCC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274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Ministry of Health - MOH\MOH 27510 Public Communications\Production\Links-PowerPoint\27510 MOH PPT Txt-Blue Bright 1-2Si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188"/>
            <a:ext cx="91440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7" name="Straight Connector 9"/>
          <p:cNvCxnSpPr>
            <a:cxnSpLocks noChangeShapeType="1"/>
          </p:cNvCxnSpPr>
          <p:nvPr/>
        </p:nvCxnSpPr>
        <p:spPr bwMode="auto">
          <a:xfrm>
            <a:off x="468313" y="1628775"/>
            <a:ext cx="8207375" cy="0"/>
          </a:xfrm>
          <a:prstGeom prst="line">
            <a:avLst/>
          </a:prstGeom>
          <a:noFill/>
          <a:ln w="28575" algn="ctr">
            <a:solidFill>
              <a:srgbClr val="00AA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" name="Rectangle 41"/>
          <p:cNvSpPr>
            <a:spLocks noChangeArrowheads="1"/>
          </p:cNvSpPr>
          <p:nvPr/>
        </p:nvSpPr>
        <p:spPr bwMode="auto">
          <a:xfrm>
            <a:off x="1547813" y="423863"/>
            <a:ext cx="7127875" cy="323850"/>
          </a:xfrm>
          <a:prstGeom prst="rect">
            <a:avLst/>
          </a:prstGeom>
          <a:solidFill>
            <a:srgbClr val="2594D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29" name="Straight Connector 45"/>
          <p:cNvCxnSpPr>
            <a:cxnSpLocks noChangeShapeType="1"/>
          </p:cNvCxnSpPr>
          <p:nvPr/>
        </p:nvCxnSpPr>
        <p:spPr bwMode="auto">
          <a:xfrm>
            <a:off x="468313" y="6381750"/>
            <a:ext cx="8207375" cy="0"/>
          </a:xfrm>
          <a:prstGeom prst="line">
            <a:avLst/>
          </a:prstGeom>
          <a:noFill/>
          <a:ln w="28575" algn="ctr">
            <a:solidFill>
              <a:srgbClr val="00AA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0" name="Picture 92" descr="Ministry-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3863"/>
            <a:ext cx="1009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1032" name="Rectangle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0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1120" name="Rectangle 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Georgia" pitchFamily="18" charset="0"/>
              </a:defRPr>
            </a:lvl1pPr>
          </a:lstStyle>
          <a:p>
            <a:pPr>
              <a:defRPr/>
            </a:pPr>
            <a:fld id="{6984DEE1-9DAB-44B7-A008-6B976A0601AC}" type="datetimeFigureOut">
              <a:rPr lang="en-NZ"/>
              <a:pPr>
                <a:defRPr/>
              </a:pPr>
              <a:t>16/03/2016</a:t>
            </a:fld>
            <a:endParaRPr lang="en-NZ"/>
          </a:p>
        </p:txBody>
      </p:sp>
      <p:sp>
        <p:nvSpPr>
          <p:cNvPr id="1121" name="Rectangle 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122" name="Rectangle 9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Georgia" pitchFamily="18" charset="0"/>
              </a:defRPr>
            </a:lvl1pPr>
          </a:lstStyle>
          <a:p>
            <a:pPr>
              <a:defRPr/>
            </a:pPr>
            <a:fld id="{17B4AB7C-531A-456B-A12A-40B81E1BC6A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Font typeface="Georgia" pitchFamily="18" charset="0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358775" indent="-179388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•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806450" indent="-268288" algn="l" rtl="0" eaLnBrk="0" fontAlgn="base" hangingPunct="0">
        <a:spcBef>
          <a:spcPct val="25000"/>
        </a:spcBef>
        <a:spcAft>
          <a:spcPct val="0"/>
        </a:spcAft>
        <a:buFont typeface="Georgia" pitchFamily="18" charset="0"/>
        <a:buChar char="•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168400" indent="-182563" algn="l" rtl="0" eaLnBrk="0" fontAlgn="base" hangingPunct="0">
        <a:spcBef>
          <a:spcPct val="25000"/>
        </a:spcBef>
        <a:spcAft>
          <a:spcPct val="0"/>
        </a:spcAft>
        <a:buFont typeface="Georgia" pitchFamily="18" charset="0"/>
        <a:buChar char="•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527175" indent="-179388" algn="l" rtl="0" eaLnBrk="0" fontAlgn="base" hangingPunct="0">
        <a:spcBef>
          <a:spcPct val="25000"/>
        </a:spcBef>
        <a:spcAft>
          <a:spcPct val="0"/>
        </a:spcAft>
        <a:buFont typeface="Georgia" pitchFamily="18" charset="0"/>
        <a:buChar char="•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1"/>
          <p:cNvSpPr>
            <a:spLocks noChangeArrowheads="1"/>
          </p:cNvSpPr>
          <p:nvPr userDrawn="1"/>
        </p:nvSpPr>
        <p:spPr bwMode="auto">
          <a:xfrm>
            <a:off x="1547813" y="423863"/>
            <a:ext cx="7127875" cy="323850"/>
          </a:xfrm>
          <a:prstGeom prst="rect">
            <a:avLst/>
          </a:prstGeom>
          <a:solidFill>
            <a:srgbClr val="2594D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1" name="Picture 8" descr="Ministry-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3863"/>
            <a:ext cx="1009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Overview of the DHB Suicide Prevention Plans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Heather Knewstubb</a:t>
            </a:r>
          </a:p>
          <a:p>
            <a:r>
              <a:rPr lang="en-NZ" dirty="0" smtClean="0"/>
              <a:t>Senior Project  Manager</a:t>
            </a:r>
          </a:p>
          <a:p>
            <a:r>
              <a:rPr lang="en-NZ" dirty="0" smtClean="0"/>
              <a:t>Ministry of Health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5016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Background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N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DHBs were required to develop a suicide prevention plan to facilitate cross-agency collaboration and when necessary activate a postvention plan to reduce the risk of suicide contagion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Draft plans were received by the Ministry of Health between April and June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Hutt, Capital and Coast and </a:t>
            </a:r>
            <a:r>
              <a:rPr lang="en-NZ" dirty="0" err="1" smtClean="0"/>
              <a:t>Wairarapa</a:t>
            </a:r>
            <a:r>
              <a:rPr lang="en-NZ" dirty="0" smtClean="0"/>
              <a:t> DHBs submitted a regional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A combined plan was received from Auckland and </a:t>
            </a:r>
            <a:r>
              <a:rPr lang="en-NZ" dirty="0" err="1" smtClean="0"/>
              <a:t>Waitemata</a:t>
            </a:r>
            <a:r>
              <a:rPr lang="en-NZ" dirty="0" smtClean="0"/>
              <a:t> DHBs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Plans were reviewed by members of the Ministry’s Suicide Prevention Implementation Working Group and feedback was provided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7654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Final Plans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N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On 20 July 2015, all DHBs submitted their final Suicide Prevention and Postvention plans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These were  reviewed by Ministry staff  - specifically identifying whether or not the feedback received in April had been incorporated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Some follow up was necessary with a few DHBs; in particular to clarify that a postvention plan was in place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The Ministry is now reassured that all DHBs do have a process to follow, should this difficult situation arise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7876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Coordinated approach</a:t>
            </a:r>
            <a:br>
              <a:rPr lang="en-NZ" b="1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N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All DHBs acknowledge the importance of a coordinated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In some DHBs this was  already occurring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For other DHBs, the process of undertaking a stock-take enabled them to see gaps and consider how to mitigate them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As DHBs are taking on a leadership role, this includes facilitating coordination within the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Three DHBs, Bay of Plenty, Waikato and Mid Central are either scoping an Suicide Prevention Coordinator  position or intend to employ </a:t>
            </a:r>
            <a:r>
              <a:rPr lang="en-NZ" dirty="0" smtClean="0"/>
              <a:t>one to assist with this coordination</a:t>
            </a:r>
            <a:endParaRPr lang="en-NZ" dirty="0"/>
          </a:p>
          <a:p>
            <a:pPr>
              <a:buFont typeface="Arial" panose="020B0604020202020204" pitchFamily="34" charset="0"/>
              <a:buChar char="•"/>
            </a:pPr>
            <a:endParaRPr lang="en-NZ" dirty="0"/>
          </a:p>
          <a:p>
            <a:pPr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354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Priorities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All DHBs acknowledge M</a:t>
            </a:r>
            <a:r>
              <a:rPr lang="en-NZ" dirty="0" smtClean="0">
                <a:cs typeface="Times New Roman" panose="02020603050405020304" pitchFamily="18" charset="0"/>
              </a:rPr>
              <a:t>āori are a priority group in their communities</a:t>
            </a: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All DHBs acknowledge that it is vitally important to connect well with local M</a:t>
            </a:r>
            <a:r>
              <a:rPr lang="en-NZ" dirty="0" smtClean="0">
                <a:cs typeface="Times New Roman" panose="02020603050405020304" pitchFamily="18" charset="0"/>
              </a:rPr>
              <a:t>āori for both prevention and postvention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cs typeface="Times New Roman" panose="02020603050405020304" pitchFamily="18" charset="0"/>
              </a:rPr>
              <a:t>All DHBs have identified a range of priority communities and approaches. As expected these vary across the country but include: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NZ" dirty="0" smtClean="0">
                <a:cs typeface="Times New Roman" panose="02020603050405020304" pitchFamily="18" charset="0"/>
              </a:rPr>
              <a:t>Youth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NZ" dirty="0" smtClean="0">
                <a:cs typeface="Times New Roman" panose="02020603050405020304" pitchFamily="18" charset="0"/>
              </a:rPr>
              <a:t>Men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NZ" dirty="0" smtClean="0">
                <a:cs typeface="Times New Roman" panose="02020603050405020304" pitchFamily="18" charset="0"/>
              </a:rPr>
              <a:t>Pasifika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NZ" dirty="0" smtClean="0">
                <a:cs typeface="Times New Roman" panose="02020603050405020304" pitchFamily="18" charset="0"/>
              </a:rPr>
              <a:t>LGBTIQ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0808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Training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N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All DHBs have indicated that gatekeeper training is an important component of their suicide prevention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Community members,  community leaders, family, wh</a:t>
            </a:r>
            <a:r>
              <a:rPr lang="en-NZ" dirty="0">
                <a:cs typeface="Times New Roman" panose="02020603050405020304" pitchFamily="18" charset="0"/>
              </a:rPr>
              <a:t>ā</a:t>
            </a:r>
            <a:r>
              <a:rPr lang="en-NZ" dirty="0" smtClean="0"/>
              <a:t>nau  and health workers are all to receive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Some DHBs identified other groups to receive  suicide prevention and resilience  training such as: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NZ" dirty="0" smtClean="0"/>
              <a:t>Workplaces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NZ" dirty="0" smtClean="0"/>
              <a:t>Rural communities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NZ" dirty="0" smtClean="0"/>
              <a:t>Schools/tertiary education institutions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5314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Governance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N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All DHBs employed a signing out process that demonstrated that higher management had been involved in the plans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This was particularly evident in the final plans after feedback from the Ministry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8001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Final thoughts….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The Ministry appreciates the work that went into the development of the plans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This is important work and the Ministry will continue to support DHBs as much as 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We would like some feedback about the Suicide Prevention Toolkit for DHBs</a:t>
            </a:r>
          </a:p>
        </p:txBody>
      </p:sp>
    </p:spTree>
    <p:extLst>
      <p:ext uri="{BB962C8B-B14F-4D97-AF65-F5344CB8AC3E}">
        <p14:creationId xmlns:p14="http://schemas.microsoft.com/office/powerpoint/2010/main" val="252850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850" y="846138"/>
            <a:ext cx="8229600" cy="7826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NZ" b="1" dirty="0" smtClean="0"/>
              <a:t>Toolkit Review Questions </a:t>
            </a:r>
            <a:endParaRPr lang="en-NZ" b="1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3889375"/>
          </a:xfrm>
        </p:spPr>
        <p:txBody>
          <a:bodyPr rtlCol="0">
            <a:normAutofit/>
          </a:bodyPr>
          <a:lstStyle/>
          <a:p>
            <a:pPr marL="460375" lvl="3" indent="-285750" eaLnBrk="1" fontAlgn="auto" hangingPunct="1">
              <a:spcAft>
                <a:spcPts val="0"/>
              </a:spcAft>
              <a:defRPr/>
            </a:pPr>
            <a:r>
              <a:rPr lang="en-NZ" dirty="0" smtClean="0"/>
              <a:t>How useful was the toolkit  when developing your suicide prevention plan?</a:t>
            </a:r>
          </a:p>
          <a:p>
            <a:pPr marL="174625" lvl="3" indent="0" eaLnBrk="1" fontAlgn="auto" hangingPunct="1">
              <a:spcAft>
                <a:spcPts val="0"/>
              </a:spcAft>
              <a:buNone/>
              <a:defRPr/>
            </a:pPr>
            <a:endParaRPr lang="en-NZ" dirty="0" smtClean="0">
              <a:latin typeface="+mj-lt"/>
            </a:endParaRPr>
          </a:p>
          <a:p>
            <a:pPr marL="533400" lvl="3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/>
              <a:t>What was missing?</a:t>
            </a:r>
            <a:r>
              <a:rPr lang="en-NZ" sz="1800" dirty="0" smtClean="0">
                <a:latin typeface="Georgia" panose="02040502050405020303" pitchFamily="18" charset="0"/>
              </a:rPr>
              <a:t/>
            </a:r>
            <a:br>
              <a:rPr lang="en-NZ" sz="1800" dirty="0" smtClean="0">
                <a:latin typeface="Georgia" panose="02040502050405020303" pitchFamily="18" charset="0"/>
              </a:rPr>
            </a:br>
            <a:endParaRPr lang="en-NZ" sz="1800" dirty="0" smtClean="0">
              <a:latin typeface="Georgia" panose="02040502050405020303" pitchFamily="18" charset="0"/>
            </a:endParaRPr>
          </a:p>
          <a:p>
            <a:pPr marL="533400" lvl="3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/>
              <a:t>Do you have any examples of good practice that you think would be suitable to go into the next iteration of the toolkit?</a:t>
            </a:r>
          </a:p>
          <a:p>
            <a:pPr marL="533400" lvl="3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/>
          </a:p>
          <a:p>
            <a:pPr marL="533400" lvl="3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/>
              <a:t>Any other comments</a:t>
            </a:r>
            <a:br>
              <a:rPr lang="en-NZ" dirty="0" smtClean="0"/>
            </a:br>
            <a:endParaRPr lang="en-NZ" dirty="0" smtClean="0"/>
          </a:p>
          <a:p>
            <a:pPr marL="533400" lvl="3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/>
          </a:p>
          <a:p>
            <a:pPr marL="533400" lvl="3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latin typeface="+mj-lt"/>
            </a:endParaRPr>
          </a:p>
          <a:p>
            <a:pPr marL="533400" lvl="3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640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slide">
  <a:themeElements>
    <a:clrScheme name="Blank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</TotalTime>
  <Words>467</Words>
  <Application>Microsoft Office PowerPoint</Application>
  <PresentationFormat>On-screen Show (4:3)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Office Theme</vt:lpstr>
      <vt:lpstr>Blank slide</vt:lpstr>
      <vt:lpstr>Overview of the DHB Suicide Prevention Plans</vt:lpstr>
      <vt:lpstr>Background</vt:lpstr>
      <vt:lpstr>Final Plans</vt:lpstr>
      <vt:lpstr>Coordinated approach </vt:lpstr>
      <vt:lpstr>Priorities</vt:lpstr>
      <vt:lpstr>Training</vt:lpstr>
      <vt:lpstr>Governance</vt:lpstr>
      <vt:lpstr>Final thoughts….</vt:lpstr>
      <vt:lpstr>Toolkit Review Questions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DHB Suicide Prevention Plans</dc:title>
  <dc:creator>Ministry of Health</dc:creator>
  <cp:lastModifiedBy>Ministry of Health</cp:lastModifiedBy>
  <cp:revision>128</cp:revision>
  <cp:lastPrinted>2014-09-01T21:26:23Z</cp:lastPrinted>
  <dcterms:created xsi:type="dcterms:W3CDTF">2011-06-23T02:21:01Z</dcterms:created>
  <dcterms:modified xsi:type="dcterms:W3CDTF">2016-03-16T04:14:22Z</dcterms:modified>
</cp:coreProperties>
</file>